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2" r:id="rId3"/>
    <p:sldId id="261" r:id="rId4"/>
    <p:sldId id="257" r:id="rId5"/>
    <p:sldId id="264" r:id="rId6"/>
    <p:sldId id="265" r:id="rId7"/>
    <p:sldId id="258" r:id="rId8"/>
    <p:sldId id="259" r:id="rId9"/>
    <p:sldId id="266" r:id="rId10"/>
    <p:sldId id="267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84333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E4A2-04D1-4B7E-896E-47FA42CE9159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70652-AB98-4BE3-BDFE-2F5E1395FCC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0652-AB98-4BE3-BDFE-2F5E1395FCC1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0652-AB98-4BE3-BDFE-2F5E1395FCC1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448EF-71AE-4370-9294-3E1E33207A80}" type="datetimeFigureOut">
              <a:rPr lang="en-US" smtClean="0"/>
              <a:pPr/>
              <a:t>2/5/2009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567AA3-08FD-44CF-8FD2-069AAA4DAFE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ypnoguy81@yahoo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The Psychology of Hypnosis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057720"/>
          </a:xfrm>
        </p:spPr>
        <p:txBody>
          <a:bodyPr/>
          <a:lstStyle/>
          <a:p>
            <a:r>
              <a:rPr lang="en-CA" dirty="0" smtClean="0"/>
              <a:t>By Robert </a:t>
            </a:r>
            <a:r>
              <a:rPr lang="en-CA" dirty="0" err="1" smtClean="0"/>
              <a:t>Dufour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Hypnotherapy vs. Stage Hypnosis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Essentially the same state of mind, but different dynamic</a:t>
            </a:r>
          </a:p>
          <a:p>
            <a:r>
              <a:rPr lang="en-CA" dirty="0" smtClean="0"/>
              <a:t>Objective in Hypnotherapy:  Quitting Smoking, Weight Loss, etc.</a:t>
            </a:r>
          </a:p>
          <a:p>
            <a:r>
              <a:rPr lang="en-CA" dirty="0" smtClean="0"/>
              <a:t>Objective in Stage Hypnosis: Entertainment</a:t>
            </a:r>
          </a:p>
          <a:p>
            <a:r>
              <a:rPr lang="en-CA" dirty="0" smtClean="0"/>
              <a:t>Amnesia much more frequent in stage hypnosis than in Hypnotherapy</a:t>
            </a:r>
          </a:p>
          <a:p>
            <a:r>
              <a:rPr lang="en-CA" dirty="0" smtClean="0"/>
              <a:t>Stage subjects can more easily talk and keep eyes open</a:t>
            </a:r>
          </a:p>
          <a:p>
            <a:r>
              <a:rPr lang="en-CA" dirty="0" smtClean="0"/>
              <a:t>Stage hypnotist must be very careful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makes a good Hypnotherapist?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Certified Hypnosis Training </a:t>
            </a:r>
          </a:p>
          <a:p>
            <a:r>
              <a:rPr lang="en-CA" dirty="0" smtClean="0"/>
              <a:t>Establishes Rapport </a:t>
            </a:r>
          </a:p>
          <a:p>
            <a:r>
              <a:rPr lang="en-CA" dirty="0" smtClean="0"/>
              <a:t>Personalizes Suggestions</a:t>
            </a:r>
          </a:p>
          <a:p>
            <a:r>
              <a:rPr lang="en-CA" dirty="0" smtClean="0"/>
              <a:t>Makes recordings for at-home listening</a:t>
            </a:r>
          </a:p>
          <a:p>
            <a:r>
              <a:rPr lang="en-CA" dirty="0" smtClean="0"/>
              <a:t>Background in Psychology</a:t>
            </a:r>
          </a:p>
          <a:p>
            <a:r>
              <a:rPr lang="en-CA" dirty="0" smtClean="0"/>
              <a:t>Confidence</a:t>
            </a:r>
            <a:endParaRPr lang="en-CA" dirty="0"/>
          </a:p>
        </p:txBody>
      </p:sp>
      <p:pic>
        <p:nvPicPr>
          <p:cNvPr id="4" name="Picture 3" descr="hypnot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643050"/>
            <a:ext cx="2143140" cy="2225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Hypnosis &amp; Neuroscience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Rainville</a:t>
            </a:r>
            <a:r>
              <a:rPr lang="en-CA" dirty="0" smtClean="0"/>
              <a:t> et al. (2002) studied changes in the brain with 10 subjects in hypnosis</a:t>
            </a:r>
          </a:p>
          <a:p>
            <a:r>
              <a:rPr lang="en-CA" dirty="0" smtClean="0"/>
              <a:t>Results: Increased cerebral blood flow in the following areas: </a:t>
            </a:r>
          </a:p>
          <a:p>
            <a:r>
              <a:rPr lang="en-CA" dirty="0" smtClean="0"/>
              <a:t>Occipital Lobe</a:t>
            </a:r>
          </a:p>
          <a:p>
            <a:r>
              <a:rPr lang="en-CA" dirty="0" smtClean="0"/>
              <a:t>Anterior </a:t>
            </a:r>
            <a:r>
              <a:rPr lang="en-CA" dirty="0" err="1" smtClean="0"/>
              <a:t>Cingulate</a:t>
            </a:r>
            <a:r>
              <a:rPr lang="en-CA" dirty="0" smtClean="0"/>
              <a:t> Cortex</a:t>
            </a:r>
          </a:p>
          <a:p>
            <a:r>
              <a:rPr lang="en-CA" dirty="0" smtClean="0"/>
              <a:t>Thalamus</a:t>
            </a:r>
          </a:p>
          <a:p>
            <a:r>
              <a:rPr lang="en-CA" dirty="0" smtClean="0"/>
              <a:t>Decreased blood flow in cortical areas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Hypnosis &amp; Neuroscience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Diamond et al. (2008) Sought to quantify hypnosis</a:t>
            </a:r>
          </a:p>
          <a:p>
            <a:r>
              <a:rPr lang="en-CA" dirty="0" smtClean="0"/>
              <a:t>Looked at hypnotized subjects and asked their depth level (Self-Rated Hypnotic Depth) and heart rate variability (HRV)</a:t>
            </a:r>
          </a:p>
          <a:p>
            <a:r>
              <a:rPr lang="en-CA" dirty="0" smtClean="0"/>
              <a:t>Results: Heart Rate amplitude and self-rated hypnotic depth highly correlated (.99)!  </a:t>
            </a:r>
          </a:p>
          <a:p>
            <a:r>
              <a:rPr lang="en-CA" dirty="0" smtClean="0"/>
              <a:t>May in the future serve as a good measure of hypnotic depth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Hypnosis &amp; Neuroscience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Xu</a:t>
            </a:r>
            <a:r>
              <a:rPr lang="en-CA" dirty="0" smtClean="0"/>
              <a:t> &amp; </a:t>
            </a:r>
            <a:r>
              <a:rPr lang="en-CA" dirty="0" err="1" smtClean="0"/>
              <a:t>Cardena</a:t>
            </a:r>
            <a:r>
              <a:rPr lang="en-CA" dirty="0" smtClean="0"/>
              <a:t> (2008) looked at using hypnosis as a way to treat diabetes in conjunction with insulin treatments.</a:t>
            </a:r>
          </a:p>
          <a:p>
            <a:r>
              <a:rPr lang="en-CA" dirty="0" smtClean="0"/>
              <a:t>Hypothesis: Diabetes has a major Psychological component that may aid in diabetes.</a:t>
            </a:r>
          </a:p>
          <a:p>
            <a:r>
              <a:rPr lang="en-CA" dirty="0" smtClean="0"/>
              <a:t>Results: “Multimodal treatments seem especially promising, with hypnosis as an adjunct to insulin treatments in the management of both type 1 and type 2 diabetes for stabilization of blood glucose and decreased peripheral vascular complications.”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Hypnosis &amp; Neuroscience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Montgomery et al. (2007) looked at using hypnosis for pre and post surgery</a:t>
            </a:r>
          </a:p>
          <a:p>
            <a:r>
              <a:rPr lang="en-CA" dirty="0" smtClean="0"/>
              <a:t>Method: 200 women received a 15-minute hypnosis session before lumpectomy</a:t>
            </a:r>
          </a:p>
          <a:p>
            <a:r>
              <a:rPr lang="en-CA" dirty="0" smtClean="0"/>
              <a:t>Results: Less pain, fatigue and nausea</a:t>
            </a:r>
          </a:p>
          <a:p>
            <a:r>
              <a:rPr lang="en-CA" dirty="0" smtClean="0"/>
              <a:t>Less </a:t>
            </a:r>
            <a:r>
              <a:rPr lang="en-CA" dirty="0" err="1" smtClean="0"/>
              <a:t>anesthesia</a:t>
            </a:r>
            <a:r>
              <a:rPr lang="en-CA" dirty="0" smtClean="0"/>
              <a:t> required (</a:t>
            </a:r>
            <a:r>
              <a:rPr lang="en-CA" dirty="0" err="1" smtClean="0"/>
              <a:t>lidocaine</a:t>
            </a:r>
            <a:r>
              <a:rPr lang="en-CA" dirty="0" smtClean="0"/>
              <a:t>, </a:t>
            </a:r>
            <a:r>
              <a:rPr lang="en-CA" dirty="0" err="1" smtClean="0"/>
              <a:t>propofol</a:t>
            </a:r>
            <a:r>
              <a:rPr lang="en-CA" dirty="0" smtClean="0"/>
              <a:t>)</a:t>
            </a:r>
          </a:p>
          <a:p>
            <a:r>
              <a:rPr lang="en-CA" dirty="0" smtClean="0"/>
              <a:t>Decreased time in surgery (10.6 minutes per patient)  </a:t>
            </a:r>
          </a:p>
          <a:p>
            <a:r>
              <a:rPr lang="en-CA" dirty="0" smtClean="0"/>
              <a:t>Cost savings: $772.71 per patient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Robert </a:t>
            </a:r>
            <a:r>
              <a:rPr lang="en-CA" dirty="0" err="1" smtClean="0"/>
              <a:t>Dufour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Year Undergraduate (Psychology w/Thesis)</a:t>
            </a:r>
          </a:p>
          <a:p>
            <a:r>
              <a:rPr lang="en-CA" dirty="0" smtClean="0"/>
              <a:t>Received hypnosis training from Institute of Transformation Hypnotherapy, Lansing MI</a:t>
            </a:r>
          </a:p>
          <a:p>
            <a:r>
              <a:rPr lang="en-CA" dirty="0" smtClean="0"/>
              <a:t>Additional courses from Clinical Care Network (CCN) Detroit MI.</a:t>
            </a:r>
          </a:p>
          <a:p>
            <a:r>
              <a:rPr lang="en-CA" dirty="0" smtClean="0"/>
              <a:t>Office located at Excel 1 Wellness Clinic, 811 Walker Rd. </a:t>
            </a:r>
          </a:p>
          <a:p>
            <a:r>
              <a:rPr lang="en-CA" dirty="0" smtClean="0"/>
              <a:t>Occasionally performs stage hypnosis shows</a:t>
            </a:r>
          </a:p>
          <a:p>
            <a:r>
              <a:rPr lang="en-CA" dirty="0" smtClean="0"/>
              <a:t>E-mail address </a:t>
            </a:r>
            <a:r>
              <a:rPr lang="en-CA" dirty="0" smtClean="0">
                <a:hlinkClick r:id="rId3"/>
              </a:rPr>
              <a:t>hypnoguy81@yahoo.ca</a:t>
            </a:r>
            <a:r>
              <a:rPr lang="en-CA" dirty="0" smtClean="0"/>
              <a:t>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Defining Hypnosis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“The state of mind in which the critical faculty of the mind is bypassed and selective thinking is established.” –Dave Elman “Hypnotherapy” Page 13</a:t>
            </a:r>
          </a:p>
          <a:p>
            <a:r>
              <a:rPr lang="en-CA" dirty="0" smtClean="0"/>
              <a:t>Critical Faculty says: “Quitting Smoking is too hard”</a:t>
            </a:r>
          </a:p>
          <a:p>
            <a:r>
              <a:rPr lang="en-CA" dirty="0" smtClean="0"/>
              <a:t>In Hypnosis, patient deeply relaxes, bypassing critical faculty</a:t>
            </a:r>
          </a:p>
          <a:p>
            <a:r>
              <a:rPr lang="en-CA" dirty="0" smtClean="0"/>
              <a:t>Suggestion: “Drinking water will take away your urge for a cigarette.” seems enjoyable and acceptable.  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Clearing Misconceptions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215370" cy="4286280"/>
          </a:xfrm>
        </p:spPr>
        <p:txBody>
          <a:bodyPr>
            <a:normAutofit/>
          </a:bodyPr>
          <a:lstStyle/>
          <a:p>
            <a:r>
              <a:rPr lang="en-CA" dirty="0" smtClean="0"/>
              <a:t>Hypnosis is a natural state of mind</a:t>
            </a:r>
          </a:p>
          <a:p>
            <a:r>
              <a:rPr lang="en-CA" dirty="0" smtClean="0"/>
              <a:t>A subject in hypnosis cannot be controlled by the hypnotist</a:t>
            </a:r>
          </a:p>
          <a:p>
            <a:r>
              <a:rPr lang="en-CA" dirty="0" smtClean="0"/>
              <a:t>A subject in hypnosis cannot get “stuck” in a trance</a:t>
            </a:r>
          </a:p>
          <a:p>
            <a:r>
              <a:rPr lang="en-CA" dirty="0" smtClean="0"/>
              <a:t>Hypnosis and sleep are different states of mind</a:t>
            </a:r>
          </a:p>
          <a:p>
            <a:r>
              <a:rPr lang="en-CA" dirty="0" smtClean="0"/>
              <a:t>Neither eye closure nor amnesia are necessary</a:t>
            </a:r>
          </a:p>
          <a:p>
            <a:r>
              <a:rPr lang="en-CA" dirty="0" smtClean="0"/>
              <a:t>Hypnosis is virtually safe</a:t>
            </a:r>
          </a:p>
          <a:p>
            <a:r>
              <a:rPr lang="en-CA" dirty="0" smtClean="0"/>
              <a:t>Almost anyone can be hypnotized!</a:t>
            </a:r>
            <a:endParaRPr lang="en-CA" dirty="0"/>
          </a:p>
        </p:txBody>
      </p:sp>
      <p:pic>
        <p:nvPicPr>
          <p:cNvPr id="4" name="Picture 3" descr="w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40346"/>
            <a:ext cx="1674802" cy="16748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History of Hypnosis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Franz Mesmer (1734-1815)</a:t>
            </a:r>
          </a:p>
          <a:p>
            <a:pPr lvl="1"/>
            <a:r>
              <a:rPr lang="en-CA" dirty="0" smtClean="0"/>
              <a:t>Believed that magnetic power flows</a:t>
            </a:r>
          </a:p>
          <a:p>
            <a:pPr lvl="1">
              <a:buNone/>
            </a:pPr>
            <a:r>
              <a:rPr lang="en-CA" dirty="0" smtClean="0"/>
              <a:t> through every living thing.</a:t>
            </a:r>
          </a:p>
          <a:p>
            <a:pPr lvl="1">
              <a:buNone/>
            </a:pPr>
            <a:r>
              <a:rPr lang="en-CA" dirty="0" smtClean="0"/>
              <a:t> Performed group hypnosis sessions</a:t>
            </a:r>
          </a:p>
          <a:p>
            <a:pPr lvl="1">
              <a:buNone/>
            </a:pPr>
            <a:r>
              <a:rPr lang="en-CA" dirty="0" smtClean="0"/>
              <a:t>with “magnetized” tubs.</a:t>
            </a:r>
          </a:p>
          <a:p>
            <a:pPr lvl="1">
              <a:buNone/>
            </a:pPr>
            <a:r>
              <a:rPr lang="en-CA" dirty="0" smtClean="0"/>
              <a:t>Made house calls, cured the poor </a:t>
            </a:r>
          </a:p>
          <a:p>
            <a:pPr lvl="1">
              <a:buNone/>
            </a:pPr>
            <a:r>
              <a:rPr lang="en-CA" dirty="0" smtClean="0"/>
              <a:t>and the elderly.</a:t>
            </a:r>
          </a:p>
          <a:p>
            <a:pPr lvl="1">
              <a:buNone/>
            </a:pPr>
            <a:r>
              <a:rPr lang="en-CA" dirty="0" smtClean="0"/>
              <a:t>Eventually fell out of favour.</a:t>
            </a:r>
          </a:p>
        </p:txBody>
      </p:sp>
      <p:pic>
        <p:nvPicPr>
          <p:cNvPr id="4" name="Picture 3" descr="Franz Mes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143248"/>
            <a:ext cx="2581292" cy="2968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Pioneers in Hypnosis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Hippolyte</a:t>
            </a:r>
            <a:r>
              <a:rPr lang="en-CA" dirty="0" smtClean="0"/>
              <a:t> </a:t>
            </a:r>
            <a:r>
              <a:rPr lang="en-CA" dirty="0" err="1" smtClean="0"/>
              <a:t>Bernheim</a:t>
            </a:r>
            <a:endParaRPr lang="en-CA" dirty="0" smtClean="0"/>
          </a:p>
          <a:p>
            <a:r>
              <a:rPr lang="en-CA" dirty="0" smtClean="0"/>
              <a:t>Milton Erickson, M.D.</a:t>
            </a:r>
          </a:p>
          <a:p>
            <a:r>
              <a:rPr lang="en-CA" dirty="0" smtClean="0"/>
              <a:t>James Braid</a:t>
            </a:r>
          </a:p>
          <a:p>
            <a:r>
              <a:rPr lang="en-CA" dirty="0" smtClean="0"/>
              <a:t>Ralph </a:t>
            </a:r>
            <a:r>
              <a:rPr lang="en-CA" dirty="0" err="1" smtClean="0"/>
              <a:t>Elliotson</a:t>
            </a:r>
            <a:endParaRPr lang="en-CA" dirty="0" smtClean="0"/>
          </a:p>
          <a:p>
            <a:r>
              <a:rPr lang="en-CA" dirty="0" smtClean="0"/>
              <a:t>James </a:t>
            </a:r>
            <a:r>
              <a:rPr lang="en-CA" dirty="0" err="1" smtClean="0"/>
              <a:t>Esdaile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milton erickso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000240"/>
            <a:ext cx="1590675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Signs of Hypnosis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mtClean="0"/>
              <a:t>    Lethargy </a:t>
            </a:r>
            <a:r>
              <a:rPr lang="en-CA" dirty="0" smtClean="0"/>
              <a:t>(unwillingness to move)</a:t>
            </a:r>
          </a:p>
          <a:p>
            <a:r>
              <a:rPr lang="en-CA" dirty="0" smtClean="0"/>
              <a:t>Rapid Eye Movement </a:t>
            </a:r>
          </a:p>
          <a:p>
            <a:r>
              <a:rPr lang="en-CA" dirty="0" smtClean="0"/>
              <a:t>Slower breathing (from the diaphragm)</a:t>
            </a:r>
          </a:p>
          <a:p>
            <a:r>
              <a:rPr lang="en-CA" dirty="0" smtClean="0"/>
              <a:t>Tearing</a:t>
            </a:r>
          </a:p>
          <a:p>
            <a:r>
              <a:rPr lang="en-CA" dirty="0" smtClean="0"/>
              <a:t>Time Distortion </a:t>
            </a:r>
          </a:p>
          <a:p>
            <a:r>
              <a:rPr lang="en-CA" dirty="0" smtClean="0"/>
              <a:t>Responds to suggestions</a:t>
            </a:r>
          </a:p>
          <a:p>
            <a:r>
              <a:rPr lang="en-CA" dirty="0" smtClean="0"/>
              <a:t>High Alpha &amp; Theta brain wave activity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5" name="Picture 4" descr="hypnos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000372"/>
            <a:ext cx="2170721" cy="20717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of Hypnosis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Reduced anxiety</a:t>
            </a:r>
          </a:p>
          <a:p>
            <a:r>
              <a:rPr lang="en-CA" dirty="0" smtClean="0"/>
              <a:t>Pain Relief (Patterson, Et al., 2005)</a:t>
            </a:r>
          </a:p>
          <a:p>
            <a:r>
              <a:rPr lang="en-CA" dirty="0" smtClean="0"/>
              <a:t>Smoking Cessation </a:t>
            </a:r>
          </a:p>
          <a:p>
            <a:r>
              <a:rPr lang="en-CA" dirty="0" smtClean="0"/>
              <a:t>Weight Loss (Johnson, 1997)</a:t>
            </a:r>
          </a:p>
          <a:p>
            <a:r>
              <a:rPr lang="en-CA" dirty="0" smtClean="0"/>
              <a:t>Sleeping Disorders</a:t>
            </a:r>
          </a:p>
          <a:p>
            <a:r>
              <a:rPr lang="en-CA" dirty="0" smtClean="0"/>
              <a:t>Sports Enhancement</a:t>
            </a:r>
          </a:p>
          <a:p>
            <a:r>
              <a:rPr lang="en-CA" dirty="0" smtClean="0"/>
              <a:t>Lower Blood Pressure </a:t>
            </a:r>
          </a:p>
          <a:p>
            <a:r>
              <a:rPr lang="en-CA" dirty="0" smtClean="0"/>
              <a:t>Migraines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Tiger_Woo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321172"/>
            <a:ext cx="1505720" cy="1751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Different Hypnotic Techniques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Compounding Suggestions</a:t>
            </a:r>
          </a:p>
          <a:p>
            <a:r>
              <a:rPr lang="en-CA" dirty="0" smtClean="0"/>
              <a:t>Progressive Relaxation</a:t>
            </a:r>
          </a:p>
          <a:p>
            <a:r>
              <a:rPr lang="en-CA" dirty="0" smtClean="0"/>
              <a:t>Fractionation</a:t>
            </a:r>
          </a:p>
          <a:p>
            <a:r>
              <a:rPr lang="en-CA" dirty="0" smtClean="0"/>
              <a:t>Conscious Convincer</a:t>
            </a:r>
          </a:p>
          <a:p>
            <a:r>
              <a:rPr lang="en-CA" dirty="0" smtClean="0"/>
              <a:t>Post-hypnotic suggestions</a:t>
            </a:r>
          </a:p>
          <a:p>
            <a:r>
              <a:rPr lang="en-CA" dirty="0" smtClean="0"/>
              <a:t>Rapid Inductions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467</TotalTime>
  <Words>654</Words>
  <Application>Microsoft Office PowerPoint</Application>
  <PresentationFormat>On-screen Show (4:3)</PresentationFormat>
  <Paragraphs>103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Psychology of Hypnosis </vt:lpstr>
      <vt:lpstr>Robert Dufour</vt:lpstr>
      <vt:lpstr>Defining Hypnosis</vt:lpstr>
      <vt:lpstr>Clearing Misconceptions</vt:lpstr>
      <vt:lpstr>The History of Hypnosis</vt:lpstr>
      <vt:lpstr>Pioneers in Hypnosis</vt:lpstr>
      <vt:lpstr> Signs of Hypnosis </vt:lpstr>
      <vt:lpstr>Benefits of Hypnosis</vt:lpstr>
      <vt:lpstr>Different Hypnotic Techniques</vt:lpstr>
      <vt:lpstr>Hypnotherapy vs. Stage Hypnosis</vt:lpstr>
      <vt:lpstr>What makes a good Hypnotherapist?</vt:lpstr>
      <vt:lpstr>Hypnosis &amp; Neuroscience</vt:lpstr>
      <vt:lpstr>Hypnosis &amp; Neuroscience</vt:lpstr>
      <vt:lpstr>Hypnosis &amp; Neuroscience</vt:lpstr>
      <vt:lpstr>Hypnosis &amp; Neuroscience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Psychology of Hypnosis</dc:title>
  <dc:creator>thewire</dc:creator>
  <cp:lastModifiedBy>Owner</cp:lastModifiedBy>
  <cp:revision>39</cp:revision>
  <dcterms:created xsi:type="dcterms:W3CDTF">2008-08-05T18:35:21Z</dcterms:created>
  <dcterms:modified xsi:type="dcterms:W3CDTF">2009-02-05T20:54:48Z</dcterms:modified>
</cp:coreProperties>
</file>