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0" r:id="rId14"/>
    <p:sldId id="269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357" autoAdjust="0"/>
  </p:normalViewPr>
  <p:slideViewPr>
    <p:cSldViewPr>
      <p:cViewPr>
        <p:scale>
          <a:sx n="60" d="100"/>
          <a:sy n="60" d="100"/>
        </p:scale>
        <p:origin x="-165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206B6-139B-4469-A871-881640BF554E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ADACF-E1A0-4D42-9BEE-F16D6C85C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Psychcentral.com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ADACF-E1A0-4D42-9BEE-F16D6C85C08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off label uses of these medications,</a:t>
            </a:r>
            <a:r>
              <a:rPr lang="en-US" baseline="0" dirty="0" smtClean="0"/>
              <a:t> with the exception of </a:t>
            </a:r>
            <a:r>
              <a:rPr lang="en-US" baseline="0" dirty="0" err="1" smtClean="0"/>
              <a:t>Doxepin</a:t>
            </a:r>
            <a:r>
              <a:rPr lang="en-US" baseline="0" dirty="0" smtClean="0"/>
              <a:t>, which is FDA approved for insomnia.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Other medications include </a:t>
            </a:r>
            <a:r>
              <a:rPr lang="en-US" baseline="0" dirty="0" err="1" smtClean="0"/>
              <a:t>amitriptyline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nortriptyline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mirtazapine</a:t>
            </a:r>
            <a:r>
              <a:rPr lang="en-US" baseline="0" dirty="0" smtClean="0"/>
              <a:t>. </a:t>
            </a:r>
            <a:r>
              <a:rPr lang="en-US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ADACF-E1A0-4D42-9BEE-F16D6C85C08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Chart</a:t>
            </a:r>
          </a:p>
          <a:p>
            <a:r>
              <a:rPr lang="en-US" dirty="0" smtClean="0"/>
              <a:t>SE</a:t>
            </a:r>
            <a:r>
              <a:rPr lang="en-US" dirty="0" smtClean="0"/>
              <a:t>: Side Effects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ADACF-E1A0-4D42-9BEE-F16D6C85C08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What are potential causes for</a:t>
            </a:r>
            <a:r>
              <a:rPr lang="en-US" baseline="0" dirty="0" smtClean="0"/>
              <a:t> this patient’s insomnia? </a:t>
            </a:r>
          </a:p>
          <a:p>
            <a:r>
              <a:rPr lang="en-US" baseline="0" dirty="0" smtClean="0"/>
              <a:t>-Pain from the </a:t>
            </a:r>
            <a:r>
              <a:rPr lang="en-US" baseline="0" dirty="0" err="1" smtClean="0"/>
              <a:t>cellulitis</a:t>
            </a:r>
            <a:endParaRPr lang="en-US" baseline="0" dirty="0" smtClean="0"/>
          </a:p>
          <a:p>
            <a:r>
              <a:rPr lang="en-US" baseline="0" dirty="0" smtClean="0"/>
              <a:t>-Respiratory distress due to fluid overload state from new onset renal failure</a:t>
            </a:r>
          </a:p>
          <a:p>
            <a:r>
              <a:rPr lang="en-US" baseline="0" dirty="0" smtClean="0"/>
              <a:t>-Agitation secondary to methamphetamine withdrawals</a:t>
            </a:r>
          </a:p>
          <a:p>
            <a:r>
              <a:rPr lang="en-US" baseline="0" dirty="0" smtClean="0"/>
              <a:t>*Address these secondary causes of insomnia first, prior to considering giving pharmacologic therapy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</a:t>
            </a:r>
            <a:r>
              <a:rPr lang="en-US" baseline="0" dirty="0" smtClean="0"/>
              <a:t> What would be the most appropriate medication for this patient?</a:t>
            </a:r>
          </a:p>
          <a:p>
            <a:r>
              <a:rPr lang="en-US" baseline="0" dirty="0" smtClean="0"/>
              <a:t>-The patient is young, though has renal failure and a history of substance abuse.  Should avoid benzodiazepines and </a:t>
            </a:r>
            <a:r>
              <a:rPr lang="en-US" baseline="0" dirty="0" smtClean="0"/>
              <a:t>antihistamines (usually needs to be </a:t>
            </a:r>
            <a:r>
              <a:rPr lang="en-US" baseline="0" dirty="0" err="1" smtClean="0"/>
              <a:t>renally</a:t>
            </a:r>
            <a:r>
              <a:rPr lang="en-US" baseline="0" dirty="0" smtClean="0"/>
              <a:t> dosed if given).  </a:t>
            </a:r>
            <a:r>
              <a:rPr lang="en-US" baseline="0" dirty="0" smtClean="0"/>
              <a:t>Could consider </a:t>
            </a:r>
            <a:r>
              <a:rPr lang="en-US" baseline="0" dirty="0" smtClean="0"/>
              <a:t>Melatonin, </a:t>
            </a:r>
            <a:r>
              <a:rPr lang="en-US" baseline="0" dirty="0" err="1" smtClean="0"/>
              <a:t>Trazodone</a:t>
            </a:r>
            <a:r>
              <a:rPr lang="en-US" baseline="0" dirty="0" smtClean="0"/>
              <a:t> </a:t>
            </a:r>
            <a:r>
              <a:rPr lang="en-US" baseline="0" dirty="0" smtClean="0"/>
              <a:t>or </a:t>
            </a:r>
            <a:r>
              <a:rPr lang="en-US" baseline="0" dirty="0" err="1" smtClean="0"/>
              <a:t>Ambien</a:t>
            </a:r>
            <a:r>
              <a:rPr lang="en-US" baseline="0" dirty="0" smtClean="0"/>
              <a:t>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3. D- </a:t>
            </a:r>
            <a:r>
              <a:rPr lang="en-US" baseline="0" dirty="0" err="1" smtClean="0"/>
              <a:t>Trazodone</a:t>
            </a:r>
            <a:r>
              <a:rPr lang="en-US" baseline="0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0" dirty="0" smtClean="0"/>
              <a:t> serious adverse reaction of </a:t>
            </a:r>
            <a:r>
              <a:rPr lang="en-US" baseline="0" dirty="0" err="1" smtClean="0"/>
              <a:t>trazodone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priapism</a:t>
            </a:r>
            <a:r>
              <a:rPr lang="en-US" baseline="0" dirty="0" smtClean="0"/>
              <a:t>.  It is estimated that up to 41% if cases of </a:t>
            </a:r>
            <a:r>
              <a:rPr lang="en-US" baseline="0" dirty="0" err="1" smtClean="0"/>
              <a:t>priapism</a:t>
            </a:r>
            <a:r>
              <a:rPr lang="en-US" baseline="0" dirty="0" smtClean="0"/>
              <a:t> involve psychotropic medications.  </a:t>
            </a:r>
            <a:r>
              <a:rPr lang="en-US" baseline="0" dirty="0" err="1" smtClean="0"/>
              <a:t>Trazodone</a:t>
            </a:r>
            <a:r>
              <a:rPr lang="en-US" baseline="0" dirty="0" smtClean="0"/>
              <a:t> induced </a:t>
            </a:r>
            <a:r>
              <a:rPr lang="en-US" baseline="0" dirty="0" err="1" smtClean="0"/>
              <a:t>priapism</a:t>
            </a:r>
            <a:r>
              <a:rPr lang="en-US" baseline="0" dirty="0" smtClean="0"/>
              <a:t> most often occurs in the first month of treatment at doses of 150mg/day or less.  There have even been cases where </a:t>
            </a:r>
            <a:r>
              <a:rPr lang="en-US" baseline="0" dirty="0" err="1" smtClean="0"/>
              <a:t>priapism</a:t>
            </a:r>
            <a:r>
              <a:rPr lang="en-US" baseline="0" dirty="0" smtClean="0"/>
              <a:t> occurred after a single use.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was a real case on the wards.  The patient required multiple urological procedures, including a shunt, and per urology will likely have permanent erectile dysfunction.  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ADACF-E1A0-4D42-9BEE-F16D6C85C08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ADACF-E1A0-4D42-9BEE-F16D6C85C08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-Its</a:t>
            </a:r>
            <a:r>
              <a:rPr lang="en-US" baseline="0" dirty="0" smtClean="0"/>
              <a:t> negative effects on the hospitalized patient is most concerning considering these individuals are already acutely ill</a:t>
            </a:r>
          </a:p>
          <a:p>
            <a:r>
              <a:rPr lang="en-US" baseline="0" dirty="0" smtClean="0"/>
              <a:t>-Poor sleep also contributes negatively to psychiatric and cardiovascular health outcomes.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ADACF-E1A0-4D42-9BEE-F16D6C85C08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Acute</a:t>
            </a:r>
            <a:r>
              <a:rPr lang="en-US" baseline="0" dirty="0" smtClean="0"/>
              <a:t> symptoms include </a:t>
            </a:r>
            <a:r>
              <a:rPr lang="en-US" dirty="0" smtClean="0"/>
              <a:t>pain, respiratory distress, anxiety,</a:t>
            </a:r>
            <a:r>
              <a:rPr lang="en-US" baseline="0" dirty="0" smtClean="0"/>
              <a:t> </a:t>
            </a:r>
            <a:r>
              <a:rPr lang="en-US" dirty="0" smtClean="0"/>
              <a:t>agitation</a:t>
            </a:r>
            <a:r>
              <a:rPr lang="en-US" baseline="0" dirty="0" smtClean="0"/>
              <a:t> and </a:t>
            </a:r>
            <a:r>
              <a:rPr lang="en-US" dirty="0" smtClean="0"/>
              <a:t>delirium.</a:t>
            </a:r>
          </a:p>
          <a:p>
            <a:endParaRPr lang="en-US" dirty="0" smtClean="0"/>
          </a:p>
          <a:p>
            <a:r>
              <a:rPr lang="en-US" dirty="0" smtClean="0"/>
              <a:t>Hospital</a:t>
            </a:r>
            <a:r>
              <a:rPr lang="en-US" baseline="0" dirty="0" smtClean="0"/>
              <a:t> environment includes </a:t>
            </a:r>
            <a:r>
              <a:rPr lang="en-US" dirty="0" smtClean="0"/>
              <a:t>q4 hour vital checks, blood draws, monitor alerts, medication administration, lighting, temperature of room, shared rooms,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ADACF-E1A0-4D42-9BEE-F16D6C85C08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Step 1: Acute symptoms include such things as pain, respiratory distress, agitation, anxiety and delirium.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Step 2: If the patient is in pain, treat their pain.  If the patient is having respiratory distress, treat the respiratory distress.  Do not mistake respiratory distress for insomnia.  </a:t>
            </a:r>
            <a:r>
              <a:rPr lang="en-US" baseline="0" dirty="0" err="1" smtClean="0"/>
              <a:t>Oversedation</a:t>
            </a:r>
            <a:r>
              <a:rPr lang="en-US" baseline="0" dirty="0" smtClean="0"/>
              <a:t> of these patients, could have catastrophic consequences.  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Now,</a:t>
            </a:r>
            <a:r>
              <a:rPr lang="en-US" baseline="0" dirty="0" smtClean="0"/>
              <a:t> you are probably wondering what these interventions include, right? The next few slides will review the non-pharmacologic and pharmacologic interventions available for inpatient insomnia.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ADACF-E1A0-4D42-9BEE-F16D6C85C08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list is exhaustive, so when considering non pharmacologic interventions, consider those that will promote sleep and that are within reason and do not compromise patient care/safety.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ADACF-E1A0-4D42-9BEE-F16D6C85C08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</a:t>
            </a:r>
            <a:r>
              <a:rPr lang="en-US" baseline="0" dirty="0" smtClean="0"/>
              <a:t> when choosing a pharmacological intervention, you must consider patient specific characteristics including age, </a:t>
            </a:r>
            <a:r>
              <a:rPr lang="en-US" baseline="0" dirty="0" err="1" smtClean="0"/>
              <a:t>comorbidities</a:t>
            </a:r>
            <a:r>
              <a:rPr lang="en-US" baseline="0" dirty="0" smtClean="0"/>
              <a:t>, possible history of substance abuse or psychiatric conditions, renal and hepatic function, etc.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Short/Intermediate acting BZs preferred due to reduced risk for delirium, respiratory depression and impaired cognition.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ADACF-E1A0-4D42-9BEE-F16D6C85C08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Zaleplon</a:t>
            </a:r>
            <a:r>
              <a:rPr lang="en-US" baseline="0" dirty="0" smtClean="0"/>
              <a:t> (Sonata) and </a:t>
            </a:r>
            <a:r>
              <a:rPr lang="en-US" baseline="0" dirty="0" err="1" smtClean="0"/>
              <a:t>eszopiclone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Lunesta</a:t>
            </a:r>
            <a:r>
              <a:rPr lang="en-US" baseline="0" dirty="0" smtClean="0"/>
              <a:t>): Rapid onset of action, thus better for those complaining of difficulty falling asleep.  </a:t>
            </a:r>
            <a:r>
              <a:rPr lang="en-US" baseline="0" dirty="0" err="1" smtClean="0"/>
              <a:t>Lunesta</a:t>
            </a:r>
            <a:r>
              <a:rPr lang="en-US" baseline="0" dirty="0" smtClean="0"/>
              <a:t> also good for maintaining sleep due to its intermediate length of action.  </a:t>
            </a:r>
          </a:p>
          <a:p>
            <a:endParaRPr lang="en-US" baseline="0" dirty="0" smtClean="0"/>
          </a:p>
          <a:p>
            <a:r>
              <a:rPr lang="en-US" dirty="0" smtClean="0"/>
              <a:t>Benzodiazepines</a:t>
            </a:r>
            <a:r>
              <a:rPr lang="en-US" baseline="0" dirty="0" smtClean="0"/>
              <a:t> vs. Non Benzodiazepines</a:t>
            </a:r>
          </a:p>
          <a:p>
            <a:r>
              <a:rPr lang="en-US" baseline="0" dirty="0" smtClean="0"/>
              <a:t>-Non benzodiazepines have a more </a:t>
            </a:r>
            <a:r>
              <a:rPr lang="en-US" dirty="0" smtClean="0"/>
              <a:t>favorable side effect profile than benzodiazepines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-Lower abuse </a:t>
            </a:r>
            <a:r>
              <a:rPr lang="en-US" dirty="0" smtClean="0"/>
              <a:t>potential</a:t>
            </a: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ADACF-E1A0-4D42-9BEE-F16D6C85C08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Ramelteon</a:t>
            </a:r>
            <a:r>
              <a:rPr lang="en-US" dirty="0" smtClean="0"/>
              <a:t>:</a:t>
            </a:r>
            <a:r>
              <a:rPr lang="en-US" baseline="0" dirty="0" smtClean="0"/>
              <a:t> FDA approved melatonin receptor agonist.  Functions similarly to melatonin.  Caution with severe hepatic impairment.  Of note, </a:t>
            </a:r>
            <a:r>
              <a:rPr lang="en-US" baseline="0" dirty="0" err="1" smtClean="0"/>
              <a:t>ramelteon</a:t>
            </a:r>
            <a:r>
              <a:rPr lang="en-US" baseline="0" dirty="0" smtClean="0"/>
              <a:t> is not commonly prescribed in the inpatient setting.  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ADACF-E1A0-4D42-9BEE-F16D6C85C08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621B65-E33F-40A2-A712-65B698B88D2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210D6A-3098-499C-8935-14052A2CD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21B65-E33F-40A2-A712-65B698B88D2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10D6A-3098-499C-8935-14052A2CD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21B65-E33F-40A2-A712-65B698B88D2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10D6A-3098-499C-8935-14052A2CD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21B65-E33F-40A2-A712-65B698B88D2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10D6A-3098-499C-8935-14052A2CD0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21B65-E33F-40A2-A712-65B698B88D2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10D6A-3098-499C-8935-14052A2CD0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21B65-E33F-40A2-A712-65B698B88D2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10D6A-3098-499C-8935-14052A2CD0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21B65-E33F-40A2-A712-65B698B88D2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10D6A-3098-499C-8935-14052A2CD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21B65-E33F-40A2-A712-65B698B88D2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10D6A-3098-499C-8935-14052A2CD0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21B65-E33F-40A2-A712-65B698B88D2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10D6A-3098-499C-8935-14052A2CD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621B65-E33F-40A2-A712-65B698B88D2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10D6A-3098-499C-8935-14052A2CD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621B65-E33F-40A2-A712-65B698B88D2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210D6A-3098-499C-8935-14052A2CD0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621B65-E33F-40A2-A712-65B698B88D2F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210D6A-3098-499C-8935-14052A2CD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h.tmc.edu/HGEC/GemsAndPearls/geriatricSyndromes_Insomni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T54H1xaHLAhUB7WMKHTjmBWIQjRwIBw&amp;url=http://psychcentral.com/news/2014/10/09/for-seniors-its-sleep-quality-not-quantity-that-counts/75936.html&amp;psig=AFQjCNE3OHNiYT8skFeqb62nsaC4bYUzSg&amp;ust=145699239622871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Insomnia in Hospitalized Patients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Nicholas Lee, PGY-2</a:t>
            </a:r>
          </a:p>
          <a:p>
            <a:r>
              <a:rPr lang="en-US" dirty="0" smtClean="0"/>
              <a:t>March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/>
          <a:lstStyle/>
          <a:p>
            <a:r>
              <a:rPr lang="en-US" dirty="0" smtClean="0"/>
              <a:t>Melatonin</a:t>
            </a:r>
          </a:p>
          <a:p>
            <a:pPr lvl="1"/>
            <a:r>
              <a:rPr lang="en-US" dirty="0" err="1" smtClean="0"/>
              <a:t>Neurohormone</a:t>
            </a:r>
            <a:r>
              <a:rPr lang="en-US" dirty="0" smtClean="0"/>
              <a:t> produced by the pineal gland</a:t>
            </a:r>
          </a:p>
          <a:p>
            <a:pPr lvl="1"/>
            <a:r>
              <a:rPr lang="en-US" dirty="0" smtClean="0"/>
              <a:t>Binds melatonin receptors, promoting sleep/regulating the circadian rhythm</a:t>
            </a:r>
          </a:p>
          <a:p>
            <a:pPr lvl="1"/>
            <a:r>
              <a:rPr lang="en-US" dirty="0" smtClean="0"/>
              <a:t>Side effects: Dizziness, headaches, and fatigue</a:t>
            </a:r>
          </a:p>
          <a:p>
            <a:pPr lvl="2"/>
            <a:r>
              <a:rPr lang="en-US" dirty="0" smtClean="0"/>
              <a:t>Does NOT cause daytime sedation, cognitive impairment</a:t>
            </a:r>
          </a:p>
          <a:p>
            <a:pPr lvl="1"/>
            <a:r>
              <a:rPr lang="en-US" dirty="0" smtClean="0"/>
              <a:t>Caution: Medications metabolized by CYP1A2</a:t>
            </a:r>
          </a:p>
          <a:p>
            <a:pPr lvl="1"/>
            <a:r>
              <a:rPr lang="en-US" dirty="0" smtClean="0"/>
              <a:t>Good for patients of all ages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Pharmacologic Interventions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194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Antidepressants and antihistamines</a:t>
            </a:r>
          </a:p>
          <a:p>
            <a:pPr lvl="1"/>
            <a:r>
              <a:rPr lang="en-US" dirty="0" err="1" smtClean="0"/>
              <a:t>Doxepin</a:t>
            </a:r>
            <a:r>
              <a:rPr lang="en-US" dirty="0" smtClean="0"/>
              <a:t> (TCA)</a:t>
            </a:r>
          </a:p>
          <a:p>
            <a:pPr lvl="2"/>
            <a:r>
              <a:rPr lang="en-US" dirty="0" smtClean="0"/>
              <a:t>H1 receptor (central) antagonist </a:t>
            </a:r>
          </a:p>
          <a:p>
            <a:pPr lvl="2"/>
            <a:r>
              <a:rPr lang="en-US" dirty="0" smtClean="0"/>
              <a:t>Side effects: </a:t>
            </a:r>
            <a:r>
              <a:rPr lang="en-US" dirty="0" err="1" smtClean="0"/>
              <a:t>Anticholinergic</a:t>
            </a:r>
            <a:r>
              <a:rPr lang="en-US" dirty="0" smtClean="0"/>
              <a:t> effects</a:t>
            </a:r>
            <a:endParaRPr lang="en-US" dirty="0" smtClean="0"/>
          </a:p>
          <a:p>
            <a:pPr lvl="2"/>
            <a:r>
              <a:rPr lang="en-US" dirty="0" smtClean="0"/>
              <a:t>Caution: Hepatic impairment, elderly, cardiac disease, arrhythmias, QT prolongation </a:t>
            </a:r>
            <a:endParaRPr lang="en-US" dirty="0" smtClean="0"/>
          </a:p>
          <a:p>
            <a:pPr lvl="2"/>
            <a:r>
              <a:rPr lang="en-US" dirty="0" smtClean="0"/>
              <a:t>Consider use in those with both insomnia and depressive symptoms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Trazodone</a:t>
            </a:r>
            <a:r>
              <a:rPr lang="en-US" dirty="0" smtClean="0"/>
              <a:t> (Antidepressant)</a:t>
            </a:r>
          </a:p>
          <a:p>
            <a:pPr lvl="2"/>
            <a:r>
              <a:rPr lang="en-US" dirty="0" smtClean="0"/>
              <a:t>Serotonin receptor antagonist and reuptake inhibitor </a:t>
            </a:r>
          </a:p>
          <a:p>
            <a:pPr lvl="2"/>
            <a:r>
              <a:rPr lang="en-US" dirty="0" smtClean="0"/>
              <a:t>Side effects: </a:t>
            </a:r>
            <a:r>
              <a:rPr lang="en-US" dirty="0" err="1" smtClean="0"/>
              <a:t>priapism</a:t>
            </a:r>
            <a:r>
              <a:rPr lang="en-US" dirty="0" smtClean="0"/>
              <a:t>, orthostatic hypotension	</a:t>
            </a:r>
          </a:p>
          <a:p>
            <a:pPr lvl="2"/>
            <a:r>
              <a:rPr lang="en-US" dirty="0" smtClean="0"/>
              <a:t>Caution:  Cardiac disease, arrhythmias, QT prolongation </a:t>
            </a:r>
          </a:p>
          <a:p>
            <a:pPr lvl="2"/>
            <a:r>
              <a:rPr lang="en-US" dirty="0" smtClean="0"/>
              <a:t>Generally well tolerated, especially in elderly  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Benadryl (Antihistamine)</a:t>
            </a:r>
          </a:p>
          <a:p>
            <a:pPr lvl="2"/>
            <a:r>
              <a:rPr lang="en-US" dirty="0" smtClean="0"/>
              <a:t>H1 receptor (peripheral and central) antagonist </a:t>
            </a:r>
          </a:p>
          <a:p>
            <a:pPr lvl="2"/>
            <a:r>
              <a:rPr lang="en-US" dirty="0" smtClean="0"/>
              <a:t>Side effects: </a:t>
            </a:r>
            <a:r>
              <a:rPr lang="en-US" dirty="0" err="1" smtClean="0"/>
              <a:t>Anticholinergic</a:t>
            </a:r>
            <a:r>
              <a:rPr lang="en-US" dirty="0" smtClean="0"/>
              <a:t> </a:t>
            </a:r>
            <a:r>
              <a:rPr lang="en-US" dirty="0" smtClean="0"/>
              <a:t>effects, delirium in elderly </a:t>
            </a:r>
          </a:p>
          <a:p>
            <a:pPr lvl="2"/>
            <a:r>
              <a:rPr lang="en-US" dirty="0" smtClean="0"/>
              <a:t>Caution: Renal impairment, </a:t>
            </a:r>
            <a:r>
              <a:rPr lang="en-US" dirty="0" smtClean="0"/>
              <a:t>elderly</a:t>
            </a:r>
          </a:p>
          <a:p>
            <a:pPr lvl="2"/>
            <a:r>
              <a:rPr lang="en-US" dirty="0" smtClean="0"/>
              <a:t>Consider use in younger individuals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Pharmacologic Interventions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32556"/>
          <a:ext cx="8077201" cy="642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524000"/>
                <a:gridCol w="4419601"/>
              </a:tblGrid>
              <a:tr h="629444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7056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Benzodiazepines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Ativan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Halcion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Restoril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Prosom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SE: Day time sedation, cognitive impairment, rebound insomnia, and delirium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Caution: Renal and hepatic impairment, elderly, h/o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substance abuse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in only young, healthy patients </a:t>
                      </a:r>
                    </a:p>
                  </a:txBody>
                  <a:tcPr/>
                </a:tc>
              </a:tr>
              <a:tr h="7056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 Benzodiazepines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Ambien</a:t>
                      </a:r>
                      <a:r>
                        <a:rPr lang="en-US" sz="1400" dirty="0" smtClean="0"/>
                        <a:t> 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Sonata </a:t>
                      </a:r>
                    </a:p>
                    <a:p>
                      <a:r>
                        <a:rPr lang="en-US" sz="1400" dirty="0" err="1" smtClean="0"/>
                        <a:t>Lunesta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SE: Headaches, sleep walking, hallucinations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Caution: Hepatic impairment, elderly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in young, healthy patients and elderly with few medical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comorbidities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</a:tr>
              <a:tr h="705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Melatonin Receptor Agonist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Melatonin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SE: Dizziness, headaches, and fatigue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Caution: Medications metabolized by CYP1A2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Good for patients of all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ages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056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Antidepressants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Trazodone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Doxepin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Doxepin</a:t>
                      </a:r>
                      <a:endParaRPr kumimoji="0" 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SE: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nticholingergic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effects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Caution: Hepatic impairment, elderly, cardiac disease, arrhythmias, QT prolongation 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r>
                        <a:rPr kumimoji="0" lang="en-US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those with insomnia and depression</a:t>
                      </a:r>
                      <a:endParaRPr kumimoji="0" lang="en-US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Trazodone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SE: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Priapism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orthostatic hypotension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Caution:  Cardiac disease, arrhythmias, QT prolongation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Generally well tolerated, especially in elderly  </a:t>
                      </a:r>
                    </a:p>
                  </a:txBody>
                  <a:tcPr/>
                </a:tc>
              </a:tr>
              <a:tr h="705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Antihistamines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Benadryl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SE: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Anticholinergic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effects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side, delirium Caution: Renal impairment,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elderly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in young,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healthy individuals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42 year old male with a history of methamphetamine use admitted with </a:t>
            </a:r>
            <a:r>
              <a:rPr lang="en-US" dirty="0" err="1" smtClean="0"/>
              <a:t>cellulitis</a:t>
            </a:r>
            <a:r>
              <a:rPr lang="en-US" dirty="0" smtClean="0"/>
              <a:t> and new onset renal failure requiring intermittent dialysis developed sudden onset of </a:t>
            </a:r>
            <a:r>
              <a:rPr lang="en-US" dirty="0" err="1" smtClean="0"/>
              <a:t>priapism</a:t>
            </a:r>
            <a:r>
              <a:rPr lang="en-US" dirty="0" smtClean="0"/>
              <a:t>. His only new medication is a PRN sleep aid that was added by night float after the patient had complained of an inability to sleep.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What are potential causes for this patient’s insomnia?</a:t>
            </a:r>
          </a:p>
          <a:p>
            <a:pPr>
              <a:buNone/>
            </a:pPr>
            <a:r>
              <a:rPr lang="en-US" dirty="0" smtClean="0"/>
              <a:t>   What would be the most appropriate medication for this patient?</a:t>
            </a:r>
          </a:p>
          <a:p>
            <a:pPr>
              <a:buNone/>
            </a:pPr>
            <a:r>
              <a:rPr lang="en-US" dirty="0" smtClean="0"/>
              <a:t>   Which of the following sleep aids was the patient most likely prescribed?</a:t>
            </a:r>
          </a:p>
          <a:p>
            <a:pPr marL="971550" lvl="1" indent="-51435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Ativan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b) Benadryl</a:t>
            </a:r>
          </a:p>
          <a:p>
            <a:pPr marL="971550" lvl="1" indent="-514350">
              <a:buNone/>
            </a:pPr>
            <a:r>
              <a:rPr lang="en-US" dirty="0" smtClean="0"/>
              <a:t>c) </a:t>
            </a:r>
            <a:r>
              <a:rPr lang="en-US" dirty="0" err="1" smtClean="0"/>
              <a:t>Seroquel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d) </a:t>
            </a:r>
            <a:r>
              <a:rPr lang="en-US" dirty="0" err="1" smtClean="0"/>
              <a:t>Trazodone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e) </a:t>
            </a:r>
            <a:r>
              <a:rPr lang="en-US" dirty="0" err="1" smtClean="0"/>
              <a:t>Amitriptyline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Insomnia is a common complaint in hospitalized patients</a:t>
            </a:r>
          </a:p>
          <a:p>
            <a:r>
              <a:rPr lang="en-US" dirty="0" smtClean="0"/>
              <a:t>Assess the patient first and determine whether insomnia is caused by a primary or secondary problem</a:t>
            </a:r>
          </a:p>
          <a:p>
            <a:r>
              <a:rPr lang="en-US" dirty="0" smtClean="0"/>
              <a:t>Do NOT treat secondary insomnia with medications</a:t>
            </a:r>
          </a:p>
          <a:p>
            <a:r>
              <a:rPr lang="en-US" dirty="0" smtClean="0"/>
              <a:t>Try non pharmacologic therapy prior to pharmacologic therapy</a:t>
            </a:r>
          </a:p>
          <a:p>
            <a:r>
              <a:rPr lang="en-US" dirty="0" smtClean="0"/>
              <a:t>If prescribing pharmacologic therapy, tailor the therapy to the patient’s age and </a:t>
            </a:r>
            <a:r>
              <a:rPr lang="en-US" dirty="0" err="1" smtClean="0"/>
              <a:t>comorbidities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Kelly, J. (2014). Insomnia treatment for the medically ill hospitalized patient. </a:t>
            </a:r>
            <a:r>
              <a:rPr lang="en-US" i="1" dirty="0"/>
              <a:t>Mental Health Clinician</a:t>
            </a:r>
            <a:r>
              <a:rPr lang="en-US" dirty="0"/>
              <a:t>, </a:t>
            </a:r>
            <a:r>
              <a:rPr lang="en-US" i="1" dirty="0"/>
              <a:t>4</a:t>
            </a:r>
            <a:r>
              <a:rPr lang="en-US" dirty="0"/>
              <a:t>(2), 82-90</a:t>
            </a:r>
            <a:r>
              <a:rPr lang="en-US" dirty="0" smtClean="0"/>
              <a:t>.</a:t>
            </a:r>
          </a:p>
          <a:p>
            <a:r>
              <a:rPr lang="en-US" dirty="0" smtClean="0"/>
              <a:t>Flaherty</a:t>
            </a:r>
            <a:r>
              <a:rPr lang="en-US" dirty="0"/>
              <a:t>, J. H. (2008). Insomnia among hospitalized older persons. </a:t>
            </a:r>
            <a:r>
              <a:rPr lang="en-US" i="1" dirty="0"/>
              <a:t>Clinics in geriatric medicine</a:t>
            </a:r>
            <a:r>
              <a:rPr lang="en-US" dirty="0"/>
              <a:t>, </a:t>
            </a:r>
            <a:r>
              <a:rPr lang="en-US" i="1" dirty="0"/>
              <a:t>24</a:t>
            </a:r>
            <a:r>
              <a:rPr lang="en-US" dirty="0"/>
              <a:t>(1), 51-67</a:t>
            </a:r>
            <a:r>
              <a:rPr lang="en-US" dirty="0" smtClean="0"/>
              <a:t>.</a:t>
            </a:r>
          </a:p>
          <a:p>
            <a:r>
              <a:rPr lang="en-US" dirty="0" err="1"/>
              <a:t>Kamel</a:t>
            </a:r>
            <a:r>
              <a:rPr lang="en-US" dirty="0"/>
              <a:t>, N. S., &amp; </a:t>
            </a:r>
            <a:r>
              <a:rPr lang="en-US" dirty="0" err="1"/>
              <a:t>Gammack</a:t>
            </a:r>
            <a:r>
              <a:rPr lang="en-US" dirty="0"/>
              <a:t>, J. K. (2006). Insomnia in the elderly: cause, approach, and treatment. </a:t>
            </a:r>
            <a:r>
              <a:rPr lang="en-US" i="1" dirty="0"/>
              <a:t>The American journal of medicine</a:t>
            </a:r>
            <a:r>
              <a:rPr lang="en-US" dirty="0"/>
              <a:t>, </a:t>
            </a:r>
            <a:r>
              <a:rPr lang="en-US" i="1" dirty="0"/>
              <a:t>119</a:t>
            </a:r>
            <a:r>
              <a:rPr lang="en-US" dirty="0"/>
              <a:t>(6), 463-469</a:t>
            </a:r>
            <a:r>
              <a:rPr lang="en-US" dirty="0" smtClean="0"/>
              <a:t>.</a:t>
            </a:r>
          </a:p>
          <a:p>
            <a:r>
              <a:rPr lang="en-US" dirty="0"/>
              <a:t>Myrick, H., Markowitz, J. S., &amp; Henderson, S. (1998). </a:t>
            </a:r>
            <a:r>
              <a:rPr lang="en-US" dirty="0" err="1"/>
              <a:t>Priapism</a:t>
            </a:r>
            <a:r>
              <a:rPr lang="en-US" dirty="0"/>
              <a:t> following </a:t>
            </a:r>
            <a:r>
              <a:rPr lang="en-US" dirty="0" err="1"/>
              <a:t>trazodone</a:t>
            </a:r>
            <a:r>
              <a:rPr lang="en-US" dirty="0"/>
              <a:t> overdose with cocaine use. </a:t>
            </a:r>
            <a:r>
              <a:rPr lang="en-US" i="1" dirty="0"/>
              <a:t>Annals of clinical psychiatry</a:t>
            </a:r>
            <a:r>
              <a:rPr lang="en-US" dirty="0"/>
              <a:t>, </a:t>
            </a:r>
            <a:r>
              <a:rPr lang="en-US" i="1" dirty="0"/>
              <a:t>10</a:t>
            </a:r>
            <a:r>
              <a:rPr lang="en-US" dirty="0"/>
              <a:t>(2), 81-83</a:t>
            </a:r>
            <a:r>
              <a:rPr lang="en-US" dirty="0" smtClean="0"/>
              <a:t>.</a:t>
            </a:r>
          </a:p>
          <a:p>
            <a:r>
              <a:rPr lang="en-US" dirty="0" smtClean="0">
                <a:hlinkClick r:id="rId2"/>
              </a:rPr>
              <a:t>http://www.uth.tmc.edu/HGEC/GemsAndPearls/geriatricSyndromes_Insomnia.html</a:t>
            </a:r>
            <a:endParaRPr lang="en-US" dirty="0" smtClean="0"/>
          </a:p>
          <a:p>
            <a:r>
              <a:rPr lang="en-US" dirty="0" err="1" smtClean="0"/>
              <a:t>Medscape</a:t>
            </a:r>
            <a:r>
              <a:rPr lang="en-US" dirty="0" smtClean="0"/>
              <a:t>: Insomnia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definition of insomnia</a:t>
            </a:r>
          </a:p>
          <a:p>
            <a:r>
              <a:rPr lang="en-US" dirty="0" smtClean="0"/>
              <a:t>Understand the common causes of insomnia</a:t>
            </a:r>
          </a:p>
          <a:p>
            <a:r>
              <a:rPr lang="en-US" dirty="0" smtClean="0"/>
              <a:t>Learn non-pharmacologic and pharmacologic treatment options for inpatient insomnia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pic>
        <p:nvPicPr>
          <p:cNvPr id="22530" name="Picture 2" descr="http://psychcentral.com/news/u/2014/10/elderly-big-S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2725" y="3444531"/>
            <a:ext cx="2505075" cy="333726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53200" y="6488668"/>
            <a:ext cx="181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Psychcentral.com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42 year old male with a history of methamphetamine use admitted with </a:t>
            </a:r>
            <a:r>
              <a:rPr lang="en-US" dirty="0" err="1" smtClean="0"/>
              <a:t>cellulitis</a:t>
            </a:r>
            <a:r>
              <a:rPr lang="en-US" dirty="0"/>
              <a:t> </a:t>
            </a:r>
            <a:r>
              <a:rPr lang="en-US" dirty="0" smtClean="0"/>
              <a:t>and new onset renal failure requiring intermittent dialysis developed sudden onset of </a:t>
            </a:r>
            <a:r>
              <a:rPr lang="en-US" dirty="0" err="1" smtClean="0"/>
              <a:t>priapism</a:t>
            </a:r>
            <a:r>
              <a:rPr lang="en-US" dirty="0" smtClean="0"/>
              <a:t>. His only new medication is a PRN sleep aid that was added by night float after the patient had complained of an inability to sleep.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What are potential causes for this patient’s insomnia?</a:t>
            </a:r>
          </a:p>
          <a:p>
            <a:pPr>
              <a:buNone/>
            </a:pPr>
            <a:r>
              <a:rPr lang="en-US" dirty="0" smtClean="0"/>
              <a:t>   What would be the most appropriate medication for this patient?</a:t>
            </a:r>
          </a:p>
          <a:p>
            <a:pPr>
              <a:buNone/>
            </a:pPr>
            <a:r>
              <a:rPr lang="en-US" dirty="0" smtClean="0"/>
              <a:t>   Which of the following sleep aids was the patient most likely prescribed?</a:t>
            </a:r>
          </a:p>
          <a:p>
            <a:pPr marL="971550" lvl="1" indent="-51435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Ativan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b) Benadryl</a:t>
            </a:r>
          </a:p>
          <a:p>
            <a:pPr marL="971550" lvl="1" indent="-514350">
              <a:buNone/>
            </a:pPr>
            <a:r>
              <a:rPr lang="en-US" dirty="0" smtClean="0"/>
              <a:t>c) </a:t>
            </a:r>
            <a:r>
              <a:rPr lang="en-US" dirty="0" err="1" smtClean="0"/>
              <a:t>Seroquel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d) </a:t>
            </a:r>
            <a:r>
              <a:rPr lang="en-US" dirty="0" err="1" smtClean="0"/>
              <a:t>Trazodone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e) </a:t>
            </a:r>
            <a:r>
              <a:rPr lang="en-US" dirty="0" err="1" smtClean="0"/>
              <a:t>Amitriptyline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Disorder where individuals have the following:</a:t>
            </a:r>
          </a:p>
          <a:p>
            <a:pPr lvl="1"/>
            <a:r>
              <a:rPr lang="en-US" dirty="0" smtClean="0"/>
              <a:t>Difficulty falling or staying asleep</a:t>
            </a:r>
          </a:p>
          <a:p>
            <a:pPr lvl="1"/>
            <a:r>
              <a:rPr lang="en-US" dirty="0" smtClean="0"/>
              <a:t>Early morning awakenings </a:t>
            </a:r>
          </a:p>
          <a:p>
            <a:pPr lvl="1"/>
            <a:r>
              <a:rPr lang="en-US" dirty="0" smtClean="0"/>
              <a:t>Non restorative sleep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Interferes with daily activities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Has been shown to negatively impact patient outcomes</a:t>
            </a:r>
          </a:p>
          <a:p>
            <a:pPr lvl="1"/>
            <a:r>
              <a:rPr lang="en-US" dirty="0" smtClean="0"/>
              <a:t>Increases morbidity and mortality </a:t>
            </a:r>
          </a:p>
          <a:p>
            <a:pPr lvl="1"/>
            <a:r>
              <a:rPr lang="en-US" dirty="0" smtClean="0"/>
              <a:t>Increases fall risk</a:t>
            </a:r>
          </a:p>
          <a:p>
            <a:pPr lvl="1"/>
            <a:r>
              <a:rPr lang="en-US" dirty="0" smtClean="0"/>
              <a:t>Poor cognition</a:t>
            </a:r>
          </a:p>
          <a:p>
            <a:pPr lvl="1"/>
            <a:r>
              <a:rPr lang="en-US" dirty="0" smtClean="0"/>
              <a:t>Depression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Insomnia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Acute symptoms</a:t>
            </a:r>
          </a:p>
          <a:p>
            <a:r>
              <a:rPr lang="en-US" dirty="0" smtClean="0"/>
              <a:t>Chronic Disorder</a:t>
            </a:r>
          </a:p>
          <a:p>
            <a:r>
              <a:rPr lang="en-US" dirty="0" smtClean="0"/>
              <a:t>Medications</a:t>
            </a:r>
          </a:p>
          <a:p>
            <a:r>
              <a:rPr lang="en-US" dirty="0" smtClean="0"/>
              <a:t>Hospital Environment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Inpatient Insomnia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Step 1</a:t>
            </a:r>
          </a:p>
          <a:p>
            <a:pPr marL="770382" lvl="1" indent="-514350"/>
            <a:r>
              <a:rPr lang="en-US" dirty="0" smtClean="0"/>
              <a:t>Assess the patient  </a:t>
            </a:r>
          </a:p>
          <a:p>
            <a:pPr marL="1008126" lvl="2" indent="-514350"/>
            <a:r>
              <a:rPr lang="en-US" dirty="0" smtClean="0"/>
              <a:t>Insomnia vs. Acute symptoms</a:t>
            </a:r>
          </a:p>
          <a:p>
            <a:pPr marL="514350" indent="-514350"/>
            <a:r>
              <a:rPr lang="en-US" dirty="0" smtClean="0"/>
              <a:t>Step 2</a:t>
            </a:r>
          </a:p>
          <a:p>
            <a:pPr marL="770382" lvl="1" indent="-514350"/>
            <a:r>
              <a:rPr lang="en-US" dirty="0" smtClean="0"/>
              <a:t>Address acute </a:t>
            </a:r>
            <a:r>
              <a:rPr lang="en-US" dirty="0" smtClean="0"/>
              <a:t>symptoms first</a:t>
            </a:r>
            <a:endParaRPr lang="en-US" dirty="0" smtClean="0"/>
          </a:p>
          <a:p>
            <a:pPr marL="514350" indent="-514350"/>
            <a:r>
              <a:rPr lang="en-US" dirty="0" smtClean="0"/>
              <a:t>Step 3</a:t>
            </a:r>
          </a:p>
          <a:p>
            <a:pPr marL="770382" lvl="1" indent="-514350"/>
            <a:r>
              <a:rPr lang="en-US" dirty="0" smtClean="0"/>
              <a:t>Determine whether non-pharmacologic vs. pharmacologic agents are appropriate</a:t>
            </a:r>
          </a:p>
          <a:p>
            <a:pPr marL="1008126" lvl="2" indent="-514350"/>
            <a:r>
              <a:rPr lang="en-US" dirty="0" smtClean="0"/>
              <a:t>Tailor pharmacologic therapy to age, current medications, renal and hepatic function, etc.</a:t>
            </a:r>
          </a:p>
          <a:p>
            <a:pPr marL="514350" indent="-514350"/>
            <a:r>
              <a:rPr lang="en-US" dirty="0" smtClean="0"/>
              <a:t>Step 4</a:t>
            </a:r>
          </a:p>
          <a:p>
            <a:pPr marL="770382" lvl="1" indent="-514350"/>
            <a:r>
              <a:rPr lang="en-US" dirty="0" smtClean="0"/>
              <a:t>Administer appropriate intervention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when you get a call for insomnia?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Modify Hospital Environment and Promote Sleep Hygiene </a:t>
            </a:r>
          </a:p>
          <a:p>
            <a:pPr lvl="1"/>
            <a:r>
              <a:rPr lang="en-US" dirty="0" smtClean="0"/>
              <a:t>Turn off lights and television </a:t>
            </a:r>
          </a:p>
          <a:p>
            <a:pPr lvl="1"/>
            <a:r>
              <a:rPr lang="en-US" dirty="0" smtClean="0"/>
              <a:t>Close room doors</a:t>
            </a:r>
          </a:p>
          <a:p>
            <a:pPr lvl="1"/>
            <a:r>
              <a:rPr lang="en-US" dirty="0" smtClean="0"/>
              <a:t>Provide adequate bedding to keep warm</a:t>
            </a:r>
          </a:p>
          <a:p>
            <a:pPr lvl="1"/>
            <a:r>
              <a:rPr lang="en-US" dirty="0" smtClean="0"/>
              <a:t>Avoid night time medication administrations </a:t>
            </a:r>
          </a:p>
          <a:p>
            <a:pPr lvl="1"/>
            <a:r>
              <a:rPr lang="en-US" dirty="0" smtClean="0"/>
              <a:t>Avoid </a:t>
            </a:r>
            <a:r>
              <a:rPr lang="en-US" dirty="0" smtClean="0"/>
              <a:t>vital checks between 11PM-6AM for stable patients</a:t>
            </a:r>
            <a:endParaRPr lang="en-US" dirty="0" smtClean="0"/>
          </a:p>
          <a:p>
            <a:pPr lvl="1"/>
            <a:r>
              <a:rPr lang="en-US" dirty="0" smtClean="0"/>
              <a:t>Move disruptive/loud patients to private rooms</a:t>
            </a:r>
          </a:p>
          <a:p>
            <a:pPr lvl="1"/>
            <a:r>
              <a:rPr lang="en-US" dirty="0" smtClean="0"/>
              <a:t>Avoid caffeine and large meals/fluid intake before bed</a:t>
            </a:r>
          </a:p>
          <a:p>
            <a:pPr lvl="1"/>
            <a:r>
              <a:rPr lang="en-US" dirty="0" smtClean="0"/>
              <a:t>Avoid day time napping</a:t>
            </a:r>
          </a:p>
          <a:p>
            <a:pPr lvl="1"/>
            <a:r>
              <a:rPr lang="en-US" dirty="0" smtClean="0"/>
              <a:t>Promote meditation and relaxation techniques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Non-Pharmacologic Interventions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 smtClean="0"/>
              <a:t>Benzodiazepines </a:t>
            </a:r>
          </a:p>
          <a:p>
            <a:pPr lvl="1"/>
            <a:r>
              <a:rPr lang="en-US" sz="2400" dirty="0" smtClean="0"/>
              <a:t> Ex: </a:t>
            </a:r>
            <a:r>
              <a:rPr lang="en-US" sz="2400" dirty="0" err="1" smtClean="0"/>
              <a:t>Lorazepam</a:t>
            </a:r>
            <a:r>
              <a:rPr lang="en-US" sz="2400" dirty="0" smtClean="0"/>
              <a:t> (</a:t>
            </a:r>
            <a:r>
              <a:rPr lang="en-US" sz="2400" dirty="0" err="1" smtClean="0"/>
              <a:t>Ativan</a:t>
            </a:r>
            <a:r>
              <a:rPr lang="en-US" sz="2400" dirty="0" smtClean="0"/>
              <a:t>), </a:t>
            </a:r>
            <a:r>
              <a:rPr lang="en-US" sz="2400" dirty="0" err="1" smtClean="0"/>
              <a:t>triazolam</a:t>
            </a:r>
            <a:r>
              <a:rPr lang="en-US" sz="2400" dirty="0" smtClean="0"/>
              <a:t> (</a:t>
            </a:r>
            <a:r>
              <a:rPr lang="en-US" sz="2400" dirty="0" err="1" smtClean="0"/>
              <a:t>Halcion</a:t>
            </a:r>
            <a:r>
              <a:rPr lang="en-US" sz="2400" dirty="0" smtClean="0"/>
              <a:t>), </a:t>
            </a:r>
            <a:r>
              <a:rPr lang="en-US" sz="2400" dirty="0" err="1" smtClean="0"/>
              <a:t>temazepam</a:t>
            </a:r>
            <a:r>
              <a:rPr lang="en-US" sz="2400" dirty="0" smtClean="0"/>
              <a:t> (</a:t>
            </a:r>
            <a:r>
              <a:rPr lang="en-US" sz="2400" dirty="0" err="1" smtClean="0"/>
              <a:t>Restoril</a:t>
            </a:r>
            <a:r>
              <a:rPr lang="en-US" sz="2400" dirty="0" smtClean="0"/>
              <a:t>), </a:t>
            </a:r>
            <a:r>
              <a:rPr lang="en-US" sz="2400" dirty="0" err="1" smtClean="0"/>
              <a:t>estazolam</a:t>
            </a:r>
            <a:r>
              <a:rPr lang="en-US" sz="2400" dirty="0" smtClean="0"/>
              <a:t> (</a:t>
            </a:r>
            <a:r>
              <a:rPr lang="en-US" sz="2400" dirty="0" err="1" smtClean="0"/>
              <a:t>Prosom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Binds </a:t>
            </a:r>
            <a:r>
              <a:rPr lang="en-US" sz="2400" dirty="0" err="1" smtClean="0"/>
              <a:t>GABAa</a:t>
            </a:r>
            <a:r>
              <a:rPr lang="en-US" sz="2400" dirty="0" smtClean="0"/>
              <a:t> receptors</a:t>
            </a:r>
          </a:p>
          <a:p>
            <a:pPr lvl="1"/>
            <a:r>
              <a:rPr lang="en-US" dirty="0" smtClean="0"/>
              <a:t>Side effects: Day time sedation, cognitive impairment, rebound insomnia, and delirium </a:t>
            </a:r>
          </a:p>
          <a:p>
            <a:pPr lvl="1"/>
            <a:r>
              <a:rPr lang="en-US" dirty="0" smtClean="0"/>
              <a:t>Caution: Renal and hepatic impairment, elderly, history of substance abuse</a:t>
            </a:r>
          </a:p>
          <a:p>
            <a:pPr lvl="1"/>
            <a:r>
              <a:rPr lang="en-US" dirty="0" smtClean="0"/>
              <a:t>Consider use in only young, healthy patients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Pharmacologic Interventions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Non Benzodiazepines </a:t>
            </a:r>
          </a:p>
          <a:p>
            <a:pPr lvl="1"/>
            <a:r>
              <a:rPr lang="en-US" sz="2400" dirty="0" smtClean="0"/>
              <a:t> Ex: </a:t>
            </a:r>
            <a:r>
              <a:rPr lang="en-US" sz="2400" dirty="0" err="1" smtClean="0"/>
              <a:t>Zolpidem</a:t>
            </a:r>
            <a:r>
              <a:rPr lang="en-US" sz="2400" dirty="0" smtClean="0"/>
              <a:t> (</a:t>
            </a:r>
            <a:r>
              <a:rPr lang="en-US" sz="2400" dirty="0" err="1" smtClean="0"/>
              <a:t>Ambien</a:t>
            </a:r>
            <a:r>
              <a:rPr lang="en-US" sz="2400" dirty="0" smtClean="0"/>
              <a:t>), </a:t>
            </a:r>
            <a:r>
              <a:rPr lang="en-US" sz="2400" dirty="0" err="1" smtClean="0"/>
              <a:t>zaleplon</a:t>
            </a:r>
            <a:r>
              <a:rPr lang="en-US" sz="2400" dirty="0" smtClean="0"/>
              <a:t> (Sonata), </a:t>
            </a:r>
            <a:r>
              <a:rPr lang="en-US" sz="2400" dirty="0" err="1" smtClean="0"/>
              <a:t>eszopiclone</a:t>
            </a:r>
            <a:r>
              <a:rPr lang="en-US" sz="2400" dirty="0" smtClean="0"/>
              <a:t> (</a:t>
            </a:r>
            <a:r>
              <a:rPr lang="en-US" sz="2400" dirty="0" err="1" smtClean="0"/>
              <a:t>Lunesta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Binds </a:t>
            </a:r>
            <a:r>
              <a:rPr lang="en-US" sz="2400" dirty="0" err="1" smtClean="0"/>
              <a:t>GABAa</a:t>
            </a:r>
            <a:r>
              <a:rPr lang="en-US" sz="2400" dirty="0" smtClean="0"/>
              <a:t> receptors with more affinity to the alpha1 subunit </a:t>
            </a:r>
          </a:p>
          <a:p>
            <a:pPr lvl="1"/>
            <a:r>
              <a:rPr lang="en-US" dirty="0" smtClean="0"/>
              <a:t>Side effects: Headaches, sleep walking, hallucinations </a:t>
            </a:r>
          </a:p>
          <a:p>
            <a:pPr lvl="1"/>
            <a:r>
              <a:rPr lang="en-US" dirty="0" smtClean="0"/>
              <a:t>Caution: Hepatic impairment, elderly</a:t>
            </a:r>
          </a:p>
          <a:p>
            <a:pPr lvl="1"/>
            <a:r>
              <a:rPr lang="en-US" dirty="0" smtClean="0"/>
              <a:t>Consider use in young, healthy patients and elderly with few medical </a:t>
            </a:r>
            <a:r>
              <a:rPr lang="en-US" dirty="0" err="1" smtClean="0"/>
              <a:t>comorbidities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Pharmacologic Interventions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10912</TotalTime>
  <Words>1577</Words>
  <Application>Microsoft Office PowerPoint</Application>
  <PresentationFormat>On-screen Show (4:3)</PresentationFormat>
  <Paragraphs>216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Insomnia in Hospitalized Patients </vt:lpstr>
      <vt:lpstr>Objectives</vt:lpstr>
      <vt:lpstr>Case</vt:lpstr>
      <vt:lpstr>Definition of Insomnia</vt:lpstr>
      <vt:lpstr>Causes of Inpatient Insomnia</vt:lpstr>
      <vt:lpstr>What to do when you get a call for insomnia?</vt:lpstr>
      <vt:lpstr>Non-Pharmacologic Interventions</vt:lpstr>
      <vt:lpstr>Pharmacologic Interventions</vt:lpstr>
      <vt:lpstr>Pharmacologic Interventions</vt:lpstr>
      <vt:lpstr>Pharmacologic Interventions</vt:lpstr>
      <vt:lpstr>Pharmacologic Interventions</vt:lpstr>
      <vt:lpstr>Slide 12</vt:lpstr>
      <vt:lpstr>Case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Insomnia in Hospitalized Patients </dc:title>
  <dc:creator>Nicholas Lee</dc:creator>
  <cp:lastModifiedBy>Nicholas Lee</cp:lastModifiedBy>
  <cp:revision>17</cp:revision>
  <dcterms:created xsi:type="dcterms:W3CDTF">2016-03-02T05:25:54Z</dcterms:created>
  <dcterms:modified xsi:type="dcterms:W3CDTF">2016-03-21T19:46:16Z</dcterms:modified>
</cp:coreProperties>
</file>