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8" d="100"/>
          <a:sy n="18" d="100"/>
        </p:scale>
        <p:origin x="-676" y="-60"/>
      </p:cViewPr>
      <p:guideLst>
        <p:guide orient="horz" pos="2160"/>
        <p:guide pos="2880"/>
      </p:guideLst>
    </p:cSldViewPr>
  </p:slideViewPr>
  <p:notesTextViewPr>
    <p:cViewPr>
      <p:scale>
        <a:sx n="1" d="1"/>
        <a:sy n="1" d="1"/>
      </p:scale>
      <p:origin x="0" y="0"/>
    </p:cViewPr>
  </p:notesTextViewPr>
  <p:sorterViewPr>
    <p:cViewPr>
      <p:scale>
        <a:sx n="100" d="100"/>
        <a:sy n="100" d="100"/>
      </p:scale>
      <p:origin x="0" y="90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E7AA6D-45C5-4AD5-A5B9-515413BF8DCB}" type="datetimeFigureOut">
              <a:rPr lang="en-US" smtClean="0"/>
              <a:pPr/>
              <a:t>11/7/2011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439E4E-07CC-42B6-BA3D-4F240CC0DD4D}" type="slidenum">
              <a:rPr lang="en-US" smtClean="0"/>
              <a:pPr/>
              <a:t>‹#›</a:t>
            </a:fld>
            <a:endParaRPr lang="en-US"/>
          </a:p>
        </p:txBody>
      </p:sp>
    </p:spTree>
    <p:extLst>
      <p:ext uri="{BB962C8B-B14F-4D97-AF65-F5344CB8AC3E}">
        <p14:creationId xmlns:p14="http://schemas.microsoft.com/office/powerpoint/2010/main" xmlns="" val="1650190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53292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20228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91974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199380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200297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156773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219621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144315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386135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310540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DF00A-0AC2-4D52-8094-5210C1BF364B}" type="datetimeFigureOut">
              <a:rPr lang="en-US" smtClean="0"/>
              <a:pPr/>
              <a:t>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220410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DF00A-0AC2-4D52-8094-5210C1BF364B}" type="datetimeFigureOut">
              <a:rPr lang="en-US" smtClean="0"/>
              <a:pPr/>
              <a:t>11/7/2011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CC662-5B4E-4722-8B29-EFA2E302FC75}" type="slidenum">
              <a:rPr lang="en-US" smtClean="0"/>
              <a:pPr/>
              <a:t>‹#›</a:t>
            </a:fld>
            <a:endParaRPr lang="en-US" dirty="0"/>
          </a:p>
        </p:txBody>
      </p:sp>
    </p:spTree>
    <p:extLst>
      <p:ext uri="{BB962C8B-B14F-4D97-AF65-F5344CB8AC3E}">
        <p14:creationId xmlns:p14="http://schemas.microsoft.com/office/powerpoint/2010/main" xmlns="" val="3406729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Insomnia: Concepts and </a:t>
            </a:r>
            <a:br>
              <a:rPr lang="en-US" dirty="0" smtClean="0"/>
            </a:br>
            <a:r>
              <a:rPr lang="en-US" dirty="0" smtClean="0"/>
              <a:t>Cognitive-Behavioral Treatment</a:t>
            </a:r>
            <a:endParaRPr lang="en-US" dirty="0"/>
          </a:p>
        </p:txBody>
      </p:sp>
      <p:sp>
        <p:nvSpPr>
          <p:cNvPr id="3" name="Subtitle 2"/>
          <p:cNvSpPr>
            <a:spLocks noGrp="1"/>
          </p:cNvSpPr>
          <p:nvPr>
            <p:ph type="subTitle" idx="1"/>
          </p:nvPr>
        </p:nvSpPr>
        <p:spPr/>
        <p:txBody>
          <a:bodyPr/>
          <a:lstStyle/>
          <a:p>
            <a:r>
              <a:rPr lang="en-US" dirty="0" smtClean="0"/>
              <a:t>Joseph K. Neumann, Ph.D. </a:t>
            </a:r>
          </a:p>
          <a:p>
            <a:r>
              <a:rPr lang="en-US" dirty="0" smtClean="0"/>
              <a:t>Roth </a:t>
            </a:r>
            <a:r>
              <a:rPr lang="en-US" dirty="0" smtClean="0">
                <a:latin typeface="Calibri" pitchFamily="34" charset="0"/>
                <a:cs typeface="Calibri" pitchFamily="34" charset="0"/>
              </a:rPr>
              <a:t>Neuropsychology</a:t>
            </a:r>
            <a:r>
              <a:rPr lang="en-US" dirty="0" smtClean="0"/>
              <a:t> and </a:t>
            </a:r>
          </a:p>
          <a:p>
            <a:r>
              <a:rPr lang="en-US" dirty="0" smtClean="0"/>
              <a:t>Behavioral Health Associates</a:t>
            </a:r>
            <a:endParaRPr lang="en-US" dirty="0"/>
          </a:p>
        </p:txBody>
      </p:sp>
    </p:spTree>
    <p:extLst>
      <p:ext uri="{BB962C8B-B14F-4D97-AF65-F5344CB8AC3E}">
        <p14:creationId xmlns:p14="http://schemas.microsoft.com/office/powerpoint/2010/main" xmlns="" val="16116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 Cause of Sleep Problems-?</a:t>
            </a:r>
            <a:endParaRPr lang="en-US" dirty="0"/>
          </a:p>
        </p:txBody>
      </p:sp>
      <p:sp>
        <p:nvSpPr>
          <p:cNvPr id="3" name="Content Placeholder 2"/>
          <p:cNvSpPr>
            <a:spLocks noGrp="1"/>
          </p:cNvSpPr>
          <p:nvPr>
            <p:ph idx="1"/>
          </p:nvPr>
        </p:nvSpPr>
        <p:spPr/>
        <p:txBody>
          <a:bodyPr/>
          <a:lstStyle/>
          <a:p>
            <a:r>
              <a:rPr lang="en-US" dirty="0" smtClean="0"/>
              <a:t>Alcohol/caffeine </a:t>
            </a:r>
          </a:p>
          <a:p>
            <a:r>
              <a:rPr lang="en-US" dirty="0" smtClean="0"/>
              <a:t>Beta blockers </a:t>
            </a:r>
          </a:p>
          <a:p>
            <a:r>
              <a:rPr lang="en-US" dirty="0" smtClean="0"/>
              <a:t>Bronchodilators </a:t>
            </a:r>
          </a:p>
          <a:p>
            <a:r>
              <a:rPr lang="en-US" dirty="0" smtClean="0"/>
              <a:t>Calcium channel blockers </a:t>
            </a:r>
          </a:p>
          <a:p>
            <a:r>
              <a:rPr lang="en-US" dirty="0" smtClean="0"/>
              <a:t>Older antidepressants </a:t>
            </a:r>
          </a:p>
          <a:p>
            <a:r>
              <a:rPr lang="en-US" dirty="0" smtClean="0"/>
              <a:t>Certain antibiotics (? – ampicillin, aminoglycosides)</a:t>
            </a:r>
            <a:endParaRPr lang="en-US" dirty="0"/>
          </a:p>
        </p:txBody>
      </p:sp>
    </p:spTree>
    <p:extLst>
      <p:ext uri="{BB962C8B-B14F-4D97-AF65-F5344CB8AC3E}">
        <p14:creationId xmlns:p14="http://schemas.microsoft.com/office/powerpoint/2010/main" xmlns="" val="368760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Conceptual 3-P Model </a:t>
            </a:r>
            <a:br>
              <a:rPr lang="en-US" dirty="0" smtClean="0"/>
            </a:br>
            <a:endParaRPr lang="en-US" dirty="0"/>
          </a:p>
        </p:txBody>
      </p:sp>
      <p:sp>
        <p:nvSpPr>
          <p:cNvPr id="3" name="Content Placeholder 2"/>
          <p:cNvSpPr>
            <a:spLocks noGrp="1"/>
          </p:cNvSpPr>
          <p:nvPr>
            <p:ph idx="1"/>
          </p:nvPr>
        </p:nvSpPr>
        <p:spPr/>
        <p:txBody>
          <a:bodyPr/>
          <a:lstStyle/>
          <a:p>
            <a:r>
              <a:rPr lang="en-US" dirty="0" smtClean="0"/>
              <a:t>Present to patients – Spielman (1987)</a:t>
            </a:r>
          </a:p>
          <a:p>
            <a:r>
              <a:rPr lang="en-US" dirty="0" smtClean="0"/>
              <a:t>P1 – Predisposing Factors – genetic (higher arousal), tendency to worry due to family modeling, spouse with incompatible sleep schedule, etc. </a:t>
            </a:r>
          </a:p>
          <a:p>
            <a:r>
              <a:rPr lang="en-US" dirty="0" smtClean="0"/>
              <a:t>P2 – Precipitating Factors – acute medical illness, grief reactions, life changes-babies </a:t>
            </a:r>
            <a:endParaRPr lang="en-US" dirty="0"/>
          </a:p>
        </p:txBody>
      </p:sp>
    </p:spTree>
    <p:extLst>
      <p:ext uri="{BB962C8B-B14F-4D97-AF65-F5344CB8AC3E}">
        <p14:creationId xmlns:p14="http://schemas.microsoft.com/office/powerpoint/2010/main" xmlns="" val="659915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(cont.)</a:t>
            </a:r>
            <a:endParaRPr lang="en-US" dirty="0"/>
          </a:p>
        </p:txBody>
      </p:sp>
      <p:sp>
        <p:nvSpPr>
          <p:cNvPr id="3" name="Content Placeholder 2"/>
          <p:cNvSpPr>
            <a:spLocks noGrp="1"/>
          </p:cNvSpPr>
          <p:nvPr>
            <p:ph idx="1"/>
          </p:nvPr>
        </p:nvSpPr>
        <p:spPr/>
        <p:txBody>
          <a:bodyPr/>
          <a:lstStyle/>
          <a:p>
            <a:r>
              <a:rPr lang="en-US" dirty="0" smtClean="0"/>
              <a:t>P3 – Perpetuating Factors – </a:t>
            </a:r>
            <a:r>
              <a:rPr lang="en-US" u="sng" dirty="0" smtClean="0"/>
              <a:t>focus of CBT-I</a:t>
            </a:r>
            <a:r>
              <a:rPr lang="en-US" dirty="0" smtClean="0"/>
              <a:t>, maladaptive strategies to initiate/maintain sleep, e.g., watching TV in bed to relax, naps during day, sleeping later to “catch up”,  extra coffee during day to compensate, extra time in bed, ETOH use to relax </a:t>
            </a:r>
          </a:p>
          <a:p>
            <a:r>
              <a:rPr lang="en-US" dirty="0" smtClean="0"/>
              <a:t>Sleep homeostasis concept</a:t>
            </a:r>
            <a:endParaRPr lang="en-US" dirty="0"/>
          </a:p>
        </p:txBody>
      </p:sp>
    </p:spTree>
    <p:extLst>
      <p:ext uri="{BB962C8B-B14F-4D97-AF65-F5344CB8AC3E}">
        <p14:creationId xmlns:p14="http://schemas.microsoft.com/office/powerpoint/2010/main" xmlns="" val="1319256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CBT-I Treatment Components</a:t>
            </a:r>
            <a:endParaRPr lang="en-US" dirty="0"/>
          </a:p>
        </p:txBody>
      </p:sp>
      <p:sp>
        <p:nvSpPr>
          <p:cNvPr id="3" name="Content Placeholder 2"/>
          <p:cNvSpPr>
            <a:spLocks noGrp="1"/>
          </p:cNvSpPr>
          <p:nvPr>
            <p:ph idx="1"/>
          </p:nvPr>
        </p:nvSpPr>
        <p:spPr/>
        <p:txBody>
          <a:bodyPr/>
          <a:lstStyle/>
          <a:p>
            <a:r>
              <a:rPr lang="en-US" dirty="0" smtClean="0"/>
              <a:t>Primary – Stimulus Control Therapy, Sleep Restriction Therapy, Sleep Hygiene Education </a:t>
            </a:r>
          </a:p>
          <a:p>
            <a:r>
              <a:rPr lang="en-US" dirty="0" smtClean="0"/>
              <a:t>Secondary – Cognitive Therapy, Phototherapy (light therapy), Sleep Compression, Neurofeedback </a:t>
            </a:r>
            <a:endParaRPr lang="en-US" dirty="0"/>
          </a:p>
        </p:txBody>
      </p:sp>
    </p:spTree>
    <p:extLst>
      <p:ext uri="{BB962C8B-B14F-4D97-AF65-F5344CB8AC3E}">
        <p14:creationId xmlns:p14="http://schemas.microsoft.com/office/powerpoint/2010/main" xmlns="" val="2185980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CBT-I Side Effects/Problems</a:t>
            </a:r>
            <a:endParaRPr lang="en-US" dirty="0"/>
          </a:p>
        </p:txBody>
      </p:sp>
      <p:sp>
        <p:nvSpPr>
          <p:cNvPr id="3" name="Content Placeholder 2"/>
          <p:cNvSpPr>
            <a:spLocks noGrp="1"/>
          </p:cNvSpPr>
          <p:nvPr>
            <p:ph idx="1"/>
          </p:nvPr>
        </p:nvSpPr>
        <p:spPr/>
        <p:txBody>
          <a:bodyPr/>
          <a:lstStyle/>
          <a:p>
            <a:r>
              <a:rPr lang="en-US" dirty="0" smtClean="0"/>
              <a:t>Sleepiness during day for 1 to 3 weeks </a:t>
            </a:r>
          </a:p>
          <a:p>
            <a:r>
              <a:rPr lang="en-US" dirty="0" smtClean="0"/>
              <a:t>Safety Issues, e.g., falling, driving </a:t>
            </a:r>
          </a:p>
          <a:p>
            <a:r>
              <a:rPr lang="en-US" dirty="0" smtClean="0"/>
              <a:t>Worsening conditions such as mania, epilepsy</a:t>
            </a:r>
          </a:p>
          <a:p>
            <a:r>
              <a:rPr lang="en-US" dirty="0" smtClean="0"/>
              <a:t>Sleep loss could increase parasomnias </a:t>
            </a:r>
          </a:p>
          <a:p>
            <a:r>
              <a:rPr lang="en-US" dirty="0" smtClean="0"/>
              <a:t>Requires substantial compliance (30 % drop out) </a:t>
            </a:r>
          </a:p>
          <a:p>
            <a:r>
              <a:rPr lang="en-US" dirty="0" smtClean="0"/>
              <a:t>Requires some therapist expertise </a:t>
            </a:r>
          </a:p>
        </p:txBody>
      </p:sp>
    </p:spTree>
    <p:extLst>
      <p:ext uri="{BB962C8B-B14F-4D97-AF65-F5344CB8AC3E}">
        <p14:creationId xmlns:p14="http://schemas.microsoft.com/office/powerpoint/2010/main" xmlns="" val="1705591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CBT-I Benefits </a:t>
            </a:r>
            <a:endParaRPr lang="en-US" dirty="0"/>
          </a:p>
        </p:txBody>
      </p:sp>
      <p:sp>
        <p:nvSpPr>
          <p:cNvPr id="3" name="Content Placeholder 2"/>
          <p:cNvSpPr>
            <a:spLocks noGrp="1"/>
          </p:cNvSpPr>
          <p:nvPr>
            <p:ph idx="1"/>
          </p:nvPr>
        </p:nvSpPr>
        <p:spPr/>
        <p:txBody>
          <a:bodyPr/>
          <a:lstStyle/>
          <a:p>
            <a:r>
              <a:rPr lang="en-US" dirty="0" smtClean="0"/>
              <a:t>Good short-/long-term efficacy </a:t>
            </a:r>
          </a:p>
          <a:p>
            <a:r>
              <a:rPr lang="en-US" dirty="0" smtClean="0"/>
              <a:t>Not alter sleep architecture (sleep stages)</a:t>
            </a:r>
          </a:p>
          <a:p>
            <a:r>
              <a:rPr lang="en-US" dirty="0" smtClean="0"/>
              <a:t>No abuse potential </a:t>
            </a:r>
          </a:p>
          <a:p>
            <a:r>
              <a:rPr lang="en-US" dirty="0" smtClean="0"/>
              <a:t>Positively effects 50% of patients, perhaps less in the elderly </a:t>
            </a:r>
          </a:p>
          <a:p>
            <a:r>
              <a:rPr lang="en-US" dirty="0" smtClean="0"/>
              <a:t>Takes 3 – 8 weeks to work </a:t>
            </a:r>
          </a:p>
          <a:p>
            <a:r>
              <a:rPr lang="en-US" dirty="0" smtClean="0"/>
              <a:t>Enables self-maintenance after treatment </a:t>
            </a:r>
            <a:endParaRPr lang="en-US" dirty="0"/>
          </a:p>
        </p:txBody>
      </p:sp>
    </p:spTree>
    <p:extLst>
      <p:ext uri="{BB962C8B-B14F-4D97-AF65-F5344CB8AC3E}">
        <p14:creationId xmlns:p14="http://schemas.microsoft.com/office/powerpoint/2010/main" xmlns="" val="374145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Stimulus Control Therapy (SCT)</a:t>
            </a:r>
            <a:endParaRPr lang="en-US" dirty="0"/>
          </a:p>
        </p:txBody>
      </p:sp>
      <p:sp>
        <p:nvSpPr>
          <p:cNvPr id="3" name="Content Placeholder 2"/>
          <p:cNvSpPr>
            <a:spLocks noGrp="1"/>
          </p:cNvSpPr>
          <p:nvPr>
            <p:ph idx="1"/>
          </p:nvPr>
        </p:nvSpPr>
        <p:spPr/>
        <p:txBody>
          <a:bodyPr>
            <a:normAutofit fontScale="92500"/>
          </a:bodyPr>
          <a:lstStyle/>
          <a:p>
            <a:r>
              <a:rPr lang="en-US" dirty="0" smtClean="0"/>
              <a:t>Limit amount of time in bed when not asleep, thus classical conditioning of bedroom stimuli to sleep </a:t>
            </a:r>
          </a:p>
          <a:p>
            <a:r>
              <a:rPr lang="en-US" u="sng" dirty="0" smtClean="0"/>
              <a:t>Instructions</a:t>
            </a:r>
            <a:r>
              <a:rPr lang="en-US" dirty="0" smtClean="0"/>
              <a:t>: a. lie down intending to go to sleep only when sleepy, b. avoid lengthy behaviors in bed/bedroom other than sleep/sex, c. leave bedroom if awake more than 20 minutes, d. return to bed only when sleepy, d. encourage patient to assume will be up, e. wake with alarm</a:t>
            </a:r>
            <a:endParaRPr lang="en-US" dirty="0"/>
          </a:p>
        </p:txBody>
      </p:sp>
    </p:spTree>
    <p:extLst>
      <p:ext uri="{BB962C8B-B14F-4D97-AF65-F5344CB8AC3E}">
        <p14:creationId xmlns:p14="http://schemas.microsoft.com/office/powerpoint/2010/main" xmlns="" val="3319570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Restriction Therapy (SRT)</a:t>
            </a:r>
            <a:endParaRPr lang="en-US" dirty="0"/>
          </a:p>
        </p:txBody>
      </p:sp>
      <p:sp>
        <p:nvSpPr>
          <p:cNvPr id="3" name="Content Placeholder 2"/>
          <p:cNvSpPr>
            <a:spLocks noGrp="1"/>
          </p:cNvSpPr>
          <p:nvPr>
            <p:ph idx="1"/>
          </p:nvPr>
        </p:nvSpPr>
        <p:spPr/>
        <p:txBody>
          <a:bodyPr/>
          <a:lstStyle/>
          <a:p>
            <a:r>
              <a:rPr lang="en-US" dirty="0" smtClean="0"/>
              <a:t>SRT requires limiting amount of time in bed equal to average sleep time </a:t>
            </a:r>
          </a:p>
          <a:p>
            <a:r>
              <a:rPr lang="en-US" dirty="0" smtClean="0"/>
              <a:t>Establish fixed wake time and decrease time in bed, i.e., less sleep but more consolidated </a:t>
            </a:r>
          </a:p>
          <a:p>
            <a:r>
              <a:rPr lang="en-US" dirty="0" smtClean="0"/>
              <a:t>Adjusted during treatment based on sleep efficacy index </a:t>
            </a:r>
          </a:p>
          <a:p>
            <a:r>
              <a:rPr lang="en-US" dirty="0" smtClean="0"/>
              <a:t>Minimum – 4 to 4.5 hours sleep/night</a:t>
            </a:r>
            <a:endParaRPr lang="en-US" dirty="0"/>
          </a:p>
        </p:txBody>
      </p:sp>
    </p:spTree>
    <p:extLst>
      <p:ext uri="{BB962C8B-B14F-4D97-AF65-F5344CB8AC3E}">
        <p14:creationId xmlns:p14="http://schemas.microsoft.com/office/powerpoint/2010/main" xmlns="" val="1312668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Diary Data - SRT</a:t>
            </a:r>
            <a:endParaRPr lang="en-US" dirty="0"/>
          </a:p>
        </p:txBody>
      </p:sp>
      <p:sp>
        <p:nvSpPr>
          <p:cNvPr id="3" name="Content Placeholder 2"/>
          <p:cNvSpPr>
            <a:spLocks noGrp="1"/>
          </p:cNvSpPr>
          <p:nvPr>
            <p:ph idx="1"/>
          </p:nvPr>
        </p:nvSpPr>
        <p:spPr/>
        <p:txBody>
          <a:bodyPr/>
          <a:lstStyle/>
          <a:p>
            <a:r>
              <a:rPr lang="en-US" dirty="0" smtClean="0"/>
              <a:t>TTB – Time to Bed (also PTTB) </a:t>
            </a:r>
          </a:p>
          <a:p>
            <a:r>
              <a:rPr lang="en-US" dirty="0" smtClean="0"/>
              <a:t>TOB – Time out of Bed (also PTOB) </a:t>
            </a:r>
          </a:p>
          <a:p>
            <a:r>
              <a:rPr lang="en-US" dirty="0" smtClean="0"/>
              <a:t>SL – Sleep Latency, i.e., time to fall asleep </a:t>
            </a:r>
          </a:p>
          <a:p>
            <a:r>
              <a:rPr lang="en-US" dirty="0" smtClean="0"/>
              <a:t>NOA – Number of Times Awakened </a:t>
            </a:r>
          </a:p>
          <a:p>
            <a:r>
              <a:rPr lang="en-US" dirty="0" smtClean="0"/>
              <a:t>WASO – Amount of Time Awake </a:t>
            </a:r>
          </a:p>
          <a:p>
            <a:r>
              <a:rPr lang="en-US" dirty="0" smtClean="0"/>
              <a:t>TST – Total Sleep Time </a:t>
            </a:r>
          </a:p>
          <a:p>
            <a:r>
              <a:rPr lang="en-US" dirty="0" smtClean="0"/>
              <a:t>SE – Sleep Efficacy </a:t>
            </a:r>
          </a:p>
        </p:txBody>
      </p:sp>
    </p:spTree>
    <p:extLst>
      <p:ext uri="{BB962C8B-B14F-4D97-AF65-F5344CB8AC3E}">
        <p14:creationId xmlns:p14="http://schemas.microsoft.com/office/powerpoint/2010/main" xmlns="" val="2788660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Data Calculations</a:t>
            </a:r>
            <a:endParaRPr lang="en-US" dirty="0"/>
          </a:p>
        </p:txBody>
      </p:sp>
      <p:sp>
        <p:nvSpPr>
          <p:cNvPr id="3" name="Content Placeholder 2"/>
          <p:cNvSpPr>
            <a:spLocks noGrp="1"/>
          </p:cNvSpPr>
          <p:nvPr>
            <p:ph idx="1"/>
          </p:nvPr>
        </p:nvSpPr>
        <p:spPr/>
        <p:txBody>
          <a:bodyPr>
            <a:normAutofit/>
          </a:bodyPr>
          <a:lstStyle/>
          <a:p>
            <a:r>
              <a:rPr lang="en-US" sz="4400" dirty="0" smtClean="0"/>
              <a:t>TST = TIB – (SL + WASO) </a:t>
            </a:r>
          </a:p>
          <a:p>
            <a:r>
              <a:rPr lang="en-US" sz="4400" dirty="0" smtClean="0"/>
              <a:t>TIB = Difference between TOB and TTB </a:t>
            </a:r>
          </a:p>
          <a:p>
            <a:r>
              <a:rPr lang="en-US" sz="4400" dirty="0" smtClean="0"/>
              <a:t>Sleep Efficacy (SE) = TST/TIB</a:t>
            </a:r>
            <a:endParaRPr lang="en-US" sz="4400" dirty="0"/>
          </a:p>
        </p:txBody>
      </p:sp>
    </p:spTree>
    <p:extLst>
      <p:ext uri="{BB962C8B-B14F-4D97-AF65-F5344CB8AC3E}">
        <p14:creationId xmlns:p14="http://schemas.microsoft.com/office/powerpoint/2010/main" xmlns="" val="4285820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Insomnia: How Defined </a:t>
            </a:r>
            <a:endParaRPr lang="en-US" dirty="0"/>
          </a:p>
        </p:txBody>
      </p:sp>
      <p:sp>
        <p:nvSpPr>
          <p:cNvPr id="3" name="Content Placeholder 2"/>
          <p:cNvSpPr>
            <a:spLocks noGrp="1"/>
          </p:cNvSpPr>
          <p:nvPr>
            <p:ph idx="1"/>
          </p:nvPr>
        </p:nvSpPr>
        <p:spPr/>
        <p:txBody>
          <a:bodyPr/>
          <a:lstStyle/>
          <a:p>
            <a:r>
              <a:rPr lang="en-US" dirty="0" smtClean="0"/>
              <a:t>World Health Organization – problem initiating/maintaining sleep, at least 3 X week with daytime sleep impairment. </a:t>
            </a:r>
          </a:p>
          <a:p>
            <a:r>
              <a:rPr lang="en-US" dirty="0" smtClean="0"/>
              <a:t>ICD – Disorder of Initiating/Maintaining Sleep </a:t>
            </a:r>
          </a:p>
          <a:p>
            <a:pPr marL="0" indent="0">
              <a:buNone/>
            </a:pPr>
            <a:r>
              <a:rPr lang="en-US" dirty="0" smtClean="0"/>
              <a:t>         a. 307.41-transient – associated with acute emotional distress. </a:t>
            </a:r>
          </a:p>
          <a:p>
            <a:pPr marL="0" indent="0">
              <a:buNone/>
            </a:pPr>
            <a:r>
              <a:rPr lang="en-US" dirty="0"/>
              <a:t> </a:t>
            </a:r>
            <a:r>
              <a:rPr lang="en-US" dirty="0" smtClean="0"/>
              <a:t>         b. 307.42 – chronic – associated with anxiety, depressive disorders, psychosis --?</a:t>
            </a:r>
            <a:endParaRPr lang="en-US" dirty="0"/>
          </a:p>
        </p:txBody>
      </p:sp>
    </p:spTree>
    <p:extLst>
      <p:ext uri="{BB962C8B-B14F-4D97-AF65-F5344CB8AC3E}">
        <p14:creationId xmlns:p14="http://schemas.microsoft.com/office/powerpoint/2010/main" xmlns="" val="1838554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Treatment </a:t>
            </a:r>
            <a:endParaRPr lang="en-US" dirty="0"/>
          </a:p>
        </p:txBody>
      </p:sp>
      <p:sp>
        <p:nvSpPr>
          <p:cNvPr id="3" name="Content Placeholder 2"/>
          <p:cNvSpPr>
            <a:spLocks noGrp="1"/>
          </p:cNvSpPr>
          <p:nvPr>
            <p:ph idx="1"/>
          </p:nvPr>
        </p:nvSpPr>
        <p:spPr/>
        <p:txBody>
          <a:bodyPr>
            <a:normAutofit lnSpcReduction="10000"/>
          </a:bodyPr>
          <a:lstStyle/>
          <a:p>
            <a:r>
              <a:rPr lang="en-US" dirty="0" smtClean="0"/>
              <a:t>Obtain baseline data </a:t>
            </a:r>
          </a:p>
          <a:p>
            <a:r>
              <a:rPr lang="en-US" dirty="0" smtClean="0"/>
              <a:t>Fix prescribed time out of bed </a:t>
            </a:r>
          </a:p>
          <a:p>
            <a:r>
              <a:rPr lang="en-US" dirty="0" smtClean="0"/>
              <a:t>Calculate prescribed time to bed based on TST obtained at baseline (i.e., PTTB) </a:t>
            </a:r>
          </a:p>
          <a:p>
            <a:r>
              <a:rPr lang="en-US" dirty="0" smtClean="0"/>
              <a:t>Calculate Sleep Efficacy: 90% or more- move PTTB forward by 15 minutes (e.g., 1 AM to 12:45 AM), 85-89%- no change, 84% or less- move backwards PTTD by 15 minutes (1 AM to 1:15 AM)</a:t>
            </a:r>
            <a:endParaRPr lang="en-US" dirty="0"/>
          </a:p>
        </p:txBody>
      </p:sp>
    </p:spTree>
    <p:extLst>
      <p:ext uri="{BB962C8B-B14F-4D97-AF65-F5344CB8AC3E}">
        <p14:creationId xmlns:p14="http://schemas.microsoft.com/office/powerpoint/2010/main" xmlns="" val="2332468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Hygiene Instructions </a:t>
            </a:r>
            <a:endParaRPr lang="en-US" dirty="0"/>
          </a:p>
        </p:txBody>
      </p:sp>
      <p:sp>
        <p:nvSpPr>
          <p:cNvPr id="3" name="Content Placeholder 2"/>
          <p:cNvSpPr>
            <a:spLocks noGrp="1"/>
          </p:cNvSpPr>
          <p:nvPr>
            <p:ph idx="1"/>
          </p:nvPr>
        </p:nvSpPr>
        <p:spPr/>
        <p:txBody>
          <a:bodyPr/>
          <a:lstStyle/>
          <a:p>
            <a:r>
              <a:rPr lang="en-US" dirty="0" smtClean="0"/>
              <a:t>Instructions related to habits and environment </a:t>
            </a:r>
          </a:p>
          <a:p>
            <a:r>
              <a:rPr lang="en-US" dirty="0" smtClean="0"/>
              <a:t>Safe and comfortable environment</a:t>
            </a:r>
          </a:p>
          <a:p>
            <a:r>
              <a:rPr lang="en-US" dirty="0" smtClean="0"/>
              <a:t>Limit stimulating liquids/activities before bed </a:t>
            </a:r>
          </a:p>
          <a:p>
            <a:r>
              <a:rPr lang="en-US" dirty="0" smtClean="0"/>
              <a:t>Get up if not asleep, limit light exposure </a:t>
            </a:r>
          </a:p>
          <a:p>
            <a:r>
              <a:rPr lang="en-US" dirty="0" smtClean="0"/>
              <a:t>Cognitively refocus before bed, develop pattern, not clock watch or try to “force”  sleep</a:t>
            </a:r>
            <a:endParaRPr lang="en-US" dirty="0"/>
          </a:p>
        </p:txBody>
      </p:sp>
    </p:spTree>
    <p:extLst>
      <p:ext uri="{BB962C8B-B14F-4D97-AF65-F5344CB8AC3E}">
        <p14:creationId xmlns:p14="http://schemas.microsoft.com/office/powerpoint/2010/main" xmlns="" val="529838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Therapies </a:t>
            </a:r>
            <a:endParaRPr lang="en-US" dirty="0"/>
          </a:p>
        </p:txBody>
      </p:sp>
      <p:sp>
        <p:nvSpPr>
          <p:cNvPr id="3" name="Content Placeholder 2"/>
          <p:cNvSpPr>
            <a:spLocks noGrp="1"/>
          </p:cNvSpPr>
          <p:nvPr>
            <p:ph idx="1"/>
          </p:nvPr>
        </p:nvSpPr>
        <p:spPr/>
        <p:txBody>
          <a:bodyPr/>
          <a:lstStyle/>
          <a:p>
            <a:r>
              <a:rPr lang="en-US" dirty="0" smtClean="0"/>
              <a:t>Cognitive – monitor/change negative thinking patterns such as catastrophizing, reframing, cognitive self-talk </a:t>
            </a:r>
          </a:p>
          <a:p>
            <a:r>
              <a:rPr lang="en-US" dirty="0" smtClean="0"/>
              <a:t>Relaxation – imagery, progressive muscle relaxation, autogenic, EMG biofeedback </a:t>
            </a:r>
          </a:p>
          <a:p>
            <a:r>
              <a:rPr lang="en-US" dirty="0" smtClean="0"/>
              <a:t>Phototherapy – bright light tx, usually in AM for 20 – 30 minutes </a:t>
            </a:r>
          </a:p>
          <a:p>
            <a:pPr marL="0" indent="0">
              <a:buNone/>
            </a:pPr>
            <a:endParaRPr lang="en-US" dirty="0"/>
          </a:p>
          <a:p>
            <a:endParaRPr lang="en-US" dirty="0" smtClean="0"/>
          </a:p>
        </p:txBody>
      </p:sp>
    </p:spTree>
    <p:extLst>
      <p:ext uri="{BB962C8B-B14F-4D97-AF65-F5344CB8AC3E}">
        <p14:creationId xmlns:p14="http://schemas.microsoft.com/office/powerpoint/2010/main" xmlns="" val="1980434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Therapies (cont.)</a:t>
            </a:r>
            <a:endParaRPr lang="en-US" dirty="0"/>
          </a:p>
        </p:txBody>
      </p:sp>
      <p:sp>
        <p:nvSpPr>
          <p:cNvPr id="3" name="Content Placeholder 2"/>
          <p:cNvSpPr>
            <a:spLocks noGrp="1"/>
          </p:cNvSpPr>
          <p:nvPr>
            <p:ph idx="1"/>
          </p:nvPr>
        </p:nvSpPr>
        <p:spPr/>
        <p:txBody>
          <a:bodyPr/>
          <a:lstStyle/>
          <a:p>
            <a:pPr marL="0" indent="0">
              <a:buNone/>
            </a:pPr>
            <a:r>
              <a:rPr lang="en-US" dirty="0" smtClean="0"/>
              <a:t> </a:t>
            </a:r>
          </a:p>
          <a:p>
            <a:r>
              <a:rPr lang="en-US" dirty="0" smtClean="0"/>
              <a:t>Neurofeedback – EEG biofeedback </a:t>
            </a:r>
          </a:p>
          <a:p>
            <a:r>
              <a:rPr lang="en-US" dirty="0" smtClean="0"/>
              <a:t>Sleep Compression – slow Sleep Restriction Therapy (SRT), divide TST – TIB by 5, change PTTB over five-week period until Sleep Efficacy goal of 85-90 % met</a:t>
            </a:r>
            <a:endParaRPr lang="en-US" dirty="0"/>
          </a:p>
        </p:txBody>
      </p:sp>
    </p:spTree>
    <p:extLst>
      <p:ext uri="{BB962C8B-B14F-4D97-AF65-F5344CB8AC3E}">
        <p14:creationId xmlns:p14="http://schemas.microsoft.com/office/powerpoint/2010/main" xmlns="" val="3985268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History </a:t>
            </a:r>
            <a:endParaRPr lang="en-US" dirty="0"/>
          </a:p>
        </p:txBody>
      </p:sp>
      <p:sp>
        <p:nvSpPr>
          <p:cNvPr id="3" name="Content Placeholder 2"/>
          <p:cNvSpPr>
            <a:spLocks noGrp="1"/>
          </p:cNvSpPr>
          <p:nvPr>
            <p:ph idx="1"/>
          </p:nvPr>
        </p:nvSpPr>
        <p:spPr/>
        <p:txBody>
          <a:bodyPr/>
          <a:lstStyle/>
          <a:p>
            <a:r>
              <a:rPr lang="en-US" dirty="0" smtClean="0"/>
              <a:t>A 50 y/o divorced WM physical therapist, Greg, with a 3-yr. h/o chronic sleep onset insomnia. Physician referral with no clear physical reasons for insomnia. Childhood marked by some verbal abuse with sense of being slightly “hyper” for several decades. Prior to divorce, he reported periodic sleep problems, but no chronic problems. His chronic insomnia started with job change/</a:t>
            </a:r>
            <a:endParaRPr lang="en-US" dirty="0"/>
          </a:p>
        </p:txBody>
      </p:sp>
    </p:spTree>
    <p:extLst>
      <p:ext uri="{BB962C8B-B14F-4D97-AF65-F5344CB8AC3E}">
        <p14:creationId xmlns:p14="http://schemas.microsoft.com/office/powerpoint/2010/main" xmlns="" val="3924219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History (cont.)</a:t>
            </a:r>
            <a:endParaRPr lang="en-US" dirty="0"/>
          </a:p>
        </p:txBody>
      </p:sp>
      <p:sp>
        <p:nvSpPr>
          <p:cNvPr id="3" name="Content Placeholder 2"/>
          <p:cNvSpPr>
            <a:spLocks noGrp="1"/>
          </p:cNvSpPr>
          <p:nvPr>
            <p:ph idx="1"/>
          </p:nvPr>
        </p:nvSpPr>
        <p:spPr/>
        <p:txBody>
          <a:bodyPr/>
          <a:lstStyle/>
          <a:p>
            <a:r>
              <a:rPr lang="en-US" dirty="0" smtClean="0"/>
              <a:t>/change in personal relationship. He first found taking Lunesta, sleeping later, and drinking a lot of coffee during the day helpful but not now. Can you help???? </a:t>
            </a:r>
          </a:p>
          <a:p>
            <a:r>
              <a:rPr lang="en-US" dirty="0" smtClean="0"/>
              <a:t>Predisposing Factors: </a:t>
            </a:r>
          </a:p>
          <a:p>
            <a:r>
              <a:rPr lang="en-US" dirty="0" smtClean="0"/>
              <a:t>Precipitating Factors: </a:t>
            </a:r>
          </a:p>
          <a:p>
            <a:r>
              <a:rPr lang="en-US" dirty="0" smtClean="0"/>
              <a:t>Perpetuating Factors:</a:t>
            </a:r>
            <a:endParaRPr lang="en-US" dirty="0"/>
          </a:p>
        </p:txBody>
      </p:sp>
    </p:spTree>
    <p:extLst>
      <p:ext uri="{BB962C8B-B14F-4D97-AF65-F5344CB8AC3E}">
        <p14:creationId xmlns:p14="http://schemas.microsoft.com/office/powerpoint/2010/main" xmlns="" val="1408560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Session 1 </a:t>
            </a:r>
            <a:endParaRPr lang="en-US" dirty="0"/>
          </a:p>
        </p:txBody>
      </p:sp>
      <p:sp>
        <p:nvSpPr>
          <p:cNvPr id="3" name="Content Placeholder 2"/>
          <p:cNvSpPr>
            <a:spLocks noGrp="1"/>
          </p:cNvSpPr>
          <p:nvPr>
            <p:ph idx="1"/>
          </p:nvPr>
        </p:nvSpPr>
        <p:spPr/>
        <p:txBody>
          <a:bodyPr/>
          <a:lstStyle/>
          <a:p>
            <a:r>
              <a:rPr lang="en-US" dirty="0" smtClean="0"/>
              <a:t>Clinical interview – rule outs, rapport </a:t>
            </a:r>
          </a:p>
          <a:p>
            <a:r>
              <a:rPr lang="en-US" dirty="0" smtClean="0"/>
              <a:t>Sleep Tx – rationale, requirements </a:t>
            </a:r>
          </a:p>
          <a:p>
            <a:r>
              <a:rPr lang="en-US" dirty="0" smtClean="0"/>
              <a:t>Sleep medication/other medical conditions</a:t>
            </a:r>
          </a:p>
          <a:p>
            <a:r>
              <a:rPr lang="en-US" dirty="0" smtClean="0"/>
              <a:t>Explain 3-P model, sleep hemostat </a:t>
            </a:r>
          </a:p>
          <a:p>
            <a:r>
              <a:rPr lang="en-US" dirty="0" smtClean="0"/>
              <a:t>Explain/start sleep diary </a:t>
            </a:r>
          </a:p>
          <a:p>
            <a:r>
              <a:rPr lang="en-US" dirty="0" smtClean="0"/>
              <a:t>Handling objections (e.g., start now) </a:t>
            </a:r>
          </a:p>
          <a:p>
            <a:r>
              <a:rPr lang="en-US" dirty="0" smtClean="0"/>
              <a:t>Give handouts</a:t>
            </a:r>
            <a:endParaRPr lang="en-US" dirty="0"/>
          </a:p>
        </p:txBody>
      </p:sp>
    </p:spTree>
    <p:extLst>
      <p:ext uri="{BB962C8B-B14F-4D97-AF65-F5344CB8AC3E}">
        <p14:creationId xmlns:p14="http://schemas.microsoft.com/office/powerpoint/2010/main" xmlns="" val="3767319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Session 2</a:t>
            </a:r>
            <a:endParaRPr lang="en-US" dirty="0"/>
          </a:p>
        </p:txBody>
      </p:sp>
      <p:sp>
        <p:nvSpPr>
          <p:cNvPr id="3" name="Content Placeholder 2"/>
          <p:cNvSpPr>
            <a:spLocks noGrp="1"/>
          </p:cNvSpPr>
          <p:nvPr>
            <p:ph idx="1"/>
          </p:nvPr>
        </p:nvSpPr>
        <p:spPr/>
        <p:txBody>
          <a:bodyPr/>
          <a:lstStyle/>
          <a:p>
            <a:r>
              <a:rPr lang="en-US" dirty="0" smtClean="0"/>
              <a:t>Review data, confirm CBT-I interest </a:t>
            </a:r>
          </a:p>
          <a:p>
            <a:r>
              <a:rPr lang="en-US" dirty="0" smtClean="0"/>
              <a:t>Review sleep hygiene issues </a:t>
            </a:r>
          </a:p>
          <a:p>
            <a:r>
              <a:rPr lang="en-US" dirty="0" smtClean="0"/>
              <a:t>Start Stimulus </a:t>
            </a:r>
            <a:r>
              <a:rPr lang="en-US" dirty="0"/>
              <a:t>C</a:t>
            </a:r>
            <a:r>
              <a:rPr lang="en-US" dirty="0" smtClean="0"/>
              <a:t>ontrol procedures, Greg asks… </a:t>
            </a:r>
          </a:p>
          <a:p>
            <a:r>
              <a:rPr lang="en-US" dirty="0" smtClean="0"/>
              <a:t>Calculate Prescribed Time To Bed/Time Awake</a:t>
            </a:r>
          </a:p>
          <a:p>
            <a:r>
              <a:rPr lang="en-US" dirty="0" smtClean="0"/>
              <a:t>TST = TIB – (SL, 75 min.+WASO,120 min.) </a:t>
            </a:r>
          </a:p>
          <a:p>
            <a:r>
              <a:rPr lang="en-US" dirty="0" smtClean="0"/>
              <a:t>TIB = 9 hours (540 min.) </a:t>
            </a:r>
            <a:endParaRPr lang="en-US" dirty="0"/>
          </a:p>
        </p:txBody>
      </p:sp>
    </p:spTree>
    <p:extLst>
      <p:ext uri="{BB962C8B-B14F-4D97-AF65-F5344CB8AC3E}">
        <p14:creationId xmlns:p14="http://schemas.microsoft.com/office/powerpoint/2010/main" xmlns="" val="3168304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Session 2 (cont.)</a:t>
            </a:r>
            <a:endParaRPr lang="en-US" dirty="0"/>
          </a:p>
        </p:txBody>
      </p:sp>
      <p:sp>
        <p:nvSpPr>
          <p:cNvPr id="3" name="Content Placeholder 2"/>
          <p:cNvSpPr>
            <a:spLocks noGrp="1"/>
          </p:cNvSpPr>
          <p:nvPr>
            <p:ph idx="1"/>
          </p:nvPr>
        </p:nvSpPr>
        <p:spPr/>
        <p:txBody>
          <a:bodyPr/>
          <a:lstStyle/>
          <a:p>
            <a:r>
              <a:rPr lang="en-US" dirty="0" smtClean="0"/>
              <a:t>TST = 540 min.-195 min. = 345 min. (5.75 hrs.)</a:t>
            </a:r>
          </a:p>
          <a:p>
            <a:r>
              <a:rPr lang="en-US" dirty="0" smtClean="0"/>
              <a:t>SE = TST/TIB = 345/540 = 64% (what range??)</a:t>
            </a:r>
          </a:p>
          <a:p>
            <a:r>
              <a:rPr lang="en-US" dirty="0" smtClean="0"/>
              <a:t>Prescribed Time Out of Bed is 7 AM due/work</a:t>
            </a:r>
          </a:p>
          <a:p>
            <a:r>
              <a:rPr lang="en-US" dirty="0" smtClean="0"/>
              <a:t>PTTB = 7:00 AM - 5.75 hours = 1:15 AM </a:t>
            </a:r>
          </a:p>
          <a:p>
            <a:r>
              <a:rPr lang="en-US" dirty="0" smtClean="0"/>
              <a:t>Reviewing staying up procedures/safety</a:t>
            </a:r>
            <a:endParaRPr lang="en-US" dirty="0"/>
          </a:p>
        </p:txBody>
      </p:sp>
    </p:spTree>
    <p:extLst>
      <p:ext uri="{BB962C8B-B14F-4D97-AF65-F5344CB8AC3E}">
        <p14:creationId xmlns:p14="http://schemas.microsoft.com/office/powerpoint/2010/main" xmlns="" val="2941842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Session 3</a:t>
            </a:r>
            <a:endParaRPr lang="en-US" dirty="0"/>
          </a:p>
        </p:txBody>
      </p:sp>
      <p:sp>
        <p:nvSpPr>
          <p:cNvPr id="3" name="Content Placeholder 2"/>
          <p:cNvSpPr>
            <a:spLocks noGrp="1"/>
          </p:cNvSpPr>
          <p:nvPr>
            <p:ph idx="1"/>
          </p:nvPr>
        </p:nvSpPr>
        <p:spPr/>
        <p:txBody>
          <a:bodyPr/>
          <a:lstStyle/>
          <a:p>
            <a:r>
              <a:rPr lang="en-US" dirty="0" smtClean="0"/>
              <a:t>Review data – titrate PTTB based on SE, GT 90 %, 85-90%, LT 85% </a:t>
            </a:r>
          </a:p>
          <a:p>
            <a:r>
              <a:rPr lang="en-US" dirty="0" smtClean="0"/>
              <a:t>Greg c/o difficulty staying awake-review physical activity, cold compresses to neck, brief bright light exposure, positioning, coffee </a:t>
            </a:r>
          </a:p>
          <a:p>
            <a:r>
              <a:rPr lang="en-US" dirty="0" smtClean="0"/>
              <a:t>Greg’s SE = 91%, PTTB now 1 AM, praise </a:t>
            </a:r>
          </a:p>
          <a:p>
            <a:r>
              <a:rPr lang="en-US" dirty="0" smtClean="0"/>
              <a:t>Review sleep hygiene/stimulus control</a:t>
            </a:r>
          </a:p>
          <a:p>
            <a:r>
              <a:rPr lang="en-US" dirty="0" smtClean="0"/>
              <a:t>Secure treatment commitment </a:t>
            </a:r>
          </a:p>
          <a:p>
            <a:endParaRPr lang="en-US" dirty="0"/>
          </a:p>
        </p:txBody>
      </p:sp>
    </p:spTree>
    <p:extLst>
      <p:ext uri="{BB962C8B-B14F-4D97-AF65-F5344CB8AC3E}">
        <p14:creationId xmlns:p14="http://schemas.microsoft.com/office/powerpoint/2010/main" xmlns="" val="192375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Against Insomnia as Only Symptom Rather Than Co-morbid Dx</a:t>
            </a:r>
            <a:endParaRPr lang="en-US" dirty="0"/>
          </a:p>
        </p:txBody>
      </p:sp>
      <p:sp>
        <p:nvSpPr>
          <p:cNvPr id="3" name="Content Placeholder 2"/>
          <p:cNvSpPr>
            <a:spLocks noGrp="1"/>
          </p:cNvSpPr>
          <p:nvPr>
            <p:ph idx="1"/>
          </p:nvPr>
        </p:nvSpPr>
        <p:spPr/>
        <p:txBody>
          <a:bodyPr>
            <a:normAutofit/>
          </a:bodyPr>
          <a:lstStyle/>
          <a:p>
            <a:r>
              <a:rPr lang="en-US" dirty="0" smtClean="0"/>
              <a:t>Insomnia and Major Depression do not necessarily co-occur </a:t>
            </a:r>
          </a:p>
          <a:p>
            <a:pPr marL="0" indent="0">
              <a:buNone/>
            </a:pPr>
            <a:r>
              <a:rPr lang="en-US" dirty="0" smtClean="0"/>
              <a:t>          a. 40% of MDD patients – no insomnia </a:t>
            </a:r>
          </a:p>
          <a:p>
            <a:pPr marL="0" indent="0">
              <a:buNone/>
            </a:pPr>
            <a:r>
              <a:rPr lang="en-US" dirty="0" smtClean="0"/>
              <a:t>          b. 40% of Insomnia pts. – no depression or   </a:t>
            </a:r>
          </a:p>
          <a:p>
            <a:pPr marL="0" indent="0">
              <a:buNone/>
            </a:pPr>
            <a:r>
              <a:rPr lang="en-US" dirty="0"/>
              <a:t> </a:t>
            </a:r>
            <a:r>
              <a:rPr lang="en-US" dirty="0" smtClean="0"/>
              <a:t>              other major psychiatric disorder </a:t>
            </a:r>
          </a:p>
          <a:p>
            <a:r>
              <a:rPr lang="en-US" dirty="0" smtClean="0"/>
              <a:t> Insomnia is risk factor for </a:t>
            </a:r>
            <a:r>
              <a:rPr lang="en-US" u="sng" dirty="0" smtClean="0"/>
              <a:t>development</a:t>
            </a:r>
            <a:r>
              <a:rPr lang="en-US" dirty="0" smtClean="0"/>
              <a:t> of depression </a:t>
            </a:r>
          </a:p>
          <a:p>
            <a:pPr marL="0" indent="0">
              <a:buNone/>
            </a:pPr>
            <a:r>
              <a:rPr lang="en-US" dirty="0"/>
              <a:t> </a:t>
            </a:r>
            <a:r>
              <a:rPr lang="en-US" dirty="0" smtClean="0"/>
              <a:t>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xmlns="" val="113101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Session 4 </a:t>
            </a:r>
            <a:endParaRPr lang="en-US" dirty="0"/>
          </a:p>
        </p:txBody>
      </p:sp>
      <p:sp>
        <p:nvSpPr>
          <p:cNvPr id="3" name="Content Placeholder 2"/>
          <p:cNvSpPr>
            <a:spLocks noGrp="1"/>
          </p:cNvSpPr>
          <p:nvPr>
            <p:ph idx="1"/>
          </p:nvPr>
        </p:nvSpPr>
        <p:spPr/>
        <p:txBody>
          <a:bodyPr/>
          <a:lstStyle/>
          <a:p>
            <a:r>
              <a:rPr lang="en-US" dirty="0" smtClean="0"/>
              <a:t>Review data – titrate PTTB , Greg’s  SE=85%, maintain </a:t>
            </a:r>
          </a:p>
          <a:p>
            <a:r>
              <a:rPr lang="en-US" dirty="0" smtClean="0"/>
              <a:t>Confirms adherence to stimulus control/sleep hygiene procedures </a:t>
            </a:r>
          </a:p>
          <a:p>
            <a:r>
              <a:rPr lang="en-US" dirty="0" smtClean="0"/>
              <a:t>Discuss thinking patterns – fears concerning new relationship, “all/none” thinking concerning progress </a:t>
            </a:r>
          </a:p>
          <a:p>
            <a:r>
              <a:rPr lang="en-US" dirty="0" smtClean="0"/>
              <a:t>Review tx/commit to program </a:t>
            </a:r>
          </a:p>
          <a:p>
            <a:endParaRPr lang="en-US" dirty="0"/>
          </a:p>
        </p:txBody>
      </p:sp>
    </p:spTree>
    <p:extLst>
      <p:ext uri="{BB962C8B-B14F-4D97-AF65-F5344CB8AC3E}">
        <p14:creationId xmlns:p14="http://schemas.microsoft.com/office/powerpoint/2010/main" xmlns="" val="2769306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Sessions 5, etc. </a:t>
            </a:r>
            <a:endParaRPr lang="en-US" dirty="0"/>
          </a:p>
        </p:txBody>
      </p:sp>
      <p:sp>
        <p:nvSpPr>
          <p:cNvPr id="3" name="Content Placeholder 2"/>
          <p:cNvSpPr>
            <a:spLocks noGrp="1"/>
          </p:cNvSpPr>
          <p:nvPr>
            <p:ph idx="1"/>
          </p:nvPr>
        </p:nvSpPr>
        <p:spPr/>
        <p:txBody>
          <a:bodyPr/>
          <a:lstStyle/>
          <a:p>
            <a:r>
              <a:rPr lang="en-US" dirty="0" smtClean="0"/>
              <a:t>Repeat steps</a:t>
            </a:r>
          </a:p>
          <a:p>
            <a:r>
              <a:rPr lang="en-US" dirty="0" smtClean="0"/>
              <a:t>Review data, titrate </a:t>
            </a:r>
          </a:p>
          <a:p>
            <a:r>
              <a:rPr lang="en-US" dirty="0" smtClean="0"/>
              <a:t>Review thinking pattern issues </a:t>
            </a:r>
          </a:p>
          <a:p>
            <a:r>
              <a:rPr lang="en-US" dirty="0" smtClean="0"/>
              <a:t>Confirm adherence/handle problems </a:t>
            </a:r>
          </a:p>
          <a:p>
            <a:r>
              <a:rPr lang="en-US" dirty="0" smtClean="0"/>
              <a:t>Fade sessions 1 X 2 weeks </a:t>
            </a:r>
          </a:p>
          <a:p>
            <a:r>
              <a:rPr lang="en-US" dirty="0" smtClean="0"/>
              <a:t>Maintenance </a:t>
            </a:r>
            <a:endParaRPr lang="en-US" dirty="0"/>
          </a:p>
        </p:txBody>
      </p:sp>
    </p:spTree>
    <p:extLst>
      <p:ext uri="{BB962C8B-B14F-4D97-AF65-F5344CB8AC3E}">
        <p14:creationId xmlns:p14="http://schemas.microsoft.com/office/powerpoint/2010/main" xmlns="" val="1104292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Sayings</a:t>
            </a:r>
            <a:endParaRPr lang="en-US" dirty="0"/>
          </a:p>
        </p:txBody>
      </p:sp>
      <p:sp>
        <p:nvSpPr>
          <p:cNvPr id="3" name="Content Placeholder 2"/>
          <p:cNvSpPr>
            <a:spLocks noGrp="1"/>
          </p:cNvSpPr>
          <p:nvPr>
            <p:ph idx="1"/>
          </p:nvPr>
        </p:nvSpPr>
        <p:spPr/>
        <p:txBody>
          <a:bodyPr/>
          <a:lstStyle/>
          <a:p>
            <a:r>
              <a:rPr lang="en-US" dirty="0" smtClean="0"/>
              <a:t>Bad thing to be awake when reason sleeps</a:t>
            </a:r>
          </a:p>
          <a:p>
            <a:r>
              <a:rPr lang="en-US" dirty="0" smtClean="0"/>
              <a:t>If not tonight, then tomorrow night</a:t>
            </a:r>
          </a:p>
          <a:p>
            <a:r>
              <a:rPr lang="en-US" dirty="0" smtClean="0"/>
              <a:t>Sleep is like a bird in hand- bird will stay if you do nothing – will leave if you try to grab it </a:t>
            </a:r>
          </a:p>
          <a:p>
            <a:r>
              <a:rPr lang="en-US" dirty="0" smtClean="0"/>
              <a:t>W.C. Fields – “The best cure for insomnia is to get a lot of sleep.”</a:t>
            </a:r>
            <a:endParaRPr lang="en-US" dirty="0"/>
          </a:p>
        </p:txBody>
      </p:sp>
    </p:spTree>
    <p:extLst>
      <p:ext uri="{BB962C8B-B14F-4D97-AF65-F5344CB8AC3E}">
        <p14:creationId xmlns:p14="http://schemas.microsoft.com/office/powerpoint/2010/main" xmlns="" val="860989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PCP Sleep Screening</a:t>
            </a:r>
            <a:endParaRPr lang="en-US" dirty="0"/>
          </a:p>
        </p:txBody>
      </p:sp>
      <p:sp>
        <p:nvSpPr>
          <p:cNvPr id="3" name="Content Placeholder 2"/>
          <p:cNvSpPr>
            <a:spLocks noGrp="1"/>
          </p:cNvSpPr>
          <p:nvPr>
            <p:ph idx="1"/>
          </p:nvPr>
        </p:nvSpPr>
        <p:spPr/>
        <p:txBody>
          <a:bodyPr/>
          <a:lstStyle/>
          <a:p>
            <a:r>
              <a:rPr lang="en-US" sz="2800" u="sng" dirty="0" smtClean="0"/>
              <a:t>B</a:t>
            </a:r>
            <a:r>
              <a:rPr lang="en-US" sz="2800" dirty="0" smtClean="0"/>
              <a:t> – Do you have difficulty falling asleep? (Bedtime) </a:t>
            </a:r>
          </a:p>
          <a:p>
            <a:r>
              <a:rPr lang="en-US" sz="2800" u="sng" dirty="0"/>
              <a:t>E</a:t>
            </a:r>
            <a:r>
              <a:rPr lang="en-US" sz="2800" dirty="0" smtClean="0"/>
              <a:t> – Do you ever fall asleep during the day? (Excessive             Daytime Sleep) </a:t>
            </a:r>
          </a:p>
          <a:p>
            <a:r>
              <a:rPr lang="en-US" sz="2800" u="sng" dirty="0" smtClean="0"/>
              <a:t>A</a:t>
            </a:r>
            <a:r>
              <a:rPr lang="en-US" sz="2800" dirty="0" smtClean="0"/>
              <a:t> – Do you awaken frequently or for long periods?        (Awake) </a:t>
            </a:r>
          </a:p>
          <a:p>
            <a:r>
              <a:rPr lang="en-US" sz="2800" u="sng" dirty="0" smtClean="0"/>
              <a:t>R</a:t>
            </a:r>
            <a:r>
              <a:rPr lang="en-US" sz="2800" dirty="0" smtClean="0"/>
              <a:t> – What time do you go to bed? … get up? (Regularity) </a:t>
            </a:r>
          </a:p>
          <a:p>
            <a:r>
              <a:rPr lang="en-US" sz="2800" u="sng" dirty="0" smtClean="0"/>
              <a:t>S</a:t>
            </a:r>
            <a:r>
              <a:rPr lang="en-US" sz="2800" dirty="0" smtClean="0"/>
              <a:t> – Have you noticed/anybody said you snore? (Snoring)</a:t>
            </a:r>
            <a:endParaRPr lang="en-US" dirty="0" smtClean="0"/>
          </a:p>
          <a:p>
            <a:endParaRPr lang="en-US" dirty="0"/>
          </a:p>
        </p:txBody>
      </p:sp>
    </p:spTree>
    <p:extLst>
      <p:ext uri="{BB962C8B-B14F-4D97-AF65-F5344CB8AC3E}">
        <p14:creationId xmlns:p14="http://schemas.microsoft.com/office/powerpoint/2010/main" xmlns="" val="3458390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Perlis, M.L. et al. Cognitive-behavioral treatment of insomnia: A session-by-session guide. New York: Springer. </a:t>
            </a:r>
          </a:p>
          <a:p>
            <a:r>
              <a:rPr lang="en-US" dirty="0" smtClean="0"/>
              <a:t>Edinger, J.D. et al. (2007). Dose-response effects of cognitive-behavioral insomnia therapy. </a:t>
            </a:r>
            <a:r>
              <a:rPr lang="en-US" i="1" dirty="0" smtClean="0"/>
              <a:t>Sleep</a:t>
            </a:r>
            <a:r>
              <a:rPr lang="en-US" dirty="0" smtClean="0"/>
              <a:t>, 30 (2), 203-212. </a:t>
            </a:r>
          </a:p>
          <a:p>
            <a:r>
              <a:rPr lang="en-US" dirty="0" smtClean="0"/>
              <a:t>Sivertsen, B. et. Al. (2006). Cognitive behavioral tx vs. zopiclone for the tx of chronic primary insomnia. </a:t>
            </a:r>
            <a:r>
              <a:rPr lang="en-US" i="1" dirty="0" smtClean="0"/>
              <a:t>JAMA, </a:t>
            </a:r>
            <a:r>
              <a:rPr lang="en-US" dirty="0" smtClean="0"/>
              <a:t>295, 2851-2858.</a:t>
            </a:r>
            <a:endParaRPr lang="en-US" i="1" dirty="0"/>
          </a:p>
        </p:txBody>
      </p:sp>
    </p:spTree>
    <p:extLst>
      <p:ext uri="{BB962C8B-B14F-4D97-AF65-F5344CB8AC3E}">
        <p14:creationId xmlns:p14="http://schemas.microsoft.com/office/powerpoint/2010/main" xmlns="" val="3765036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Further Contact:</a:t>
            </a:r>
            <a:endParaRPr lang="en-US" dirty="0"/>
          </a:p>
        </p:txBody>
      </p:sp>
      <p:sp>
        <p:nvSpPr>
          <p:cNvPr id="3" name="Content Placeholder 2"/>
          <p:cNvSpPr>
            <a:spLocks noGrp="1"/>
          </p:cNvSpPr>
          <p:nvPr>
            <p:ph idx="1"/>
          </p:nvPr>
        </p:nvSpPr>
        <p:spPr/>
        <p:txBody>
          <a:bodyPr>
            <a:normAutofit lnSpcReduction="10000"/>
          </a:bodyPr>
          <a:lstStyle/>
          <a:p>
            <a:r>
              <a:rPr lang="en-US" dirty="0" smtClean="0"/>
              <a:t>Address: Joseph K. Neumann, Ph.D. </a:t>
            </a:r>
          </a:p>
          <a:p>
            <a:pPr marL="0" indent="0">
              <a:buNone/>
            </a:pPr>
            <a:r>
              <a:rPr lang="en-US" dirty="0" smtClean="0"/>
              <a:t>                     Roth Neuropsychology and  </a:t>
            </a:r>
          </a:p>
          <a:p>
            <a:pPr marL="0" indent="0">
              <a:buNone/>
            </a:pPr>
            <a:r>
              <a:rPr lang="en-US" dirty="0" smtClean="0"/>
              <a:t>                            Behavioral Health Associates  </a:t>
            </a:r>
          </a:p>
          <a:p>
            <a:pPr marL="0" indent="0">
              <a:buNone/>
            </a:pPr>
            <a:r>
              <a:rPr lang="en-US" dirty="0" smtClean="0"/>
              <a:t>                     2333 Knob Creek Rd., St. 11 </a:t>
            </a:r>
          </a:p>
          <a:p>
            <a:pPr marL="0" indent="0">
              <a:buNone/>
            </a:pPr>
            <a:r>
              <a:rPr lang="en-US" dirty="0" smtClean="0"/>
              <a:t>                     Johnson City, TN    37604 </a:t>
            </a:r>
          </a:p>
          <a:p>
            <a:r>
              <a:rPr lang="en-US" dirty="0" smtClean="0"/>
              <a:t>Phone: 423-952-0500 , Fax: 952-0005   </a:t>
            </a:r>
          </a:p>
          <a:p>
            <a:r>
              <a:rPr lang="en-US" dirty="0" smtClean="0"/>
              <a:t>E-mail: drjosephneumann@rothneuropsychology.com                 </a:t>
            </a:r>
            <a:endParaRPr lang="en-US" dirty="0"/>
          </a:p>
        </p:txBody>
      </p:sp>
    </p:spTree>
    <p:extLst>
      <p:ext uri="{BB962C8B-B14F-4D97-AF65-F5344CB8AC3E}">
        <p14:creationId xmlns:p14="http://schemas.microsoft.com/office/powerpoint/2010/main" xmlns="" val="315485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(cont.)</a:t>
            </a:r>
            <a:endParaRPr lang="en-US" dirty="0"/>
          </a:p>
        </p:txBody>
      </p:sp>
      <p:sp>
        <p:nvSpPr>
          <p:cNvPr id="3" name="Content Placeholder 2"/>
          <p:cNvSpPr>
            <a:spLocks noGrp="1"/>
          </p:cNvSpPr>
          <p:nvPr>
            <p:ph idx="1"/>
          </p:nvPr>
        </p:nvSpPr>
        <p:spPr/>
        <p:txBody>
          <a:bodyPr/>
          <a:lstStyle/>
          <a:p>
            <a:r>
              <a:rPr lang="en-US" dirty="0" smtClean="0"/>
              <a:t>Severity of Insomnia increases prior to re-occurrence of Depression </a:t>
            </a:r>
          </a:p>
          <a:p>
            <a:r>
              <a:rPr lang="en-US" dirty="0" smtClean="0"/>
              <a:t>Successful Depression tx does not necessarily eliminate Insomnia </a:t>
            </a:r>
          </a:p>
          <a:p>
            <a:r>
              <a:rPr lang="en-US" dirty="0" smtClean="0"/>
              <a:t>Primary Insomnia – Depression have different neurobiological profiles (nocturnal NE, brain activity, REM sleep patterns) </a:t>
            </a:r>
          </a:p>
          <a:p>
            <a:r>
              <a:rPr lang="en-US" dirty="0" smtClean="0"/>
              <a:t>Pigeon &amp; Perlis (2007) </a:t>
            </a:r>
            <a:r>
              <a:rPr lang="en-US" i="1" dirty="0" smtClean="0"/>
              <a:t>Int. J. Sleep Disorders</a:t>
            </a:r>
            <a:endParaRPr lang="en-US" i="1" dirty="0"/>
          </a:p>
        </p:txBody>
      </p:sp>
    </p:spTree>
    <p:extLst>
      <p:ext uri="{BB962C8B-B14F-4D97-AF65-F5344CB8AC3E}">
        <p14:creationId xmlns:p14="http://schemas.microsoft.com/office/powerpoint/2010/main" xmlns="" val="254555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Psychophysiological Insomnia (PI)</a:t>
            </a:r>
            <a:endParaRPr lang="en-US" dirty="0"/>
          </a:p>
        </p:txBody>
      </p:sp>
      <p:sp>
        <p:nvSpPr>
          <p:cNvPr id="3" name="Content Placeholder 2"/>
          <p:cNvSpPr>
            <a:spLocks noGrp="1"/>
          </p:cNvSpPr>
          <p:nvPr>
            <p:ph idx="1"/>
          </p:nvPr>
        </p:nvSpPr>
        <p:spPr/>
        <p:txBody>
          <a:bodyPr/>
          <a:lstStyle/>
          <a:p>
            <a:r>
              <a:rPr lang="en-US" dirty="0" smtClean="0"/>
              <a:t>International Classification of Sleep Disorders </a:t>
            </a:r>
          </a:p>
          <a:p>
            <a:r>
              <a:rPr lang="en-US" dirty="0" smtClean="0"/>
              <a:t>A disorder of somatized tension and learned sleep-preventing associations that results in a complaint of insomnia and associated decreased daytime functioning/wakefulness </a:t>
            </a:r>
          </a:p>
          <a:p>
            <a:r>
              <a:rPr lang="en-US" dirty="0" smtClean="0"/>
              <a:t>r/o sleep apnea, restless leg syndrome, COPD, pain conditions, PTSD, etc. </a:t>
            </a:r>
            <a:endParaRPr lang="en-US" dirty="0"/>
          </a:p>
        </p:txBody>
      </p:sp>
    </p:spTree>
    <p:extLst>
      <p:ext uri="{BB962C8B-B14F-4D97-AF65-F5344CB8AC3E}">
        <p14:creationId xmlns:p14="http://schemas.microsoft.com/office/powerpoint/2010/main" xmlns="" val="6891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PI </a:t>
            </a:r>
            <a:endParaRPr lang="en-US" dirty="0"/>
          </a:p>
        </p:txBody>
      </p:sp>
      <p:sp>
        <p:nvSpPr>
          <p:cNvPr id="3" name="Content Placeholder 2"/>
          <p:cNvSpPr>
            <a:spLocks noGrp="1"/>
          </p:cNvSpPr>
          <p:nvPr>
            <p:ph idx="1"/>
          </p:nvPr>
        </p:nvSpPr>
        <p:spPr/>
        <p:txBody>
          <a:bodyPr/>
          <a:lstStyle/>
          <a:p>
            <a:r>
              <a:rPr lang="en-US" dirty="0" smtClean="0"/>
              <a:t>Excessive focus/worry concerning sleep </a:t>
            </a:r>
          </a:p>
          <a:p>
            <a:r>
              <a:rPr lang="en-US" dirty="0" smtClean="0"/>
              <a:t>Sleep occurs better in novel places </a:t>
            </a:r>
          </a:p>
          <a:p>
            <a:r>
              <a:rPr lang="en-US" dirty="0" smtClean="0"/>
              <a:t>Mental arousal reported as intrusive thoughts/involuntary ruminations</a:t>
            </a:r>
          </a:p>
          <a:p>
            <a:r>
              <a:rPr lang="en-US" dirty="0" smtClean="0"/>
              <a:t>Somatic arousal, i.e., feels “wound up” </a:t>
            </a:r>
          </a:p>
          <a:p>
            <a:r>
              <a:rPr lang="en-US" dirty="0" smtClean="0"/>
              <a:t>Sleep extension strategies used (naps, longer time in bed in AM)</a:t>
            </a:r>
            <a:endParaRPr lang="en-US" dirty="0"/>
          </a:p>
        </p:txBody>
      </p:sp>
    </p:spTree>
    <p:extLst>
      <p:ext uri="{BB962C8B-B14F-4D97-AF65-F5344CB8AC3E}">
        <p14:creationId xmlns:p14="http://schemas.microsoft.com/office/powerpoint/2010/main" xmlns="" val="352380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Sleep Disorders: </a:t>
            </a:r>
            <a:br>
              <a:rPr lang="en-US" dirty="0" smtClean="0"/>
            </a:br>
            <a:r>
              <a:rPr lang="en-US" dirty="0" smtClean="0"/>
              <a:t>Main Types </a:t>
            </a:r>
            <a:endParaRPr lang="en-US" dirty="0"/>
          </a:p>
        </p:txBody>
      </p:sp>
      <p:sp>
        <p:nvSpPr>
          <p:cNvPr id="3" name="Content Placeholder 2"/>
          <p:cNvSpPr>
            <a:spLocks noGrp="1"/>
          </p:cNvSpPr>
          <p:nvPr>
            <p:ph idx="1"/>
          </p:nvPr>
        </p:nvSpPr>
        <p:spPr/>
        <p:txBody>
          <a:bodyPr>
            <a:normAutofit lnSpcReduction="10000"/>
          </a:bodyPr>
          <a:lstStyle/>
          <a:p>
            <a:r>
              <a:rPr lang="en-US" dirty="0" smtClean="0"/>
              <a:t>Disorders of Initiating or Maintaining Sleep (DIMS) – (fatigue, sleep unlikely) – circadian rhythm, sleep phase syndromes, jet lag, insomnias </a:t>
            </a:r>
          </a:p>
          <a:p>
            <a:r>
              <a:rPr lang="en-US" dirty="0" smtClean="0"/>
              <a:t>Disorders of Excessive Sleepiness (DOES) – (sleepiness, sleep likely) – obstructive/central sleep apnea, narcolepsy, periodic leg move. </a:t>
            </a:r>
          </a:p>
          <a:p>
            <a:r>
              <a:rPr lang="en-US" dirty="0" smtClean="0"/>
              <a:t>Parasomnias – REM Behavior D/O, Nightmare D/O, Sleep Terror D/O, Sleep Eating D/O</a:t>
            </a:r>
            <a:endParaRPr lang="en-US" dirty="0"/>
          </a:p>
        </p:txBody>
      </p:sp>
    </p:spTree>
    <p:extLst>
      <p:ext uri="{BB962C8B-B14F-4D97-AF65-F5344CB8AC3E}">
        <p14:creationId xmlns:p14="http://schemas.microsoft.com/office/powerpoint/2010/main" xmlns="" val="359897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PI </a:t>
            </a:r>
            <a:endParaRPr lang="en-US" dirty="0"/>
          </a:p>
        </p:txBody>
      </p:sp>
      <p:sp>
        <p:nvSpPr>
          <p:cNvPr id="3" name="Content Placeholder 2"/>
          <p:cNvSpPr>
            <a:spLocks noGrp="1"/>
          </p:cNvSpPr>
          <p:nvPr>
            <p:ph idx="1"/>
          </p:nvPr>
        </p:nvSpPr>
        <p:spPr/>
        <p:txBody>
          <a:bodyPr/>
          <a:lstStyle/>
          <a:p>
            <a:r>
              <a:rPr lang="en-US" dirty="0" smtClean="0"/>
              <a:t>Severity – greater than 30 minutes </a:t>
            </a:r>
          </a:p>
          <a:p>
            <a:r>
              <a:rPr lang="en-US" dirty="0" smtClean="0"/>
              <a:t>Frequency – 3 days/week </a:t>
            </a:r>
          </a:p>
          <a:p>
            <a:r>
              <a:rPr lang="en-US" dirty="0" smtClean="0"/>
              <a:t>Types – initial, middle, terminal </a:t>
            </a:r>
          </a:p>
          <a:p>
            <a:r>
              <a:rPr lang="en-US" dirty="0" smtClean="0"/>
              <a:t>Chronicity – acute-less than 4 weeks </a:t>
            </a:r>
          </a:p>
          <a:p>
            <a:pPr marL="0" indent="0">
              <a:buNone/>
            </a:pPr>
            <a:r>
              <a:rPr lang="en-US" dirty="0" smtClean="0"/>
              <a:t>                          chronic-more than 4  </a:t>
            </a:r>
          </a:p>
          <a:p>
            <a:r>
              <a:rPr lang="en-US" dirty="0" smtClean="0"/>
              <a:t>Cognitive-Behavioral Treatment of Insomnia (CBT-I) – focus on chronic insomnia</a:t>
            </a:r>
          </a:p>
          <a:p>
            <a:endParaRPr lang="en-US" dirty="0"/>
          </a:p>
        </p:txBody>
      </p:sp>
    </p:spTree>
    <p:extLst>
      <p:ext uri="{BB962C8B-B14F-4D97-AF65-F5344CB8AC3E}">
        <p14:creationId xmlns:p14="http://schemas.microsoft.com/office/powerpoint/2010/main" xmlns="" val="230077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Significance </a:t>
            </a:r>
            <a:endParaRPr lang="en-US" dirty="0"/>
          </a:p>
        </p:txBody>
      </p:sp>
      <p:sp>
        <p:nvSpPr>
          <p:cNvPr id="3" name="Content Placeholder 2"/>
          <p:cNvSpPr>
            <a:spLocks noGrp="1"/>
          </p:cNvSpPr>
          <p:nvPr>
            <p:ph idx="1"/>
          </p:nvPr>
        </p:nvSpPr>
        <p:spPr/>
        <p:txBody>
          <a:bodyPr>
            <a:normAutofit lnSpcReduction="10000"/>
          </a:bodyPr>
          <a:lstStyle/>
          <a:p>
            <a:r>
              <a:rPr lang="en-US" dirty="0" smtClean="0"/>
              <a:t>10 – 15 % - Point prevalence of chronic ins., 30-35 % of point prevalence of acute insomnia </a:t>
            </a:r>
          </a:p>
          <a:p>
            <a:r>
              <a:rPr lang="en-US" dirty="0" smtClean="0"/>
              <a:t>Only 6% obtain tx after waiting a year </a:t>
            </a:r>
          </a:p>
          <a:p>
            <a:r>
              <a:rPr lang="en-US" dirty="0" smtClean="0"/>
              <a:t>USA costs; accidents – 3.7 billion, work place productivity – 150 billion </a:t>
            </a:r>
          </a:p>
          <a:p>
            <a:r>
              <a:rPr lang="en-US" dirty="0" smtClean="0"/>
              <a:t>Three mile island meltdown (1979), Grounding of Exxon Valdez (1989), Air Traffic Controllers falling asleep (2011)</a:t>
            </a:r>
          </a:p>
          <a:p>
            <a:pPr marL="0" indent="0">
              <a:buNone/>
            </a:pPr>
            <a:r>
              <a:rPr lang="en-US" dirty="0" smtClean="0"/>
              <a:t>  </a:t>
            </a:r>
            <a:endParaRPr lang="en-US" dirty="0"/>
          </a:p>
        </p:txBody>
      </p:sp>
    </p:spTree>
    <p:extLst>
      <p:ext uri="{BB962C8B-B14F-4D97-AF65-F5344CB8AC3E}">
        <p14:creationId xmlns:p14="http://schemas.microsoft.com/office/powerpoint/2010/main" xmlns="" val="3907220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1769</Words>
  <Application>Microsoft Office PowerPoint</Application>
  <PresentationFormat>On-screen Show (4:3)</PresentationFormat>
  <Paragraphs>188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Insomnia: Concepts and  Cognitive-Behavioral Treatment</vt:lpstr>
      <vt:lpstr>Insomnia: How Defined </vt:lpstr>
      <vt:lpstr>Evidence Against Insomnia as Only Symptom Rather Than Co-morbid Dx</vt:lpstr>
      <vt:lpstr>Evidence (cont.)</vt:lpstr>
      <vt:lpstr>Psychophysiological Insomnia (PI)</vt:lpstr>
      <vt:lpstr>Signs of PI </vt:lpstr>
      <vt:lpstr>Sleep Disorders:  Main Types </vt:lpstr>
      <vt:lpstr>Parameters of PI </vt:lpstr>
      <vt:lpstr>Problem Significance </vt:lpstr>
      <vt:lpstr>Drugs – Cause of Sleep Problems-?</vt:lpstr>
      <vt:lpstr>Conceptual 3-P Model  </vt:lpstr>
      <vt:lpstr>Model (cont.)</vt:lpstr>
      <vt:lpstr>CBT-I Treatment Components</vt:lpstr>
      <vt:lpstr>CBT-I Side Effects/Problems</vt:lpstr>
      <vt:lpstr>CBT-I Benefits </vt:lpstr>
      <vt:lpstr>Stimulus Control Therapy (SCT)</vt:lpstr>
      <vt:lpstr>Sleep Restriction Therapy (SRT)</vt:lpstr>
      <vt:lpstr>Sleep Diary Data - SRT</vt:lpstr>
      <vt:lpstr>Sleep Data Calculations</vt:lpstr>
      <vt:lpstr>In Treatment </vt:lpstr>
      <vt:lpstr>Sleep Hygiene Instructions </vt:lpstr>
      <vt:lpstr>Additional Therapies </vt:lpstr>
      <vt:lpstr>Additional Therapies (cont.)</vt:lpstr>
      <vt:lpstr>Case History </vt:lpstr>
      <vt:lpstr>Case History (cont.)</vt:lpstr>
      <vt:lpstr>Case – Session 1 </vt:lpstr>
      <vt:lpstr>Case – Session 2</vt:lpstr>
      <vt:lpstr>Case – Session 2 (cont.)</vt:lpstr>
      <vt:lpstr>Case – Session 3</vt:lpstr>
      <vt:lpstr>Case – Session 4 </vt:lpstr>
      <vt:lpstr>Case – Sessions 5, etc. </vt:lpstr>
      <vt:lpstr>Helpful Sayings</vt:lpstr>
      <vt:lpstr>PCP Sleep Screening</vt:lpstr>
      <vt:lpstr>Publications</vt:lpstr>
      <vt:lpstr>For Further Contact:</vt:lpstr>
    </vt:vector>
  </TitlesOfParts>
  <Company>Your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Insomnia: Concepts and  Cognitive-Behavioral Treatment</dc:title>
  <dc:creator>Jan Neumann</dc:creator>
  <cp:lastModifiedBy>admin</cp:lastModifiedBy>
  <cp:revision>27</cp:revision>
  <cp:lastPrinted>2011-10-01T00:49:53Z</cp:lastPrinted>
  <dcterms:created xsi:type="dcterms:W3CDTF">2011-03-05T22:47:18Z</dcterms:created>
  <dcterms:modified xsi:type="dcterms:W3CDTF">2011-11-07T13:53:20Z</dcterms:modified>
</cp:coreProperties>
</file>