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98B3393-33E6-4F62-8E78-88778EC7917D}" type="datetimeFigureOut">
              <a:rPr lang="en-US" smtClean="0"/>
              <a:t>9/7/2010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125BD8D-3C0C-4AD3-A622-665D4A275F3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B3393-33E6-4F62-8E78-88778EC7917D}" type="datetimeFigureOut">
              <a:rPr lang="en-US" smtClean="0"/>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5BD8D-3C0C-4AD3-A622-665D4A275F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B3393-33E6-4F62-8E78-88778EC7917D}" type="datetimeFigureOut">
              <a:rPr lang="en-US" smtClean="0"/>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5BD8D-3C0C-4AD3-A622-665D4A275F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8B3393-33E6-4F62-8E78-88778EC7917D}" type="datetimeFigureOut">
              <a:rPr lang="en-US" smtClean="0"/>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5BD8D-3C0C-4AD3-A622-665D4A275F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8B3393-33E6-4F62-8E78-88778EC7917D}" type="datetimeFigureOut">
              <a:rPr lang="en-US" smtClean="0"/>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5BD8D-3C0C-4AD3-A622-665D4A275F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98B3393-33E6-4F62-8E78-88778EC7917D}" type="datetimeFigureOut">
              <a:rPr lang="en-US" smtClean="0"/>
              <a:t>9/7/2010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5BD8D-3C0C-4AD3-A622-665D4A275F3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8B3393-33E6-4F62-8E78-88778EC7917D}" type="datetimeFigureOut">
              <a:rPr lang="en-US" smtClean="0"/>
              <a:t>9/7/2010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5BD8D-3C0C-4AD3-A622-665D4A275F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8B3393-33E6-4F62-8E78-88778EC7917D}" type="datetimeFigureOut">
              <a:rPr lang="en-US" smtClean="0"/>
              <a:t>9/7/2010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5BD8D-3C0C-4AD3-A622-665D4A275F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B3393-33E6-4F62-8E78-88778EC7917D}" type="datetimeFigureOut">
              <a:rPr lang="en-US" smtClean="0"/>
              <a:t>9/7/2010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5BD8D-3C0C-4AD3-A622-665D4A275F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98B3393-33E6-4F62-8E78-88778EC7917D}" type="datetimeFigureOut">
              <a:rPr lang="en-US" smtClean="0"/>
              <a:t>9/7/2010</a:t>
            </a:fld>
            <a:endParaRPr lang="en-US"/>
          </a:p>
        </p:txBody>
      </p:sp>
      <p:sp>
        <p:nvSpPr>
          <p:cNvPr id="7" name="Slide Number Placeholder 6"/>
          <p:cNvSpPr>
            <a:spLocks noGrp="1"/>
          </p:cNvSpPr>
          <p:nvPr>
            <p:ph type="sldNum" sz="quarter" idx="12"/>
          </p:nvPr>
        </p:nvSpPr>
        <p:spPr/>
        <p:txBody>
          <a:bodyPr/>
          <a:lstStyle/>
          <a:p>
            <a:fld id="{8125BD8D-3C0C-4AD3-A622-665D4A275F3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B3393-33E6-4F62-8E78-88778EC7917D}" type="datetimeFigureOut">
              <a:rPr lang="en-US" smtClean="0"/>
              <a:t>9/7/2010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125BD8D-3C0C-4AD3-A622-665D4A275F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98B3393-33E6-4F62-8E78-88778EC7917D}" type="datetimeFigureOut">
              <a:rPr lang="en-US" smtClean="0"/>
              <a:t>9/7/2010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125BD8D-3C0C-4AD3-A622-665D4A275F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Football in Culture</a:t>
            </a:r>
            <a:endParaRPr lang="en-US" dirty="0"/>
          </a:p>
        </p:txBody>
      </p:sp>
      <p:sp>
        <p:nvSpPr>
          <p:cNvPr id="3" name="Subtitle 2"/>
          <p:cNvSpPr>
            <a:spLocks noGrp="1"/>
          </p:cNvSpPr>
          <p:nvPr>
            <p:ph type="subTitle" idx="1"/>
          </p:nvPr>
        </p:nvSpPr>
        <p:spPr/>
        <p:txBody>
          <a:bodyPr/>
          <a:lstStyle/>
          <a:p>
            <a:r>
              <a:rPr lang="en-US" dirty="0" smtClean="0"/>
              <a:t>Mr. Flynn</a:t>
            </a:r>
            <a:endParaRPr lang="en-US" dirty="0"/>
          </a:p>
        </p:txBody>
      </p:sp>
    </p:spTree>
    <p:extLst>
      <p:ext uri="{BB962C8B-B14F-4D97-AF65-F5344CB8AC3E}">
        <p14:creationId xmlns:p14="http://schemas.microsoft.com/office/powerpoint/2010/main" val="309002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Football Begins its Popularity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Football became popular in colleges much before the professional game was invented</a:t>
            </a:r>
          </a:p>
          <a:p>
            <a:r>
              <a:rPr lang="en-US" dirty="0" smtClean="0"/>
              <a:t>There were “mob” games that were part of the tradition at many Ivy League schools such as Yale and Harvard</a:t>
            </a:r>
          </a:p>
          <a:p>
            <a:r>
              <a:rPr lang="en-US" dirty="0" smtClean="0"/>
              <a:t>Mob- with huge numbers of players attempting to advance the ball into a goal area, often by any means necessary.</a:t>
            </a:r>
          </a:p>
          <a:p>
            <a:r>
              <a:rPr lang="en-US" dirty="0" smtClean="0"/>
              <a:t>Football became very popular, but was outlawed on many college campuses because of injuries to many players</a:t>
            </a:r>
          </a:p>
          <a:p>
            <a:pPr marL="0" indent="0">
              <a:buNone/>
            </a:pPr>
            <a:endParaRPr lang="en-US" dirty="0"/>
          </a:p>
        </p:txBody>
      </p:sp>
    </p:spTree>
    <p:extLst>
      <p:ext uri="{BB962C8B-B14F-4D97-AF65-F5344CB8AC3E}">
        <p14:creationId xmlns:p14="http://schemas.microsoft.com/office/powerpoint/2010/main" val="325636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80">
                                          <p:stCondLst>
                                            <p:cond delay="0"/>
                                          </p:stCondLst>
                                        </p:cTn>
                                        <p:tgtEl>
                                          <p:spTgt spid="3">
                                            <p:txEl>
                                              <p:pRg st="3" end="3"/>
                                            </p:txEl>
                                          </p:spTgt>
                                        </p:tgtEl>
                                      </p:cBhvr>
                                    </p:animEffect>
                                    <p:anim calcmode="lin" valueType="num">
                                      <p:cBhvr>
                                        <p:cTn id="2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3" end="3"/>
                                            </p:txEl>
                                          </p:spTgt>
                                        </p:tgtEl>
                                      </p:cBhvr>
                                      <p:to x="100000" y="60000"/>
                                    </p:animScale>
                                    <p:animScale>
                                      <p:cBhvr>
                                        <p:cTn id="32" dur="166" decel="50000">
                                          <p:stCondLst>
                                            <p:cond delay="676"/>
                                          </p:stCondLst>
                                        </p:cTn>
                                        <p:tgtEl>
                                          <p:spTgt spid="3">
                                            <p:txEl>
                                              <p:pRg st="3" end="3"/>
                                            </p:txEl>
                                          </p:spTgt>
                                        </p:tgtEl>
                                      </p:cBhvr>
                                      <p:to x="100000" y="100000"/>
                                    </p:animScale>
                                    <p:animScale>
                                      <p:cBhvr>
                                        <p:cTn id="33" dur="26">
                                          <p:stCondLst>
                                            <p:cond delay="1312"/>
                                          </p:stCondLst>
                                        </p:cTn>
                                        <p:tgtEl>
                                          <p:spTgt spid="3">
                                            <p:txEl>
                                              <p:pRg st="3" end="3"/>
                                            </p:txEl>
                                          </p:spTgt>
                                        </p:tgtEl>
                                      </p:cBhvr>
                                      <p:to x="100000" y="80000"/>
                                    </p:animScale>
                                    <p:animScale>
                                      <p:cBhvr>
                                        <p:cTn id="34" dur="166" decel="50000">
                                          <p:stCondLst>
                                            <p:cond delay="1338"/>
                                          </p:stCondLst>
                                        </p:cTn>
                                        <p:tgtEl>
                                          <p:spTgt spid="3">
                                            <p:txEl>
                                              <p:pRg st="3" end="3"/>
                                            </p:txEl>
                                          </p:spTgt>
                                        </p:tgtEl>
                                      </p:cBhvr>
                                      <p:to x="100000" y="100000"/>
                                    </p:animScale>
                                    <p:animScale>
                                      <p:cBhvr>
                                        <p:cTn id="35" dur="26">
                                          <p:stCondLst>
                                            <p:cond delay="1642"/>
                                          </p:stCondLst>
                                        </p:cTn>
                                        <p:tgtEl>
                                          <p:spTgt spid="3">
                                            <p:txEl>
                                              <p:pRg st="3" end="3"/>
                                            </p:txEl>
                                          </p:spTgt>
                                        </p:tgtEl>
                                      </p:cBhvr>
                                      <p:to x="100000" y="90000"/>
                                    </p:animScale>
                                    <p:animScale>
                                      <p:cBhvr>
                                        <p:cTn id="36" dur="166" decel="50000">
                                          <p:stCondLst>
                                            <p:cond delay="1668"/>
                                          </p:stCondLst>
                                        </p:cTn>
                                        <p:tgtEl>
                                          <p:spTgt spid="3">
                                            <p:txEl>
                                              <p:pRg st="3" end="3"/>
                                            </p:txEl>
                                          </p:spTgt>
                                        </p:tgtEl>
                                      </p:cBhvr>
                                      <p:to x="100000" y="100000"/>
                                    </p:animScale>
                                    <p:animScale>
                                      <p:cBhvr>
                                        <p:cTn id="37" dur="26">
                                          <p:stCondLst>
                                            <p:cond delay="1808"/>
                                          </p:stCondLst>
                                        </p:cTn>
                                        <p:tgtEl>
                                          <p:spTgt spid="3">
                                            <p:txEl>
                                              <p:pRg st="3" end="3"/>
                                            </p:txEl>
                                          </p:spTgt>
                                        </p:tgtEl>
                                      </p:cBhvr>
                                      <p:to x="100000" y="95000"/>
                                    </p:animScale>
                                    <p:animScale>
                                      <p:cBhvr>
                                        <p:cTn id="3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Football</a:t>
            </a:r>
            <a:endParaRPr lang="en-US" dirty="0"/>
          </a:p>
        </p:txBody>
      </p:sp>
      <p:sp>
        <p:nvSpPr>
          <p:cNvPr id="3" name="Content Placeholder 2"/>
          <p:cNvSpPr>
            <a:spLocks noGrp="1"/>
          </p:cNvSpPr>
          <p:nvPr>
            <p:ph idx="1"/>
          </p:nvPr>
        </p:nvSpPr>
        <p:spPr/>
        <p:txBody>
          <a:bodyPr/>
          <a:lstStyle/>
          <a:p>
            <a:r>
              <a:rPr lang="en-US" dirty="0"/>
              <a:t>On November 6, 1869, Rutgers University faced Princeton University in a game that was played with a round ball under "Football Association" rules </a:t>
            </a:r>
            <a:r>
              <a:rPr lang="en-US" dirty="0" smtClean="0"/>
              <a:t>but </a:t>
            </a:r>
            <a:r>
              <a:rPr lang="en-US" dirty="0"/>
              <a:t>is often regarded as the first game of intercollegiate football</a:t>
            </a:r>
            <a:r>
              <a:rPr lang="en-US" dirty="0" smtClean="0"/>
              <a:t>.</a:t>
            </a:r>
          </a:p>
          <a:p>
            <a:r>
              <a:rPr lang="en-US" dirty="0"/>
              <a:t> Rutgers won by a score of six to four.</a:t>
            </a:r>
          </a:p>
        </p:txBody>
      </p:sp>
    </p:spTree>
    <p:extLst>
      <p:ext uri="{BB962C8B-B14F-4D97-AF65-F5344CB8AC3E}">
        <p14:creationId xmlns:p14="http://schemas.microsoft.com/office/powerpoint/2010/main" val="230800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Football</a:t>
            </a:r>
            <a:endParaRPr lang="en-US" dirty="0"/>
          </a:p>
        </p:txBody>
      </p:sp>
      <p:sp>
        <p:nvSpPr>
          <p:cNvPr id="3" name="Content Placeholder 2"/>
          <p:cNvSpPr>
            <a:spLocks noGrp="1"/>
          </p:cNvSpPr>
          <p:nvPr>
            <p:ph idx="1"/>
          </p:nvPr>
        </p:nvSpPr>
        <p:spPr/>
        <p:txBody>
          <a:bodyPr>
            <a:normAutofit fontScale="92500" lnSpcReduction="20000"/>
          </a:bodyPr>
          <a:lstStyle/>
          <a:p>
            <a:r>
              <a:rPr lang="en-US" dirty="0"/>
              <a:t> In 1880, only eight universities fielded intercollegiate </a:t>
            </a:r>
            <a:r>
              <a:rPr lang="en-US" dirty="0" smtClean="0"/>
              <a:t>teams, but </a:t>
            </a:r>
            <a:r>
              <a:rPr lang="en-US" dirty="0"/>
              <a:t>by 1900, the number had expanded to </a:t>
            </a:r>
            <a:r>
              <a:rPr lang="en-US" dirty="0" smtClean="0"/>
              <a:t>43</a:t>
            </a:r>
          </a:p>
          <a:p>
            <a:r>
              <a:rPr lang="en-US" dirty="0"/>
              <a:t>In 1879, the University of Michigan became the first school west of Pennsylvania to establish a college football team. </a:t>
            </a:r>
            <a:endParaRPr lang="en-US" dirty="0" smtClean="0"/>
          </a:p>
          <a:p>
            <a:r>
              <a:rPr lang="en-US" dirty="0" smtClean="0"/>
              <a:t>Other </a:t>
            </a:r>
            <a:r>
              <a:rPr lang="en-US" dirty="0"/>
              <a:t>Midwestern schools soon followed suit, including the University of Chicago, Northwestern University, and the University of Minnesota. The first western team to travel east was the 1881 Michigan team, which played at Harvard, Yale and Princeton.</a:t>
            </a:r>
          </a:p>
        </p:txBody>
      </p:sp>
    </p:spTree>
    <p:extLst>
      <p:ext uri="{BB962C8B-B14F-4D97-AF65-F5344CB8AC3E}">
        <p14:creationId xmlns:p14="http://schemas.microsoft.com/office/powerpoint/2010/main" val="3992908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nodeType="clickEffect">
                                  <p:stCondLst>
                                    <p:cond delay="0"/>
                                  </p:stCondLst>
                                  <p:childTnLst>
                                    <p:animRot by="120000">
                                      <p:cBhvr>
                                        <p:cTn id="13" dur="100" fill="hold">
                                          <p:stCondLst>
                                            <p:cond delay="0"/>
                                          </p:stCondLst>
                                        </p:cTn>
                                        <p:tgtEl>
                                          <p:spTgt spid="3">
                                            <p:txEl>
                                              <p:pRg st="1" end="1"/>
                                            </p:txEl>
                                          </p:spTgt>
                                        </p:tgtEl>
                                        <p:attrNameLst>
                                          <p:attrName>r</p:attrName>
                                        </p:attrNameLst>
                                      </p:cBhvr>
                                    </p:animRot>
                                    <p:animRot by="-240000">
                                      <p:cBhvr>
                                        <p:cTn id="14" dur="200" fill="hold">
                                          <p:stCondLst>
                                            <p:cond delay="200"/>
                                          </p:stCondLst>
                                        </p:cTn>
                                        <p:tgtEl>
                                          <p:spTgt spid="3">
                                            <p:txEl>
                                              <p:pRg st="1" end="1"/>
                                            </p:txEl>
                                          </p:spTgt>
                                        </p:tgtEl>
                                        <p:attrNameLst>
                                          <p:attrName>r</p:attrName>
                                        </p:attrNameLst>
                                      </p:cBhvr>
                                    </p:animRot>
                                    <p:animRot by="240000">
                                      <p:cBhvr>
                                        <p:cTn id="15" dur="200" fill="hold">
                                          <p:stCondLst>
                                            <p:cond delay="400"/>
                                          </p:stCondLst>
                                        </p:cTn>
                                        <p:tgtEl>
                                          <p:spTgt spid="3">
                                            <p:txEl>
                                              <p:pRg st="1" end="1"/>
                                            </p:txEl>
                                          </p:spTgt>
                                        </p:tgtEl>
                                        <p:attrNameLst>
                                          <p:attrName>r</p:attrName>
                                        </p:attrNameLst>
                                      </p:cBhvr>
                                    </p:animRot>
                                    <p:animRot by="-240000">
                                      <p:cBhvr>
                                        <p:cTn id="16" dur="200" fill="hold">
                                          <p:stCondLst>
                                            <p:cond delay="600"/>
                                          </p:stCondLst>
                                        </p:cTn>
                                        <p:tgtEl>
                                          <p:spTgt spid="3">
                                            <p:txEl>
                                              <p:pRg st="1" end="1"/>
                                            </p:txEl>
                                          </p:spTgt>
                                        </p:tgtEl>
                                        <p:attrNameLst>
                                          <p:attrName>r</p:attrName>
                                        </p:attrNameLst>
                                      </p:cBhvr>
                                    </p:animRot>
                                    <p:animRot by="120000">
                                      <p:cBhvr>
                                        <p:cTn id="17" dur="200" fill="hold">
                                          <p:stCondLst>
                                            <p:cond delay="800"/>
                                          </p:stCondLst>
                                        </p:cTn>
                                        <p:tgtEl>
                                          <p:spTgt spid="3">
                                            <p:txEl>
                                              <p:pRg st="1" end="1"/>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Football Problems</a:t>
            </a:r>
            <a:endParaRPr lang="en-US" dirty="0"/>
          </a:p>
        </p:txBody>
      </p:sp>
      <p:sp>
        <p:nvSpPr>
          <p:cNvPr id="3" name="Content Placeholder 2"/>
          <p:cNvSpPr>
            <a:spLocks noGrp="1"/>
          </p:cNvSpPr>
          <p:nvPr>
            <p:ph idx="1"/>
          </p:nvPr>
        </p:nvSpPr>
        <p:spPr/>
        <p:txBody>
          <a:bodyPr>
            <a:normAutofit fontScale="92500" lnSpcReduction="10000"/>
          </a:bodyPr>
          <a:lstStyle/>
          <a:p>
            <a:r>
              <a:rPr lang="en-US" dirty="0"/>
              <a:t>From its earliest days as a mob game, football was a violent </a:t>
            </a:r>
            <a:r>
              <a:rPr lang="en-US" dirty="0" smtClean="0"/>
              <a:t>sport. </a:t>
            </a:r>
            <a:r>
              <a:rPr lang="en-US" dirty="0"/>
              <a:t>The 1894 Harvard-Yale game, known as the "Hampden Park Blood Bath", resulted in crippling injuries for four </a:t>
            </a:r>
            <a:r>
              <a:rPr lang="en-US" dirty="0" smtClean="0"/>
              <a:t>players</a:t>
            </a:r>
          </a:p>
          <a:p>
            <a:r>
              <a:rPr lang="en-US" dirty="0" smtClean="0"/>
              <a:t>One </a:t>
            </a:r>
            <a:r>
              <a:rPr lang="en-US" dirty="0"/>
              <a:t>of the major problems was the popularity of mass-formations like the flying wedge, in which a large number of offensive players charged as a unit against a similarly arranged defense. The resultant collisions often led to serious injuries and sometimes even </a:t>
            </a:r>
            <a:r>
              <a:rPr lang="en-US" dirty="0" smtClean="0"/>
              <a:t>death.</a:t>
            </a:r>
            <a:endParaRPr lang="en-US" dirty="0"/>
          </a:p>
        </p:txBody>
      </p:sp>
    </p:spTree>
    <p:extLst>
      <p:ext uri="{BB962C8B-B14F-4D97-AF65-F5344CB8AC3E}">
        <p14:creationId xmlns:p14="http://schemas.microsoft.com/office/powerpoint/2010/main" val="73436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Football Problems Cont.</a:t>
            </a:r>
            <a:endParaRPr lang="en-US" dirty="0"/>
          </a:p>
        </p:txBody>
      </p:sp>
      <p:sp>
        <p:nvSpPr>
          <p:cNvPr id="3" name="Content Placeholder 2"/>
          <p:cNvSpPr>
            <a:spLocks noGrp="1"/>
          </p:cNvSpPr>
          <p:nvPr>
            <p:ph idx="1"/>
          </p:nvPr>
        </p:nvSpPr>
        <p:spPr/>
        <p:txBody>
          <a:bodyPr/>
          <a:lstStyle/>
          <a:p>
            <a:r>
              <a:rPr lang="en-US" dirty="0"/>
              <a:t>The situation came to a head in 1905 when there were 19 fatalities nationwide. President Theodore Roosevelt threatened to shut the game down if drastic changes were not made</a:t>
            </a:r>
            <a:r>
              <a:rPr lang="en-US" dirty="0" smtClean="0"/>
              <a:t>.</a:t>
            </a:r>
          </a:p>
          <a:p>
            <a:pPr marL="68580" indent="0">
              <a:buNone/>
            </a:pPr>
            <a:endParaRPr lang="en-US" dirty="0"/>
          </a:p>
        </p:txBody>
      </p:sp>
    </p:spTree>
    <p:extLst>
      <p:ext uri="{BB962C8B-B14F-4D97-AF65-F5344CB8AC3E}">
        <p14:creationId xmlns:p14="http://schemas.microsoft.com/office/powerpoint/2010/main" val="58114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mph" presetSubtype="0" fill="hold" nodeType="clickEffect">
                                  <p:stCondLst>
                                    <p:cond delay="0"/>
                                  </p:stCondLst>
                                  <p:childTnLst>
                                    <p:animClr clrSpc="hsl" dir="cw">
                                      <p:cBhvr override="childStyle">
                                        <p:cTn id="6" dur="500" fill="hold"/>
                                        <p:tgtEl>
                                          <p:spTgt spid="3">
                                            <p:txEl>
                                              <p:pRg st="0" end="0"/>
                                            </p:txEl>
                                          </p:spTgt>
                                        </p:tgtEl>
                                        <p:attrNameLst>
                                          <p:attrName>style.color</p:attrName>
                                        </p:attrNameLst>
                                      </p:cBhvr>
                                      <p:by>
                                        <p:hsl h="0" s="-70588" l="0"/>
                                      </p:by>
                                    </p:animClr>
                                    <p:animClr clrSpc="hsl" dir="cw">
                                      <p:cBhvr>
                                        <p:cTn id="7" dur="500" fill="hold"/>
                                        <p:tgtEl>
                                          <p:spTgt spid="3">
                                            <p:txEl>
                                              <p:pRg st="0" end="0"/>
                                            </p:txEl>
                                          </p:spTgt>
                                        </p:tgtEl>
                                        <p:attrNameLst>
                                          <p:attrName>fillcolor</p:attrName>
                                        </p:attrNameLst>
                                      </p:cBhvr>
                                      <p:by>
                                        <p:hsl h="0" s="-70588" l="0"/>
                                      </p:by>
                                    </p:animClr>
                                    <p:animClr clrSpc="hsl" dir="cw">
                                      <p:cBhvr>
                                        <p:cTn id="8" dur="500" fill="hold"/>
                                        <p:tgtEl>
                                          <p:spTgt spid="3">
                                            <p:txEl>
                                              <p:pRg st="0" end="0"/>
                                            </p:txEl>
                                          </p:spTgt>
                                        </p:tgtEl>
                                        <p:attrNameLst>
                                          <p:attrName>stroke.color</p:attrName>
                                        </p:attrNameLst>
                                      </p:cBhvr>
                                      <p:by>
                                        <p:hsl h="0" s="-70588" l="0"/>
                                      </p:by>
                                    </p:animClr>
                                    <p:set>
                                      <p:cBhvr>
                                        <p:cTn id="9"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Problems</a:t>
            </a:r>
            <a:endParaRPr lang="en-US" dirty="0"/>
          </a:p>
        </p:txBody>
      </p:sp>
      <p:sp>
        <p:nvSpPr>
          <p:cNvPr id="3" name="Content Placeholder 2"/>
          <p:cNvSpPr>
            <a:spLocks noGrp="1"/>
          </p:cNvSpPr>
          <p:nvPr>
            <p:ph idx="1"/>
          </p:nvPr>
        </p:nvSpPr>
        <p:spPr/>
        <p:txBody>
          <a:bodyPr>
            <a:normAutofit fontScale="92500" lnSpcReduction="10000"/>
          </a:bodyPr>
          <a:lstStyle/>
          <a:p>
            <a:r>
              <a:rPr lang="en-US" dirty="0"/>
              <a:t>On December 28, 1905, 62 schools met in New York City to discuss rule changes to make the game safer. As a result of this meeting, the Intercollegiate Athletic Association of the United States, later named the National Collegiate Athletic Association (NCAA), was </a:t>
            </a:r>
            <a:r>
              <a:rPr lang="en-US" dirty="0" smtClean="0"/>
              <a:t>formed. </a:t>
            </a:r>
          </a:p>
          <a:p>
            <a:r>
              <a:rPr lang="en-US" dirty="0" smtClean="0"/>
              <a:t>One </a:t>
            </a:r>
            <a:r>
              <a:rPr lang="en-US" dirty="0"/>
              <a:t>rule change introduced in 1906, devised to open up the game and reduce injury, was the introduction of the legal forward pass. </a:t>
            </a:r>
          </a:p>
        </p:txBody>
      </p:sp>
    </p:spTree>
    <p:extLst>
      <p:ext uri="{BB962C8B-B14F-4D97-AF65-F5344CB8AC3E}">
        <p14:creationId xmlns:p14="http://schemas.microsoft.com/office/powerpoint/2010/main" val="95653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chemeClr val="accent2"/>
                                      </p:to>
                                    </p:animClr>
                                    <p:animClr clrSpc="rgb" dir="cw">
                                      <p:cBhvr>
                                        <p:cTn id="7" dur="500" fill="hold"/>
                                        <p:tgtEl>
                                          <p:spTgt spid="3">
                                            <p:txEl>
                                              <p:pRg st="0" end="0"/>
                                            </p:txEl>
                                          </p:spTgt>
                                        </p:tgtEl>
                                        <p:attrNameLst>
                                          <p:attrName>fillcolor</p:attrName>
                                        </p:attrNameLst>
                                      </p:cBhvr>
                                      <p:to>
                                        <a:schemeClr val="accent2"/>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TotalTime>
  <Words>423</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Football in Culture</vt:lpstr>
      <vt:lpstr>Football Begins its Popularity</vt:lpstr>
      <vt:lpstr>College Football</vt:lpstr>
      <vt:lpstr>College Football</vt:lpstr>
      <vt:lpstr>Football Problems</vt:lpstr>
      <vt:lpstr>Football Problems Cont.</vt:lpstr>
      <vt:lpstr>Resolving Problems</vt:lpstr>
    </vt:vector>
  </TitlesOfParts>
  <Company>Eaton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Football in Culture</dc:title>
  <dc:creator>Nick Flynn</dc:creator>
  <cp:lastModifiedBy>Nick Flynn</cp:lastModifiedBy>
  <cp:revision>3</cp:revision>
  <dcterms:created xsi:type="dcterms:W3CDTF">2010-09-07T15:45:53Z</dcterms:created>
  <dcterms:modified xsi:type="dcterms:W3CDTF">2010-09-07T16:15:37Z</dcterms:modified>
</cp:coreProperties>
</file>