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5/20/2017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5/20/2017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5/20/2017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5/20/2017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اجرای آزمون</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مدل عددی</a:t>
            </a:r>
            <a:endParaRPr lang="en-US" sz="2000" dirty="0">
              <a:solidFill>
                <a:schemeClr val="bg1"/>
              </a:solidFill>
              <a:cs typeface="B Nazanin" panose="00000400000000000000" pitchFamily="2" charset="-78"/>
            </a:endParaRPr>
          </a:p>
        </p:txBody>
      </p:sp>
      <p:sp>
        <p:nvSpPr>
          <p:cNvPr id="31" name="TextBox 30"/>
          <p:cNvSpPr txBox="1"/>
          <p:nvPr/>
        </p:nvSpPr>
        <p:spPr>
          <a:xfrm>
            <a:off x="3404221" y="5994838"/>
            <a:ext cx="1416295"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a:solidFill>
                  <a:schemeClr val="bg1"/>
                </a:solidFill>
                <a:cs typeface="B Nazanin" panose="00000400000000000000" pitchFamily="2" charset="-78"/>
              </a:rPr>
              <a:t>مطالعه پارامتری</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نتیجه گیری</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پیشنهادات</a:t>
            </a:r>
            <a:endParaRPr lang="en-US" sz="20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شبیه سازی </a:t>
            </a:r>
            <a:r>
              <a:rPr lang="fa-IR" sz="2800" b="1" u="sng" dirty="0" smtClean="0">
                <a:cs typeface="B Nazanin" panose="00000400000000000000" pitchFamily="2" charset="-78"/>
              </a:rPr>
              <a:t>یکنواخت</a:t>
            </a:r>
          </a:p>
          <a:p>
            <a:pPr marL="457200" indent="-457200" algn="just" rtl="1">
              <a:lnSpc>
                <a:spcPct val="150000"/>
              </a:lnSpc>
              <a:buFont typeface="Wingdings" panose="05000000000000000000" pitchFamily="2" charset="2"/>
              <a:buChar char="§"/>
            </a:pPr>
            <a:r>
              <a:rPr lang="fa-IR" sz="2700" dirty="0" smtClean="0">
                <a:cs typeface="B Nazanin" panose="00000400000000000000" pitchFamily="2" charset="-78"/>
              </a:rPr>
              <a:t>به منظور </a:t>
            </a:r>
            <a:r>
              <a:rPr lang="fa-IR" sz="2700" dirty="0">
                <a:cs typeface="B Nazanin" panose="00000400000000000000" pitchFamily="2" charset="-78"/>
              </a:rPr>
              <a:t>تخمین گنجایش بازده صفحات اتصال، شبیه سازی کششی یکنواخت انجام پذیرفت. از موضوعات مربوط به کششی توانی، توان بازده با استفاده از روش توانی مبنی بر دلیل </a:t>
            </a:r>
            <a:r>
              <a:rPr lang="fa-IR" sz="2700" dirty="0" smtClean="0">
                <a:cs typeface="B Nazanin" panose="00000400000000000000" pitchFamily="2" charset="-78"/>
              </a:rPr>
              <a:t>2/0 درصدی </a:t>
            </a:r>
            <a:r>
              <a:rPr lang="fa-IR" sz="2700" dirty="0">
                <a:cs typeface="B Nazanin" panose="00000400000000000000" pitchFamily="2" charset="-78"/>
              </a:rPr>
              <a:t>برآورد می گردند. سپس زمینه کارآمدی صفحات اتصال براساس توان بازده 2/0 درصدی تخمین زده می گردد که توسط فشار بازده مورد انتظار مواد تقسیم می گردند. این ناحیه سپس با ناحیه بیضوی تازه تعریف شده، </a:t>
            </a:r>
            <a:r>
              <a:rPr lang="en-US" sz="2700" dirty="0">
                <a:cs typeface="B Nazanin" panose="00000400000000000000" pitchFamily="2" charset="-78"/>
              </a:rPr>
              <a:t>AE، </a:t>
            </a:r>
            <a:r>
              <a:rPr lang="fa-IR" sz="2700" dirty="0">
                <a:cs typeface="B Nazanin" panose="00000400000000000000" pitchFamily="2" charset="-78"/>
              </a:rPr>
              <a:t>همانند معادله زیر، مورد مقایسه قرار می گیرد. </a:t>
            </a:r>
            <a:endParaRPr lang="fa-IR" sz="27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18</a:t>
            </a:r>
            <a:r>
              <a:rPr lang="en-US" sz="2400" dirty="0" smtClean="0"/>
              <a:t>/</a:t>
            </a:r>
            <a:r>
              <a:rPr lang="fa-IR" sz="2400" dirty="0" smtClean="0"/>
              <a:t>33</a:t>
            </a:r>
            <a:endParaRPr lang="en-US" dirty="0"/>
          </a:p>
        </p:txBody>
      </p:sp>
      <p:pic>
        <p:nvPicPr>
          <p:cNvPr id="3" name="Picture 2"/>
          <p:cNvPicPr>
            <a:picLocks noChangeAspect="1"/>
          </p:cNvPicPr>
          <p:nvPr/>
        </p:nvPicPr>
        <p:blipFill>
          <a:blip r:embed="rId2"/>
          <a:stretch>
            <a:fillRect/>
          </a:stretch>
        </p:blipFill>
        <p:spPr>
          <a:xfrm>
            <a:off x="1885078" y="4644585"/>
            <a:ext cx="2338636" cy="960737"/>
          </a:xfrm>
          <a:prstGeom prst="rect">
            <a:avLst/>
          </a:prstGeom>
        </p:spPr>
      </p:pic>
    </p:spTree>
    <p:extLst>
      <p:ext uri="{BB962C8B-B14F-4D97-AF65-F5344CB8AC3E}">
        <p14:creationId xmlns:p14="http://schemas.microsoft.com/office/powerpoint/2010/main" val="235171548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اجرای آزمون</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مدل عددی</a:t>
            </a:r>
            <a:endParaRPr lang="en-US" sz="2000" dirty="0">
              <a:solidFill>
                <a:schemeClr val="bg1"/>
              </a:solidFill>
              <a:cs typeface="B Nazanin" panose="00000400000000000000" pitchFamily="2" charset="-78"/>
            </a:endParaRPr>
          </a:p>
        </p:txBody>
      </p:sp>
      <p:sp>
        <p:nvSpPr>
          <p:cNvPr id="31" name="TextBox 30"/>
          <p:cNvSpPr txBox="1"/>
          <p:nvPr/>
        </p:nvSpPr>
        <p:spPr>
          <a:xfrm>
            <a:off x="3404221" y="5994838"/>
            <a:ext cx="1416295"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a:solidFill>
                  <a:schemeClr val="bg1"/>
                </a:solidFill>
                <a:cs typeface="B Nazanin" panose="00000400000000000000" pitchFamily="2" charset="-78"/>
              </a:rPr>
              <a:t>مطالعه پارامتری</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نتیجه گیری</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پیشنهادات</a:t>
            </a:r>
            <a:endParaRPr lang="en-US" sz="20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در جایی </a:t>
            </a:r>
            <a:r>
              <a:rPr lang="fa-IR" sz="2800" dirty="0" smtClean="0">
                <a:cs typeface="B Nazanin" panose="00000400000000000000" pitchFamily="2" charset="-78"/>
              </a:rPr>
              <a:t>که</a:t>
            </a:r>
            <a:r>
              <a:rPr lang="en-US" sz="2800" dirty="0" err="1" smtClean="0">
                <a:cs typeface="B Nazanin" panose="00000400000000000000" pitchFamily="2" charset="-78"/>
              </a:rPr>
              <a:t>tp</a:t>
            </a:r>
            <a:r>
              <a:rPr lang="en-US" sz="2800" dirty="0" smtClean="0">
                <a:cs typeface="B Nazanin" panose="00000400000000000000" pitchFamily="2" charset="-78"/>
              </a:rPr>
              <a:t> </a:t>
            </a:r>
            <a:r>
              <a:rPr lang="fa-IR" sz="2800" dirty="0" smtClean="0">
                <a:cs typeface="B Nazanin" panose="00000400000000000000" pitchFamily="2" charset="-78"/>
              </a:rPr>
              <a:t> ضخامت </a:t>
            </a:r>
            <a:r>
              <a:rPr lang="fa-IR" sz="2800" dirty="0">
                <a:cs typeface="B Nazanin" panose="00000400000000000000" pitchFamily="2" charset="-78"/>
              </a:rPr>
              <a:t>صفحه</a:t>
            </a:r>
            <a:r>
              <a:rPr lang="fa-IR" sz="2800" dirty="0" smtClean="0">
                <a:cs typeface="B Nazanin" panose="00000400000000000000" pitchFamily="2" charset="-78"/>
              </a:rPr>
              <a:t>، </a:t>
            </a:r>
            <a:r>
              <a:rPr lang="en-US" sz="2800" dirty="0" smtClean="0">
                <a:cs typeface="B Nazanin" panose="00000400000000000000" pitchFamily="2" charset="-78"/>
              </a:rPr>
              <a:t>b</a:t>
            </a:r>
            <a:r>
              <a:rPr lang="fa-IR" sz="2800" dirty="0" smtClean="0">
                <a:cs typeface="B Nazanin" panose="00000400000000000000" pitchFamily="2" charset="-78"/>
              </a:rPr>
              <a:t> عرض </a:t>
            </a:r>
            <a:r>
              <a:rPr lang="fa-IR" sz="2800" dirty="0">
                <a:cs typeface="B Nazanin" panose="00000400000000000000" pitchFamily="2" charset="-78"/>
              </a:rPr>
              <a:t>کلی منحنی بیضوی مبتنی بر روش 8</a:t>
            </a:r>
            <a:r>
              <a:rPr lang="en-US" sz="2800" dirty="0" err="1">
                <a:cs typeface="B Nazanin" panose="00000400000000000000" pitchFamily="2" charset="-78"/>
              </a:rPr>
              <a:t>tp</a:t>
            </a:r>
            <a:r>
              <a:rPr lang="en-US" sz="2800" dirty="0">
                <a:cs typeface="B Nazanin" panose="00000400000000000000" pitchFamily="2" charset="-78"/>
              </a:rPr>
              <a:t> </a:t>
            </a:r>
            <a:r>
              <a:rPr lang="fa-IR" sz="2800" dirty="0" smtClean="0">
                <a:cs typeface="B Nazanin" panose="00000400000000000000" pitchFamily="2" charset="-78"/>
              </a:rPr>
              <a:t> است، </a:t>
            </a:r>
            <a:r>
              <a:rPr lang="en-US" sz="2800" dirty="0" err="1" smtClean="0">
                <a:cs typeface="B Nazanin" panose="00000400000000000000" pitchFamily="2" charset="-78"/>
              </a:rPr>
              <a:t>bE</a:t>
            </a:r>
            <a:r>
              <a:rPr lang="fa-IR" sz="2800" dirty="0" smtClean="0">
                <a:cs typeface="B Nazanin" panose="00000400000000000000" pitchFamily="2" charset="-78"/>
              </a:rPr>
              <a:t> نیز </a:t>
            </a:r>
            <a:r>
              <a:rPr lang="fa-IR" sz="2800" dirty="0">
                <a:cs typeface="B Nazanin" panose="00000400000000000000" pitchFamily="2" charset="-78"/>
              </a:rPr>
              <a:t>عرض کارآمد منحنی بیضوی، همانطور که در شکل </a:t>
            </a:r>
            <a:r>
              <a:rPr lang="fa-IR" sz="2800" dirty="0" smtClean="0">
                <a:cs typeface="B Nazanin" panose="00000400000000000000" pitchFamily="2" charset="-78"/>
              </a:rPr>
              <a:t>4 نشان </a:t>
            </a:r>
            <a:r>
              <a:rPr lang="fa-IR" sz="2800" dirty="0">
                <a:cs typeface="B Nazanin" panose="00000400000000000000" pitchFamily="2" charset="-78"/>
              </a:rPr>
              <a:t>داده شده است، می باشد. این عرض موثر با شامل کردن یک فاکتور تعدیل کننده، </a:t>
            </a:r>
            <a:r>
              <a:rPr lang="el-GR" sz="2800" dirty="0">
                <a:cs typeface="B Nazanin" panose="00000400000000000000" pitchFamily="2" charset="-78"/>
              </a:rPr>
              <a:t>β</a:t>
            </a:r>
            <a:r>
              <a:rPr lang="en-US" sz="2800" dirty="0" err="1" smtClean="0">
                <a:cs typeface="B Nazanin" panose="00000400000000000000" pitchFamily="2" charset="-78"/>
              </a:rPr>
              <a:t>i</a:t>
            </a:r>
            <a:r>
              <a:rPr lang="fa-IR" sz="2800" dirty="0" smtClean="0">
                <a:cs typeface="B Nazanin" panose="00000400000000000000" pitchFamily="2" charset="-78"/>
              </a:rPr>
              <a:t> بمنظور </a:t>
            </a:r>
            <a:r>
              <a:rPr lang="fa-IR" sz="2800" dirty="0">
                <a:cs typeface="B Nazanin" panose="00000400000000000000" pitchFamily="2" charset="-78"/>
              </a:rPr>
              <a:t>نشان دادن این حقیقت برآورد شده که تمامی صفحه بطور کامل در مقاومت مربوط به بست مورد استفاده قرار نمی گیرند. این </a:t>
            </a:r>
            <a:r>
              <a:rPr lang="fa-IR" sz="2800" dirty="0" smtClean="0">
                <a:cs typeface="B Nazanin" panose="00000400000000000000" pitchFamily="2" charset="-78"/>
              </a:rPr>
              <a:t>مقادیر</a:t>
            </a:r>
            <a:r>
              <a:rPr lang="el-GR" sz="2800" dirty="0" smtClean="0">
                <a:cs typeface="B Nazanin" panose="00000400000000000000" pitchFamily="2" charset="-78"/>
              </a:rPr>
              <a:t>β </a:t>
            </a:r>
            <a:r>
              <a:rPr lang="fa-IR" sz="2800" dirty="0" smtClean="0">
                <a:cs typeface="B Nazanin" panose="00000400000000000000" pitchFamily="2" charset="-78"/>
              </a:rPr>
              <a:t> بعنوان </a:t>
            </a:r>
            <a:r>
              <a:rPr lang="fa-IR" sz="2800" dirty="0">
                <a:cs typeface="B Nazanin" panose="00000400000000000000" pitchFamily="2" charset="-78"/>
              </a:rPr>
              <a:t>نسبت عرض برآورد شده با عرض اندازه گیری شده واقعی منحنی بیضوی تعریف می گردد و برای تمامی نمونه های موجود در این تحقیق تخمین زده شده است.</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19</a:t>
            </a:r>
            <a:r>
              <a:rPr lang="en-US" sz="2400" dirty="0" smtClean="0"/>
              <a:t>/</a:t>
            </a:r>
            <a:r>
              <a:rPr lang="fa-IR" sz="2400" dirty="0" smtClean="0"/>
              <a:t>33</a:t>
            </a:r>
            <a:endParaRPr lang="en-US" dirty="0"/>
          </a:p>
        </p:txBody>
      </p:sp>
    </p:spTree>
    <p:extLst>
      <p:ext uri="{BB962C8B-B14F-4D97-AF65-F5344CB8AC3E}">
        <p14:creationId xmlns:p14="http://schemas.microsoft.com/office/powerpoint/2010/main" val="239001535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اجرای آزمون</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مدل عددی</a:t>
            </a:r>
            <a:endParaRPr lang="en-US" sz="2000" dirty="0">
              <a:solidFill>
                <a:schemeClr val="bg1"/>
              </a:solidFill>
              <a:cs typeface="B Nazanin" panose="00000400000000000000" pitchFamily="2" charset="-78"/>
            </a:endParaRPr>
          </a:p>
        </p:txBody>
      </p:sp>
      <p:sp>
        <p:nvSpPr>
          <p:cNvPr id="31" name="TextBox 30"/>
          <p:cNvSpPr txBox="1"/>
          <p:nvPr/>
        </p:nvSpPr>
        <p:spPr>
          <a:xfrm>
            <a:off x="3404221" y="5994838"/>
            <a:ext cx="1416295"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a:solidFill>
                  <a:schemeClr val="bg1"/>
                </a:solidFill>
                <a:cs typeface="B Nazanin" panose="00000400000000000000" pitchFamily="2" charset="-78"/>
              </a:rPr>
              <a:t>مطالعه پارامتری</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نتیجه گیری</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پیشنهادات</a:t>
            </a:r>
            <a:endParaRPr lang="en-US" sz="20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b">
            <a:noAutofit/>
          </a:bodyPr>
          <a:lstStyle/>
          <a:p>
            <a:pPr algn="ctr" rtl="1">
              <a:lnSpc>
                <a:spcPct val="150000"/>
              </a:lnSpc>
            </a:pPr>
            <a:r>
              <a:rPr lang="fa-IR" sz="2500" dirty="0">
                <a:cs typeface="B Nazanin" panose="00000400000000000000" pitchFamily="2" charset="-78"/>
              </a:rPr>
              <a:t>شکل </a:t>
            </a:r>
            <a:r>
              <a:rPr lang="fa-IR" sz="2500" dirty="0" smtClean="0">
                <a:cs typeface="B Nazanin" panose="00000400000000000000" pitchFamily="2" charset="-78"/>
              </a:rPr>
              <a:t>4 صفحه </a:t>
            </a:r>
            <a:r>
              <a:rPr lang="fa-IR" sz="2500" dirty="0">
                <a:cs typeface="B Nazanin" panose="00000400000000000000" pitchFamily="2" charset="-78"/>
              </a:rPr>
              <a:t>اتصال ناحیه بارگذاری شده موثر را پررنگ جلوه می کند.</a:t>
            </a:r>
            <a:endParaRPr lang="fa-IR" sz="25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20</a:t>
            </a:r>
            <a:r>
              <a:rPr lang="en-US" sz="2400" dirty="0" smtClean="0"/>
              <a:t>/</a:t>
            </a:r>
            <a:r>
              <a:rPr lang="fa-IR" sz="2400" dirty="0" smtClean="0"/>
              <a:t>33</a:t>
            </a:r>
            <a:endParaRPr lang="en-US" dirty="0"/>
          </a:p>
        </p:txBody>
      </p:sp>
      <p:pic>
        <p:nvPicPr>
          <p:cNvPr id="3" name="Picture 2"/>
          <p:cNvPicPr>
            <a:picLocks noChangeAspect="1"/>
          </p:cNvPicPr>
          <p:nvPr/>
        </p:nvPicPr>
        <p:blipFill>
          <a:blip r:embed="rId2"/>
          <a:stretch>
            <a:fillRect/>
          </a:stretch>
        </p:blipFill>
        <p:spPr>
          <a:xfrm>
            <a:off x="1354413" y="564067"/>
            <a:ext cx="6413906" cy="3896298"/>
          </a:xfrm>
          <a:prstGeom prst="rect">
            <a:avLst/>
          </a:prstGeom>
        </p:spPr>
      </p:pic>
    </p:spTree>
    <p:extLst>
      <p:ext uri="{BB962C8B-B14F-4D97-AF65-F5344CB8AC3E}">
        <p14:creationId xmlns:p14="http://schemas.microsoft.com/office/powerpoint/2010/main" val="403844982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اجرای آزمون</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مدل عددی</a:t>
            </a:r>
            <a:endParaRPr lang="en-US" sz="2000" dirty="0">
              <a:solidFill>
                <a:schemeClr val="bg1"/>
              </a:solidFill>
              <a:cs typeface="B Nazanin" panose="00000400000000000000" pitchFamily="2" charset="-78"/>
            </a:endParaRPr>
          </a:p>
        </p:txBody>
      </p:sp>
      <p:sp>
        <p:nvSpPr>
          <p:cNvPr id="31" name="TextBox 30"/>
          <p:cNvSpPr txBox="1"/>
          <p:nvPr/>
        </p:nvSpPr>
        <p:spPr>
          <a:xfrm>
            <a:off x="3404221" y="5994838"/>
            <a:ext cx="1416295"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a:solidFill>
                  <a:schemeClr val="bg1"/>
                </a:solidFill>
                <a:cs typeface="B Nazanin" panose="00000400000000000000" pitchFamily="2" charset="-78"/>
              </a:rPr>
              <a:t>مطالعه پارامتری</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نتیجه گیری</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پیشنهادات</a:t>
            </a:r>
            <a:endParaRPr lang="en-US" sz="20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شبیه سازی های </a:t>
            </a:r>
            <a:r>
              <a:rPr lang="fa-IR" sz="2800" b="1" u="sng" dirty="0" smtClean="0">
                <a:cs typeface="B Nazanin" panose="00000400000000000000" pitchFamily="2" charset="-78"/>
              </a:rPr>
              <a:t>سیکلی</a:t>
            </a:r>
          </a:p>
          <a:p>
            <a:pPr marL="457200" indent="-457200" algn="just" rtl="1">
              <a:lnSpc>
                <a:spcPct val="150000"/>
              </a:lnSpc>
              <a:buFont typeface="Wingdings" panose="05000000000000000000" pitchFamily="2" charset="2"/>
              <a:buChar char="§"/>
            </a:pPr>
            <a:r>
              <a:rPr lang="ar-SA" sz="2600" dirty="0">
                <a:cs typeface="B Nazanin" panose="00000400000000000000" pitchFamily="2" charset="-78"/>
              </a:rPr>
              <a:t>باریکی قابل قبول سازه بست نشان داده شده است تا نه تنها به ظرفیت کمانشی خودش ، بلکه همچنین به شکل پذیری و قابلیتهای اتلاف انرژی خودش نیز تاثیر بگذارد. </a:t>
            </a:r>
            <a:r>
              <a:rPr lang="en-US" sz="2600" dirty="0">
                <a:cs typeface="B Nazanin" panose="00000400000000000000" pitchFamily="2" charset="-78"/>
              </a:rPr>
              <a:t>Eurocode 8</a:t>
            </a:r>
            <a:r>
              <a:rPr lang="ar-SA" sz="2600" dirty="0">
                <a:cs typeface="B Nazanin" panose="00000400000000000000" pitchFamily="2" charset="-78"/>
              </a:rPr>
              <a:t> محدودیتهای مربوط به نابسندگی طبیعی سازه های بست در </a:t>
            </a:r>
            <a:r>
              <a:rPr lang="en-US" sz="2600" dirty="0">
                <a:cs typeface="B Nazanin" panose="00000400000000000000" pitchFamily="2" charset="-78"/>
              </a:rPr>
              <a:t>CBF</a:t>
            </a:r>
            <a:r>
              <a:rPr lang="fa-IR" sz="2600" dirty="0">
                <a:cs typeface="B Nazanin" panose="00000400000000000000" pitchFamily="2" charset="-78"/>
              </a:rPr>
              <a:t>ها را مشخص می سازد. در رابطه با سیستمهای بست ایکس، نابسندگی طبیعی می بایست محدود به </a:t>
            </a:r>
            <a:r>
              <a:rPr lang="en-US" sz="2600" dirty="0">
                <a:cs typeface="B Nazanin" panose="00000400000000000000" pitchFamily="2" charset="-78"/>
              </a:rPr>
              <a:t>1.3 ≤ λ ≤ 2.0 </a:t>
            </a:r>
            <a:r>
              <a:rPr lang="ar-SA" sz="2600" dirty="0">
                <a:cs typeface="B Nazanin" panose="00000400000000000000" pitchFamily="2" charset="-78"/>
              </a:rPr>
              <a:t> و کمتر و یا برابر با 2.0 برای </a:t>
            </a:r>
            <a:r>
              <a:rPr lang="en-US" sz="2600" dirty="0">
                <a:cs typeface="B Nazanin" panose="00000400000000000000" pitchFamily="2" charset="-78"/>
              </a:rPr>
              <a:t>CBF</a:t>
            </a:r>
            <a:r>
              <a:rPr lang="fa-IR" sz="2600" dirty="0">
                <a:cs typeface="B Nazanin" panose="00000400000000000000" pitchFamily="2" charset="-78"/>
              </a:rPr>
              <a:t>ها بجای چهارچوبهای بست ایکس باشد. آنچه که مربوط به منفعت قابل توجه می باشد این می باشد که نابسندگی طبیعی بست معمولا بدون در نظر گرفتن تاثیر صفحه اتصال مورد برآورد قرار می گیرد</a:t>
            </a:r>
            <a:r>
              <a:rPr lang="fa-IR" sz="2600" dirty="0" smtClean="0">
                <a:cs typeface="B Nazanin" panose="00000400000000000000" pitchFamily="2" charset="-78"/>
              </a:rPr>
              <a:t>.</a:t>
            </a:r>
            <a:endParaRPr lang="en-US" sz="26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364296"/>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21</a:t>
            </a:r>
            <a:r>
              <a:rPr lang="en-US" sz="2400" dirty="0" smtClean="0"/>
              <a:t>/</a:t>
            </a:r>
            <a:r>
              <a:rPr lang="fa-IR" sz="2400" dirty="0" smtClean="0"/>
              <a:t>33</a:t>
            </a:r>
            <a:endParaRPr lang="en-US" dirty="0"/>
          </a:p>
        </p:txBody>
      </p:sp>
    </p:spTree>
    <p:extLst>
      <p:ext uri="{BB962C8B-B14F-4D97-AF65-F5344CB8AC3E}">
        <p14:creationId xmlns:p14="http://schemas.microsoft.com/office/powerpoint/2010/main" val="415766230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379</Words>
  <Application>Microsoft Office PowerPoint</Application>
  <PresentationFormat>On-screen Show (4:3)</PresentationFormat>
  <Paragraphs>34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2017-05-20T09:17:05Z</dcterms:modified>
</cp:coreProperties>
</file>