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5/16/2017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5/16/2017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ماتریس مقایسه ای</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cs typeface="B Nazanin" panose="00000400000000000000" pitchFamily="2" charset="-78"/>
              </a:rPr>
              <a:t>برنامه نویسی ارجح </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پارامترهای تولرانس</a:t>
            </a:r>
            <a:endParaRPr lang="en-US" sz="1600" b="1" dirty="0">
              <a:solidFill>
                <a:schemeClr val="bg1"/>
              </a:solidFill>
              <a:cs typeface="B Nazanin" panose="00000400000000000000" pitchFamily="2" charset="-78"/>
            </a:endParaRPr>
          </a:p>
        </p:txBody>
      </p:sp>
      <p:sp>
        <p:nvSpPr>
          <p:cNvPr id="32" name="TextBox 31"/>
          <p:cNvSpPr txBox="1"/>
          <p:nvPr/>
        </p:nvSpPr>
        <p:spPr>
          <a:xfrm>
            <a:off x="1733781" y="5983133"/>
            <a:ext cx="1670440"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فوزی غیر خطی </a:t>
            </a:r>
            <a:endParaRPr lang="en-US" sz="1600" b="1"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نتیجه گیری</a:t>
            </a:r>
            <a:endParaRPr lang="en-US" sz="16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6600" b="1" dirty="0">
                <a:effectLst>
                  <a:outerShdw blurRad="38100" dist="38100" dir="2700000" algn="tl">
                    <a:srgbClr val="000000">
                      <a:alpha val="43137"/>
                    </a:srgbClr>
                  </a:outerShdw>
                </a:effectLst>
                <a:cs typeface="B Nazanin" panose="00000400000000000000" pitchFamily="2" charset="-78"/>
              </a:rPr>
              <a:t>روش برنامه نویسی ارجح فوزی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13</a:t>
            </a:r>
            <a:r>
              <a:rPr lang="en-US" sz="2400" dirty="0" smtClean="0"/>
              <a:t>/</a:t>
            </a:r>
            <a:r>
              <a:rPr lang="fa-IR" sz="2400" dirty="0" smtClean="0"/>
              <a:t>36</a:t>
            </a:r>
            <a:endParaRPr lang="en-US" dirty="0"/>
          </a:p>
        </p:txBody>
      </p:sp>
    </p:spTree>
    <p:extLst>
      <p:ext uri="{BB962C8B-B14F-4D97-AF65-F5344CB8AC3E}">
        <p14:creationId xmlns:p14="http://schemas.microsoft.com/office/powerpoint/2010/main" val="361199659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ماتریس مقایسه ای</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cs typeface="B Nazanin" panose="00000400000000000000" pitchFamily="2" charset="-78"/>
              </a:rPr>
              <a:t>برنامه نویسی ارجح </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پارامترهای تولرانس</a:t>
            </a:r>
            <a:endParaRPr lang="en-US" sz="1600" b="1" dirty="0">
              <a:solidFill>
                <a:schemeClr val="bg1"/>
              </a:solidFill>
              <a:cs typeface="B Nazanin" panose="00000400000000000000" pitchFamily="2" charset="-78"/>
            </a:endParaRPr>
          </a:p>
        </p:txBody>
      </p:sp>
      <p:sp>
        <p:nvSpPr>
          <p:cNvPr id="32" name="TextBox 31"/>
          <p:cNvSpPr txBox="1"/>
          <p:nvPr/>
        </p:nvSpPr>
        <p:spPr>
          <a:xfrm>
            <a:off x="1733781" y="5983133"/>
            <a:ext cx="1670440"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فوزی غیر خطی </a:t>
            </a:r>
            <a:endParaRPr lang="en-US" sz="1600" b="1"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نتیجه گیری</a:t>
            </a:r>
            <a:endParaRPr lang="en-US" sz="16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mc:AlternateContent xmlns:mc="http://schemas.openxmlformats.org/markup-compatibility/2006">
        <mc:Choice xmlns:a14="http://schemas.microsoft.com/office/drawing/2010/main" Requires="a14">
          <p:sp>
            <p:nvSpPr>
              <p:cNvPr id="20" name="TextBox 19"/>
              <p:cNvSpPr txBox="1"/>
              <p:nvPr/>
            </p:nvSpPr>
            <p:spPr>
              <a:xfrm>
                <a:off x="315585" y="168441"/>
                <a:ext cx="8652346" cy="5097923"/>
              </a:xfrm>
              <a:prstGeom prst="rect">
                <a:avLst/>
              </a:prstGeom>
              <a:noFill/>
            </p:spPr>
            <p:txBody>
              <a:bodyPr wrap="square" rtlCol="0" anchor="ctr">
                <a:noAutofit/>
              </a:bodyPr>
              <a:lstStyle/>
              <a:p>
                <a:pPr marL="285750" indent="-285750" algn="just" rtl="1">
                  <a:lnSpc>
                    <a:spcPct val="150000"/>
                  </a:lnSpc>
                  <a:buFont typeface="Wingdings" panose="05000000000000000000" pitchFamily="2" charset="2"/>
                  <a:buChar char="§"/>
                </a:pPr>
                <a:r>
                  <a:rPr lang="fa-IR" sz="2800" dirty="0">
                    <a:cs typeface="B Nazanin" panose="00000400000000000000" pitchFamily="2" charset="-78"/>
                  </a:rPr>
                  <a:t>مجموعه </a:t>
                </a:r>
                <a:r>
                  <a:rPr lang="en-AU" sz="2800" dirty="0">
                    <a:cs typeface="B Nazanin" panose="00000400000000000000" pitchFamily="2" charset="-78"/>
                  </a:rPr>
                  <a:t>m</a:t>
                </a:r>
                <a14:m>
                  <m:oMath xmlns:m="http://schemas.openxmlformats.org/officeDocument/2006/math">
                    <m:r>
                      <a:rPr lang="ar-SA" sz="2800">
                        <a:latin typeface="Cambria Math" panose="02040503050406030204" pitchFamily="18" charset="0"/>
                      </a:rPr>
                      <m:t>≤</m:t>
                    </m:r>
                    <m:r>
                      <a:rPr lang="en-AU" sz="2800" i="1">
                        <a:latin typeface="Cambria Math" panose="02040503050406030204" pitchFamily="18" charset="0"/>
                      </a:rPr>
                      <m:t>𝑛</m:t>
                    </m:r>
                    <m:r>
                      <a:rPr lang="en-AU" sz="2800" i="1">
                        <a:latin typeface="Cambria Math" panose="02040503050406030204" pitchFamily="18" charset="0"/>
                      </a:rPr>
                      <m:t>(</m:t>
                    </m:r>
                    <m:r>
                      <a:rPr lang="en-AU" sz="2800" i="1">
                        <a:latin typeface="Cambria Math" panose="02040503050406030204" pitchFamily="18" charset="0"/>
                      </a:rPr>
                      <m:t>𝑛</m:t>
                    </m:r>
                    <m:r>
                      <a:rPr lang="en-AU" sz="2800" i="1">
                        <a:latin typeface="Cambria Math" panose="02040503050406030204" pitchFamily="18" charset="0"/>
                      </a:rPr>
                      <m:t>−</m:t>
                    </m:r>
                    <m:r>
                      <a:rPr lang="en-AU" sz="2800" i="1">
                        <a:latin typeface="Cambria Math" panose="02040503050406030204" pitchFamily="18" charset="0"/>
                      </a:rPr>
                      <m:t>1</m:t>
                    </m:r>
                    <m:r>
                      <a:rPr lang="en-AU" sz="2800" i="1">
                        <a:latin typeface="Cambria Math" panose="02040503050406030204" pitchFamily="18" charset="0"/>
                      </a:rPr>
                      <m:t>)/</m:t>
                    </m:r>
                    <m:r>
                      <a:rPr lang="en-AU" sz="2800" i="1">
                        <a:latin typeface="Cambria Math" panose="02040503050406030204" pitchFamily="18" charset="0"/>
                      </a:rPr>
                      <m:t>2</m:t>
                    </m:r>
                  </m:oMath>
                </a14:m>
                <a:r>
                  <a:rPr lang="ar-SA" sz="2800" dirty="0">
                    <a:cs typeface="B Nazanin" panose="00000400000000000000" pitchFamily="2" charset="-78"/>
                  </a:rPr>
                  <a:t> قضاوت مقایسه ای جفتی بازه ای </a:t>
                </a:r>
                <a:r>
                  <a:rPr lang="en-US" sz="2800" dirty="0" err="1">
                    <a:cs typeface="B Nazanin" panose="00000400000000000000" pitchFamily="2" charset="-78"/>
                  </a:rPr>
                  <a:t>F</a:t>
                </a:r>
                <a:r>
                  <a:rPr lang="en-US" sz="2800" baseline="-25000" dirty="0" err="1">
                    <a:cs typeface="B Nazanin" panose="00000400000000000000" pitchFamily="2" charset="-78"/>
                  </a:rPr>
                  <a:t>l</a:t>
                </a:r>
                <a:r>
                  <a:rPr lang="en-US" sz="2800" dirty="0">
                    <a:cs typeface="B Nazanin" panose="00000400000000000000" pitchFamily="2" charset="-78"/>
                  </a:rPr>
                  <a:t> = {</a:t>
                </a:r>
                <a:r>
                  <a:rPr lang="en-US" sz="2800" dirty="0" err="1">
                    <a:cs typeface="B Nazanin" panose="00000400000000000000" pitchFamily="2" charset="-78"/>
                  </a:rPr>
                  <a:t>l</a:t>
                </a:r>
                <a:r>
                  <a:rPr lang="en-US" sz="2800" baseline="-25000" dirty="0" err="1">
                    <a:cs typeface="B Nazanin" panose="00000400000000000000" pitchFamily="2" charset="-78"/>
                  </a:rPr>
                  <a:t>ij</a:t>
                </a:r>
                <a:r>
                  <a:rPr lang="en-US" sz="2800" dirty="0">
                    <a:cs typeface="B Nazanin" panose="00000400000000000000" pitchFamily="2" charset="-78"/>
                  </a:rPr>
                  <a:t>(</a:t>
                </a:r>
                <a14:m>
                  <m:oMath xmlns:m="http://schemas.openxmlformats.org/officeDocument/2006/math">
                    <m:r>
                      <a:rPr lang="en-US" sz="2800" i="1">
                        <a:latin typeface="Cambria Math" panose="02040503050406030204" pitchFamily="18" charset="0"/>
                      </a:rPr>
                      <m:t>𝛼</m:t>
                    </m:r>
                  </m:oMath>
                </a14:m>
                <a:r>
                  <a:rPr lang="en-US" sz="2800" baseline="-25000" dirty="0">
                    <a:cs typeface="B Nazanin" panose="00000400000000000000" pitchFamily="2" charset="-78"/>
                  </a:rPr>
                  <a:t>l</a:t>
                </a:r>
                <a:r>
                  <a:rPr lang="en-US" sz="2800" dirty="0">
                    <a:cs typeface="B Nazanin" panose="00000400000000000000" pitchFamily="2" charset="-78"/>
                  </a:rPr>
                  <a:t>); </a:t>
                </a:r>
                <a:r>
                  <a:rPr lang="en-US" sz="2800" dirty="0" err="1">
                    <a:cs typeface="B Nazanin" panose="00000400000000000000" pitchFamily="2" charset="-78"/>
                  </a:rPr>
                  <a:t>u</a:t>
                </a:r>
                <a:r>
                  <a:rPr lang="en-US" sz="2800" baseline="-25000" dirty="0" err="1">
                    <a:cs typeface="B Nazanin" panose="00000400000000000000" pitchFamily="2" charset="-78"/>
                  </a:rPr>
                  <a:t>ij</a:t>
                </a:r>
                <a:r>
                  <a:rPr lang="en-US" sz="2800" dirty="0">
                    <a:cs typeface="B Nazanin" panose="00000400000000000000" pitchFamily="2" charset="-78"/>
                  </a:rPr>
                  <a:t>(</a:t>
                </a:r>
                <a14:m>
                  <m:oMath xmlns:m="http://schemas.openxmlformats.org/officeDocument/2006/math">
                    <m:r>
                      <a:rPr lang="en-US" sz="2800" i="1">
                        <a:latin typeface="Cambria Math" panose="02040503050406030204" pitchFamily="18" charset="0"/>
                      </a:rPr>
                      <m:t>𝛼</m:t>
                    </m:r>
                  </m:oMath>
                </a14:m>
                <a:r>
                  <a:rPr lang="en-US" sz="2800" baseline="-25000" dirty="0">
                    <a:cs typeface="B Nazanin" panose="00000400000000000000" pitchFamily="2" charset="-78"/>
                  </a:rPr>
                  <a:t>l</a:t>
                </a:r>
                <a:r>
                  <a:rPr lang="en-US" sz="2800" dirty="0">
                    <a:cs typeface="B Nazanin" panose="00000400000000000000" pitchFamily="2" charset="-78"/>
                  </a:rPr>
                  <a:t>)}</a:t>
                </a:r>
                <a:r>
                  <a:rPr lang="ar-SA" sz="2800" dirty="0">
                    <a:cs typeface="B Nazanin" panose="00000400000000000000" pitchFamily="2" charset="-78"/>
                  </a:rPr>
                  <a:t> در سطح</a:t>
                </a:r>
                <a14:m>
                  <m:oMath xmlns:m="http://schemas.openxmlformats.org/officeDocument/2006/math">
                    <m:r>
                      <a:rPr lang="en-US" sz="2800" i="1">
                        <a:latin typeface="Cambria Math" panose="02040503050406030204" pitchFamily="18" charset="0"/>
                      </a:rPr>
                      <m:t>𝛼</m:t>
                    </m:r>
                    <m:r>
                      <a:rPr lang="en-US" sz="2800">
                        <a:latin typeface="Cambria Math" panose="02040503050406030204" pitchFamily="18" charset="0"/>
                      </a:rPr>
                      <m:t>=</m:t>
                    </m:r>
                    <m:r>
                      <a:rPr lang="en-US" sz="2800" i="1">
                        <a:latin typeface="Cambria Math" panose="02040503050406030204" pitchFamily="18" charset="0"/>
                      </a:rPr>
                      <m:t>𝛼</m:t>
                    </m:r>
                    <m:r>
                      <m:rPr>
                        <m:sty m:val="p"/>
                      </m:rPr>
                      <a:rPr lang="en-US" sz="2800" baseline="-25000">
                        <a:latin typeface="Cambria Math" panose="02040503050406030204" pitchFamily="18" charset="0"/>
                      </a:rPr>
                      <m:t>l</m:t>
                    </m:r>
                  </m:oMath>
                </a14:m>
                <a:r>
                  <a:rPr lang="en-US" sz="2800" dirty="0">
                    <a:cs typeface="B Nazanin" panose="00000400000000000000" pitchFamily="2" charset="-78"/>
                  </a:rPr>
                  <a:t> </a:t>
                </a:r>
                <a:r>
                  <a:rPr lang="fa-IR" sz="2800" dirty="0" smtClean="0">
                    <a:cs typeface="B Nazanin" panose="00000400000000000000" pitchFamily="2" charset="-78"/>
                  </a:rPr>
                  <a:t> </a:t>
                </a:r>
                <a:r>
                  <a:rPr lang="ar-SA" sz="2800" dirty="0" smtClean="0">
                    <a:cs typeface="B Nazanin" panose="00000400000000000000" pitchFamily="2" charset="-78"/>
                  </a:rPr>
                  <a:t>را </a:t>
                </a:r>
                <a:r>
                  <a:rPr lang="ar-SA" sz="2800" dirty="0">
                    <a:cs typeface="B Nazanin" panose="00000400000000000000" pitchFamily="2" charset="-78"/>
                  </a:rPr>
                  <a:t>در نظر بگیرید. زمانی که قضاوت های بازه ای همسان باشد، آنگاه بردارهای اولویت زیادی وجود دارد که عناصر آنها در نامساوی های زیر صدق می کند: </a:t>
                </a:r>
                <a:endParaRPr lang="fa-IR" sz="2800" dirty="0" smtClean="0">
                  <a:cs typeface="B Nazanin" panose="00000400000000000000" pitchFamily="2" charset="-78"/>
                </a:endParaRPr>
              </a:p>
              <a:p>
                <a:pPr marL="285750" indent="-285750" algn="just" rtl="1">
                  <a:lnSpc>
                    <a:spcPct val="150000"/>
                  </a:lnSpc>
                  <a:buFont typeface="Wingdings" panose="05000000000000000000" pitchFamily="2" charset="2"/>
                  <a:buChar char="§"/>
                </a:pPr>
                <a:endParaRPr lang="fa-IR" sz="2800" dirty="0">
                  <a:cs typeface="B Nazanin" panose="00000400000000000000" pitchFamily="2" charset="-78"/>
                </a:endParaRPr>
              </a:p>
              <a:p>
                <a:pPr marL="285750" indent="-285750" algn="just" rtl="1">
                  <a:lnSpc>
                    <a:spcPct val="150000"/>
                  </a:lnSpc>
                  <a:buFont typeface="Wingdings" panose="05000000000000000000" pitchFamily="2" charset="2"/>
                  <a:buChar char="§"/>
                </a:pPr>
                <a:endParaRPr lang="en-AU" sz="2800" dirty="0">
                  <a:cs typeface="B Nazanin" panose="00000400000000000000" pitchFamily="2" charset="-78"/>
                </a:endParaRPr>
              </a:p>
            </p:txBody>
          </p:sp>
        </mc:Choice>
        <mc:Fallback>
          <p:sp>
            <p:nvSpPr>
              <p:cNvPr id="20" name="TextBox 19"/>
              <p:cNvSpPr txBox="1">
                <a:spLocks noRot="1" noChangeAspect="1" noMove="1" noResize="1" noEditPoints="1" noAdjustHandles="1" noChangeArrowheads="1" noChangeShapeType="1" noTextEdit="1"/>
              </p:cNvSpPr>
              <p:nvPr/>
            </p:nvSpPr>
            <p:spPr>
              <a:xfrm>
                <a:off x="315585" y="168441"/>
                <a:ext cx="8652346" cy="5097923"/>
              </a:xfrm>
              <a:prstGeom prst="rect">
                <a:avLst/>
              </a:prstGeom>
              <a:blipFill rotWithShape="0">
                <a:blip r:embed="rId2"/>
                <a:stretch>
                  <a:fillRect l="-2537" r="-1268"/>
                </a:stretch>
              </a:blipFill>
            </p:spPr>
            <p:txBody>
              <a:bodyPr/>
              <a:lstStyle/>
              <a:p>
                <a:r>
                  <a:rPr lang="en-US">
                    <a:noFill/>
                  </a:rPr>
                  <a:t> </a:t>
                </a:r>
              </a:p>
            </p:txBody>
          </p:sp>
        </mc:Fallback>
      </mc:AlternateContent>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36</a:t>
            </a:r>
            <a:endParaRPr lang="en-US" dirty="0"/>
          </a:p>
        </p:txBody>
      </p:sp>
      <p:pic>
        <p:nvPicPr>
          <p:cNvPr id="25" name="Picture 24"/>
          <p:cNvPicPr/>
          <p:nvPr/>
        </p:nvPicPr>
        <p:blipFill>
          <a:blip r:embed="rId3"/>
          <a:stretch>
            <a:fillRect/>
          </a:stretch>
        </p:blipFill>
        <p:spPr>
          <a:xfrm>
            <a:off x="2708484" y="3658941"/>
            <a:ext cx="3866547" cy="951696"/>
          </a:xfrm>
          <a:prstGeom prst="rect">
            <a:avLst/>
          </a:prstGeom>
        </p:spPr>
      </p:pic>
    </p:spTree>
    <p:extLst>
      <p:ext uri="{BB962C8B-B14F-4D97-AF65-F5344CB8AC3E}">
        <p14:creationId xmlns:p14="http://schemas.microsoft.com/office/powerpoint/2010/main" val="911448823"/>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ماتریس مقایسه ای</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cs typeface="B Nazanin" panose="00000400000000000000" pitchFamily="2" charset="-78"/>
              </a:rPr>
              <a:t>برنامه نویسی ارجح </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پارامترهای تولرانس</a:t>
            </a:r>
            <a:endParaRPr lang="en-US" sz="1600" b="1" dirty="0">
              <a:solidFill>
                <a:schemeClr val="bg1"/>
              </a:solidFill>
              <a:cs typeface="B Nazanin" panose="00000400000000000000" pitchFamily="2" charset="-78"/>
            </a:endParaRPr>
          </a:p>
        </p:txBody>
      </p:sp>
      <p:sp>
        <p:nvSpPr>
          <p:cNvPr id="32" name="TextBox 31"/>
          <p:cNvSpPr txBox="1"/>
          <p:nvPr/>
        </p:nvSpPr>
        <p:spPr>
          <a:xfrm>
            <a:off x="1733781" y="5983133"/>
            <a:ext cx="1670440"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فوزی غیر خطی </a:t>
            </a:r>
            <a:endParaRPr lang="en-US" sz="1600" b="1"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نتیجه گیری</a:t>
            </a:r>
            <a:endParaRPr lang="en-US" sz="16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صورت ناهمسان بودن قضاوت ها، هیچ بردار اولویتی وجود ندارد که در کلیه قضاوت های بازه ای به طور همزمان صدق کند. اما سعی و یافتن برداری که در کلیه قضاوت ها تا حد امکان به صورت خوب صدق کند، مطلوب می باشد. این مسئله حاکی از آن است که بردار حل به اندازه کافی خوب می بایست در مورد تقریباً کلیه قضاوت های بازه ای  صدق کند، </a:t>
            </a:r>
            <a:r>
              <a:rPr lang="fa-IR" sz="2800" dirty="0" smtClean="0">
                <a:cs typeface="B Nazanin" panose="00000400000000000000" pitchFamily="2" charset="-78"/>
              </a:rPr>
              <a:t>یا</a:t>
            </a: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36</a:t>
            </a:r>
            <a:endParaRPr lang="en-US" dirty="0"/>
          </a:p>
        </p:txBody>
      </p:sp>
      <p:pic>
        <p:nvPicPr>
          <p:cNvPr id="25" name="Picture 24"/>
          <p:cNvPicPr/>
          <p:nvPr/>
        </p:nvPicPr>
        <p:blipFill>
          <a:blip r:embed="rId2"/>
          <a:stretch>
            <a:fillRect/>
          </a:stretch>
        </p:blipFill>
        <p:spPr>
          <a:xfrm>
            <a:off x="2507688" y="4102994"/>
            <a:ext cx="3910244" cy="739462"/>
          </a:xfrm>
          <a:prstGeom prst="rect">
            <a:avLst/>
          </a:prstGeom>
        </p:spPr>
      </p:pic>
    </p:spTree>
    <p:extLst>
      <p:ext uri="{BB962C8B-B14F-4D97-AF65-F5344CB8AC3E}">
        <p14:creationId xmlns:p14="http://schemas.microsoft.com/office/powerpoint/2010/main" val="341511615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38554"/>
          </a:xfrm>
          <a:prstGeom prst="rect">
            <a:avLst/>
          </a:prstGeom>
          <a:noFill/>
        </p:spPr>
        <p:txBody>
          <a:bodyPr wrap="square" rtlCol="0">
            <a:spAutoFit/>
          </a:bodyPr>
          <a:lstStyle/>
          <a:p>
            <a:pPr algn="ctr" rtl="1"/>
            <a:r>
              <a:rPr lang="fa-IR" sz="1600" b="1" dirty="0" smtClean="0">
                <a:solidFill>
                  <a:schemeClr val="bg1"/>
                </a:solidFill>
                <a:cs typeface="B Nazanin" panose="00000400000000000000" pitchFamily="2" charset="-78"/>
              </a:rPr>
              <a:t>مقدمه</a:t>
            </a:r>
            <a:endParaRPr lang="en-US" sz="1600" b="1" dirty="0">
              <a:solidFill>
                <a:schemeClr val="bg1"/>
              </a:solidFill>
              <a:cs typeface="B Nazanin" panose="00000400000000000000" pitchFamily="2" charset="-78"/>
            </a:endParaRPr>
          </a:p>
        </p:txBody>
      </p:sp>
      <p:sp>
        <p:nvSpPr>
          <p:cNvPr id="29" name="TextBox 28"/>
          <p:cNvSpPr txBox="1"/>
          <p:nvPr/>
        </p:nvSpPr>
        <p:spPr>
          <a:xfrm>
            <a:off x="6320357" y="5983134"/>
            <a:ext cx="1476358"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ماتریس مقایسه ای</a:t>
            </a:r>
            <a:endParaRPr lang="en-US" sz="1600" b="1" dirty="0">
              <a:solidFill>
                <a:schemeClr val="bg1"/>
              </a:solidFill>
              <a:cs typeface="B Nazanin" panose="00000400000000000000" pitchFamily="2" charset="-78"/>
            </a:endParaRPr>
          </a:p>
        </p:txBody>
      </p:sp>
      <p:sp>
        <p:nvSpPr>
          <p:cNvPr id="30" name="TextBox 29"/>
          <p:cNvSpPr txBox="1"/>
          <p:nvPr/>
        </p:nvSpPr>
        <p:spPr>
          <a:xfrm>
            <a:off x="4827498" y="5983134"/>
            <a:ext cx="1462395" cy="338554"/>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1600" b="1" dirty="0">
                <a:solidFill>
                  <a:schemeClr val="bg1"/>
                </a:solidFill>
                <a:cs typeface="B Nazanin" panose="00000400000000000000" pitchFamily="2" charset="-78"/>
              </a:rPr>
              <a:t>برنامه نویسی ارجح </a:t>
            </a:r>
            <a:endParaRPr lang="en-US" sz="1600" b="1" dirty="0">
              <a:solidFill>
                <a:schemeClr val="bg1"/>
              </a:solidFill>
              <a:cs typeface="B Nazanin" panose="00000400000000000000" pitchFamily="2" charset="-78"/>
            </a:endParaRPr>
          </a:p>
        </p:txBody>
      </p:sp>
      <p:sp>
        <p:nvSpPr>
          <p:cNvPr id="31" name="TextBox 30"/>
          <p:cNvSpPr txBox="1"/>
          <p:nvPr/>
        </p:nvSpPr>
        <p:spPr>
          <a:xfrm>
            <a:off x="3439225" y="5994838"/>
            <a:ext cx="138129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پارامترهای تولرانس</a:t>
            </a:r>
            <a:endParaRPr lang="en-US" sz="1600" b="1" dirty="0">
              <a:solidFill>
                <a:schemeClr val="bg1"/>
              </a:solidFill>
              <a:cs typeface="B Nazanin" panose="00000400000000000000" pitchFamily="2" charset="-78"/>
            </a:endParaRPr>
          </a:p>
        </p:txBody>
      </p:sp>
      <p:sp>
        <p:nvSpPr>
          <p:cNvPr id="32" name="TextBox 31"/>
          <p:cNvSpPr txBox="1"/>
          <p:nvPr/>
        </p:nvSpPr>
        <p:spPr>
          <a:xfrm>
            <a:off x="1733781" y="5983133"/>
            <a:ext cx="1670440"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فوزی غیر خطی </a:t>
            </a:r>
            <a:endParaRPr lang="en-US" sz="1600" b="1" dirty="0">
              <a:solidFill>
                <a:schemeClr val="bg1"/>
              </a:solidFill>
              <a:cs typeface="B Nazanin" panose="00000400000000000000" pitchFamily="2" charset="-78"/>
            </a:endParaRPr>
          </a:p>
        </p:txBody>
      </p:sp>
      <p:sp>
        <p:nvSpPr>
          <p:cNvPr id="33" name="TextBox 32"/>
          <p:cNvSpPr txBox="1"/>
          <p:nvPr/>
        </p:nvSpPr>
        <p:spPr>
          <a:xfrm>
            <a:off x="226959" y="5967890"/>
            <a:ext cx="1506821" cy="338554"/>
          </a:xfrm>
          <a:prstGeom prst="rect">
            <a:avLst/>
          </a:prstGeom>
          <a:noFill/>
        </p:spPr>
        <p:txBody>
          <a:bodyPr wrap="square" rtlCol="0">
            <a:spAutoFit/>
          </a:bodyPr>
          <a:lstStyle/>
          <a:p>
            <a:pPr algn="ctr" rtl="1"/>
            <a:r>
              <a:rPr lang="fa-IR" sz="1600" b="1" dirty="0">
                <a:solidFill>
                  <a:schemeClr val="bg1"/>
                </a:solidFill>
                <a:cs typeface="B Nazanin" panose="00000400000000000000" pitchFamily="2" charset="-78"/>
              </a:rPr>
              <a:t>نتیجه گیری</a:t>
            </a:r>
            <a:endParaRPr lang="en-US" sz="1600" b="1"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به منظور رسیدگی به نامساوی های فوق می توان آنها را به صورت مجموعه ای از محدودیت های فوزی یک رویه یا یک طرفه بیان نمود: </a:t>
            </a: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مجموعه فوق از </a:t>
            </a:r>
            <a:r>
              <a:rPr lang="en-US" sz="2800" dirty="0" smtClean="0">
                <a:cs typeface="B Nazanin" panose="00000400000000000000" pitchFamily="2" charset="-78"/>
              </a:rPr>
              <a:t>2m</a:t>
            </a:r>
            <a:r>
              <a:rPr lang="fa-IR" sz="2800" dirty="0" smtClean="0">
                <a:cs typeface="B Nazanin" panose="00000400000000000000" pitchFamily="2" charset="-78"/>
              </a:rPr>
              <a:t> محدودیت </a:t>
            </a:r>
            <a:r>
              <a:rPr lang="fa-IR" sz="2800" dirty="0">
                <a:cs typeface="B Nazanin" panose="00000400000000000000" pitchFamily="2" charset="-78"/>
              </a:rPr>
              <a:t>فوزی را می توان به شکل ماتریسی بیان نمود: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36</a:t>
            </a:r>
            <a:endParaRPr lang="en-US" dirty="0"/>
          </a:p>
        </p:txBody>
      </p:sp>
      <p:pic>
        <p:nvPicPr>
          <p:cNvPr id="25" name="Picture 24"/>
          <p:cNvPicPr/>
          <p:nvPr/>
        </p:nvPicPr>
        <p:blipFill>
          <a:blip r:embed="rId2"/>
          <a:stretch>
            <a:fillRect/>
          </a:stretch>
        </p:blipFill>
        <p:spPr>
          <a:xfrm>
            <a:off x="2715527" y="2057024"/>
            <a:ext cx="3852461" cy="1320755"/>
          </a:xfrm>
          <a:prstGeom prst="rect">
            <a:avLst/>
          </a:prstGeom>
        </p:spPr>
      </p:pic>
      <p:pic>
        <p:nvPicPr>
          <p:cNvPr id="26" name="Picture 25"/>
          <p:cNvPicPr/>
          <p:nvPr/>
        </p:nvPicPr>
        <p:blipFill>
          <a:blip r:embed="rId3"/>
          <a:stretch>
            <a:fillRect/>
          </a:stretch>
        </p:blipFill>
        <p:spPr>
          <a:xfrm>
            <a:off x="3463766" y="4668837"/>
            <a:ext cx="2355982" cy="582941"/>
          </a:xfrm>
          <a:prstGeom prst="rect">
            <a:avLst/>
          </a:prstGeom>
        </p:spPr>
      </p:pic>
    </p:spTree>
    <p:extLst>
      <p:ext uri="{BB962C8B-B14F-4D97-AF65-F5344CB8AC3E}">
        <p14:creationId xmlns:p14="http://schemas.microsoft.com/office/powerpoint/2010/main" val="310105115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258</Words>
  <Application>Microsoft Office PowerPoint</Application>
  <PresentationFormat>On-screen Show (4:3)</PresentationFormat>
  <Paragraphs>37</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B Nazanin</vt:lpstr>
      <vt:lpstr>Calibri</vt:lpstr>
      <vt:lpstr>Calibri Light</vt:lpstr>
      <vt:lpstr>Cambria Math</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2017-05-16T07:23:01Z</dcterms:modified>
</cp:coreProperties>
</file>