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5/15/2017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5/15/2017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5/15/2017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5/15/2017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چکیده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a:solidFill>
                  <a:schemeClr val="bg1"/>
                </a:solidFill>
                <a:cs typeface="B Nazanin" panose="00000400000000000000" pitchFamily="2" charset="-78"/>
              </a:rPr>
              <a:t>تکنیک پیشنهادی</a:t>
            </a:r>
            <a:endParaRPr lang="en-US"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dirty="0">
                <a:solidFill>
                  <a:schemeClr val="bg1"/>
                </a:solidFill>
                <a:cs typeface="B Nazanin" panose="00000400000000000000" pitchFamily="2" charset="-78"/>
              </a:rPr>
              <a:t>آزمایشات و بحث</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پیشنهادات</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سوم</a:t>
            </a:r>
          </a:p>
          <a:p>
            <a:pPr algn="ctr" rtl="1"/>
            <a:r>
              <a:rPr lang="fa-IR" sz="8000" b="1" dirty="0" smtClean="0">
                <a:effectLst>
                  <a:outerShdw blurRad="38100" dist="38100" dir="2700000" algn="tl">
                    <a:srgbClr val="000000">
                      <a:alpha val="43137"/>
                    </a:srgbClr>
                  </a:outerShdw>
                </a:effectLst>
                <a:cs typeface="B Nazanin" panose="00000400000000000000" pitchFamily="2" charset="-78"/>
              </a:rPr>
              <a:t>تکنیک پیشنهاد شده</a:t>
            </a:r>
            <a:endParaRPr lang="fa-IR" sz="80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9</a:t>
            </a:r>
            <a:r>
              <a:rPr lang="en-US" sz="2400" dirty="0" smtClean="0"/>
              <a:t>/</a:t>
            </a:r>
            <a:r>
              <a:rPr lang="fa-IR" sz="2400" dirty="0" smtClean="0"/>
              <a:t>28</a:t>
            </a:r>
            <a:endParaRPr lang="en-US" dirty="0"/>
          </a:p>
        </p:txBody>
      </p:sp>
    </p:spTree>
    <p:extLst>
      <p:ext uri="{BB962C8B-B14F-4D97-AF65-F5344CB8AC3E}">
        <p14:creationId xmlns:p14="http://schemas.microsoft.com/office/powerpoint/2010/main" val="317008797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چکیده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a:solidFill>
                  <a:schemeClr val="bg1"/>
                </a:solidFill>
                <a:cs typeface="B Nazanin" panose="00000400000000000000" pitchFamily="2" charset="-78"/>
              </a:rPr>
              <a:t>تکنیک پیشنهادی</a:t>
            </a:r>
            <a:endParaRPr lang="en-US"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dirty="0">
                <a:solidFill>
                  <a:schemeClr val="bg1"/>
                </a:solidFill>
                <a:cs typeface="B Nazanin" panose="00000400000000000000" pitchFamily="2" charset="-78"/>
              </a:rPr>
              <a:t>آزمایشات و بحث</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پیشنهادات</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پیش پردازش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E"/>
            </a:pPr>
            <a:r>
              <a:rPr lang="fa-IR" sz="2800" dirty="0">
                <a:cs typeface="B Nazanin" panose="00000400000000000000" pitchFamily="2" charset="-78"/>
              </a:rPr>
              <a:t>قبل از اجرای مرحله هموارسازی لازم است تصاویر ورودی وب مجدداً سایزبندی شوند به گونه ای که اندازه کاراکترها برای پردازش به اندازه کافی بزرگ باشد. در اینجا از روش درونیابی مکعبی برای سایزبندی مجدد تصویر ورودی از </a:t>
            </a:r>
            <a:r>
              <a:rPr lang="en-US" sz="2800" dirty="0">
                <a:cs typeface="B Nazanin" panose="00000400000000000000" pitchFamily="2" charset="-78"/>
              </a:rPr>
              <a:t>h w</a:t>
            </a:r>
            <a:r>
              <a:rPr lang="ar-SA" sz="2800" dirty="0">
                <a:cs typeface="B Nazanin" panose="00000400000000000000" pitchFamily="2" charset="-78"/>
              </a:rPr>
              <a:t> تا </a:t>
            </a:r>
            <a:r>
              <a:rPr lang="en-US" sz="2800" dirty="0">
                <a:cs typeface="B Nazanin" panose="00000400000000000000" pitchFamily="2" charset="-78"/>
              </a:rPr>
              <a:t>H W</a:t>
            </a:r>
            <a:r>
              <a:rPr lang="ar-SA" sz="2800" dirty="0">
                <a:cs typeface="B Nazanin" panose="00000400000000000000" pitchFamily="2" charset="-78"/>
              </a:rPr>
              <a:t> استفاده می کنیم که </a:t>
            </a:r>
            <a:r>
              <a:rPr lang="en-US" sz="2800" dirty="0">
                <a:cs typeface="B Nazanin" panose="00000400000000000000" pitchFamily="2" charset="-78"/>
              </a:rPr>
              <a:t>h w</a:t>
            </a:r>
            <a:r>
              <a:rPr lang="ar-SA" sz="2800" dirty="0">
                <a:cs typeface="B Nazanin" panose="00000400000000000000" pitchFamily="2" charset="-78"/>
              </a:rPr>
              <a:t> و </a:t>
            </a:r>
            <a:r>
              <a:rPr lang="en-US" sz="2800" dirty="0">
                <a:cs typeface="B Nazanin" panose="00000400000000000000" pitchFamily="2" charset="-78"/>
              </a:rPr>
              <a:t>H W</a:t>
            </a:r>
            <a:r>
              <a:rPr lang="ar-SA" sz="2800" dirty="0">
                <a:cs typeface="B Nazanin" panose="00000400000000000000" pitchFamily="2" charset="-78"/>
              </a:rPr>
              <a:t> ارتفاع و عرض تصویر اصلی و تصویر بزرگ شده را نشان می دهند. </a:t>
            </a:r>
            <a:r>
              <a:rPr lang="en-US" sz="2800" dirty="0">
                <a:cs typeface="B Nazanin" panose="00000400000000000000" pitchFamily="2" charset="-78"/>
              </a:rPr>
              <a:t>H</a:t>
            </a:r>
            <a:r>
              <a:rPr lang="fa-IR" sz="2800" dirty="0">
                <a:cs typeface="B Nazanin" panose="00000400000000000000" pitchFamily="2" charset="-78"/>
              </a:rPr>
              <a:t> ارتفاع ثابت تعریف شده توسط کاربر برای کنترل اندازه کاراکتر تصویر ورودی وب را نشان داده و </a:t>
            </a:r>
            <a:r>
              <a:rPr lang="en-US" sz="2800" dirty="0">
                <a:cs typeface="B Nazanin" panose="00000400000000000000" pitchFamily="2" charset="-78"/>
              </a:rPr>
              <a:t>W</a:t>
            </a:r>
            <a:r>
              <a:rPr lang="fa-IR" sz="2800" dirty="0">
                <a:cs typeface="B Nazanin" panose="00000400000000000000" pitchFamily="2" charset="-78"/>
              </a:rPr>
              <a:t> متناسب با </a:t>
            </a:r>
            <a:r>
              <a:rPr lang="en-US" sz="2800" dirty="0">
                <a:cs typeface="B Nazanin" panose="00000400000000000000" pitchFamily="2" charset="-78"/>
              </a:rPr>
              <a:t>H</a:t>
            </a:r>
            <a:r>
              <a:rPr lang="fa-IR" sz="2800" dirty="0">
                <a:cs typeface="B Nazanin" panose="00000400000000000000" pitchFamily="2" charset="-78"/>
              </a:rPr>
              <a:t> بوده و از رابطه </a:t>
            </a:r>
            <a:r>
              <a:rPr lang="en-US" sz="2800" dirty="0">
                <a:cs typeface="B Nazanin" panose="00000400000000000000" pitchFamily="2" charset="-78"/>
              </a:rPr>
              <a:t>w/h *H</a:t>
            </a:r>
            <a:r>
              <a:rPr lang="ar-SA" sz="2800" dirty="0">
                <a:cs typeface="B Nazanin" panose="00000400000000000000" pitchFamily="2" charset="-78"/>
              </a:rPr>
              <a:t> محاسبه می شود. </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10</a:t>
            </a:r>
            <a:r>
              <a:rPr lang="en-US" sz="2400" dirty="0" smtClean="0"/>
              <a:t>/</a:t>
            </a:r>
            <a:r>
              <a:rPr lang="fa-IR" sz="2400" dirty="0" smtClean="0"/>
              <a:t>28</a:t>
            </a:r>
            <a:endParaRPr lang="en-US" dirty="0"/>
          </a:p>
        </p:txBody>
      </p:sp>
    </p:spTree>
    <p:extLst>
      <p:ext uri="{BB962C8B-B14F-4D97-AF65-F5344CB8AC3E}">
        <p14:creationId xmlns:p14="http://schemas.microsoft.com/office/powerpoint/2010/main" val="394485091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چکیده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a:solidFill>
                  <a:schemeClr val="bg1"/>
                </a:solidFill>
                <a:cs typeface="B Nazanin" panose="00000400000000000000" pitchFamily="2" charset="-78"/>
              </a:rPr>
              <a:t>تکنیک پیشنهادی</a:t>
            </a:r>
            <a:endParaRPr lang="en-US"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dirty="0">
                <a:solidFill>
                  <a:schemeClr val="bg1"/>
                </a:solidFill>
                <a:cs typeface="B Nazanin" panose="00000400000000000000" pitchFamily="2" charset="-78"/>
              </a:rPr>
              <a:t>آزمایشات و بحث</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پیشنهادات</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هموارسازی و دودویی سازی تصویر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E"/>
            </a:pPr>
            <a:r>
              <a:rPr lang="fa-IR" sz="2800" dirty="0">
                <a:cs typeface="B Nazanin" panose="00000400000000000000" pitchFamily="2" charset="-78"/>
              </a:rPr>
              <a:t>به منظور تضمین نتیجه تشخیص مطلوب، بهتر این است که متن و زمینه تصاویر وب اول هموار شوند.در موارد ایده آل، شدت های پیکسل درون یک طبقه  باهم برابر میباشد،اختلافات شدت فقط در مرز بین متن و زمینه رخ می دهد. بنابراین، تصویر هموارشده باید تاحد امکان دارای تغییر شدت کمی باشد که تابع اختلاف با خط اصلی می باشد</a:t>
            </a:r>
            <a:r>
              <a:rPr lang="fa-IR" sz="2800" dirty="0" smtClean="0">
                <a:cs typeface="B Nazanin" panose="00000400000000000000" pitchFamily="2" charset="-78"/>
              </a:rPr>
              <a:t>.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11</a:t>
            </a:r>
            <a:r>
              <a:rPr lang="en-US" sz="2400" dirty="0" smtClean="0"/>
              <a:t>/</a:t>
            </a:r>
            <a:r>
              <a:rPr lang="fa-IR" sz="2400" dirty="0" smtClean="0"/>
              <a:t>28</a:t>
            </a:r>
            <a:endParaRPr lang="en-US" dirty="0"/>
          </a:p>
        </p:txBody>
      </p:sp>
    </p:spTree>
    <p:extLst>
      <p:ext uri="{BB962C8B-B14F-4D97-AF65-F5344CB8AC3E}">
        <p14:creationId xmlns:p14="http://schemas.microsoft.com/office/powerpoint/2010/main" val="212689260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چکیده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a:solidFill>
                  <a:schemeClr val="bg1"/>
                </a:solidFill>
                <a:cs typeface="B Nazanin" panose="00000400000000000000" pitchFamily="2" charset="-78"/>
              </a:rPr>
              <a:t>تکنیک پیشنهادی</a:t>
            </a:r>
            <a:endParaRPr lang="en-US"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dirty="0">
                <a:solidFill>
                  <a:schemeClr val="bg1"/>
                </a:solidFill>
                <a:cs typeface="B Nazanin" panose="00000400000000000000" pitchFamily="2" charset="-78"/>
              </a:rPr>
              <a:t>آزمایشات و بحث</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پیشنهادات</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t">
            <a:noAutofit/>
          </a:bodyPr>
          <a:lstStyle/>
          <a:p>
            <a:pPr marL="457200" indent="-457200" algn="just" rtl="1">
              <a:lnSpc>
                <a:spcPct val="150000"/>
              </a:lnSpc>
              <a:buFont typeface="Wingdings" panose="05000000000000000000" pitchFamily="2" charset="2"/>
              <a:buChar char="E"/>
            </a:pPr>
            <a:r>
              <a:rPr lang="fa-IR" sz="2800" dirty="0">
                <a:cs typeface="B Nazanin" panose="00000400000000000000" pitchFamily="2" charset="-78"/>
              </a:rPr>
              <a:t>این مسئله را می توان با استفاده از تابع هدف زیر بیان نمود</a:t>
            </a:r>
            <a:r>
              <a:rPr lang="fa-IR" sz="2800" dirty="0" smtClean="0">
                <a:cs typeface="B Nazanin" panose="00000400000000000000" pitchFamily="2" charset="-78"/>
              </a:rPr>
              <a:t>:</a:t>
            </a:r>
          </a:p>
          <a:p>
            <a:pPr marL="457200" indent="-457200" algn="just" rtl="1">
              <a:lnSpc>
                <a:spcPct val="150000"/>
              </a:lnSpc>
              <a:buFont typeface="Wingdings" panose="05000000000000000000" pitchFamily="2" charset="2"/>
              <a:buChar char="E"/>
            </a:pPr>
            <a:endParaRPr lang="fa-IR" sz="2800" dirty="0">
              <a:cs typeface="B Nazanin" panose="00000400000000000000" pitchFamily="2" charset="-78"/>
            </a:endParaRPr>
          </a:p>
          <a:p>
            <a:pPr marL="457200" indent="-457200" algn="just" rtl="1">
              <a:lnSpc>
                <a:spcPct val="150000"/>
              </a:lnSpc>
              <a:buFont typeface="Wingdings" panose="05000000000000000000" pitchFamily="2" charset="2"/>
              <a:buChar char="E"/>
            </a:pPr>
            <a:endParaRPr lang="fa-IR" sz="2800" dirty="0" smtClean="0">
              <a:cs typeface="B Nazanin" panose="00000400000000000000" pitchFamily="2" charset="-78"/>
            </a:endParaRPr>
          </a:p>
          <a:p>
            <a:pPr marL="457200" indent="-457200" algn="just" rtl="1">
              <a:lnSpc>
                <a:spcPct val="150000"/>
              </a:lnSpc>
              <a:buFont typeface="Wingdings" panose="05000000000000000000" pitchFamily="2" charset="2"/>
              <a:buChar char="E"/>
            </a:pPr>
            <a:endParaRPr lang="fa-IR" sz="2800" dirty="0" smtClean="0">
              <a:cs typeface="B Nazanin" panose="00000400000000000000" pitchFamily="2" charset="-78"/>
            </a:endParaRPr>
          </a:p>
          <a:p>
            <a:pPr marL="457200" indent="-457200" algn="just" rtl="1">
              <a:lnSpc>
                <a:spcPct val="150000"/>
              </a:lnSpc>
              <a:buFont typeface="Wingdings" panose="05000000000000000000" pitchFamily="2" charset="2"/>
              <a:buChar char="E"/>
            </a:pPr>
            <a:endParaRPr lang="fa-IR" sz="2800" dirty="0" smtClean="0">
              <a:cs typeface="B Nazanin" panose="00000400000000000000" pitchFamily="2" charset="-78"/>
            </a:endParaRPr>
          </a:p>
          <a:p>
            <a:pPr marL="457200" indent="-457200" algn="just" rtl="1">
              <a:lnSpc>
                <a:spcPct val="150000"/>
              </a:lnSpc>
              <a:buFont typeface="Wingdings" panose="05000000000000000000" pitchFamily="2" charset="2"/>
              <a:buChar char="E"/>
            </a:pPr>
            <a:endParaRPr lang="fa-IR" sz="2800" dirty="0">
              <a:cs typeface="B Nazanin" panose="00000400000000000000" pitchFamily="2" charset="-78"/>
            </a:endParaRPr>
          </a:p>
          <a:p>
            <a:pPr marL="457200" indent="-457200" algn="just" rtl="1">
              <a:lnSpc>
                <a:spcPct val="150000"/>
              </a:lnSpc>
              <a:buFont typeface="Wingdings" panose="05000000000000000000" pitchFamily="2" charset="2"/>
              <a:buChar char="E"/>
            </a:pPr>
            <a:endParaRPr lang="fa-IR" sz="2800" dirty="0" smtClean="0">
              <a:cs typeface="B Nazanin" panose="00000400000000000000" pitchFamily="2" charset="-78"/>
            </a:endParaRPr>
          </a:p>
          <a:p>
            <a:pPr algn="ctr" rtl="1">
              <a:lnSpc>
                <a:spcPct val="150000"/>
              </a:lnSpc>
            </a:pPr>
            <a:r>
              <a:rPr lang="fa-IR" sz="2500" dirty="0">
                <a:cs typeface="B Nazanin" panose="00000400000000000000" pitchFamily="2" charset="-78"/>
              </a:rPr>
              <a:t>شکل 2. شمایی از تصاویر هموارشده از تصاویر اصلی در شکل 1 را نشان می دهد. </a:t>
            </a:r>
          </a:p>
          <a:p>
            <a:pPr marL="457200" indent="-457200" algn="just" rtl="1">
              <a:lnSpc>
                <a:spcPct val="150000"/>
              </a:lnSpc>
              <a:buFont typeface="Wingdings" panose="05000000000000000000" pitchFamily="2" charset="2"/>
              <a:buChar char="E"/>
            </a:pPr>
            <a:endParaRPr lang="fa-IR" sz="2800" dirty="0" smtClean="0">
              <a:cs typeface="B Nazanin" panose="00000400000000000000" pitchFamily="2" charset="-78"/>
            </a:endParaRPr>
          </a:p>
          <a:p>
            <a:pPr marL="457200" indent="-457200" algn="just" rtl="1">
              <a:lnSpc>
                <a:spcPct val="150000"/>
              </a:lnSpc>
              <a:buFont typeface="Wingdings" panose="05000000000000000000" pitchFamily="2" charset="2"/>
              <a:buChar char="E"/>
            </a:pPr>
            <a:endParaRPr lang="fa-IR"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12</a:t>
            </a:r>
            <a:r>
              <a:rPr lang="en-US" sz="2400" dirty="0" smtClean="0"/>
              <a:t>/</a:t>
            </a:r>
            <a:r>
              <a:rPr lang="fa-IR" sz="2400" dirty="0" smtClean="0"/>
              <a:t>28</a:t>
            </a:r>
            <a:endParaRPr lang="en-US" dirty="0"/>
          </a:p>
        </p:txBody>
      </p:sp>
      <p:pic>
        <p:nvPicPr>
          <p:cNvPr id="25" name="Picture 24"/>
          <p:cNvPicPr/>
          <p:nvPr/>
        </p:nvPicPr>
        <p:blipFill>
          <a:blip r:embed="rId2"/>
          <a:stretch>
            <a:fillRect/>
          </a:stretch>
        </p:blipFill>
        <p:spPr>
          <a:xfrm>
            <a:off x="2969882" y="928276"/>
            <a:ext cx="3448050" cy="695325"/>
          </a:xfrm>
          <a:prstGeom prst="rect">
            <a:avLst/>
          </a:prstGeom>
        </p:spPr>
      </p:pic>
      <p:pic>
        <p:nvPicPr>
          <p:cNvPr id="26" name="Picture 25"/>
          <p:cNvPicPr/>
          <p:nvPr/>
        </p:nvPicPr>
        <p:blipFill>
          <a:blip r:embed="rId3"/>
          <a:stretch>
            <a:fillRect/>
          </a:stretch>
        </p:blipFill>
        <p:spPr>
          <a:xfrm>
            <a:off x="2782993" y="2548096"/>
            <a:ext cx="4089009" cy="2096640"/>
          </a:xfrm>
          <a:prstGeom prst="rect">
            <a:avLst/>
          </a:prstGeom>
        </p:spPr>
      </p:pic>
    </p:spTree>
    <p:extLst>
      <p:ext uri="{BB962C8B-B14F-4D97-AF65-F5344CB8AC3E}">
        <p14:creationId xmlns:p14="http://schemas.microsoft.com/office/powerpoint/2010/main" val="140503727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261</Words>
  <Application>Microsoft Office PowerPoint</Application>
  <PresentationFormat>On-screen Show (4:3)</PresentationFormat>
  <Paragraphs>42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2017-05-15T08:25:54Z</dcterms:modified>
</cp:coreProperties>
</file>