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822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انتخاب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>
                    <a:cs typeface="B Nazanin" panose="00000400000000000000" pitchFamily="2" charset="-78"/>
                  </a:rPr>
                  <a:t>دسته بند مرجع تصادفی – </a:t>
                </a:r>
                <a:r>
                  <a:rPr lang="en-AU" sz="2800" b="1" u="sng" dirty="0">
                    <a:cs typeface="B Nazanin" panose="00000400000000000000" pitchFamily="2" charset="-78"/>
                  </a:rPr>
                  <a:t>RRC </a:t>
                </a:r>
                <a:endParaRPr lang="en-AU" sz="2800" b="1" u="sng" dirty="0" smtClean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دسته بند </a:t>
                </a:r>
                <a14:m>
                  <m:oMath xmlns:m="http://schemas.openxmlformats.org/officeDocument/2006/math">
                    <m:r>
                      <a:rPr lang="ar-SA" sz="2800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از منبع </a:t>
                </a:r>
                <a14:m>
                  <m:oMath xmlns:m="http://schemas.openxmlformats.org/officeDocument/2006/math">
                    <m:r>
                      <a:rPr lang="ar-SA" sz="2800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با استفاده از دسته بند مرجع تصادفی </a:t>
                </a:r>
                <a:r>
                  <a:rPr lang="en-US" sz="2800" dirty="0">
                    <a:cs typeface="B Nazanin" panose="00000400000000000000" pitchFamily="2" charset="-78"/>
                  </a:rPr>
                  <a:t>(RRC)</a:t>
                </a:r>
                <a:r>
                  <a:rPr lang="fa-IR" sz="2800" dirty="0">
                    <a:cs typeface="B Nazanin" panose="00000400000000000000" pitchFamily="2" charset="-78"/>
                  </a:rPr>
                  <a:t> مدلسازی شده است که به شیوه ای تصادفی تصمیم گیری می کند. قاعده تصمیم تصادفی (دسته بند) برای 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هر</a:t>
                </a:r>
                <a:r>
                  <a:rPr lang="en-AU" sz="2800" dirty="0" smtClean="0">
                    <a:cs typeface="B Nazanin" panose="00000400000000000000" pitchFamily="2" charset="-78"/>
                  </a:rPr>
                  <a:t>x</a:t>
                </a:r>
                <a14:m>
                  <m:oMath xmlns:m="http://schemas.openxmlformats.org/officeDocument/2006/math">
                    <m:r>
                      <a:rPr lang="ar-SA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AU" sz="2800" dirty="0">
                    <a:cs typeface="B Nazanin" panose="00000400000000000000" pitchFamily="2" charset="-78"/>
                  </a:rPr>
                  <a:t> </a:t>
                </a:r>
                <a:r>
                  <a:rPr lang="ar-SA" sz="2800" dirty="0">
                    <a:cs typeface="B Nazanin" panose="00000400000000000000" pitchFamily="2" charset="-78"/>
                  </a:rPr>
                  <a:t>، توزیع احتمال در فضای تصمیم یا برای مسئله دسته بندی (2) روی حاصل ضرب </a:t>
                </a:r>
                <a:r>
                  <a:rPr lang="en-AU" sz="2800" dirty="0">
                    <a:cs typeface="B Nazanin" panose="00000400000000000000" pitchFamily="2" charset="-78"/>
                  </a:rPr>
                  <a:t>[</a:t>
                </a:r>
                <a:r>
                  <a:rPr lang="en-AU" sz="2800" dirty="0" smtClean="0">
                    <a:cs typeface="B Nazanin" panose="00000400000000000000" pitchFamily="2" charset="-78"/>
                  </a:rPr>
                  <a:t>0,1]</a:t>
                </a:r>
                <a:r>
                  <a:rPr lang="en-AU" sz="2800" baseline="30000" dirty="0" smtClean="0">
                    <a:cs typeface="B Nazanin" panose="00000400000000000000" pitchFamily="2" charset="-78"/>
                  </a:rPr>
                  <a:t>M</a:t>
                </a:r>
                <a:r>
                  <a:rPr lang="fa-IR" sz="2800" baseline="30000" dirty="0" smtClean="0">
                    <a:cs typeface="B Nazanin" panose="00000400000000000000" pitchFamily="2" charset="-78"/>
                  </a:rPr>
                  <a:t>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می </a:t>
                </a:r>
                <a:r>
                  <a:rPr lang="ar-SA" sz="2800" dirty="0">
                    <a:cs typeface="B Nazanin" panose="00000400000000000000" pitchFamily="2" charset="-78"/>
                  </a:rPr>
                  <a:t>باشد به عبارتی فضای بردارهای توابع تشخیص ( پشتیبانی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).</a:t>
                </a:r>
                <a:endParaRPr lang="en-AU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465" r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چارچوب نظری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86737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انتخاب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285750" indent="-28575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en-US" sz="2800" dirty="0">
                    <a:cs typeface="B Nazanin" panose="00000400000000000000" pitchFamily="2" charset="-78"/>
                  </a:rPr>
                  <a:t>RRC</a:t>
                </a:r>
                <a:r>
                  <a:rPr lang="fa-IR" sz="2800" dirty="0">
                    <a:cs typeface="B Nazanin" panose="00000400000000000000" pitchFamily="2" charset="-78"/>
                  </a:rPr>
                  <a:t> شی </a:t>
                </a:r>
                <a:r>
                  <a:rPr lang="en-AU" sz="2800" dirty="0">
                    <a:cs typeface="B Nazanin" panose="00000400000000000000" pitchFamily="2" charset="-78"/>
                  </a:rPr>
                  <a:t>x</a:t>
                </a:r>
                <a14:m>
                  <m:oMath xmlns:m="http://schemas.openxmlformats.org/officeDocument/2006/math">
                    <m:r>
                      <a:rPr lang="ar-SA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را بر طبق قاعده ماکزیمم (2) دسته بندی نموده و با استفاده از بردار پشتیبانهای کلاس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,….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80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ساخته شده است که در واقع مقادیر مشاهده شده متغیرهای تصادفی </a:t>
                </a:r>
                <a:r>
                  <a:rPr lang="en-AU" sz="2800" dirty="0">
                    <a:cs typeface="B Nazanin" panose="00000400000000000000" pitchFamily="2" charset="-78"/>
                  </a:rPr>
                  <a:t>[</a:t>
                </a:r>
                <a14:m>
                  <m:oMath xmlns:m="http://schemas.openxmlformats.org/officeDocument/2006/math">
                    <m:r>
                      <a:rPr lang="ar-SA" sz="2800">
                        <a:latin typeface="Cambria Math" panose="02040503050406030204" pitchFamily="18" charset="0"/>
                      </a:rPr>
                      <m:t>∆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1</m:t>
                    </m:r>
                    <m:d>
                      <m:d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AU" sz="2800" i="1">
                        <a:latin typeface="Cambria Math" panose="02040503050406030204" pitchFamily="18" charset="0"/>
                      </a:rPr>
                      <m:t>,∆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2</m:t>
                    </m:r>
                    <m:d>
                      <m:dPr>
                        <m:ctrlPr>
                          <a:rPr lang="en-AU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8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AU" sz="2800" i="1">
                        <a:latin typeface="Cambria Math" panose="02040503050406030204" pitchFamily="18" charset="0"/>
                      </a:rPr>
                      <m:t>,…,∆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)]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می باشند. توزیع احتمال متغیرهای تصادفی، شرایط زیر را ارضا می کند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:</a:t>
                </a:r>
                <a:endParaRPr lang="fa-IR" sz="2800" dirty="0" smtClean="0">
                  <a:cs typeface="B Nazanin" panose="00000400000000000000" pitchFamily="2" charset="-78"/>
                </a:endParaRPr>
              </a:p>
              <a:p>
                <a:pPr marL="285750" indent="-28575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en-AU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465" r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چارچوب نظری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2286579" y="4214321"/>
            <a:ext cx="4771957" cy="117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61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انتخاب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285750" indent="-28575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از آنجایی که </a:t>
                </a:r>
                <a:r>
                  <a:rPr lang="en-US" sz="2800" dirty="0">
                    <a:cs typeface="B Nazanin" panose="00000400000000000000" pitchFamily="2" charset="-78"/>
                  </a:rPr>
                  <a:t>RRC</a:t>
                </a:r>
                <a:r>
                  <a:rPr lang="fa-IR" sz="2800" dirty="0">
                    <a:cs typeface="B Nazanin" panose="00000400000000000000" pitchFamily="2" charset="-78"/>
                  </a:rPr>
                  <a:t> دسته بندی را به شیوه ای تصادفی انجام می دهد، در نتیجه امکان محاسبه احتمال دسته بندی یک شی </a:t>
                </a:r>
                <a:r>
                  <a:rPr lang="en-US" sz="2800" dirty="0">
                    <a:cs typeface="B Nazanin" panose="00000400000000000000" pitchFamily="2" charset="-78"/>
                  </a:rPr>
                  <a:t>x</a:t>
                </a:r>
                <a:r>
                  <a:rPr lang="fa-IR" sz="2800" dirty="0">
                    <a:cs typeface="B Nazanin" panose="00000400000000000000" pitchFamily="2" charset="-78"/>
                  </a:rPr>
                  <a:t> برای کلاس </a:t>
                </a:r>
                <a:r>
                  <a:rPr lang="en-US" sz="2800" dirty="0" err="1">
                    <a:cs typeface="B Nazanin" panose="00000400000000000000" pitchFamily="2" charset="-78"/>
                  </a:rPr>
                  <a:t>i</a:t>
                </a:r>
                <a:r>
                  <a:rPr lang="fa-IR" sz="2800" dirty="0">
                    <a:cs typeface="B Nazanin" panose="00000400000000000000" pitchFamily="2" charset="-78"/>
                  </a:rPr>
                  <a:t>ام وجود دارد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:</a:t>
                </a:r>
              </a:p>
              <a:p>
                <a:pPr marL="285750" indent="-28575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>
                  <a:cs typeface="B Nazanin" panose="00000400000000000000" pitchFamily="2" charset="-78"/>
                </a:endParaRPr>
              </a:p>
              <a:p>
                <a:pPr marL="285750" indent="-28575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fa-IR" sz="2800" dirty="0">
                    <a:cs typeface="B Nazanin" panose="00000400000000000000" pitchFamily="2" charset="-78"/>
                  </a:rPr>
                  <a:t>با استفاده از </a:t>
                </a:r>
                <a:r>
                  <a:rPr lang="en-US" sz="2800" dirty="0">
                    <a:cs typeface="B Nazanin" panose="00000400000000000000" pitchFamily="2" charset="-78"/>
                  </a:rPr>
                  <a:t>RRC</a:t>
                </a:r>
                <a:r>
                  <a:rPr lang="fa-IR" sz="2800" dirty="0">
                    <a:cs typeface="B Nazanin" panose="00000400000000000000" pitchFamily="2" charset="-78"/>
                  </a:rPr>
                  <a:t> برای نقطه یادگیری </a:t>
                </a:r>
                <a:r>
                  <a:rPr lang="en-US" sz="2800" dirty="0" err="1">
                    <a:cs typeface="B Nazanin" panose="00000400000000000000" pitchFamily="2" charset="-78"/>
                  </a:rPr>
                  <a:t>x</a:t>
                </a:r>
                <a:r>
                  <a:rPr lang="en-US" sz="2800" baseline="-25000" dirty="0" err="1">
                    <a:cs typeface="B Nazanin" panose="00000400000000000000" pitchFamily="2" charset="-78"/>
                  </a:rPr>
                  <a:t>K</a:t>
                </a:r>
                <a:r>
                  <a:rPr lang="ar-SA" sz="2800" dirty="0">
                    <a:cs typeface="B Nazanin" panose="00000400000000000000" pitchFamily="2" charset="-78"/>
                  </a:rPr>
                  <a:t> و قرار دادن آن در رابطه (4) </a:t>
                </a:r>
                <a:r>
                  <a:rPr lang="en-AU" sz="2800" dirty="0">
                    <a:cs typeface="B Nazanin" panose="00000400000000000000" pitchFamily="2" charset="-78"/>
                  </a:rPr>
                  <a:t>I=</a:t>
                </a:r>
                <a:r>
                  <a:rPr lang="en-AU" sz="2800" dirty="0" err="1">
                    <a:cs typeface="B Nazanin" panose="00000400000000000000" pitchFamily="2" charset="-78"/>
                  </a:rPr>
                  <a:t>j</a:t>
                </a:r>
                <a:r>
                  <a:rPr lang="en-AU" sz="2800" baseline="-25000" dirty="0" err="1">
                    <a:cs typeface="B Nazanin" panose="00000400000000000000" pitchFamily="2" charset="-78"/>
                  </a:rPr>
                  <a:t>K</a:t>
                </a:r>
                <a:r>
                  <a:rPr lang="ar-SA" sz="2800" dirty="0">
                    <a:cs typeface="B Nazanin" panose="00000400000000000000" pitchFamily="2" charset="-78"/>
                  </a:rPr>
                  <a:t>،</a:t>
                </a:r>
                <a:r>
                  <a:rPr lang="fa-IR" sz="2800" dirty="0">
                    <a:cs typeface="B Nazanin" panose="00000400000000000000" pitchFamily="2" charset="-78"/>
                  </a:rPr>
                  <a:t> احتمال دسته بندی درست </a:t>
                </a:r>
                <a:r>
                  <a:rPr lang="en-US" sz="2800" dirty="0">
                    <a:cs typeface="B Nazanin" panose="00000400000000000000" pitchFamily="2" charset="-78"/>
                  </a:rPr>
                  <a:t>RRC</a:t>
                </a:r>
                <a:r>
                  <a:rPr lang="fa-IR" sz="2800" dirty="0">
                    <a:cs typeface="B Nazanin" panose="00000400000000000000" pitchFamily="2" charset="-78"/>
                  </a:rPr>
                  <a:t> در نقطه </a:t>
                </a:r>
                <a:r>
                  <a:rPr lang="en-AU" sz="2800" dirty="0" err="1">
                    <a:cs typeface="B Nazanin" panose="00000400000000000000" pitchFamily="2" charset="-78"/>
                  </a:rPr>
                  <a:t>x</a:t>
                </a:r>
                <a:r>
                  <a:rPr lang="en-AU" sz="2800" baseline="-25000" dirty="0" err="1">
                    <a:cs typeface="B Nazanin" panose="00000400000000000000" pitchFamily="2" charset="-78"/>
                  </a:rPr>
                  <a:t>K</a:t>
                </a:r>
                <a14:m>
                  <m:oMath xmlns:m="http://schemas.openxmlformats.org/officeDocument/2006/math">
                    <m:r>
                      <a:rPr lang="ar-SA" sz="28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AU" sz="2800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را به دست می آوریم، یعنی </a:t>
                </a:r>
                <a:endParaRPr lang="en-AU" sz="2800" dirty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465" r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12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چارچوب نظری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1837894" y="1843891"/>
            <a:ext cx="4635535" cy="757641"/>
          </a:xfrm>
          <a:prstGeom prst="rect">
            <a:avLst/>
          </a:prstGeom>
        </p:spPr>
      </p:pic>
      <p:pic>
        <p:nvPicPr>
          <p:cNvPr id="27" name="Picture 26"/>
          <p:cNvPicPr/>
          <p:nvPr/>
        </p:nvPicPr>
        <p:blipFill>
          <a:blip r:embed="rId4"/>
          <a:stretch>
            <a:fillRect/>
          </a:stretch>
        </p:blipFill>
        <p:spPr>
          <a:xfrm>
            <a:off x="1925911" y="4618239"/>
            <a:ext cx="4679811" cy="7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98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سیستم انتخاب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آزمایشات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algn="just" rtl="1">
                  <a:lnSpc>
                    <a:spcPct val="150000"/>
                  </a:lnSpc>
                </a:pPr>
                <a:r>
                  <a:rPr lang="fa-IR" sz="2800" b="1" u="sng" dirty="0">
                    <a:cs typeface="B Nazanin" panose="00000400000000000000" pitchFamily="2" charset="-78"/>
                  </a:rPr>
                  <a:t> معیار مهارت دسته </a:t>
                </a:r>
                <a:r>
                  <a:rPr lang="fa-IR" sz="2800" b="1" u="sng" dirty="0" smtClean="0">
                    <a:cs typeface="B Nazanin" panose="00000400000000000000" pitchFamily="2" charset="-78"/>
                  </a:rPr>
                  <a:t>بند</a:t>
                </a: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r>
                  <a:rPr lang="ar-SA" sz="2800" dirty="0">
                    <a:cs typeface="B Nazanin" panose="00000400000000000000" pitchFamily="2" charset="-78"/>
                  </a:rPr>
                  <a:t>از آنجایی که </a:t>
                </a:r>
                <a:r>
                  <a:rPr lang="en-US" sz="2800" dirty="0">
                    <a:cs typeface="B Nazanin" panose="00000400000000000000" pitchFamily="2" charset="-78"/>
                  </a:rPr>
                  <a:t>RRC</a:t>
                </a:r>
                <a:r>
                  <a:rPr lang="fa-IR" sz="2800" dirty="0">
                    <a:cs typeface="B Nazanin" panose="00000400000000000000" pitchFamily="2" charset="-78"/>
                  </a:rPr>
                  <a:t> را می توان معادل دسته بند پایه مدلسازی شده </a:t>
                </a:r>
                <a14:m>
                  <m:oMath xmlns:m="http://schemas.openxmlformats.org/officeDocument/2006/math">
                    <m:r>
                      <a:rPr lang="fa-IR" sz="280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در نظر گرفت، در نتیجه از احتمال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(</a:t>
                </a:r>
                <a:r>
                  <a:rPr lang="fa-IR" sz="2800" dirty="0" smtClean="0">
                    <a:cs typeface="B Nazanin" panose="00000400000000000000" pitchFamily="2" charset="-78"/>
                  </a:rPr>
                  <a:t>4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) </a:t>
                </a:r>
                <a:r>
                  <a:rPr lang="ar-SA" sz="2800" dirty="0">
                    <a:cs typeface="B Nazanin" panose="00000400000000000000" pitchFamily="2" charset="-78"/>
                  </a:rPr>
                  <a:t>به عنوان مهارت دسته بند </a:t>
                </a:r>
                <a14:m>
                  <m:oMath xmlns:m="http://schemas.openxmlformats.org/officeDocument/2006/math">
                    <m:r>
                      <a:rPr lang="fa-IR" sz="2800" i="1">
                        <a:latin typeface="Cambria Math" panose="02040503050406030204" pitchFamily="18" charset="0"/>
                      </a:rPr>
                      <m:t>𝜑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در نقطه یادگیری </a:t>
                </a:r>
                <a:r>
                  <a:rPr lang="en-AU" sz="2800" dirty="0" err="1">
                    <a:cs typeface="B Nazanin" panose="00000400000000000000" pitchFamily="2" charset="-78"/>
                  </a:rPr>
                  <a:t>x</a:t>
                </a:r>
                <a:r>
                  <a:rPr lang="en-AU" sz="2800" baseline="-25000" dirty="0" err="1">
                    <a:cs typeface="B Nazanin" panose="00000400000000000000" pitchFamily="2" charset="-78"/>
                  </a:rPr>
                  <a:t>K</a:t>
                </a:r>
                <a14:m>
                  <m:oMath xmlns:m="http://schemas.openxmlformats.org/officeDocument/2006/math">
                    <m:r>
                      <a:rPr lang="ar-SA" sz="2800" baseline="-2500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AU" sz="2800" i="1" baseline="-2500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ar-SA" sz="2800" dirty="0">
                    <a:cs typeface="B Nazanin" panose="00000400000000000000" pitchFamily="2" charset="-78"/>
                  </a:rPr>
                  <a:t> استفاده می شود، به </a:t>
                </a:r>
                <a:r>
                  <a:rPr lang="ar-SA" sz="2800" dirty="0" smtClean="0">
                    <a:cs typeface="B Nazanin" panose="00000400000000000000" pitchFamily="2" charset="-78"/>
                  </a:rPr>
                  <a:t>عبارتی </a:t>
                </a:r>
                <a:r>
                  <a:rPr lang="ar-SA" sz="2800" dirty="0">
                    <a:cs typeface="B Nazanin" panose="00000400000000000000" pitchFamily="2" charset="-78"/>
                  </a:rPr>
                  <a:t>:</a:t>
                </a:r>
                <a:endParaRPr lang="en-AU" sz="2800" dirty="0">
                  <a:cs typeface="B Nazanin" panose="00000400000000000000" pitchFamily="2" charset="-78"/>
                </a:endParaRPr>
              </a:p>
              <a:p>
                <a:pPr marL="457200" indent="-457200" algn="just" rtl="1">
                  <a:lnSpc>
                    <a:spcPct val="150000"/>
                  </a:lnSpc>
                  <a:buFont typeface="Wingdings" panose="05000000000000000000" pitchFamily="2" charset="2"/>
                  <a:buChar char="§"/>
                </a:pPr>
                <a:endParaRPr lang="fa-IR" sz="2800" dirty="0" smtClean="0">
                  <a:cs typeface="B Nazanin" panose="00000400000000000000" pitchFamily="2" charset="-78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174" y="168442"/>
                <a:ext cx="8652346" cy="5097923"/>
              </a:xfrm>
              <a:prstGeom prst="rect">
                <a:avLst/>
              </a:prstGeom>
              <a:blipFill rotWithShape="0">
                <a:blip r:embed="rId2"/>
                <a:stretch>
                  <a:fillRect l="-2465" r="-1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13</a:t>
            </a:r>
            <a:r>
              <a:rPr lang="en-US" sz="2400" dirty="0" smtClean="0"/>
              <a:t>/</a:t>
            </a:r>
            <a:r>
              <a:rPr lang="fa-IR" sz="2400" dirty="0" smtClean="0"/>
              <a:t>35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چارچوب نظری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26" name="Picture 25"/>
          <p:cNvPicPr/>
          <p:nvPr/>
        </p:nvPicPr>
        <p:blipFill>
          <a:blip r:embed="rId3"/>
          <a:stretch>
            <a:fillRect/>
          </a:stretch>
        </p:blipFill>
        <p:spPr>
          <a:xfrm>
            <a:off x="2714905" y="3958777"/>
            <a:ext cx="4491642" cy="92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47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272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Cambria Math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2017-05-28T06:44:24Z</dcterms:modified>
</cp:coreProperties>
</file>