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تابع زبان القایی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آموزش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>
                    <a:cs typeface="B Nazanin" panose="00000400000000000000" pitchFamily="2" charset="-78"/>
                  </a:rPr>
                  <a:t> توابع زیان و </a:t>
                </a:r>
                <a:r>
                  <a:rPr lang="fa-IR" sz="2800" b="1" u="sng" dirty="0" smtClean="0">
                    <a:cs typeface="B Nazanin" panose="00000400000000000000" pitchFamily="2" charset="-78"/>
                  </a:rPr>
                  <a:t>ریسک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600" dirty="0">
                    <a:cs typeface="B Nazanin" panose="00000400000000000000" pitchFamily="2" charset="-78"/>
                  </a:rPr>
                  <a:t>فرض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کنید مجموعه </a:t>
                </a:r>
                <a:r>
                  <a:rPr lang="fa-IR" sz="2600" dirty="0">
                    <a:cs typeface="B Nazanin" panose="00000400000000000000" pitchFamily="2" charset="-78"/>
                  </a:rPr>
                  <a:t>آموزشی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مشاهدات</a:t>
                </a:r>
                <a:r>
                  <a:rPr lang="en-US" sz="2600" dirty="0" err="1" smtClean="0">
                    <a:cs typeface="B Nazanin" panose="00000400000000000000" pitchFamily="2" charset="-78"/>
                  </a:rPr>
                  <a:t>D</a:t>
                </a:r>
                <a:r>
                  <a:rPr lang="en-US" sz="2600" baseline="-25000" dirty="0" err="1" smtClean="0">
                    <a:cs typeface="B Nazanin" panose="00000400000000000000" pitchFamily="2" charset="-78"/>
                  </a:rPr>
                  <a:t>n</a:t>
                </a:r>
                <a:r>
                  <a:rPr lang="en-US" sz="2600" dirty="0">
                    <a:cs typeface="B Nazanin" panose="00000400000000000000" pitchFamily="2" charset="-78"/>
                  </a:rPr>
                  <a:t>= {(x</a:t>
                </a:r>
                <a:r>
                  <a:rPr lang="en-US" sz="2600" baseline="-25000" dirty="0">
                    <a:cs typeface="B Nazanin" panose="00000400000000000000" pitchFamily="2" charset="-78"/>
                  </a:rPr>
                  <a:t>i</a:t>
                </a:r>
                <a:r>
                  <a:rPr lang="en-US" sz="2600" dirty="0">
                    <a:cs typeface="B Nazanin" panose="00000400000000000000" pitchFamily="2" charset="-78"/>
                  </a:rPr>
                  <a:t>; </a:t>
                </a:r>
                <a:r>
                  <a:rPr lang="en-US" sz="2600" dirty="0" err="1">
                    <a:cs typeface="B Nazanin" panose="00000400000000000000" pitchFamily="2" charset="-78"/>
                  </a:rPr>
                  <a:t>y</a:t>
                </a:r>
                <a:r>
                  <a:rPr lang="en-US" sz="2600" baseline="-25000" dirty="0" err="1">
                    <a:cs typeface="B Nazanin" panose="00000400000000000000" pitchFamily="2" charset="-78"/>
                  </a:rPr>
                  <a:t>i</a:t>
                </a:r>
                <a:r>
                  <a:rPr lang="en-US" sz="2600" dirty="0">
                    <a:cs typeface="B Nazanin" panose="00000400000000000000" pitchFamily="2" charset="-78"/>
                  </a:rPr>
                  <a:t>); </a:t>
                </a:r>
                <a:r>
                  <a:rPr lang="en-US" sz="2600" dirty="0" err="1">
                    <a:cs typeface="B Nazanin" panose="00000400000000000000" pitchFamily="2" charset="-78"/>
                  </a:rPr>
                  <a:t>i</a:t>
                </a:r>
                <a:r>
                  <a:rPr lang="en-US" sz="2600" dirty="0">
                    <a:cs typeface="B Nazanin" panose="00000400000000000000" pitchFamily="2" charset="-78"/>
                  </a:rPr>
                  <a:t> = 1; 2; …; n}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 </a:t>
                </a:r>
                <a:r>
                  <a:rPr lang="ar-SA" sz="2600" dirty="0" smtClean="0">
                    <a:cs typeface="B Nazanin" panose="00000400000000000000" pitchFamily="2" charset="-78"/>
                  </a:rPr>
                  <a:t>در </a:t>
                </a:r>
                <a:r>
                  <a:rPr lang="ar-SA" sz="2600" dirty="0">
                    <a:cs typeface="B Nazanin" panose="00000400000000000000" pitchFamily="2" charset="-78"/>
                  </a:rPr>
                  <a:t>اختیار ما قرار داده شده است که تحقق های مستقل و دارای توزیع یکسان از جفت تصادفی </a:t>
                </a:r>
                <a:r>
                  <a:rPr lang="en-US" sz="2600" dirty="0">
                    <a:cs typeface="B Nazanin" panose="00000400000000000000" pitchFamily="2" charset="-78"/>
                  </a:rPr>
                  <a:t>(X,Y)</a:t>
                </a:r>
                <a:r>
                  <a:rPr lang="fa-IR" sz="2600" dirty="0">
                    <a:cs typeface="B Nazanin" panose="00000400000000000000" pitchFamily="2" charset="-78"/>
                  </a:rPr>
                  <a:t> می باشند. در اینجا </a:t>
                </a:r>
                <a:r>
                  <a:rPr lang="en-US" sz="2600" dirty="0">
                    <a:cs typeface="B Nazanin" panose="00000400000000000000" pitchFamily="2" charset="-78"/>
                  </a:rPr>
                  <a:t>X</a:t>
                </a:r>
                <a14:m>
                  <m:oMath xmlns:m="http://schemas.openxmlformats.org/officeDocument/2006/math">
                    <m:r>
                      <a:rPr lang="en-US" sz="260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600" dirty="0">
                    <a:cs typeface="B Nazanin" panose="00000400000000000000" pitchFamily="2" charset="-78"/>
                  </a:rPr>
                  <a:t>X</a:t>
                </a:r>
                <a:r>
                  <a:rPr lang="ar-SA" sz="2600" dirty="0">
                    <a:cs typeface="B Nazanin" panose="00000400000000000000" pitchFamily="2" charset="-78"/>
                  </a:rPr>
                  <a:t> بردار ورودی و </a:t>
                </a:r>
                <a:r>
                  <a:rPr lang="en-US" sz="2600" dirty="0">
                    <a:cs typeface="B Nazanin" panose="00000400000000000000" pitchFamily="2" charset="-78"/>
                  </a:rPr>
                  <a:t>Y</a:t>
                </a:r>
                <a14:m>
                  <m:oMath xmlns:m="http://schemas.openxmlformats.org/officeDocument/2006/math">
                    <m:r>
                      <a:rPr lang="ar-SA" sz="26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{−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ar-SA" sz="2600" dirty="0">
                    <a:cs typeface="B Nazanin" panose="00000400000000000000" pitchFamily="2" charset="-78"/>
                  </a:rPr>
                  <a:t> برچسب کلاس را نشان می دهد</a:t>
                </a:r>
                <a:r>
                  <a:rPr lang="en-US" sz="2600" dirty="0" smtClean="0">
                    <a:cs typeface="B Nazanin" panose="00000400000000000000" pitchFamily="2" charset="-78"/>
                  </a:rPr>
                  <a:t>.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 </a:t>
                </a:r>
                <a:r>
                  <a:rPr lang="ar-SA" sz="2600" dirty="0" smtClean="0">
                    <a:cs typeface="B Nazanin" panose="00000400000000000000" pitchFamily="2" charset="-78"/>
                  </a:rPr>
                  <a:t>هدف </a:t>
                </a:r>
                <a:r>
                  <a:rPr lang="ar-SA" sz="2600" dirty="0">
                    <a:cs typeface="B Nazanin" panose="00000400000000000000" pitchFamily="2" charset="-78"/>
                  </a:rPr>
                  <a:t>دسته بندی، انتخاب تابع </a:t>
                </a:r>
                <a:r>
                  <a:rPr lang="en-US" sz="2600" dirty="0">
                    <a:cs typeface="B Nazanin" panose="00000400000000000000" pitchFamily="2" charset="-78"/>
                  </a:rPr>
                  <a:t>f</a:t>
                </a:r>
                <a:r>
                  <a:rPr lang="fa-IR" sz="2600" dirty="0">
                    <a:cs typeface="B Nazanin" panose="00000400000000000000" pitchFamily="2" charset="-78"/>
                  </a:rPr>
                  <a:t> از کلاس توابع </a:t>
                </a:r>
                <a:r>
                  <a:rPr lang="en-US" sz="2600" dirty="0">
                    <a:cs typeface="B Nazanin" panose="00000400000000000000" pitchFamily="2" charset="-78"/>
                  </a:rPr>
                  <a:t>F</a:t>
                </a:r>
                <a:r>
                  <a:rPr lang="ar-SA" sz="2600" dirty="0">
                    <a:cs typeface="B Nazanin" panose="00000400000000000000" pitchFamily="2" charset="-78"/>
                  </a:rPr>
                  <a:t> می باشد، به گونه ای که علامت </a:t>
                </a:r>
                <a:r>
                  <a:rPr lang="en-US" sz="2600" dirty="0">
                    <a:cs typeface="B Nazanin" panose="00000400000000000000" pitchFamily="2" charset="-78"/>
                  </a:rPr>
                  <a:t>f(X)</a:t>
                </a:r>
                <a:r>
                  <a:rPr lang="fa-IR" sz="2600" dirty="0">
                    <a:cs typeface="B Nazanin" panose="00000400000000000000" pitchFamily="2" charset="-78"/>
                  </a:rPr>
                  <a:t> تحت توزیع مشترک نامعلوم </a:t>
                </a:r>
                <a:r>
                  <a:rPr lang="en-US" sz="2600" dirty="0">
                    <a:cs typeface="B Nazanin" panose="00000400000000000000" pitchFamily="2" charset="-78"/>
                  </a:rPr>
                  <a:t>P(X,Y)</a:t>
                </a:r>
                <a:r>
                  <a:rPr lang="fa-IR" sz="2600" dirty="0">
                    <a:cs typeface="B Nazanin" panose="00000400000000000000" pitchFamily="2" charset="-78"/>
                  </a:rPr>
                  <a:t> ، یک پیشگویی درست از </a:t>
                </a:r>
                <a:r>
                  <a:rPr lang="en-US" sz="2600" dirty="0">
                    <a:cs typeface="B Nazanin" panose="00000400000000000000" pitchFamily="2" charset="-78"/>
                  </a:rPr>
                  <a:t>Y</a:t>
                </a:r>
                <a:r>
                  <a:rPr lang="fa-IR" sz="2600" dirty="0">
                    <a:cs typeface="B Nazanin" panose="00000400000000000000" pitchFamily="2" charset="-78"/>
                  </a:rPr>
                  <a:t> می باشد.</a:t>
                </a:r>
                <a:r>
                  <a:rPr lang="fa-IR" sz="2600" i="1" dirty="0">
                    <a:cs typeface="B Nazanin" panose="00000400000000000000" pitchFamily="2" charset="-78"/>
                  </a:rPr>
                  <a:t>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به عبارت دیگر، خواهان انتخاب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ar-SA" sz="2600" dirty="0">
                    <a:cs typeface="B Nazanin" panose="00000400000000000000" pitchFamily="2" charset="-78"/>
                  </a:rPr>
                  <a:t> هستیم که ریسک </a:t>
                </a:r>
                <a:r>
                  <a:rPr lang="en-US" sz="2600" dirty="0">
                    <a:cs typeface="B Nazanin" panose="00000400000000000000" pitchFamily="2" charset="-78"/>
                  </a:rPr>
                  <a:t>R(f)</a:t>
                </a:r>
                <a:r>
                  <a:rPr lang="ar-SA" sz="2600" dirty="0">
                    <a:cs typeface="B Nazanin" panose="00000400000000000000" pitchFamily="2" charset="-78"/>
                  </a:rPr>
                  <a:t> تعیین شده با رابطه زیر را به حداقل می </a:t>
                </a:r>
                <a:r>
                  <a:rPr lang="ar-SA" sz="2600" dirty="0" smtClean="0">
                    <a:cs typeface="B Nazanin" panose="00000400000000000000" pitchFamily="2" charset="-78"/>
                  </a:rPr>
                  <a:t>رساند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:</a:t>
                </a:r>
                <a:endParaRPr lang="en-AU" sz="26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254" r="-1408" b="-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نظریه دسته بندی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2575792" y="5188811"/>
            <a:ext cx="3992433" cy="52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41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تابع زبان القایی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آموزش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285750" indent="-28575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ar-SA" sz="2600" dirty="0">
                    <a:cs typeface="B Nazanin" panose="00000400000000000000" pitchFamily="2" charset="-78"/>
                  </a:rPr>
                  <a:t>حاصل ضرب </a:t>
                </a:r>
                <a:r>
                  <a:rPr lang="en-US" sz="2600" dirty="0" err="1">
                    <a:cs typeface="B Nazanin" panose="00000400000000000000" pitchFamily="2" charset="-78"/>
                  </a:rPr>
                  <a:t>yf</a:t>
                </a:r>
                <a:r>
                  <a:rPr lang="en-US" sz="2600" dirty="0">
                    <a:cs typeface="B Nazanin" panose="00000400000000000000" pitchFamily="2" charset="-78"/>
                  </a:rPr>
                  <a:t>(x)</a:t>
                </a:r>
                <a:r>
                  <a:rPr lang="ar-SA" sz="2600" dirty="0">
                    <a:cs typeface="B Nazanin" panose="00000400000000000000" pitchFamily="2" charset="-78"/>
                  </a:rPr>
                  <a:t> حاشیه نامیده شده ( با </a:t>
                </a:r>
                <a14:m>
                  <m:oMath xmlns:m="http://schemas.openxmlformats.org/officeDocument/2006/math">
                    <m:r>
                      <a:rPr lang="ar-SA" sz="26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ar-SA" sz="2600" dirty="0">
                    <a:cs typeface="B Nazanin" panose="00000400000000000000" pitchFamily="2" charset="-78"/>
                  </a:rPr>
                  <a:t> نشان داده شده است) و با آن می توان به عنوان معیار صحت و درستی تصمیم برای نمونه </a:t>
                </a:r>
                <a:r>
                  <a:rPr lang="en-US" sz="2600" dirty="0">
                    <a:cs typeface="B Nazanin" panose="00000400000000000000" pitchFamily="2" charset="-78"/>
                  </a:rPr>
                  <a:t>x</a:t>
                </a:r>
                <a:r>
                  <a:rPr lang="fa-IR" sz="2600" dirty="0">
                    <a:cs typeface="B Nazanin" panose="00000400000000000000" pitchFamily="2" charset="-78"/>
                  </a:rPr>
                  <a:t> رفتار نمود. با در اختیار داشتن نمونه مجموعه </a:t>
                </a:r>
                <a:r>
                  <a:rPr lang="en-US" sz="2600" dirty="0" err="1">
                    <a:cs typeface="B Nazanin" panose="00000400000000000000" pitchFamily="2" charset="-78"/>
                  </a:rPr>
                  <a:t>D</a:t>
                </a:r>
                <a:r>
                  <a:rPr lang="en-US" sz="2600" baseline="-25000" dirty="0" err="1">
                    <a:cs typeface="B Nazanin" panose="00000400000000000000" pitchFamily="2" charset="-78"/>
                  </a:rPr>
                  <a:t>n</a:t>
                </a:r>
                <a:r>
                  <a:rPr lang="ar-SA" sz="2600" dirty="0">
                    <a:cs typeface="B Nazanin" panose="00000400000000000000" pitchFamily="2" charset="-78"/>
                  </a:rPr>
                  <a:t> از تحقق ها، در نظر گرفتن ریسک تجربی یا میانگین نمونه زیان </a:t>
                </a:r>
                <a:r>
                  <a:rPr lang="en-US" sz="2600" dirty="0">
                    <a:cs typeface="B Nazanin" panose="00000400000000000000" pitchFamily="2" charset="-78"/>
                  </a:rPr>
                  <a:t>0-1</a:t>
                </a:r>
                <a:r>
                  <a:rPr lang="fa-IR" sz="2600" dirty="0">
                    <a:cs typeface="B Nazanin" panose="00000400000000000000" pitchFamily="2" charset="-78"/>
                  </a:rPr>
                  <a:t> طبیعی می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باشد</a:t>
                </a:r>
              </a:p>
              <a:p>
                <a:pPr marL="285750" indent="-28575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285750" indent="-28575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ar-SA" sz="2600" dirty="0" smtClean="0">
                    <a:cs typeface="B Nazanin" panose="00000400000000000000" pitchFamily="2" charset="-78"/>
                  </a:rPr>
                  <a:t>نتیجه</a:t>
                </a:r>
                <a:r>
                  <a:rPr lang="ar-SA" sz="2600" dirty="0">
                    <a:cs typeface="B Nazanin" panose="00000400000000000000" pitchFamily="2" charset="-78"/>
                  </a:rPr>
                  <a:t>، به حداقل رساندن ریسک </a:t>
                </a:r>
                <a14:m>
                  <m:oMath xmlns:m="http://schemas.openxmlformats.org/officeDocument/2006/math">
                    <m:r>
                      <a:rPr lang="ar-SA" sz="260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ar-SA" sz="2600" dirty="0">
                    <a:cs typeface="B Nazanin" panose="00000400000000000000" pitchFamily="2" charset="-78"/>
                  </a:rPr>
                  <a:t> و ریسک </a:t>
                </a:r>
                <a14:m>
                  <m:oMath xmlns:m="http://schemas.openxmlformats.org/officeDocument/2006/math">
                    <m:r>
                      <a:rPr lang="ar-SA" sz="260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ar-SA" sz="2600" dirty="0">
                    <a:cs typeface="B Nazanin" panose="00000400000000000000" pitchFamily="2" charset="-78"/>
                  </a:rPr>
                  <a:t> تجربی تعریف شده با رابطه زیر می باشد</a:t>
                </a:r>
                <a:r>
                  <a:rPr lang="ar-SA" sz="2600" dirty="0" smtClean="0">
                    <a:cs typeface="B Nazanin" panose="00000400000000000000" pitchFamily="2" charset="-78"/>
                  </a:rPr>
                  <a:t>:</a:t>
                </a:r>
                <a:endParaRPr lang="fa-IR" sz="2600" dirty="0" smtClean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254" r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نظریه دسته بندی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1064369" y="2521967"/>
            <a:ext cx="3472362" cy="571176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4"/>
          <a:stretch>
            <a:fillRect/>
          </a:stretch>
        </p:blipFill>
        <p:spPr>
          <a:xfrm>
            <a:off x="2816951" y="4447820"/>
            <a:ext cx="2877979" cy="108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00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تابع زبان القایی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آموزش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1 سه تابع زیان جانشین معمولاً </a:t>
            </a:r>
            <a:r>
              <a:rPr lang="fa-IR" sz="2800" dirty="0" smtClean="0">
                <a:cs typeface="B Nazanin" panose="00000400000000000000" pitchFamily="2" charset="-78"/>
              </a:rPr>
              <a:t>بکار رفته </a:t>
            </a:r>
            <a:r>
              <a:rPr lang="fa-IR" sz="2800" dirty="0">
                <a:cs typeface="B Nazanin" panose="00000400000000000000" pitchFamily="2" charset="-78"/>
              </a:rPr>
              <a:t>را نشان می دهد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نظریه دسته بندی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2"/>
          <a:stretch>
            <a:fillRect/>
          </a:stretch>
        </p:blipFill>
        <p:spPr>
          <a:xfrm>
            <a:off x="2118395" y="651934"/>
            <a:ext cx="5123829" cy="368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28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تابع زبان القایی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آموزش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قاعده </a:t>
            </a:r>
            <a:r>
              <a:rPr lang="fa-IR" sz="2800" b="1" u="sng" dirty="0">
                <a:cs typeface="B Nazanin" panose="00000400000000000000" pitchFamily="2" charset="-78"/>
              </a:rPr>
              <a:t>تصمیم بهینه </a:t>
            </a:r>
            <a:r>
              <a:rPr lang="fa-IR" sz="2800" b="1" u="sng" dirty="0" smtClean="0">
                <a:cs typeface="B Nazanin" panose="00000400000000000000" pitchFamily="2" charset="-78"/>
              </a:rPr>
              <a:t>بیز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>
                <a:cs typeface="B Nazanin" panose="00000400000000000000" pitchFamily="2" charset="-78"/>
              </a:rPr>
              <a:t>فرض کنید </a:t>
            </a:r>
            <a:r>
              <a:rPr lang="en-US" sz="2800" dirty="0">
                <a:cs typeface="B Nazanin" panose="00000400000000000000" pitchFamily="2" charset="-78"/>
              </a:rPr>
              <a:t>p(x)=P(Y=1|X=x)</a:t>
            </a:r>
            <a:r>
              <a:rPr lang="ar-SA" sz="2800" dirty="0">
                <a:cs typeface="B Nazanin" panose="00000400000000000000" pitchFamily="2" charset="-78"/>
              </a:rPr>
              <a:t> احتمال شرطی کلاس مثبت در شرایط </a:t>
            </a:r>
            <a:r>
              <a:rPr lang="en-US" sz="2800" dirty="0">
                <a:cs typeface="B Nazanin" panose="00000400000000000000" pitchFamily="2" charset="-78"/>
              </a:rPr>
              <a:t>X=x</a:t>
            </a:r>
            <a:r>
              <a:rPr lang="fa-IR" sz="2800" dirty="0">
                <a:cs typeface="B Nazanin" panose="00000400000000000000" pitchFamily="2" charset="-78"/>
              </a:rPr>
              <a:t> می باشد. سپس قاعده دسته بندی بهینه نظری تصمیم با کوچکترین خطای تعمیم به صورت </a:t>
            </a:r>
            <a:r>
              <a:rPr lang="en-US" sz="2800" dirty="0">
                <a:cs typeface="B Nazanin" panose="00000400000000000000" pitchFamily="2" charset="-78"/>
              </a:rPr>
              <a:t>sign[p(x)-1/2]</a:t>
            </a:r>
            <a:r>
              <a:rPr lang="ar-SA" sz="2800" dirty="0">
                <a:cs typeface="B Nazanin" panose="00000400000000000000" pitchFamily="2" charset="-78"/>
              </a:rPr>
              <a:t> نوشته می شود. این قاعده، قاعده بهینه بیزنامیده می شود. ریسک وابسته به قاعده بهینه بیز، ریسک بهینه بیز </a:t>
            </a:r>
            <a:r>
              <a:rPr lang="en-US" sz="2800" dirty="0">
                <a:cs typeface="B Nazanin" panose="00000400000000000000" pitchFamily="2" charset="-78"/>
              </a:rPr>
              <a:t>R</a:t>
            </a:r>
            <a:r>
              <a:rPr lang="en-US" sz="2800" baseline="30000" dirty="0">
                <a:cs typeface="B Nazanin" panose="00000400000000000000" pitchFamily="2" charset="-78"/>
              </a:rPr>
              <a:t>*</a:t>
            </a:r>
            <a:r>
              <a:rPr lang="en-US" sz="2800" dirty="0">
                <a:cs typeface="B Nazanin" panose="00000400000000000000" pitchFamily="2" charset="-78"/>
              </a:rPr>
              <a:t>=R(f</a:t>
            </a:r>
            <a:r>
              <a:rPr lang="en-US" sz="2800" baseline="30000" dirty="0">
                <a:cs typeface="B Nazanin" panose="00000400000000000000" pitchFamily="2" charset="-78"/>
              </a:rPr>
              <a:t>*</a:t>
            </a:r>
            <a:r>
              <a:rPr lang="en-US" sz="2800" dirty="0">
                <a:cs typeface="B Nazanin" panose="00000400000000000000" pitchFamily="2" charset="-78"/>
              </a:rPr>
              <a:t>)</a:t>
            </a:r>
            <a:r>
              <a:rPr lang="ar-SA" sz="2800" dirty="0">
                <a:cs typeface="B Nazanin" panose="00000400000000000000" pitchFamily="2" charset="-78"/>
              </a:rPr>
              <a:t> نامیده می شود. </a:t>
            </a:r>
            <a:endParaRPr lang="en-AU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نظریه دسته بندی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438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345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2017-05-28T06:11:55Z</dcterms:modified>
</cp:coreProperties>
</file>