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مقدمه</a:t>
            </a:r>
            <a:endParaRPr lang="en-US" sz="1600"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سخت افزار سیستم </a:t>
            </a:r>
            <a:endParaRPr lang="en-US" sz="2400" b="1"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نرم افزار سیستم</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نتایج</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پیشنهادات</a:t>
            </a:r>
            <a:endParaRPr lang="en-US" sz="16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8800" b="1" dirty="0" smtClean="0">
                <a:effectLst>
                  <a:outerShdw blurRad="38100" dist="38100" dir="2700000" algn="tl">
                    <a:srgbClr val="000000">
                      <a:alpha val="43137"/>
                    </a:srgbClr>
                  </a:outerShdw>
                </a:effectLst>
                <a:cs typeface="B Nazanin" panose="00000400000000000000" pitchFamily="2" charset="-78"/>
              </a:rPr>
              <a:t>اصول طراحی سیستم</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4</a:t>
            </a:r>
            <a:r>
              <a:rPr lang="en-US" sz="2400" dirty="0" smtClean="0"/>
              <a:t>/</a:t>
            </a:r>
            <a:r>
              <a:rPr lang="fa-IR" sz="2400" dirty="0" smtClean="0"/>
              <a:t>31</a:t>
            </a:r>
            <a:endParaRPr lang="en-US" dirty="0"/>
          </a:p>
        </p:txBody>
      </p:sp>
      <p:sp>
        <p:nvSpPr>
          <p:cNvPr id="25" name="TextBox 24"/>
          <p:cNvSpPr txBox="1"/>
          <p:nvPr/>
        </p:nvSpPr>
        <p:spPr>
          <a:xfrm>
            <a:off x="6320357" y="5983134"/>
            <a:ext cx="1476358"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smtClean="0">
                <a:solidFill>
                  <a:schemeClr val="bg1"/>
                </a:solidFill>
                <a:cs typeface="B Nazanin" panose="00000400000000000000" pitchFamily="2" charset="-78"/>
              </a:rPr>
              <a:t>اصول طراحی </a:t>
            </a:r>
            <a:endParaRPr lang="en-US" sz="16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6394879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مقدمه</a:t>
            </a:r>
            <a:endParaRPr lang="en-US" sz="1600"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سخت افزار سیستم </a:t>
            </a:r>
            <a:endParaRPr lang="en-US" sz="2400" b="1"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نرم افزار سیستم</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نتایج</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پیشنهادات</a:t>
            </a:r>
            <a:endParaRPr lang="en-US" sz="16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پرتوهای خورشید را می توان به دو مولفه تجزیه نمود، یکی عمود بر سطح صفحه نور خورشید و دیگری موازی با سطح، صفحه نور خورشید فقط قادر به دریافت تابش اول می باشد. بنابراین زاویه بین پرتوهای خورشید و نرمال صفحه ای که زاویه </a:t>
            </a:r>
            <a:r>
              <a:rPr lang="fa-IR" sz="2800" dirty="0" smtClean="0">
                <a:cs typeface="B Nazanin" panose="00000400000000000000" pitchFamily="2" charset="-78"/>
              </a:rPr>
              <a:t>فرودی</a:t>
            </a:r>
            <a:r>
              <a:rPr lang="el-GR" sz="2800" dirty="0" smtClean="0">
                <a:cs typeface="B Nazanin" panose="00000400000000000000" pitchFamily="2" charset="-78"/>
              </a:rPr>
              <a:t>θ </a:t>
            </a:r>
            <a:r>
              <a:rPr lang="fa-IR" sz="2800" dirty="0" smtClean="0">
                <a:cs typeface="B Nazanin" panose="00000400000000000000" pitchFamily="2" charset="-78"/>
              </a:rPr>
              <a:t> می </a:t>
            </a:r>
            <a:r>
              <a:rPr lang="fa-IR" sz="2800" dirty="0">
                <a:cs typeface="B Nazanin" panose="00000400000000000000" pitchFamily="2" charset="-78"/>
              </a:rPr>
              <a:t>باشد، باید تا حد امکان کوچک باشد. زاویه </a:t>
            </a:r>
            <a:r>
              <a:rPr lang="fa-IR" sz="2800" dirty="0" smtClean="0">
                <a:cs typeface="B Nazanin" panose="00000400000000000000" pitchFamily="2" charset="-78"/>
              </a:rPr>
              <a:t>فرود</a:t>
            </a:r>
            <a:r>
              <a:rPr lang="el-GR" sz="2800" dirty="0" smtClean="0">
                <a:cs typeface="B Nazanin" panose="00000400000000000000" pitchFamily="2" charset="-78"/>
              </a:rPr>
              <a:t>θ </a:t>
            </a:r>
            <a:r>
              <a:rPr lang="fa-IR" sz="2800" dirty="0" smtClean="0">
                <a:cs typeface="B Nazanin" panose="00000400000000000000" pitchFamily="2" charset="-78"/>
              </a:rPr>
              <a:t> نسبت </a:t>
            </a:r>
            <a:r>
              <a:rPr lang="fa-IR" sz="2800" dirty="0">
                <a:cs typeface="B Nazanin" panose="00000400000000000000" pitchFamily="2" charset="-78"/>
              </a:rPr>
              <a:t>به تغییر روزانه و تغییر فصلی تغییر می کند. بنابراین، کلکتورهای خورشیدی ثابت قادر به جذب کامل انرژی تابش خورشیدی نمی باشند.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5</a:t>
            </a:r>
            <a:r>
              <a:rPr lang="en-US" sz="2400" dirty="0" smtClean="0"/>
              <a:t>/</a:t>
            </a:r>
            <a:r>
              <a:rPr lang="fa-IR" sz="2400" dirty="0" smtClean="0"/>
              <a:t>31</a:t>
            </a:r>
            <a:endParaRPr lang="en-US" dirty="0"/>
          </a:p>
        </p:txBody>
      </p:sp>
      <p:sp>
        <p:nvSpPr>
          <p:cNvPr id="25" name="TextBox 24"/>
          <p:cNvSpPr txBox="1"/>
          <p:nvPr/>
        </p:nvSpPr>
        <p:spPr>
          <a:xfrm>
            <a:off x="6320357" y="5983134"/>
            <a:ext cx="1476358"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smtClean="0">
                <a:solidFill>
                  <a:schemeClr val="bg1"/>
                </a:solidFill>
                <a:cs typeface="B Nazanin" panose="00000400000000000000" pitchFamily="2" charset="-78"/>
              </a:rPr>
              <a:t>اصول طراحی </a:t>
            </a:r>
            <a:endParaRPr lang="en-US" sz="16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11926674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مقدمه</a:t>
            </a:r>
            <a:endParaRPr lang="en-US" sz="1600"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سخت افزار سیستم </a:t>
            </a:r>
            <a:endParaRPr lang="en-US" sz="2400" b="1"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نرم افزار سیستم</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نتایج</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پیشنهادات</a:t>
            </a:r>
            <a:endParaRPr lang="en-US" sz="16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اگر در هر موقعی، کلکتورهای خورشیدی ردیابی قادر به تنظیم موقعیت صفحه نورخورشید بر طبق مسیر خورشید برای کاهش زاویه </a:t>
            </a:r>
            <a:r>
              <a:rPr lang="fa-IR" sz="2800" dirty="0" smtClean="0">
                <a:cs typeface="B Nazanin" panose="00000400000000000000" pitchFamily="2" charset="-78"/>
              </a:rPr>
              <a:t>فرود</a:t>
            </a:r>
            <a:r>
              <a:rPr lang="el-GR" sz="2800" dirty="0" smtClean="0">
                <a:cs typeface="B Nazanin" panose="00000400000000000000" pitchFamily="2" charset="-78"/>
              </a:rPr>
              <a:t>θ </a:t>
            </a:r>
            <a:r>
              <a:rPr lang="fa-IR" sz="2800" dirty="0" smtClean="0">
                <a:cs typeface="B Nazanin" panose="00000400000000000000" pitchFamily="2" charset="-78"/>
              </a:rPr>
              <a:t> باشند</a:t>
            </a:r>
            <a:r>
              <a:rPr lang="fa-IR" sz="2800" dirty="0">
                <a:cs typeface="B Nazanin" panose="00000400000000000000" pitchFamily="2" charset="-78"/>
              </a:rPr>
              <a:t>، آنگاه در شرایط تابش یکسان، در مقایسه با صفحه های نورخورشید ثابت، قادر به جذب انرژی تابش خورشیدی بیشتری می باشند. صفحه نور خورشید سیستم ردیابی خورشیدی دو محوری ،حول دو محور متقابلاً عمود بر هم ، به نامهای محور آزیموت و فراز یا ارتفاع ،شروع به چرخیدن می کند.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31</a:t>
            </a:r>
            <a:endParaRPr lang="en-US" dirty="0"/>
          </a:p>
        </p:txBody>
      </p:sp>
      <p:sp>
        <p:nvSpPr>
          <p:cNvPr id="25" name="TextBox 24"/>
          <p:cNvSpPr txBox="1"/>
          <p:nvPr/>
        </p:nvSpPr>
        <p:spPr>
          <a:xfrm>
            <a:off x="6320357" y="5983134"/>
            <a:ext cx="1476358"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smtClean="0">
                <a:solidFill>
                  <a:schemeClr val="bg1"/>
                </a:solidFill>
                <a:cs typeface="B Nazanin" panose="00000400000000000000" pitchFamily="2" charset="-78"/>
              </a:rPr>
              <a:t>اصول طراحی </a:t>
            </a:r>
            <a:endParaRPr lang="en-US" sz="16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16585925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مقدمه</a:t>
            </a:r>
            <a:endParaRPr lang="en-US" sz="1600"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سخت افزار سیستم </a:t>
            </a:r>
            <a:endParaRPr lang="en-US" sz="2400" b="1"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نرم افزار سیستم</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نتایج</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پیشنهادات</a:t>
            </a:r>
            <a:endParaRPr lang="en-US" sz="16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سیستم ردیابی خورشیدی خودکار از دو مد برای ردیابی استفاده می کنند: مد محاسبه زمان- تاریخ و مد دوربین. اول از همه، مدل محاسبه زمان- تاریخ آن است که سیستم مقدار فرضی زاویه فراز خورشیدی و آزیموت یا جهت آن در یک روز و ساعت خاص تحت قوانین اخترشناسی در فرمولها را محاسبه نموده و سپس به منظور تنظیم زاویه صفحه نورخورشید جهت ردیابی خورشیدی، برنامه کنترل را اجرا می کند.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31</a:t>
            </a:r>
            <a:endParaRPr lang="en-US" dirty="0"/>
          </a:p>
        </p:txBody>
      </p:sp>
      <p:sp>
        <p:nvSpPr>
          <p:cNvPr id="25" name="TextBox 24"/>
          <p:cNvSpPr txBox="1"/>
          <p:nvPr/>
        </p:nvSpPr>
        <p:spPr>
          <a:xfrm>
            <a:off x="6320357" y="5983134"/>
            <a:ext cx="1476358"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smtClean="0">
                <a:solidFill>
                  <a:schemeClr val="bg1"/>
                </a:solidFill>
                <a:cs typeface="B Nazanin" panose="00000400000000000000" pitchFamily="2" charset="-78"/>
              </a:rPr>
              <a:t>اصول طراحی </a:t>
            </a:r>
            <a:endParaRPr lang="en-US" sz="16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56095424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306</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2017-05-27T06:40:31Z</dcterms:modified>
</cp:coreProperties>
</file>