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5/24/2017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5/24/2017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5/24/2017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5/24/2017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رابط برنامه</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کار وابسته</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محدوده پایگاه دانش </a:t>
            </a:r>
          </a:p>
          <a:p>
            <a:pPr marL="457200" indent="-457200" algn="just" rtl="1">
              <a:lnSpc>
                <a:spcPct val="150000"/>
              </a:lnSpc>
              <a:buFont typeface="Wingdings 3" panose="05040102010807070707" pitchFamily="18" charset="2"/>
              <a:buChar char="|"/>
            </a:pPr>
            <a:r>
              <a:rPr lang="fa-IR" sz="2800" dirty="0" smtClean="0">
                <a:cs typeface="B Nazanin" panose="00000400000000000000" pitchFamily="2" charset="-78"/>
              </a:rPr>
              <a:t>استاندارد</a:t>
            </a:r>
            <a:r>
              <a:rPr lang="en-US" sz="2800" dirty="0" smtClean="0">
                <a:cs typeface="B Nazanin" panose="00000400000000000000" pitchFamily="2" charset="-78"/>
              </a:rPr>
              <a:t>ISO27002 </a:t>
            </a:r>
            <a:r>
              <a:rPr lang="fa-IR" sz="2800" dirty="0" smtClean="0">
                <a:cs typeface="B Nazanin" panose="00000400000000000000" pitchFamily="2" charset="-78"/>
              </a:rPr>
              <a:t> به </a:t>
            </a:r>
            <a:r>
              <a:rPr lang="fa-IR" sz="2800" dirty="0">
                <a:cs typeface="B Nazanin" panose="00000400000000000000" pitchFamily="2" charset="-78"/>
              </a:rPr>
              <a:t>عنوان یک بستر برای کار ما انتخاب شد. </a:t>
            </a:r>
            <a:r>
              <a:rPr lang="en-US" sz="2800" dirty="0">
                <a:cs typeface="B Nazanin" panose="00000400000000000000" pitchFamily="2" charset="-78"/>
              </a:rPr>
              <a:t>CISOs </a:t>
            </a:r>
            <a:r>
              <a:rPr lang="fa-IR" sz="2800" dirty="0" smtClean="0">
                <a:cs typeface="B Nazanin" panose="00000400000000000000" pitchFamily="2" charset="-78"/>
              </a:rPr>
              <a:t> به </a:t>
            </a:r>
            <a:r>
              <a:rPr lang="fa-IR" sz="2800" dirty="0">
                <a:cs typeface="B Nazanin" panose="00000400000000000000" pitchFamily="2" charset="-78"/>
              </a:rPr>
              <a:t>عنوان یک نمونه از چارچوب در اغلب کارهاست که با آن عوامل </a:t>
            </a:r>
            <a:r>
              <a:rPr lang="fa-IR" sz="2800" dirty="0" smtClean="0">
                <a:cs typeface="B Nazanin" panose="00000400000000000000" pitchFamily="2" charset="-78"/>
              </a:rPr>
              <a:t>رفتاری، </a:t>
            </a:r>
            <a:r>
              <a:rPr lang="fa-IR" sz="2800" dirty="0">
                <a:cs typeface="B Nazanin" panose="00000400000000000000" pitchFamily="2" charset="-78"/>
              </a:rPr>
              <a:t>انسانی را مرتبط می سازیم. دانشکده های دانشگاه و اطلاعات انجمن </a:t>
            </a:r>
            <a:r>
              <a:rPr lang="fa-IR" sz="2800" dirty="0" smtClean="0">
                <a:cs typeface="B Nazanin" panose="00000400000000000000" pitchFamily="2" charset="-78"/>
              </a:rPr>
              <a:t>سیستم</a:t>
            </a:r>
            <a:r>
              <a:rPr lang="en-US" sz="2800" dirty="0" smtClean="0">
                <a:cs typeface="B Nazanin" panose="00000400000000000000" pitchFamily="2" charset="-78"/>
              </a:rPr>
              <a:t>UCISA </a:t>
            </a:r>
            <a:r>
              <a:rPr lang="fa-IR" sz="2800" dirty="0" smtClean="0">
                <a:cs typeface="B Nazanin" panose="00000400000000000000" pitchFamily="2" charset="-78"/>
              </a:rPr>
              <a:t> اطلاعات </a:t>
            </a:r>
            <a:r>
              <a:rPr lang="fa-IR" sz="2800" dirty="0">
                <a:cs typeface="B Nazanin" panose="00000400000000000000" pitchFamily="2" charset="-78"/>
              </a:rPr>
              <a:t>جعبه ابزار امنیت </a:t>
            </a:r>
            <a:r>
              <a:rPr lang="fa-IR" sz="2800" dirty="0" smtClean="0">
                <a:cs typeface="B Nazanin" panose="00000400000000000000" pitchFamily="2" charset="-78"/>
              </a:rPr>
              <a:t>(طراحی </a:t>
            </a:r>
            <a:r>
              <a:rPr lang="fa-IR" sz="2800" dirty="0">
                <a:cs typeface="B Nazanin" panose="00000400000000000000" pitchFamily="2" charset="-78"/>
              </a:rPr>
              <a:t>شده توسط </a:t>
            </a:r>
            <a:r>
              <a:rPr lang="fa-IR" sz="2800" dirty="0" smtClean="0">
                <a:cs typeface="B Nazanin" panose="00000400000000000000" pitchFamily="2" charset="-78"/>
              </a:rPr>
              <a:t>دانشگاه) </a:t>
            </a:r>
            <a:r>
              <a:rPr lang="fa-IR" sz="2800" dirty="0">
                <a:cs typeface="B Nazanin" panose="00000400000000000000" pitchFamily="2" charset="-78"/>
              </a:rPr>
              <a:t>را به عنوان یک منبع اضافی از اطلاعات انتخاب کردند. ابزار </a:t>
            </a:r>
            <a:r>
              <a:rPr lang="en-US" sz="2800" dirty="0">
                <a:cs typeface="B Nazanin" panose="00000400000000000000" pitchFamily="2" charset="-78"/>
              </a:rPr>
              <a:t>UCISA </a:t>
            </a:r>
            <a:r>
              <a:rPr lang="fa-IR" sz="2800" dirty="0" smtClean="0">
                <a:cs typeface="B Nazanin" panose="00000400000000000000" pitchFamily="2" charset="-78"/>
              </a:rPr>
              <a:t> به </a:t>
            </a:r>
            <a:r>
              <a:rPr lang="fa-IR" sz="2800" dirty="0">
                <a:cs typeface="B Nazanin" panose="00000400000000000000" pitchFamily="2" charset="-78"/>
              </a:rPr>
              <a:t>طور خاص نسبت به نیاز های هدف موسسات </a:t>
            </a:r>
            <a:r>
              <a:rPr lang="fa-IR" sz="2800" dirty="0" smtClean="0">
                <a:cs typeface="B Nazanin" panose="00000400000000000000" pitchFamily="2" charset="-78"/>
              </a:rPr>
              <a:t>آموزشی، </a:t>
            </a:r>
            <a:r>
              <a:rPr lang="fa-IR" sz="2800" dirty="0">
                <a:cs typeface="B Nazanin" panose="00000400000000000000" pitchFamily="2" charset="-78"/>
              </a:rPr>
              <a:t>و نه تنها توسط فرآیند های مدیریتی در نظر گرفته </a:t>
            </a:r>
            <a:r>
              <a:rPr lang="fa-IR" sz="2800" dirty="0" smtClean="0">
                <a:cs typeface="B Nazanin" panose="00000400000000000000" pitchFamily="2" charset="-78"/>
              </a:rPr>
              <a:t>شده، </a:t>
            </a:r>
            <a:r>
              <a:rPr lang="fa-IR" sz="2800" dirty="0">
                <a:cs typeface="B Nazanin" panose="00000400000000000000" pitchFamily="2" charset="-78"/>
              </a:rPr>
              <a:t>متفاوت است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7</a:t>
            </a:r>
            <a:r>
              <a:rPr lang="en-US" sz="2400" dirty="0" smtClean="0"/>
              <a:t>/</a:t>
            </a:r>
            <a:r>
              <a:rPr lang="fa-IR" sz="2400" dirty="0" smtClean="0"/>
              <a:t>32</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پایگاه دانش</a:t>
            </a:r>
            <a:endParaRPr lang="en-US" sz="2200" dirty="0">
              <a:solidFill>
                <a:schemeClr val="bg1"/>
              </a:solidFill>
              <a:cs typeface="B Nazanin" panose="00000400000000000000" pitchFamily="2" charset="-78"/>
            </a:endParaRPr>
          </a:p>
        </p:txBody>
      </p:sp>
    </p:spTree>
    <p:extLst>
      <p:ext uri="{BB962C8B-B14F-4D97-AF65-F5344CB8AC3E}">
        <p14:creationId xmlns:p14="http://schemas.microsoft.com/office/powerpoint/2010/main" val="349032597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رابط برنامه</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کار وابسته</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3" panose="05040102010807070707" pitchFamily="18" charset="2"/>
              <a:buChar char="|"/>
            </a:pPr>
            <a:r>
              <a:rPr lang="en-US" sz="2600" dirty="0">
                <a:cs typeface="B Nazanin" panose="00000400000000000000" pitchFamily="2" charset="-78"/>
              </a:rPr>
              <a:t>UCISA </a:t>
            </a:r>
            <a:r>
              <a:rPr lang="fa-IR" sz="2600" dirty="0" smtClean="0">
                <a:cs typeface="B Nazanin" panose="00000400000000000000" pitchFamily="2" charset="-78"/>
              </a:rPr>
              <a:t> به </a:t>
            </a:r>
            <a:r>
              <a:rPr lang="fa-IR" sz="2600" dirty="0">
                <a:cs typeface="B Nazanin" panose="00000400000000000000" pitchFamily="2" charset="-78"/>
              </a:rPr>
              <a:t>عنوان مرجع استاندارد بر اساس </a:t>
            </a:r>
            <a:r>
              <a:rPr lang="fa-IR" sz="2600" dirty="0" smtClean="0">
                <a:cs typeface="B Nazanin" panose="00000400000000000000" pitchFamily="2" charset="-78"/>
              </a:rPr>
              <a:t>استاندارد</a:t>
            </a:r>
            <a:r>
              <a:rPr lang="en-US" sz="2600" dirty="0" smtClean="0">
                <a:cs typeface="B Nazanin" panose="00000400000000000000" pitchFamily="2" charset="-78"/>
              </a:rPr>
              <a:t>BS7799 </a:t>
            </a:r>
            <a:r>
              <a:rPr lang="en-US" sz="2600" dirty="0">
                <a:cs typeface="B Nazanin" panose="00000400000000000000" pitchFamily="2" charset="-78"/>
              </a:rPr>
              <a:t>، </a:t>
            </a:r>
            <a:r>
              <a:rPr lang="fa-IR" sz="2600" dirty="0">
                <a:cs typeface="B Nazanin" panose="00000400000000000000" pitchFamily="2" charset="-78"/>
              </a:rPr>
              <a:t>استاندارد بریتانیا </a:t>
            </a:r>
            <a:r>
              <a:rPr lang="fa-IR" sz="2600" dirty="0" smtClean="0">
                <a:cs typeface="B Nazanin" panose="00000400000000000000" pitchFamily="2" charset="-78"/>
              </a:rPr>
              <a:t>گسترش  </a:t>
            </a:r>
            <a:r>
              <a:rPr lang="fa-IR" sz="2600" dirty="0">
                <a:cs typeface="B Nazanin" panose="00000400000000000000" pitchFamily="2" charset="-78"/>
              </a:rPr>
              <a:t>می یابد</a:t>
            </a:r>
            <a:r>
              <a:rPr lang="fa-IR" sz="2600" dirty="0" smtClean="0">
                <a:cs typeface="B Nazanin" panose="00000400000000000000" pitchFamily="2" charset="-78"/>
              </a:rPr>
              <a:t>. استفاده </a:t>
            </a:r>
            <a:r>
              <a:rPr lang="fa-IR" sz="2600" dirty="0">
                <a:cs typeface="B Nazanin" panose="00000400000000000000" pitchFamily="2" charset="-78"/>
              </a:rPr>
              <a:t>از این دو نوع استاندارد یک فرصت برای بررسی راه های ارائه معرفت بر گرفته از منابع مرتبط را فراهم می کند. حوزه محتوای پایگاه دانش با این دستورالعمل ها که به استفاده از ارتباط دستگاه های ذخیره سازی قابل جابه جایی اطلاعات توسط کارکنان در محل </a:t>
            </a:r>
            <a:r>
              <a:rPr lang="fa-IR" sz="2600" dirty="0" smtClean="0">
                <a:cs typeface="B Nazanin" panose="00000400000000000000" pitchFamily="2" charset="-78"/>
              </a:rPr>
              <a:t>کار، </a:t>
            </a:r>
            <a:r>
              <a:rPr lang="fa-IR" sz="2600" dirty="0">
                <a:cs typeface="B Nazanin" panose="00000400000000000000" pitchFamily="2" charset="-78"/>
              </a:rPr>
              <a:t>محدود شد</a:t>
            </a:r>
            <a:r>
              <a:rPr lang="fa-IR" sz="2600" dirty="0" smtClean="0">
                <a:cs typeface="B Nazanin" panose="00000400000000000000" pitchFamily="2" charset="-78"/>
              </a:rPr>
              <a:t>. این </a:t>
            </a:r>
            <a:r>
              <a:rPr lang="fa-IR" sz="2600" dirty="0">
                <a:cs typeface="B Nazanin" panose="00000400000000000000" pitchFamily="2" charset="-78"/>
              </a:rPr>
              <a:t>به ما اجازه تمرکز و ساخت در یافته های تحقیقات قبلی که نیاز به در نظر گرفتن عوامل انسانی رفتاری در هنگام تامین امنیت اطلاعات در مورد دستگاه های ذخیره سازی </a:t>
            </a:r>
            <a:r>
              <a:rPr lang="en-US" sz="2600" dirty="0">
                <a:cs typeface="B Nazanin" panose="00000400000000000000" pitchFamily="2" charset="-78"/>
              </a:rPr>
              <a:t>USB </a:t>
            </a:r>
            <a:r>
              <a:rPr lang="fa-IR" sz="2600" dirty="0" smtClean="0">
                <a:cs typeface="B Nazanin" panose="00000400000000000000" pitchFamily="2" charset="-78"/>
              </a:rPr>
              <a:t> قابل </a:t>
            </a:r>
            <a:r>
              <a:rPr lang="fa-IR" sz="2600" dirty="0">
                <a:cs typeface="B Nazanin" panose="00000400000000000000" pitchFamily="2" charset="-78"/>
              </a:rPr>
              <a:t>حمل را نشان می دهد.</a:t>
            </a:r>
            <a:endParaRPr lang="fa-IR" sz="26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8</a:t>
            </a:r>
            <a:r>
              <a:rPr lang="en-US" sz="2400" dirty="0" smtClean="0"/>
              <a:t>/</a:t>
            </a:r>
            <a:r>
              <a:rPr lang="fa-IR" sz="2400" dirty="0" smtClean="0"/>
              <a:t>32</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پایگاه دانش</a:t>
            </a:r>
            <a:endParaRPr lang="en-US" sz="2200" dirty="0">
              <a:solidFill>
                <a:schemeClr val="bg1"/>
              </a:solidFill>
              <a:cs typeface="B Nazanin" panose="00000400000000000000" pitchFamily="2" charset="-78"/>
            </a:endParaRPr>
          </a:p>
        </p:txBody>
      </p:sp>
    </p:spTree>
    <p:extLst>
      <p:ext uri="{BB962C8B-B14F-4D97-AF65-F5344CB8AC3E}">
        <p14:creationId xmlns:p14="http://schemas.microsoft.com/office/powerpoint/2010/main" val="35129685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رابط برنامه</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کار وابسته</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رویکرد به توسعه هستی شناسی </a:t>
            </a:r>
            <a:endParaRPr lang="fa-IR" sz="2800" b="1" u="sng" dirty="0" smtClean="0">
              <a:cs typeface="B Nazanin" panose="00000400000000000000" pitchFamily="2" charset="-78"/>
            </a:endParaRPr>
          </a:p>
          <a:p>
            <a:pPr marL="457200" indent="-457200" algn="just" rtl="1">
              <a:lnSpc>
                <a:spcPct val="150000"/>
              </a:lnSpc>
              <a:buFont typeface="Wingdings 3" panose="05040102010807070707" pitchFamily="18" charset="2"/>
              <a:buChar char="|"/>
            </a:pPr>
            <a:r>
              <a:rPr lang="fa-IR" sz="2800" dirty="0">
                <a:cs typeface="B Nazanin" panose="00000400000000000000" pitchFamily="2" charset="-78"/>
              </a:rPr>
              <a:t>هستی شناسی با استفاده از هستی شناسی وب سایت </a:t>
            </a:r>
            <a:r>
              <a:rPr lang="fa-IR" sz="2800" dirty="0" smtClean="0">
                <a:cs typeface="B Nazanin" panose="00000400000000000000" pitchFamily="2" charset="-78"/>
              </a:rPr>
              <a:t>زبان </a:t>
            </a:r>
            <a:r>
              <a:rPr lang="en-US" sz="2800" dirty="0" smtClean="0">
                <a:cs typeface="B Nazanin" panose="00000400000000000000" pitchFamily="2" charset="-78"/>
              </a:rPr>
              <a:t>(OWL)</a:t>
            </a:r>
            <a:r>
              <a:rPr lang="fa-IR" sz="2800" dirty="0" smtClean="0">
                <a:cs typeface="B Nazanin" panose="00000400000000000000" pitchFamily="2" charset="-78"/>
              </a:rPr>
              <a:t> توسعه </a:t>
            </a:r>
            <a:r>
              <a:rPr lang="fa-IR" sz="2800" dirty="0">
                <a:cs typeface="B Nazanin" panose="00000400000000000000" pitchFamily="2" charset="-78"/>
              </a:rPr>
              <a:t>داده شده </a:t>
            </a:r>
            <a:r>
              <a:rPr lang="fa-IR" sz="2800" dirty="0" smtClean="0">
                <a:cs typeface="B Nazanin" panose="00000400000000000000" pitchFamily="2" charset="-78"/>
              </a:rPr>
              <a:t>است. ما</a:t>
            </a:r>
            <a:r>
              <a:rPr lang="en-US" sz="2800" dirty="0" smtClean="0">
                <a:cs typeface="B Nazanin" panose="00000400000000000000" pitchFamily="2" charset="-78"/>
              </a:rPr>
              <a:t>OWL </a:t>
            </a:r>
            <a:r>
              <a:rPr lang="fa-IR" sz="2800" dirty="0" smtClean="0">
                <a:cs typeface="B Nazanin" panose="00000400000000000000" pitchFamily="2" charset="-78"/>
              </a:rPr>
              <a:t> را </a:t>
            </a:r>
            <a:r>
              <a:rPr lang="fa-IR" sz="2800" dirty="0">
                <a:cs typeface="B Nazanin" panose="00000400000000000000" pitchFamily="2" charset="-78"/>
              </a:rPr>
              <a:t>به عنوان پشتیبان و توسعه دهنده انتخاب کردیم</a:t>
            </a:r>
            <a:r>
              <a:rPr lang="fa-IR" sz="2800" dirty="0" smtClean="0">
                <a:cs typeface="B Nazanin" panose="00000400000000000000" pitchFamily="2" charset="-78"/>
              </a:rPr>
              <a:t>. با </a:t>
            </a:r>
            <a:r>
              <a:rPr lang="fa-IR" sz="2800" dirty="0">
                <a:cs typeface="B Nazanin" panose="00000400000000000000" pitchFamily="2" charset="-78"/>
              </a:rPr>
              <a:t>ادامه هستی شناسی توصیه های طراحی و برنامه نویسی هستی شناسی و محتوای دانش در یک زبان هستی شناسی به خوبی سازمان یافته و دانش اطلاعات امنیت را رائه می دهد.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9</a:t>
            </a:r>
            <a:r>
              <a:rPr lang="en-US" sz="2400" dirty="0" smtClean="0"/>
              <a:t>/</a:t>
            </a:r>
            <a:r>
              <a:rPr lang="fa-IR" sz="2400" dirty="0" smtClean="0"/>
              <a:t>32</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پایگاه دانش</a:t>
            </a:r>
            <a:endParaRPr lang="en-US" sz="2200" dirty="0">
              <a:solidFill>
                <a:schemeClr val="bg1"/>
              </a:solidFill>
              <a:cs typeface="B Nazanin" panose="00000400000000000000" pitchFamily="2" charset="-78"/>
            </a:endParaRPr>
          </a:p>
        </p:txBody>
      </p:sp>
    </p:spTree>
    <p:extLst>
      <p:ext uri="{BB962C8B-B14F-4D97-AF65-F5344CB8AC3E}">
        <p14:creationId xmlns:p14="http://schemas.microsoft.com/office/powerpoint/2010/main" val="377660050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رابط برنامه</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کار وابسته</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r" rtl="1">
              <a:lnSpc>
                <a:spcPct val="150000"/>
              </a:lnSpc>
            </a:pPr>
            <a:r>
              <a:rPr lang="fa-IR" sz="2200" dirty="0">
                <a:cs typeface="B Nazanin" panose="00000400000000000000" pitchFamily="2" charset="-78"/>
              </a:rPr>
              <a:t>شکل </a:t>
            </a:r>
            <a:r>
              <a:rPr lang="fa-IR" sz="2200" dirty="0" smtClean="0">
                <a:cs typeface="B Nazanin" panose="00000400000000000000" pitchFamily="2" charset="-78"/>
              </a:rPr>
              <a:t>1: </a:t>
            </a:r>
            <a:r>
              <a:rPr lang="fa-IR" sz="2200" dirty="0">
                <a:cs typeface="B Nazanin" panose="00000400000000000000" pitchFamily="2" charset="-78"/>
              </a:rPr>
              <a:t>نمای کلی از هستی شناسی</a:t>
            </a:r>
            <a:endParaRPr lang="fa-IR" sz="22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10</a:t>
            </a:r>
            <a:r>
              <a:rPr lang="en-US" sz="2400" dirty="0" smtClean="0"/>
              <a:t>/</a:t>
            </a:r>
            <a:r>
              <a:rPr lang="fa-IR" sz="2400" dirty="0" smtClean="0"/>
              <a:t>32</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پایگاه دانش</a:t>
            </a:r>
            <a:endParaRPr lang="en-US" sz="2200" dirty="0">
              <a:solidFill>
                <a:schemeClr val="bg1"/>
              </a:solidFill>
              <a:cs typeface="B Nazanin" panose="00000400000000000000" pitchFamily="2" charset="-78"/>
            </a:endParaRPr>
          </a:p>
        </p:txBody>
      </p:sp>
      <p:pic>
        <p:nvPicPr>
          <p:cNvPr id="26" name="Picture 25"/>
          <p:cNvPicPr/>
          <p:nvPr/>
        </p:nvPicPr>
        <p:blipFill>
          <a:blip r:embed="rId2"/>
          <a:stretch>
            <a:fillRect/>
          </a:stretch>
        </p:blipFill>
        <p:spPr>
          <a:xfrm>
            <a:off x="1263146" y="170605"/>
            <a:ext cx="4375391" cy="5541778"/>
          </a:xfrm>
          <a:prstGeom prst="rect">
            <a:avLst/>
          </a:prstGeom>
        </p:spPr>
      </p:pic>
    </p:spTree>
    <p:extLst>
      <p:ext uri="{BB962C8B-B14F-4D97-AF65-F5344CB8AC3E}">
        <p14:creationId xmlns:p14="http://schemas.microsoft.com/office/powerpoint/2010/main" val="409160660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332</Words>
  <Application>Microsoft Office PowerPoint</Application>
  <PresentationFormat>On-screen Show (4:3)</PresentationFormat>
  <Paragraphs>34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 3</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2017-05-24T06:58:33Z</dcterms:modified>
</cp:coreProperties>
</file>