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838" autoAdjust="0"/>
    <p:restoredTop sz="94660"/>
  </p:normalViewPr>
  <p:slideViewPr>
    <p:cSldViewPr snapToGrid="0">
      <p:cViewPr varScale="1">
        <p:scale>
          <a:sx n="74" d="100"/>
          <a:sy n="74" d="100"/>
        </p:scale>
        <p:origin x="804"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5/21/2017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5/21/2017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5/21/2017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5/21/2017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مواد و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ساختار ورودی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ar-SA" sz="2800" dirty="0">
                <a:cs typeface="B Nazanin" panose="00000400000000000000" pitchFamily="2" charset="-78"/>
              </a:rPr>
              <a:t>ساختار شیمیایی از طریق کد شناسه شرکتی ، برنامه رسم فنی، یا فایل شرکتی، به صورت فردی یا گروهی وارد می گردد. نمونه ساختارهای ورودی عبارتنداز ساختار اصلی کنونی برای پروژه خاص، ترکیب رقیب یا لیگاند طبیعی. بعد از ورود ساختار ورودی، کاربر دکمه اجرا را بدون نیاز به اطلاعات دیگر انتخاب می کند. کلیه روندهای تبدیل عمومی به این سبک بکار گرفته شده اند</a:t>
            </a:r>
            <a:r>
              <a:rPr lang="ar-SA" sz="2800" dirty="0" smtClean="0">
                <a:cs typeface="B Nazanin" panose="00000400000000000000" pitchFamily="2" charset="-78"/>
              </a:rPr>
              <a:t>.</a:t>
            </a:r>
            <a:endParaRPr lang="en-AU"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35</a:t>
            </a:r>
            <a:endParaRPr lang="en-US" dirty="0"/>
          </a:p>
        </p:txBody>
      </p:sp>
    </p:spTree>
    <p:extLst>
      <p:ext uri="{BB962C8B-B14F-4D97-AF65-F5344CB8AC3E}">
        <p14:creationId xmlns:p14="http://schemas.microsoft.com/office/powerpoint/2010/main" val="11848630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مواد و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ارزیابی خروجی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ar-SA" sz="2800" dirty="0">
                <a:cs typeface="B Nazanin" panose="00000400000000000000" pitchFamily="2" charset="-78"/>
              </a:rPr>
              <a:t>در </a:t>
            </a:r>
            <a:r>
              <a:rPr lang="en-US" sz="2800" dirty="0">
                <a:cs typeface="B Nazanin" panose="00000400000000000000" pitchFamily="2" charset="-78"/>
              </a:rPr>
              <a:t>Drug Guru </a:t>
            </a:r>
            <a:r>
              <a:rPr lang="ar-SA" sz="2800" dirty="0">
                <a:cs typeface="B Nazanin" panose="00000400000000000000" pitchFamily="2" charset="-78"/>
              </a:rPr>
              <a:t>، روش اولیه برای ارزیابی ساختارهای خروجی، بازبینی بصری می باشد. در حال حاضر، 186 قانون اجرا کرده و به شکل آزمایشی مشاهده می کنیم که نمونه درخواست شیمی دارویی 150- 50 ساختار خروجی حاصل خواهد نمود. ساختارهایی با پیچیدگی ساختاری بالاتر، یعنی تعداد بیشتر گروههای عاملی یا اتصالات اسکلتی ، نمونه های بیشتری از کاربرد قانون حاصل نموده و در نتیجه ساختارهای خروجی بیشتری حاصل می کنند</a:t>
            </a:r>
            <a:r>
              <a:rPr lang="ar-SA" sz="2800" dirty="0" smtClean="0">
                <a:cs typeface="B Nazanin" panose="00000400000000000000" pitchFamily="2" charset="-78"/>
              </a:rPr>
              <a:t>.</a:t>
            </a:r>
            <a:endParaRPr lang="en-AU"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35</a:t>
            </a:r>
            <a:endParaRPr lang="en-US" dirty="0"/>
          </a:p>
        </p:txBody>
      </p:sp>
    </p:spTree>
    <p:extLst>
      <p:ext uri="{BB962C8B-B14F-4D97-AF65-F5344CB8AC3E}">
        <p14:creationId xmlns:p14="http://schemas.microsoft.com/office/powerpoint/2010/main" val="162816291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مواد و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ابزار آنالیز </a:t>
            </a:r>
            <a:r>
              <a:rPr lang="fa-IR" sz="2800" dirty="0" smtClean="0">
                <a:cs typeface="B Nazanin" panose="00000400000000000000" pitchFamily="2" charset="-78"/>
              </a:rPr>
              <a:t>داده</a:t>
            </a:r>
            <a:r>
              <a:rPr lang="en-AU" sz="2800" dirty="0" smtClean="0">
                <a:cs typeface="B Nazanin" panose="00000400000000000000" pitchFamily="2" charset="-78"/>
              </a:rPr>
              <a:t>RENE </a:t>
            </a:r>
            <a:r>
              <a:rPr lang="fa-IR" sz="2800" dirty="0" smtClean="0">
                <a:cs typeface="B Nazanin" panose="00000400000000000000" pitchFamily="2" charset="-78"/>
              </a:rPr>
              <a:t> موجود </a:t>
            </a:r>
            <a:r>
              <a:rPr lang="fa-IR" sz="2800" dirty="0">
                <a:cs typeface="B Nazanin" panose="00000400000000000000" pitchFamily="2" charset="-78"/>
              </a:rPr>
              <a:t>در سطح تجاری را انتخاب کردیم. اهداف ما از این کار عبارتنداز:</a:t>
            </a:r>
          </a:p>
          <a:p>
            <a:pPr algn="just" rtl="1">
              <a:lnSpc>
                <a:spcPct val="150000"/>
              </a:lnSpc>
            </a:pPr>
            <a:r>
              <a:rPr lang="fa-IR" sz="2800" dirty="0">
                <a:cs typeface="B Nazanin" panose="00000400000000000000" pitchFamily="2" charset="-78"/>
              </a:rPr>
              <a:t> (1) شناخت انفورماتیک شیمیایی و </a:t>
            </a:r>
            <a:r>
              <a:rPr lang="fa-IR" sz="2800" dirty="0" smtClean="0">
                <a:cs typeface="B Nazanin" panose="00000400000000000000" pitchFamily="2" charset="-78"/>
              </a:rPr>
              <a:t>پارامترهای</a:t>
            </a:r>
            <a:r>
              <a:rPr lang="en-AU" sz="2800" dirty="0" smtClean="0">
                <a:cs typeface="B Nazanin" panose="00000400000000000000" pitchFamily="2" charset="-78"/>
              </a:rPr>
              <a:t>Daylight </a:t>
            </a:r>
            <a:endParaRPr lang="en-AU" sz="2800" dirty="0">
              <a:cs typeface="B Nazanin" panose="00000400000000000000" pitchFamily="2" charset="-78"/>
            </a:endParaRPr>
          </a:p>
          <a:p>
            <a:pPr algn="just" rtl="1">
              <a:lnSpc>
                <a:spcPct val="150000"/>
              </a:lnSpc>
            </a:pPr>
            <a:r>
              <a:rPr lang="fa-IR" sz="2800" dirty="0" smtClean="0">
                <a:cs typeface="B Nazanin" panose="00000400000000000000" pitchFamily="2" charset="-78"/>
              </a:rPr>
              <a:t> (2) امکان </a:t>
            </a:r>
            <a:r>
              <a:rPr lang="fa-IR" sz="2800" dirty="0">
                <a:cs typeface="B Nazanin" panose="00000400000000000000" pitchFamily="2" charset="-78"/>
              </a:rPr>
              <a:t>قابلیت های جستجو و طبقه بندی</a:t>
            </a:r>
          </a:p>
          <a:p>
            <a:pPr algn="just" rtl="1">
              <a:lnSpc>
                <a:spcPct val="150000"/>
              </a:lnSpc>
            </a:pPr>
            <a:r>
              <a:rPr lang="fa-IR" sz="2800" dirty="0" smtClean="0">
                <a:cs typeface="B Nazanin" panose="00000400000000000000" pitchFamily="2" charset="-78"/>
              </a:rPr>
              <a:t> (</a:t>
            </a:r>
            <a:r>
              <a:rPr lang="fa-IR" sz="2800" dirty="0">
                <a:cs typeface="B Nazanin" panose="00000400000000000000" pitchFamily="2" charset="-78"/>
              </a:rPr>
              <a:t>3) ذخیره اطلاعات بر مبنای </a:t>
            </a:r>
            <a:r>
              <a:rPr lang="en-AU" sz="2800" dirty="0">
                <a:cs typeface="B Nazanin" panose="00000400000000000000" pitchFamily="2" charset="-78"/>
              </a:rPr>
              <a:t>Oracle </a:t>
            </a:r>
            <a:r>
              <a:rPr lang="fa-IR" sz="2800" dirty="0" smtClean="0">
                <a:cs typeface="B Nazanin" panose="00000400000000000000" pitchFamily="2" charset="-78"/>
              </a:rPr>
              <a:t> به </a:t>
            </a:r>
            <a:r>
              <a:rPr lang="fa-IR" sz="2800" dirty="0">
                <a:cs typeface="B Nazanin" panose="00000400000000000000" pitchFamily="2" charset="-78"/>
              </a:rPr>
              <a:t>منظور دستکاری و بایگانی داده ها</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35</a:t>
            </a:r>
            <a:endParaRPr lang="en-US" dirty="0"/>
          </a:p>
        </p:txBody>
      </p:sp>
    </p:spTree>
    <p:extLst>
      <p:ext uri="{BB962C8B-B14F-4D97-AF65-F5344CB8AC3E}">
        <p14:creationId xmlns:p14="http://schemas.microsoft.com/office/powerpoint/2010/main" val="280715987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مواد و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700" dirty="0">
                <a:cs typeface="B Nazanin" panose="00000400000000000000" pitchFamily="2" charset="-78"/>
              </a:rPr>
              <a:t>اصلاح هرچه بیشتر قوانین و یا اضافه شدن مرحله فیلترینگ محاسباتی نوری ، تعداد ساختارهای با کیفیت پائین را کاهش خواهد داد. در مورد لیست های خروجی با بیشتر از 200 قلم ورودی یا در صورت موجود بودن سایر اطلاعات علمی، فیلترینگ و یا رتبه بندی خروجی الزامی می باشد. از آنجایی که امکان آن می رود که قوانین مختلف ساختارهای خروجی مشابهی حاصل نمایند، ورودی های تکراری قبل از نمایش کلیه نتایج حاصله به کاربر در فرمت صفحه وب، در مرحله نهایی گروه بندی شده اند. نمونه صفحه خروجی با استفاده از قوانین جدول 1 ، در شکل </a:t>
            </a:r>
            <a:r>
              <a:rPr lang="fa-IR" sz="2700" dirty="0" smtClean="0">
                <a:cs typeface="B Nazanin" panose="00000400000000000000" pitchFamily="2" charset="-78"/>
              </a:rPr>
              <a:t>1 </a:t>
            </a:r>
            <a:r>
              <a:rPr lang="fa-IR" sz="2700" dirty="0">
                <a:cs typeface="B Nazanin" panose="00000400000000000000" pitchFamily="2" charset="-78"/>
              </a:rPr>
              <a:t>نشان داده شده است.</a:t>
            </a:r>
            <a:endParaRPr lang="fa-IR" sz="27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18</a:t>
            </a:r>
            <a:r>
              <a:rPr lang="en-US" sz="2400" dirty="0" smtClean="0"/>
              <a:t>/</a:t>
            </a:r>
            <a:r>
              <a:rPr lang="fa-IR" sz="2400" dirty="0" smtClean="0"/>
              <a:t>35</a:t>
            </a:r>
            <a:endParaRPr lang="en-US" dirty="0"/>
          </a:p>
        </p:txBody>
      </p:sp>
    </p:spTree>
    <p:extLst>
      <p:ext uri="{BB962C8B-B14F-4D97-AF65-F5344CB8AC3E}">
        <p14:creationId xmlns:p14="http://schemas.microsoft.com/office/powerpoint/2010/main" val="56229994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373</Words>
  <Application>Microsoft Office PowerPoint</Application>
  <PresentationFormat>On-screen Show (4:3)</PresentationFormat>
  <Paragraphs>37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2017-05-21T07:12:09Z</dcterms:modified>
</cp:coreProperties>
</file>