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محدودیت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سنجش و ارزیابی کیفیت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D"/>
            </a:pPr>
            <a:r>
              <a:rPr lang="fa-IR" sz="2800" dirty="0">
                <a:cs typeface="B Nazanin" panose="00000400000000000000" pitchFamily="2" charset="-78"/>
              </a:rPr>
              <a:t>هر </a:t>
            </a:r>
            <a:r>
              <a:rPr lang="en-US" sz="2800" dirty="0">
                <a:cs typeface="B Nazanin" panose="00000400000000000000" pitchFamily="2" charset="-78"/>
              </a:rPr>
              <a:t>SLR</a:t>
            </a:r>
            <a:r>
              <a:rPr lang="fa-IR" sz="2800" dirty="0">
                <a:cs typeface="B Nazanin" panose="00000400000000000000" pitchFamily="2" charset="-78"/>
              </a:rPr>
              <a:t> با استفاده از دانشگاه یورک، مرکزپایگاه داده مرور و توزیع </a:t>
            </a:r>
            <a:r>
              <a:rPr lang="en-US" sz="2800" dirty="0">
                <a:cs typeface="B Nazanin" panose="00000400000000000000" pitchFamily="2" charset="-78"/>
              </a:rPr>
              <a:t>(CDR)</a:t>
            </a:r>
            <a:r>
              <a:rPr lang="fa-IR" sz="2800" dirty="0">
                <a:cs typeface="B Nazanin" panose="00000400000000000000" pitchFamily="2" charset="-78"/>
              </a:rPr>
              <a:t>   چکیده های مرور اثرات </a:t>
            </a:r>
            <a:r>
              <a:rPr lang="en-US" sz="2800" dirty="0">
                <a:cs typeface="B Nazanin" panose="00000400000000000000" pitchFamily="2" charset="-78"/>
              </a:rPr>
              <a:t>(DARE)</a:t>
            </a:r>
            <a:r>
              <a:rPr lang="fa-IR" sz="2800" dirty="0">
                <a:cs typeface="B Nazanin" panose="00000400000000000000" pitchFamily="2" charset="-78"/>
              </a:rPr>
              <a:t> ارزیابی گردید. معیارها بر اساس چهار سئوال ارزیابی کیفیت زیر </a:t>
            </a:r>
            <a:r>
              <a:rPr lang="en-US" sz="2800" dirty="0">
                <a:cs typeface="B Nazanin" panose="00000400000000000000" pitchFamily="2" charset="-78"/>
              </a:rPr>
              <a:t>(QA)</a:t>
            </a:r>
            <a:r>
              <a:rPr lang="fa-IR" sz="2800" dirty="0">
                <a:cs typeface="B Nazanin" panose="00000400000000000000" pitchFamily="2" charset="-78"/>
              </a:rPr>
              <a:t> تعیین شده </a:t>
            </a:r>
            <a:r>
              <a:rPr lang="fa-IR" sz="2800" dirty="0" smtClean="0">
                <a:cs typeface="B Nazanin" panose="00000400000000000000" pitchFamily="2" charset="-78"/>
              </a:rPr>
              <a:t>اند</a:t>
            </a:r>
            <a:r>
              <a:rPr lang="fa-IR" sz="2800" dirty="0">
                <a:cs typeface="B Nazanin" panose="00000400000000000000" pitchFamily="2" charset="-78"/>
              </a:rPr>
              <a:t>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7208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محدودیت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1" algn="just" rtl="1">
              <a:lnSpc>
                <a:spcPct val="150000"/>
              </a:lnSpc>
            </a:pPr>
            <a:r>
              <a:rPr lang="en-US" sz="2800" dirty="0" smtClean="0">
                <a:cs typeface="B Nazanin" panose="00000400000000000000" pitchFamily="2" charset="-78"/>
              </a:rPr>
              <a:t>•	QA1 </a:t>
            </a:r>
            <a:r>
              <a:rPr lang="fa-IR" sz="2800" dirty="0" smtClean="0">
                <a:cs typeface="B Nazanin" panose="00000400000000000000" pitchFamily="2" charset="-78"/>
              </a:rPr>
              <a:t>: آیا </a:t>
            </a:r>
            <a:r>
              <a:rPr lang="fa-IR" sz="2800" dirty="0">
                <a:cs typeface="B Nazanin" panose="00000400000000000000" pitchFamily="2" charset="-78"/>
              </a:rPr>
              <a:t>معیارهای شمول و عدم شمول مرور توصیف شده و مناسب هستند؟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•	</a:t>
            </a:r>
            <a:r>
              <a:rPr lang="en-US" sz="2800" dirty="0" smtClean="0">
                <a:cs typeface="B Nazanin" panose="00000400000000000000" pitchFamily="2" charset="-78"/>
              </a:rPr>
              <a:t>QA2 </a:t>
            </a:r>
            <a:r>
              <a:rPr lang="fa-IR" sz="2800" dirty="0" smtClean="0">
                <a:cs typeface="B Nazanin" panose="00000400000000000000" pitchFamily="2" charset="-78"/>
              </a:rPr>
              <a:t>: آیاجستجوی </a:t>
            </a:r>
            <a:r>
              <a:rPr lang="fa-IR" sz="2800" dirty="0">
                <a:cs typeface="B Nazanin" panose="00000400000000000000" pitchFamily="2" charset="-78"/>
              </a:rPr>
              <a:t>ادبیات احتمالاً کلیه مطالعه مربوطه را پوشش داده است؟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•	</a:t>
            </a:r>
            <a:r>
              <a:rPr lang="en-US" sz="2800" dirty="0" smtClean="0">
                <a:cs typeface="B Nazanin" panose="00000400000000000000" pitchFamily="2" charset="-78"/>
              </a:rPr>
              <a:t>AQ3 </a:t>
            </a:r>
            <a:r>
              <a:rPr lang="fa-IR" sz="2800" dirty="0" smtClean="0">
                <a:cs typeface="B Nazanin" panose="00000400000000000000" pitchFamily="2" charset="-78"/>
              </a:rPr>
              <a:t>: آیا </a:t>
            </a:r>
            <a:r>
              <a:rPr lang="fa-IR" sz="2800" dirty="0">
                <a:cs typeface="B Nazanin" panose="00000400000000000000" pitchFamily="2" charset="-78"/>
              </a:rPr>
              <a:t>مرورکنندگان کیفیت/ اعتبار مطالعات شامل شده را ارزیابی کردند؟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•	</a:t>
            </a:r>
            <a:r>
              <a:rPr lang="en-US" sz="2800" dirty="0" smtClean="0">
                <a:cs typeface="B Nazanin" panose="00000400000000000000" pitchFamily="2" charset="-78"/>
              </a:rPr>
              <a:t>QA4 </a:t>
            </a:r>
            <a:r>
              <a:rPr lang="fa-IR" sz="2800" dirty="0" smtClean="0">
                <a:cs typeface="B Nazanin" panose="00000400000000000000" pitchFamily="2" charset="-78"/>
              </a:rPr>
              <a:t>: آیا </a:t>
            </a:r>
            <a:r>
              <a:rPr lang="fa-IR" sz="2800" dirty="0">
                <a:cs typeface="B Nazanin" panose="00000400000000000000" pitchFamily="2" charset="-78"/>
              </a:rPr>
              <a:t>داده ها/ مطالعات پایه به اندازه کافی توصیف شدند؟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6553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محدودیت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جمع آوری داده </a:t>
            </a:r>
            <a:r>
              <a:rPr lang="fa-IR" sz="2800" b="1" u="sng" dirty="0" smtClean="0">
                <a:cs typeface="B Nazanin" panose="00000400000000000000" pitchFamily="2" charset="-78"/>
              </a:rPr>
              <a:t>ها</a:t>
            </a: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D"/>
            </a:pPr>
            <a:r>
              <a:rPr lang="fa-IR" sz="2800" dirty="0">
                <a:cs typeface="B Nazanin" panose="00000400000000000000" pitchFamily="2" charset="-78"/>
              </a:rPr>
              <a:t>داده های استخراج شده از مطالعه به شرح ذیل بودند: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•	منبع (ژورنال یا کنفرانس) و کل مرجع 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•	طبقه بندی تیپ مطالعه </a:t>
            </a:r>
            <a:r>
              <a:rPr lang="fa-IR" sz="2800" dirty="0" smtClean="0">
                <a:cs typeface="B Nazanin" panose="00000400000000000000" pitchFamily="2" charset="-78"/>
              </a:rPr>
              <a:t>حیطه </a:t>
            </a:r>
            <a:r>
              <a:rPr lang="fa-IR" sz="2800" dirty="0">
                <a:cs typeface="B Nazanin" panose="00000400000000000000" pitchFamily="2" charset="-78"/>
              </a:rPr>
              <a:t>و حوزه 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•</a:t>
            </a:r>
            <a:r>
              <a:rPr lang="fa-IR" sz="2800" dirty="0">
                <a:cs typeface="B Nazanin" panose="00000400000000000000" pitchFamily="2" charset="-78"/>
              </a:rPr>
              <a:t>	تاپیک و عنوان اصلی 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•	مولف (مولفین) و کشور آنها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9377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محدودیت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1" algn="just" rtl="1">
              <a:lnSpc>
                <a:spcPct val="150000"/>
              </a:lnSpc>
            </a:pPr>
            <a:r>
              <a:rPr lang="fa-IR" sz="2700" dirty="0">
                <a:cs typeface="B Nazanin" panose="00000400000000000000" pitchFamily="2" charset="-78"/>
              </a:rPr>
              <a:t>•	چکیده ای از مطالعه دربرگیرنده سئوالات اصلی تحقیق و پاسخ های آنها</a:t>
            </a:r>
          </a:p>
          <a:p>
            <a:pPr lvl="1" algn="just" rtl="1">
              <a:lnSpc>
                <a:spcPct val="150000"/>
              </a:lnSpc>
            </a:pPr>
            <a:r>
              <a:rPr lang="fa-IR" sz="2700" dirty="0">
                <a:cs typeface="B Nazanin" panose="00000400000000000000" pitchFamily="2" charset="-78"/>
              </a:rPr>
              <a:t>•	سئوال/ موضوع تحقیق</a:t>
            </a:r>
          </a:p>
          <a:p>
            <a:pPr lvl="1" algn="just" rtl="1">
              <a:lnSpc>
                <a:spcPct val="150000"/>
              </a:lnSpc>
            </a:pPr>
            <a:r>
              <a:rPr lang="fa-IR" sz="2700" dirty="0">
                <a:cs typeface="B Nazanin" panose="00000400000000000000" pitchFamily="2" charset="-78"/>
              </a:rPr>
              <a:t>•	ارزیابی کیفیت </a:t>
            </a:r>
          </a:p>
          <a:p>
            <a:pPr lvl="1" algn="just" rtl="1">
              <a:lnSpc>
                <a:spcPct val="150000"/>
              </a:lnSpc>
            </a:pPr>
            <a:r>
              <a:rPr lang="fa-IR" sz="2700" dirty="0">
                <a:cs typeface="B Nazanin" panose="00000400000000000000" pitchFamily="2" charset="-78"/>
              </a:rPr>
              <a:t>•	این که آیا مطالعه به </a:t>
            </a:r>
            <a:r>
              <a:rPr lang="fa-IR" sz="2700" dirty="0" smtClean="0">
                <a:cs typeface="B Nazanin" panose="00000400000000000000" pitchFamily="2" charset="-78"/>
              </a:rPr>
              <a:t>مقالات</a:t>
            </a:r>
            <a:r>
              <a:rPr lang="en-US" sz="2700" dirty="0" smtClean="0">
                <a:cs typeface="B Nazanin" panose="00000400000000000000" pitchFamily="2" charset="-78"/>
              </a:rPr>
              <a:t>EBSE </a:t>
            </a:r>
            <a:r>
              <a:rPr lang="fa-IR" sz="2700" dirty="0" smtClean="0">
                <a:cs typeface="B Nazanin" panose="00000400000000000000" pitchFamily="2" charset="-78"/>
              </a:rPr>
              <a:t> یا راهبردهای</a:t>
            </a:r>
            <a:r>
              <a:rPr lang="en-US" sz="2700" dirty="0" smtClean="0">
                <a:cs typeface="B Nazanin" panose="00000400000000000000" pitchFamily="2" charset="-78"/>
              </a:rPr>
              <a:t>SLR </a:t>
            </a:r>
            <a:r>
              <a:rPr lang="fa-IR" sz="2700" dirty="0" smtClean="0">
                <a:cs typeface="B Nazanin" panose="00000400000000000000" pitchFamily="2" charset="-78"/>
              </a:rPr>
              <a:t> رجوع </a:t>
            </a:r>
            <a:r>
              <a:rPr lang="fa-IR" sz="2700" dirty="0">
                <a:cs typeface="B Nazanin" panose="00000400000000000000" pitchFamily="2" charset="-78"/>
              </a:rPr>
              <a:t>کرده است یا </a:t>
            </a:r>
            <a:r>
              <a:rPr lang="fa-IR" sz="2700" dirty="0" smtClean="0">
                <a:cs typeface="B Nazanin" panose="00000400000000000000" pitchFamily="2" charset="-78"/>
              </a:rPr>
              <a:t>خیر؟</a:t>
            </a:r>
            <a:endParaRPr lang="fa-IR" sz="2700" dirty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r>
              <a:rPr lang="fa-IR" sz="2700" dirty="0">
                <a:cs typeface="B Nazanin" panose="00000400000000000000" pitchFamily="2" charset="-78"/>
              </a:rPr>
              <a:t>•	اینکه آیا مطالعه راهبردهایی بر مبنای دست اندرکار پیشنهاد نمود یا </a:t>
            </a:r>
            <a:r>
              <a:rPr lang="fa-IR" sz="2700" dirty="0" smtClean="0">
                <a:cs typeface="B Nazanin" panose="00000400000000000000" pitchFamily="2" charset="-78"/>
              </a:rPr>
              <a:t>خیر؟</a:t>
            </a:r>
            <a:endParaRPr lang="fa-IR" sz="2700" dirty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r>
              <a:rPr lang="fa-IR" sz="2700" dirty="0">
                <a:cs typeface="B Nazanin" panose="00000400000000000000" pitchFamily="2" charset="-78"/>
              </a:rPr>
              <a:t>•	در</a:t>
            </a:r>
            <a:r>
              <a:rPr lang="en-US" sz="2700" dirty="0">
                <a:cs typeface="B Nazanin" panose="00000400000000000000" pitchFamily="2" charset="-78"/>
              </a:rPr>
              <a:t>SLR </a:t>
            </a:r>
            <a:r>
              <a:rPr lang="fa-IR" sz="2700" dirty="0" smtClean="0">
                <a:cs typeface="B Nazanin" panose="00000400000000000000" pitchFamily="2" charset="-78"/>
              </a:rPr>
              <a:t> چه </a:t>
            </a:r>
            <a:r>
              <a:rPr lang="fa-IR" sz="2700" dirty="0">
                <a:cs typeface="B Nazanin" panose="00000400000000000000" pitchFamily="2" charset="-78"/>
              </a:rPr>
              <a:t>تعداد مطالعه اولیه بکارگرفته شده </a:t>
            </a:r>
            <a:r>
              <a:rPr lang="fa-IR" sz="2700" dirty="0" smtClean="0">
                <a:cs typeface="B Nazanin" panose="00000400000000000000" pitchFamily="2" charset="-78"/>
              </a:rPr>
              <a:t>بود.</a:t>
            </a:r>
            <a:endParaRPr lang="fa-IR" sz="27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13</a:t>
            </a:r>
            <a:r>
              <a:rPr lang="en-US" sz="2400" dirty="0" smtClean="0"/>
              <a:t>/</a:t>
            </a:r>
            <a:r>
              <a:rPr lang="fa-IR" sz="2400" dirty="0" smtClean="0"/>
              <a:t>31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8099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107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2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2017-05-18T09:01:41Z</dcterms:modified>
</cp:coreProperties>
</file>