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تشخیص تروجان</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آزمایش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نتایج 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کالیبراسیون سیگنال </a:t>
            </a:r>
            <a:endParaRPr lang="fa-IR" sz="2800" b="1" u="sng" dirty="0" smtClean="0">
              <a:cs typeface="B Nazanin" panose="00000400000000000000" pitchFamily="2" charset="-78"/>
            </a:endParaRPr>
          </a:p>
          <a:p>
            <a:pPr marL="457200" indent="-457200" algn="just" rtl="1">
              <a:lnSpc>
                <a:spcPct val="150000"/>
              </a:lnSpc>
              <a:buFont typeface="Wingdings 3" panose="05040102010807070707" pitchFamily="18" charset="2"/>
              <a:buChar char="|"/>
            </a:pPr>
            <a:r>
              <a:rPr lang="ar-SA" sz="2800" dirty="0">
                <a:cs typeface="B Nazanin" panose="00000400000000000000" pitchFamily="2" charset="-78"/>
              </a:rPr>
              <a:t>برای رسیدگی به اثرات تغییر محیطی و فرایند </a:t>
            </a:r>
            <a:r>
              <a:rPr lang="en-US" sz="2800" dirty="0">
                <a:cs typeface="B Nazanin" panose="00000400000000000000" pitchFamily="2" charset="-78"/>
              </a:rPr>
              <a:t>(PE)</a:t>
            </a:r>
            <a:r>
              <a:rPr lang="fa-IR" sz="2800" dirty="0">
                <a:cs typeface="B Nazanin" panose="00000400000000000000" pitchFamily="2" charset="-78"/>
              </a:rPr>
              <a:t> در منطق هسته تراشه ، گرید توان و اتصالات برون تراشه ای به پورت های توان از روش کالیبراسیون سیگنال استفاده شده است. کالیبراسیون هر </a:t>
            </a:r>
            <a:r>
              <a:rPr lang="en-US" sz="2800" dirty="0">
                <a:cs typeface="B Nazanin" panose="00000400000000000000" pitchFamily="2" charset="-78"/>
              </a:rPr>
              <a:t>IC</a:t>
            </a:r>
            <a:r>
              <a:rPr lang="fa-IR" sz="2800" dirty="0">
                <a:cs typeface="B Nazanin" panose="00000400000000000000" pitchFamily="2" charset="-78"/>
              </a:rPr>
              <a:t> با </a:t>
            </a:r>
            <a:r>
              <a:rPr lang="fa-IR" sz="2800" dirty="0" smtClean="0">
                <a:cs typeface="B Nazanin" panose="00000400000000000000" pitchFamily="2" charset="-78"/>
              </a:rPr>
              <a:t>مجموعه </a:t>
            </a:r>
            <a:r>
              <a:rPr lang="fa-IR" sz="2800" dirty="0">
                <a:cs typeface="B Nazanin" panose="00000400000000000000" pitchFamily="2" charset="-78"/>
              </a:rPr>
              <a:t>مدارهای کالیبراسیون تعبیه شده انجام شده است. هر مدار کالیبراسیون یک ترانزیستور کانال </a:t>
            </a:r>
            <a:r>
              <a:rPr lang="en-US" sz="2800" dirty="0">
                <a:cs typeface="B Nazanin" panose="00000400000000000000" pitchFamily="2" charset="-78"/>
              </a:rPr>
              <a:t>p</a:t>
            </a:r>
            <a:r>
              <a:rPr lang="fa-IR" sz="2800" dirty="0">
                <a:cs typeface="B Nazanin" panose="00000400000000000000" pitchFamily="2" charset="-78"/>
              </a:rPr>
              <a:t> شکل می باشد که گیت آن به خروجی فلیپ فلاپ </a:t>
            </a:r>
            <a:r>
              <a:rPr lang="en-US" sz="2800" dirty="0">
                <a:cs typeface="B Nazanin" panose="00000400000000000000" pitchFamily="2" charset="-78"/>
              </a:rPr>
              <a:t>(FF)</a:t>
            </a:r>
            <a:r>
              <a:rPr lang="fa-IR" sz="2800" dirty="0">
                <a:cs typeface="B Nazanin" panose="00000400000000000000" pitchFamily="2" charset="-78"/>
              </a:rPr>
              <a:t> وصل شده است. منبع کانال </a:t>
            </a:r>
            <a:r>
              <a:rPr lang="en-US" sz="2800" dirty="0">
                <a:cs typeface="B Nazanin" panose="00000400000000000000" pitchFamily="2" charset="-78"/>
              </a:rPr>
              <a:t>p</a:t>
            </a:r>
            <a:r>
              <a:rPr lang="fa-IR" sz="2800" dirty="0">
                <a:cs typeface="B Nazanin" panose="00000400000000000000" pitchFamily="2" charset="-78"/>
              </a:rPr>
              <a:t> شکل به گرید توان فلز 1 درست زیر پورت توان ، مثلاً  </a:t>
            </a:r>
            <a:r>
              <a:rPr lang="en-US" sz="2800" dirty="0">
                <a:cs typeface="B Nazanin" panose="00000400000000000000" pitchFamily="2" charset="-78"/>
              </a:rPr>
              <a:t>PP</a:t>
            </a:r>
            <a:r>
              <a:rPr lang="en-US" sz="2800" baseline="-25000" dirty="0">
                <a:cs typeface="B Nazanin" panose="00000400000000000000" pitchFamily="2" charset="-78"/>
              </a:rPr>
              <a:t>0</a:t>
            </a:r>
            <a:r>
              <a:rPr lang="fa-IR" sz="2800" dirty="0">
                <a:cs typeface="B Nazanin" panose="00000400000000000000" pitchFamily="2" charset="-78"/>
              </a:rPr>
              <a:t> در شکل 1 وصل شده است</a:t>
            </a:r>
            <a:r>
              <a:rPr lang="fa-IR" sz="2800" dirty="0" smtClean="0">
                <a:cs typeface="B Nazanin" panose="00000400000000000000" pitchFamily="2" charset="-78"/>
              </a:rPr>
              <a:t>.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40</a:t>
            </a:r>
            <a:endParaRPr lang="en-US" dirty="0"/>
          </a:p>
        </p:txBody>
      </p:sp>
    </p:spTree>
    <p:extLst>
      <p:ext uri="{BB962C8B-B14F-4D97-AF65-F5344CB8AC3E}">
        <p14:creationId xmlns:p14="http://schemas.microsoft.com/office/powerpoint/2010/main" val="25581976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تشخیص تروجان</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آزمایش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نتایج 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
            </a:pPr>
            <a:r>
              <a:rPr lang="fa-IR" sz="2600" dirty="0">
                <a:cs typeface="B Nazanin" panose="00000400000000000000" pitchFamily="2" charset="-78"/>
              </a:rPr>
              <a:t>از </a:t>
            </a:r>
            <a:r>
              <a:rPr lang="ar-SA" sz="2600" dirty="0">
                <a:cs typeface="B Nazanin" panose="00000400000000000000" pitchFamily="2" charset="-78"/>
              </a:rPr>
              <a:t>چهار تکنیک کالیبراسیون سیگنال مستقیم و متناوب </a:t>
            </a:r>
            <a:r>
              <a:rPr lang="ar-SA" sz="2600" dirty="0" smtClean="0">
                <a:cs typeface="B Nazanin" panose="00000400000000000000" pitchFamily="2" charset="-78"/>
              </a:rPr>
              <a:t>روش </a:t>
            </a:r>
            <a:r>
              <a:rPr lang="ar-SA" sz="2600" dirty="0">
                <a:cs typeface="B Nazanin" panose="00000400000000000000" pitchFamily="2" charset="-78"/>
              </a:rPr>
              <a:t>کالیبراسیون بر مبنای نمونه متناوب از لحاظ هزینه و کیفیت موثرترین می باشد. روش نمونه متناوب یک نمونه را از بین اشکال موج پاسخ کالیبراسیون بلافاصله بعد از ورود ورودی مرحله ای جمع آوری می کند. برای نیل به ویژگیهای امپدانس پورت توان، نمونه مذکور بسنده می کند. ازداده های جمع آوری از هر تست کالیبراسیون برای ساخت ماتریس تبدیل خطی استفاده </a:t>
            </a:r>
            <a:r>
              <a:rPr lang="ar-SA" sz="2600" dirty="0" smtClean="0">
                <a:cs typeface="B Nazanin" panose="00000400000000000000" pitchFamily="2" charset="-78"/>
              </a:rPr>
              <a:t>شده</a:t>
            </a:r>
            <a:r>
              <a:rPr lang="fa-IR" sz="2600" dirty="0" smtClean="0">
                <a:cs typeface="B Nazanin" panose="00000400000000000000" pitchFamily="2" charset="-78"/>
              </a:rPr>
              <a:t> است.</a:t>
            </a:r>
          </a:p>
          <a:p>
            <a:pPr marL="457200" indent="-457200" algn="just" rtl="1">
              <a:lnSpc>
                <a:spcPct val="150000"/>
              </a:lnSpc>
              <a:buFont typeface="Wingdings 3" panose="05040102010807070707" pitchFamily="18" charset="2"/>
              <a:buChar char="|"/>
            </a:pPr>
            <a:endParaRPr lang="fa-IR" sz="2600" dirty="0" smtClean="0">
              <a:cs typeface="B Nazanin" panose="00000400000000000000" pitchFamily="2" charset="-78"/>
            </a:endParaRPr>
          </a:p>
          <a:p>
            <a:pPr marL="457200" indent="-457200" algn="just" rtl="1">
              <a:lnSpc>
                <a:spcPct val="150000"/>
              </a:lnSpc>
              <a:buFont typeface="Wingdings 3" panose="05040102010807070707" pitchFamily="18" charset="2"/>
              <a:buChar char="|"/>
            </a:pP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40</a:t>
            </a:r>
            <a:endParaRPr lang="en-US" dirty="0"/>
          </a:p>
        </p:txBody>
      </p:sp>
      <p:pic>
        <p:nvPicPr>
          <p:cNvPr id="25" name="Picture 24"/>
          <p:cNvPicPr/>
          <p:nvPr/>
        </p:nvPicPr>
        <p:blipFill>
          <a:blip r:embed="rId2"/>
          <a:stretch>
            <a:fillRect/>
          </a:stretch>
        </p:blipFill>
        <p:spPr>
          <a:xfrm>
            <a:off x="2039534" y="4059448"/>
            <a:ext cx="5448300" cy="1362075"/>
          </a:xfrm>
          <a:prstGeom prst="rect">
            <a:avLst/>
          </a:prstGeom>
        </p:spPr>
      </p:pic>
    </p:spTree>
    <p:extLst>
      <p:ext uri="{BB962C8B-B14F-4D97-AF65-F5344CB8AC3E}">
        <p14:creationId xmlns:p14="http://schemas.microsoft.com/office/powerpoint/2010/main" val="36846259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تشخیص تروجان</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آزمایش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نتایج 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
            </a:pPr>
            <a:r>
              <a:rPr lang="ar-SA" sz="2800" dirty="0">
                <a:cs typeface="B Nazanin" panose="00000400000000000000" pitchFamily="2" charset="-78"/>
              </a:rPr>
              <a:t>مجموع مقادیر انفرادی در امتداد هر ردیف </a:t>
            </a:r>
            <a:r>
              <a:rPr lang="en-US" sz="2800" dirty="0">
                <a:cs typeface="B Nazanin" panose="00000400000000000000" pitchFamily="2" charset="-78"/>
              </a:rPr>
              <a:t>x</a:t>
            </a:r>
            <a:r>
              <a:rPr lang="fa-IR" sz="2800" dirty="0">
                <a:cs typeface="B Nazanin" panose="00000400000000000000" pitchFamily="2" charset="-78"/>
              </a:rPr>
              <a:t> را نشان می دهد. از این ماتریس برای تبدیل </a:t>
            </a:r>
            <a:r>
              <a:rPr lang="en-US" sz="2800" b="1" dirty="0">
                <a:cs typeface="B Nazanin" panose="00000400000000000000" pitchFamily="2" charset="-78"/>
              </a:rPr>
              <a:t>I</a:t>
            </a:r>
            <a:r>
              <a:rPr lang="en-US" sz="2800" b="1" baseline="-25000" dirty="0">
                <a:cs typeface="B Nazanin" panose="00000400000000000000" pitchFamily="2" charset="-78"/>
              </a:rPr>
              <a:t>DDT</a:t>
            </a:r>
            <a:r>
              <a:rPr lang="ar-SA" sz="2800" dirty="0">
                <a:cs typeface="B Nazanin" panose="00000400000000000000" pitchFamily="2" charset="-78"/>
              </a:rPr>
              <a:t> اندازه گیری شده در تستهای </a:t>
            </a:r>
            <a:r>
              <a:rPr lang="en-US" sz="2800" dirty="0">
                <a:cs typeface="B Nazanin" panose="00000400000000000000" pitchFamily="2" charset="-78"/>
              </a:rPr>
              <a:t>Trojan</a:t>
            </a:r>
            <a:r>
              <a:rPr lang="fa-IR" sz="2800" dirty="0">
                <a:cs typeface="B Nazanin" panose="00000400000000000000" pitchFamily="2" charset="-78"/>
              </a:rPr>
              <a:t> برای مدل فاقد تغییر </a:t>
            </a:r>
            <a:r>
              <a:rPr lang="en-US" sz="2800" dirty="0">
                <a:cs typeface="B Nazanin" panose="00000400000000000000" pitchFamily="2" charset="-78"/>
              </a:rPr>
              <a:t>PE</a:t>
            </a:r>
            <a:r>
              <a:rPr lang="fa-IR" sz="2800" dirty="0">
                <a:cs typeface="B Nazanin" panose="00000400000000000000" pitchFamily="2" charset="-78"/>
              </a:rPr>
              <a:t> طلایی </a:t>
            </a:r>
            <a:r>
              <a:rPr lang="en-US" sz="2800" dirty="0">
                <a:cs typeface="B Nazanin" panose="00000400000000000000" pitchFamily="2" charset="-78"/>
              </a:rPr>
              <a:t>IC</a:t>
            </a:r>
            <a:r>
              <a:rPr lang="fa-IR" sz="2800" dirty="0">
                <a:cs typeface="B Nazanin" panose="00000400000000000000" pitchFamily="2" charset="-78"/>
              </a:rPr>
              <a:t> استفاده شده است. این کار ابتدا با محاسبه ماتریس تبدیل </a:t>
            </a:r>
            <a:r>
              <a:rPr lang="en-US" sz="2800" dirty="0">
                <a:cs typeface="B Nazanin" panose="00000400000000000000" pitchFamily="2" charset="-78"/>
              </a:rPr>
              <a:t>X</a:t>
            </a:r>
            <a:r>
              <a:rPr lang="fa-IR" sz="2800" dirty="0">
                <a:cs typeface="B Nazanin" panose="00000400000000000000" pitchFamily="2" charset="-78"/>
              </a:rPr>
              <a:t> از </a:t>
            </a:r>
            <a:r>
              <a:rPr lang="en-US" sz="2800" dirty="0">
                <a:cs typeface="B Nazanin" panose="00000400000000000000" pitchFamily="2" charset="-78"/>
              </a:rPr>
              <a:t>CM</a:t>
            </a:r>
            <a:r>
              <a:rPr lang="fa-IR" sz="2800" dirty="0">
                <a:cs typeface="B Nazanin" panose="00000400000000000000" pitchFamily="2" charset="-78"/>
              </a:rPr>
              <a:t> با دستیابی به عکس آن انجام شده است که در بخش 2 مطرح شده است</a:t>
            </a:r>
            <a:r>
              <a:rPr lang="fa-IR" sz="2800" dirty="0" smtClean="0">
                <a:cs typeface="B Nazanin" panose="00000400000000000000" pitchFamily="2" charset="-78"/>
              </a:rPr>
              <a:t>.</a:t>
            </a:r>
          </a:p>
          <a:p>
            <a:pPr marL="457200" indent="-457200" algn="just" rtl="1">
              <a:lnSpc>
                <a:spcPct val="150000"/>
              </a:lnSpc>
              <a:buFont typeface="Wingdings 3" panose="05040102010807070707" pitchFamily="18" charset="2"/>
              <a:buChar char="|"/>
            </a:pPr>
            <a:endParaRPr lang="fa-IR" sz="2800" dirty="0" smtClean="0">
              <a:cs typeface="B Nazanin" panose="00000400000000000000" pitchFamily="2" charset="-78"/>
            </a:endParaRPr>
          </a:p>
          <a:p>
            <a:pPr marL="457200" indent="-457200" algn="just" rtl="1">
              <a:lnSpc>
                <a:spcPct val="150000"/>
              </a:lnSpc>
              <a:buFont typeface="Wingdings 3" panose="05040102010807070707" pitchFamily="18" charset="2"/>
              <a:buChar char="|"/>
            </a:pPr>
            <a:endParaRPr lang="fa-IR" sz="2800" dirty="0">
              <a:cs typeface="B Nazanin" panose="00000400000000000000" pitchFamily="2" charset="-78"/>
            </a:endParaRPr>
          </a:p>
          <a:p>
            <a:pPr marL="457200" indent="-457200" algn="just" rtl="1">
              <a:lnSpc>
                <a:spcPct val="150000"/>
              </a:lnSpc>
              <a:buFont typeface="Wingdings 3" panose="05040102010807070707" pitchFamily="18" charset="2"/>
              <a:buChar char="|"/>
            </a:pP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40</a:t>
            </a:r>
            <a:endParaRPr lang="en-US" dirty="0"/>
          </a:p>
        </p:txBody>
      </p:sp>
      <p:pic>
        <p:nvPicPr>
          <p:cNvPr id="25" name="Picture 24"/>
          <p:cNvPicPr/>
          <p:nvPr/>
        </p:nvPicPr>
        <p:blipFill>
          <a:blip r:embed="rId2"/>
          <a:stretch>
            <a:fillRect/>
          </a:stretch>
        </p:blipFill>
        <p:spPr>
          <a:xfrm>
            <a:off x="1780066" y="3588359"/>
            <a:ext cx="5562600" cy="1724025"/>
          </a:xfrm>
          <a:prstGeom prst="rect">
            <a:avLst/>
          </a:prstGeom>
        </p:spPr>
      </p:pic>
    </p:spTree>
    <p:extLst>
      <p:ext uri="{BB962C8B-B14F-4D97-AF65-F5344CB8AC3E}">
        <p14:creationId xmlns:p14="http://schemas.microsoft.com/office/powerpoint/2010/main" val="14211100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تشخیص تروجان</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آزمایش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نتایج 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تحلیل اسکرین پلات به منظور تشخیص و </a:t>
            </a:r>
            <a:r>
              <a:rPr lang="fa-IR" sz="2800" b="1" u="sng" dirty="0" smtClean="0">
                <a:cs typeface="B Nazanin" panose="00000400000000000000" pitchFamily="2" charset="-78"/>
              </a:rPr>
              <a:t>آشکارسازی</a:t>
            </a:r>
            <a:r>
              <a:rPr lang="en-US" sz="2800" b="1" u="sng" dirty="0" smtClean="0">
                <a:cs typeface="B Nazanin" panose="00000400000000000000" pitchFamily="2" charset="-78"/>
              </a:rPr>
              <a:t>Trojan </a:t>
            </a:r>
            <a:endParaRPr lang="fa-IR" sz="2800" b="1" u="sng" dirty="0" smtClean="0">
              <a:cs typeface="B Nazanin" panose="00000400000000000000" pitchFamily="2" charset="-78"/>
            </a:endParaRPr>
          </a:p>
          <a:p>
            <a:pPr marL="457200" indent="-457200" algn="just" rtl="1">
              <a:lnSpc>
                <a:spcPct val="150000"/>
              </a:lnSpc>
              <a:buFont typeface="Wingdings 3" panose="05040102010807070707" pitchFamily="18" charset="2"/>
              <a:buChar char="|"/>
            </a:pPr>
            <a:r>
              <a:rPr lang="ar-SA" sz="2600" dirty="0">
                <a:cs typeface="B Nazanin" panose="00000400000000000000" pitchFamily="2" charset="-78"/>
              </a:rPr>
              <a:t>ابتدا برای کاهش تاثیر معکوس تغییرات فرایند، مساحت حاصل از مدلهای شبیه سازی فاقد </a:t>
            </a:r>
            <a:r>
              <a:rPr lang="en-US" sz="2600" dirty="0">
                <a:cs typeface="B Nazanin" panose="00000400000000000000" pitchFamily="2" charset="-78"/>
              </a:rPr>
              <a:t>Trojan</a:t>
            </a:r>
            <a:r>
              <a:rPr lang="fa-IR" sz="2600" dirty="0">
                <a:cs typeface="B Nazanin" panose="00000400000000000000" pitchFamily="2" charset="-78"/>
              </a:rPr>
              <a:t> به صورت درجه بندی </a:t>
            </a:r>
            <a:r>
              <a:rPr lang="fa-IR" sz="2600" dirty="0" smtClean="0">
                <a:cs typeface="B Nazanin" panose="00000400000000000000" pitchFamily="2" charset="-78"/>
              </a:rPr>
              <a:t>درآمده </a:t>
            </a:r>
            <a:r>
              <a:rPr lang="fa-IR" sz="2600" dirty="0">
                <a:cs typeface="B Nazanin" panose="00000400000000000000" pitchFamily="2" charset="-78"/>
              </a:rPr>
              <a:t>است. آنگاه مساحت درجه بندی شده یک جفت پورت توان مجاور در اسکرین پلات های دو بعدی ترسیم شده است. ازمیانگین و تغییر نقاط داده در هر اسکرین پلات برای نیل به حدود آماری به کارگرفته شده به عنوان بیضی تعبیه شده استفاده شده است. منطقه موجود در بیضی فضایی را تعریف می کند که نقاط داده حاصل از </a:t>
            </a:r>
            <a:r>
              <a:rPr lang="en-US" sz="2600" dirty="0">
                <a:cs typeface="B Nazanin" panose="00000400000000000000" pitchFamily="2" charset="-78"/>
              </a:rPr>
              <a:t>IC</a:t>
            </a:r>
            <a:r>
              <a:rPr lang="fa-IR" sz="2600" dirty="0">
                <a:cs typeface="B Nazanin" panose="00000400000000000000" pitchFamily="2" charset="-78"/>
              </a:rPr>
              <a:t> های فاقد </a:t>
            </a:r>
            <a:r>
              <a:rPr lang="en-US" sz="2600" dirty="0">
                <a:cs typeface="B Nazanin" panose="00000400000000000000" pitchFamily="2" charset="-78"/>
              </a:rPr>
              <a:t>Trojan </a:t>
            </a:r>
            <a:r>
              <a:rPr lang="fa-IR" sz="2600" dirty="0" smtClean="0">
                <a:cs typeface="B Nazanin" panose="00000400000000000000" pitchFamily="2" charset="-78"/>
              </a:rPr>
              <a:t> در </a:t>
            </a:r>
            <a:r>
              <a:rPr lang="fa-IR" sz="2600" dirty="0">
                <a:cs typeface="B Nazanin" panose="00000400000000000000" pitchFamily="2" charset="-78"/>
              </a:rPr>
              <a:t>آن منطقه قرار می </a:t>
            </a:r>
            <a:r>
              <a:rPr lang="fa-IR" sz="2600" dirty="0" smtClean="0">
                <a:cs typeface="B Nazanin" panose="00000400000000000000" pitchFamily="2" charset="-78"/>
              </a:rPr>
              <a:t>گیرند.</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40</a:t>
            </a:r>
            <a:endParaRPr lang="en-US" dirty="0"/>
          </a:p>
        </p:txBody>
      </p:sp>
    </p:spTree>
    <p:extLst>
      <p:ext uri="{BB962C8B-B14F-4D97-AF65-F5344CB8AC3E}">
        <p14:creationId xmlns:p14="http://schemas.microsoft.com/office/powerpoint/2010/main" val="30103386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392</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2017-05-16T08:00:24Z</dcterms:modified>
</cp:coreProperties>
</file>