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سیستم شنیداری</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نمایش بالینی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مدیریت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طبقه بندی</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33</a:t>
            </a:r>
            <a:endParaRPr lang="en-US" dirty="0"/>
          </a:p>
        </p:txBody>
      </p:sp>
    </p:spTree>
    <p:extLst>
      <p:ext uri="{BB962C8B-B14F-4D97-AF65-F5344CB8AC3E}">
        <p14:creationId xmlns:p14="http://schemas.microsoft.com/office/powerpoint/2010/main" val="18144370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سیستم شنیداری</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نمایش بالینی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مدیریت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از نظر مکانیسم های پاتوفیزیولوژیکی</a:t>
            </a:r>
            <a:r>
              <a:rPr lang="fa-IR" sz="2800" dirty="0" smtClean="0">
                <a:cs typeface="B Nazanin" panose="00000400000000000000" pitchFamily="2" charset="-78"/>
              </a:rPr>
              <a:t>، </a:t>
            </a:r>
            <a:r>
              <a:rPr lang="en-US" sz="2800" dirty="0" smtClean="0">
                <a:cs typeface="B Nazanin" panose="00000400000000000000" pitchFamily="2" charset="-78"/>
              </a:rPr>
              <a:t>APD</a:t>
            </a:r>
            <a:r>
              <a:rPr lang="fa-IR" sz="2800" dirty="0" smtClean="0">
                <a:cs typeface="B Nazanin" panose="00000400000000000000" pitchFamily="2" charset="-78"/>
              </a:rPr>
              <a:t> در </a:t>
            </a:r>
            <a:r>
              <a:rPr lang="fa-IR" sz="2800" dirty="0">
                <a:cs typeface="B Nazanin" panose="00000400000000000000" pitchFamily="2" charset="-78"/>
              </a:rPr>
              <a:t>شرایط زیر رخ می دهد: شرایط نورولوژیکی ، تاخیر در بلوغ سیستم عصبی مرکزی یا دیگر اختلالات رشدی</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E"/>
            </a:pPr>
            <a:r>
              <a:rPr lang="fa-IR" sz="2800" b="1" dirty="0">
                <a:cs typeface="B Nazanin" panose="00000400000000000000" pitchFamily="2" charset="-78"/>
              </a:rPr>
              <a:t>شرایط نورولوژیکی مرتبط </a:t>
            </a:r>
            <a:r>
              <a:rPr lang="fa-IR" sz="2800" b="1" dirty="0" smtClean="0">
                <a:cs typeface="B Nazanin" panose="00000400000000000000" pitchFamily="2" charset="-78"/>
              </a:rPr>
              <a:t>با</a:t>
            </a:r>
            <a:r>
              <a:rPr lang="en-US" sz="2800" b="1" dirty="0" smtClean="0">
                <a:cs typeface="B Nazanin" panose="00000400000000000000" pitchFamily="2" charset="-78"/>
              </a:rPr>
              <a:t>APD </a:t>
            </a:r>
            <a:r>
              <a:rPr lang="fa-IR" sz="2800" b="1" dirty="0">
                <a:cs typeface="B Nazanin" panose="00000400000000000000" pitchFamily="2" charset="-78"/>
              </a:rPr>
              <a:t>: </a:t>
            </a:r>
            <a:r>
              <a:rPr lang="fa-IR" sz="2800" dirty="0">
                <a:cs typeface="B Nazanin" panose="00000400000000000000" pitchFamily="2" charset="-78"/>
              </a:rPr>
              <a:t>در تعداد معدودی از موارد </a:t>
            </a:r>
            <a:r>
              <a:rPr lang="en-US" sz="2800" dirty="0">
                <a:cs typeface="B Nazanin" panose="00000400000000000000" pitchFamily="2" charset="-78"/>
              </a:rPr>
              <a:t>APD</a:t>
            </a:r>
            <a:r>
              <a:rPr lang="fa-IR" sz="2800" dirty="0">
                <a:cs typeface="B Nazanin" panose="00000400000000000000" pitchFamily="2" charset="-78"/>
              </a:rPr>
              <a:t> در بچه ها، کمبود نورولوژیکی زمینه مشاهده می گردد. با این حال، بعضاً </a:t>
            </a:r>
            <a:r>
              <a:rPr lang="en-US" sz="2800" dirty="0">
                <a:cs typeface="B Nazanin" panose="00000400000000000000" pitchFamily="2" charset="-78"/>
              </a:rPr>
              <a:t>APD</a:t>
            </a:r>
            <a:r>
              <a:rPr lang="fa-IR" sz="2800" dirty="0">
                <a:cs typeface="B Nazanin" panose="00000400000000000000" pitchFamily="2" charset="-78"/>
              </a:rPr>
              <a:t> تنها نمود اختلال نورولوژیکی تلقی شده و ضرورت شاخص بالینی بالا و ارزش آزمایش نورولوژیکی و رشد را روشن می کند. </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33</a:t>
            </a:r>
            <a:endParaRPr lang="en-US" dirty="0"/>
          </a:p>
        </p:txBody>
      </p:sp>
    </p:spTree>
    <p:extLst>
      <p:ext uri="{BB962C8B-B14F-4D97-AF65-F5344CB8AC3E}">
        <p14:creationId xmlns:p14="http://schemas.microsoft.com/office/powerpoint/2010/main" val="91506240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سیستم شنیداری</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نمایش بالینی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مدیریت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b="1" dirty="0">
                <a:cs typeface="B Nazanin" panose="00000400000000000000" pitchFamily="2" charset="-78"/>
              </a:rPr>
              <a:t>تومورهای </a:t>
            </a:r>
            <a:r>
              <a:rPr lang="en-US" sz="2800" b="1" dirty="0">
                <a:cs typeface="B Nazanin" panose="00000400000000000000" pitchFamily="2" charset="-78"/>
              </a:rPr>
              <a:t>CANS</a:t>
            </a:r>
            <a:r>
              <a:rPr lang="fa-IR" sz="2800" b="1" dirty="0">
                <a:cs typeface="B Nazanin" panose="00000400000000000000" pitchFamily="2" charset="-78"/>
              </a:rPr>
              <a:t> : </a:t>
            </a:r>
            <a:r>
              <a:rPr lang="fa-IR" sz="2800" dirty="0">
                <a:cs typeface="B Nazanin" panose="00000400000000000000" pitchFamily="2" charset="-78"/>
              </a:rPr>
              <a:t>مفهوم </a:t>
            </a:r>
            <a:r>
              <a:rPr lang="en-US" sz="2800" dirty="0">
                <a:cs typeface="B Nazanin" panose="00000400000000000000" pitchFamily="2" charset="-78"/>
              </a:rPr>
              <a:t>APD</a:t>
            </a:r>
            <a:r>
              <a:rPr lang="fa-IR" sz="2800" dirty="0">
                <a:cs typeface="B Nazanin" panose="00000400000000000000" pitchFamily="2" charset="-78"/>
              </a:rPr>
              <a:t> (مرکزی) به یافته های شنودسنجی </a:t>
            </a:r>
            <a:r>
              <a:rPr lang="en-US" sz="2800" dirty="0" err="1">
                <a:cs typeface="B Nazanin" panose="00000400000000000000" pitchFamily="2" charset="-78"/>
              </a:rPr>
              <a:t>Bocca</a:t>
            </a:r>
            <a:r>
              <a:rPr lang="fa-IR" sz="2800" dirty="0">
                <a:cs typeface="B Nazanin" panose="00000400000000000000" pitchFamily="2" charset="-78"/>
              </a:rPr>
              <a:t> در بزرگسالان مبتلا به تومورهای مغزی بازمی گردد که بر مناطق شنیداری  اثر  می گذارند. کودکان مبتلا به تومور </a:t>
            </a:r>
            <a:r>
              <a:rPr lang="en-US" sz="2800" dirty="0">
                <a:cs typeface="B Nazanin" panose="00000400000000000000" pitchFamily="2" charset="-78"/>
              </a:rPr>
              <a:t>CANS</a:t>
            </a:r>
            <a:r>
              <a:rPr lang="fa-IR" sz="2800" dirty="0">
                <a:cs typeface="B Nazanin" panose="00000400000000000000" pitchFamily="2" charset="-78"/>
              </a:rPr>
              <a:t> دارای نقایص گوش مشابه با بزرگسالان هستند، بدون اینکه به ظرفیت انعطاف پذیری مغز توجه شود.</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33</a:t>
            </a:r>
            <a:endParaRPr lang="en-US" dirty="0"/>
          </a:p>
        </p:txBody>
      </p:sp>
    </p:spTree>
    <p:extLst>
      <p:ext uri="{BB962C8B-B14F-4D97-AF65-F5344CB8AC3E}">
        <p14:creationId xmlns:p14="http://schemas.microsoft.com/office/powerpoint/2010/main" val="18625800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سیستم شنیداری</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نمایش بالینی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مدیریت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b="1" dirty="0">
                <a:cs typeface="B Nazanin" panose="00000400000000000000" pitchFamily="2" charset="-78"/>
              </a:rPr>
              <a:t>زودرسی و وزن پائین در هنگام تولد: </a:t>
            </a:r>
            <a:r>
              <a:rPr lang="fa-IR" sz="2800" dirty="0">
                <a:cs typeface="B Nazanin" panose="00000400000000000000" pitchFamily="2" charset="-78"/>
              </a:rPr>
              <a:t>نوزادان زودرس با وزن کم در هنگام تولد از </a:t>
            </a:r>
            <a:r>
              <a:rPr lang="en-US" sz="2800" dirty="0">
                <a:cs typeface="B Nazanin" panose="00000400000000000000" pitchFamily="2" charset="-78"/>
              </a:rPr>
              <a:t>APD</a:t>
            </a:r>
            <a:r>
              <a:rPr lang="fa-IR" sz="2800" dirty="0">
                <a:cs typeface="B Nazanin" panose="00000400000000000000" pitchFamily="2" charset="-78"/>
              </a:rPr>
              <a:t> رنج می برند که با گذشت زمان به طور چشمگیری افزایش می یابد. اما، تا سن 14 سالگی دربعضی از کودکان نشانه های اختلالات ضعیف شنیداری  نظیر گستردگی حافظه شنیداری  ضعیف، به میزان بسیار بیشتری نسبت به جمعیتی با وزن تولد نرمال ادامه می یابد.</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33</a:t>
            </a:r>
            <a:endParaRPr lang="en-US" dirty="0"/>
          </a:p>
        </p:txBody>
      </p:sp>
    </p:spTree>
    <p:extLst>
      <p:ext uri="{BB962C8B-B14F-4D97-AF65-F5344CB8AC3E}">
        <p14:creationId xmlns:p14="http://schemas.microsoft.com/office/powerpoint/2010/main" val="33352907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254</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2017-05-31T06:32:13Z</dcterms:modified>
</cp:coreProperties>
</file>