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مرور</a:t>
            </a:r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RKPM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کاربرد</a:t>
            </a:r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RKPM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مطالعه موردی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چهارم</a:t>
            </a:r>
          </a:p>
          <a:p>
            <a:pPr algn="ctr" rtl="1"/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کاربرد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RKPM </a:t>
            </a:r>
            <a:r>
              <a:rPr lang="fa-I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 در </a:t>
            </a:r>
            <a:r>
              <a:rPr lang="fa-I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مسائل الاستو پلاستیکی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821471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8956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مرور</a:t>
            </a:r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RKPM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کاربرد</a:t>
            </a:r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RKPM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مطالعه موردی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متفاوت </a:t>
            </a:r>
            <a:r>
              <a:rPr lang="fa-IR" sz="2800" dirty="0" smtClean="0">
                <a:cs typeface="B Nazanin" panose="00000400000000000000" pitchFamily="2" charset="-78"/>
              </a:rPr>
              <a:t>با</a:t>
            </a:r>
            <a:r>
              <a:rPr lang="en-US" sz="2800" dirty="0" smtClean="0">
                <a:cs typeface="B Nazanin" panose="00000400000000000000" pitchFamily="2" charset="-78"/>
              </a:rPr>
              <a:t>FEM </a:t>
            </a:r>
            <a:r>
              <a:rPr lang="en-US" sz="2800" dirty="0">
                <a:cs typeface="B Nazanin" panose="00000400000000000000" pitchFamily="2" charset="-78"/>
              </a:rPr>
              <a:t>، </a:t>
            </a:r>
            <a:r>
              <a:rPr lang="fa-IR" sz="2800" dirty="0">
                <a:cs typeface="B Nazanin" panose="00000400000000000000" pitchFamily="2" charset="-78"/>
              </a:rPr>
              <a:t>توابع شکل </a:t>
            </a:r>
            <a:r>
              <a:rPr lang="fa-IR" sz="2800" dirty="0" smtClean="0">
                <a:cs typeface="B Nazanin" panose="00000400000000000000" pitchFamily="2" charset="-78"/>
              </a:rPr>
              <a:t>در</a:t>
            </a:r>
            <a:r>
              <a:rPr lang="en-US" sz="2800" dirty="0" smtClean="0">
                <a:cs typeface="B Nazanin" panose="00000400000000000000" pitchFamily="2" charset="-78"/>
              </a:rPr>
              <a:t>RKPM </a:t>
            </a:r>
            <a:r>
              <a:rPr lang="fa-IR" sz="2800" dirty="0" smtClean="0">
                <a:cs typeface="B Nazanin" panose="00000400000000000000" pitchFamily="2" charset="-78"/>
              </a:rPr>
              <a:t> دارای </a:t>
            </a:r>
            <a:r>
              <a:rPr lang="fa-IR" sz="2800" dirty="0">
                <a:cs typeface="B Nazanin" panose="00000400000000000000" pitchFamily="2" charset="-78"/>
              </a:rPr>
              <a:t>خصوصیات دلتا کرونکر به عبارتی </a:t>
            </a:r>
            <a:r>
              <a:rPr lang="el-GR" sz="2800" dirty="0" smtClean="0">
                <a:cs typeface="B Nazanin" panose="00000400000000000000" pitchFamily="2" charset="-78"/>
              </a:rPr>
              <a:t>Ψ</a:t>
            </a:r>
            <a:r>
              <a:rPr lang="en-US" sz="2800" baseline="-25000" dirty="0" err="1" smtClean="0">
                <a:cs typeface="B Nazanin" panose="00000400000000000000" pitchFamily="2" charset="-78"/>
              </a:rPr>
              <a:t>i</a:t>
            </a:r>
            <a:r>
              <a:rPr lang="en-US" sz="2800" baseline="30000" dirty="0" err="1" smtClean="0">
                <a:cs typeface="B Nazanin" panose="00000400000000000000" pitchFamily="2" charset="-78"/>
              </a:rPr>
              <a:t>a</a:t>
            </a:r>
            <a:r>
              <a:rPr lang="en-US" sz="2800" dirty="0" smtClean="0">
                <a:cs typeface="B Nazanin" panose="00000400000000000000" pitchFamily="2" charset="-78"/>
              </a:rPr>
              <a:t> (</a:t>
            </a:r>
            <a:r>
              <a:rPr lang="en-US" sz="2800" dirty="0" err="1" smtClean="0">
                <a:cs typeface="B Nazanin" panose="00000400000000000000" pitchFamily="2" charset="-78"/>
              </a:rPr>
              <a:t>x</a:t>
            </a:r>
            <a:r>
              <a:rPr lang="en-US" sz="2800" baseline="-25000" dirty="0" err="1" smtClean="0">
                <a:cs typeface="B Nazanin" panose="00000400000000000000" pitchFamily="2" charset="-78"/>
              </a:rPr>
              <a:t>j</a:t>
            </a:r>
            <a:r>
              <a:rPr lang="en-US" sz="2800" dirty="0">
                <a:cs typeface="B Nazanin" panose="00000400000000000000" pitchFamily="2" charset="-78"/>
              </a:rPr>
              <a:t>)≠</a:t>
            </a:r>
            <a:r>
              <a:rPr lang="el-GR" sz="2800" dirty="0" smtClean="0">
                <a:cs typeface="B Nazanin" panose="00000400000000000000" pitchFamily="2" charset="-78"/>
              </a:rPr>
              <a:t>δ</a:t>
            </a:r>
            <a:r>
              <a:rPr lang="en-US" sz="2800" baseline="-25000" dirty="0" err="1" smtClean="0">
                <a:cs typeface="B Nazanin" panose="00000400000000000000" pitchFamily="2" charset="-78"/>
              </a:rPr>
              <a:t>ij</a:t>
            </a:r>
            <a:r>
              <a:rPr lang="fa-IR" sz="2800" baseline="-250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نمی </a:t>
            </a:r>
            <a:r>
              <a:rPr lang="fa-IR" sz="2800" dirty="0">
                <a:cs typeface="B Nazanin" panose="00000400000000000000" pitchFamily="2" charset="-78"/>
              </a:rPr>
              <a:t>باشند. این مسئله موجب بروز مشکلاتی در اجرای عددی درجریان رسیدگی به محدودیت های جنبشی برروی مرزهای ژئومتریکی مدل می شود. برای اجرای عددی به تابع </a:t>
            </a:r>
            <a:r>
              <a:rPr lang="fa-IR" sz="2800" dirty="0" smtClean="0">
                <a:cs typeface="B Nazanin" panose="00000400000000000000" pitchFamily="2" charset="-78"/>
              </a:rPr>
              <a:t>شکل</a:t>
            </a:r>
            <a:r>
              <a:rPr lang="en-US" sz="2800" dirty="0" smtClean="0">
                <a:cs typeface="B Nazanin" panose="00000400000000000000" pitchFamily="2" charset="-78"/>
              </a:rPr>
              <a:t>RKPM </a:t>
            </a:r>
            <a:r>
              <a:rPr lang="fa-IR" sz="2800" dirty="0" smtClean="0">
                <a:cs typeface="B Nazanin" panose="00000400000000000000" pitchFamily="2" charset="-78"/>
              </a:rPr>
              <a:t> اصلاح </a:t>
            </a:r>
            <a:r>
              <a:rPr lang="fa-IR" sz="2800" dirty="0">
                <a:cs typeface="B Nazanin" panose="00000400000000000000" pitchFamily="2" charset="-78"/>
              </a:rPr>
              <a:t>شده که از خصوصیات دلتا کرونکر بهره می گیرد نیاز می باشد.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86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مرور</a:t>
            </a:r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RKPM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کاربرد</a:t>
            </a:r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RKPM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مطالعه موردی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لاز م به یادآوری است که :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endParaRPr lang="fa-IR" sz="2800" dirty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با جانشینی معادله (2) در معادله (1)، می توان به رابطه زیر دست یافت: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28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652" y="1187342"/>
            <a:ext cx="5304864" cy="1337649"/>
          </a:xfrm>
          <a:prstGeom prst="rect">
            <a:avLst/>
          </a:prstGeom>
        </p:spPr>
      </p:pic>
      <p:pic>
        <p:nvPicPr>
          <p:cNvPr id="25" name="Picture 24"/>
          <p:cNvPicPr/>
          <p:nvPr/>
        </p:nvPicPr>
        <p:blipFill>
          <a:blip r:embed="rId3"/>
          <a:stretch>
            <a:fillRect/>
          </a:stretch>
        </p:blipFill>
        <p:spPr>
          <a:xfrm>
            <a:off x="832652" y="3951424"/>
            <a:ext cx="3562703" cy="117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5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چکیده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مرور</a:t>
            </a:r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RKPM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کاربرد</a:t>
            </a:r>
            <a:r>
              <a:rPr lang="en-US" sz="2200" dirty="0">
                <a:solidFill>
                  <a:schemeClr val="bg1"/>
                </a:solidFill>
                <a:cs typeface="B Nazanin" panose="00000400000000000000" pitchFamily="2" charset="-78"/>
              </a:rPr>
              <a:t>RKPM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مطالعه موردی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1" algn="just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که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endParaRPr lang="fa-IR" sz="2800" dirty="0" smtClean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شایان </a:t>
            </a:r>
            <a:r>
              <a:rPr lang="fa-IR" sz="2800" dirty="0">
                <a:cs typeface="B Nazanin" panose="00000400000000000000" pitchFamily="2" charset="-78"/>
              </a:rPr>
              <a:t>توجه است که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endParaRPr lang="fa-IR" sz="2800" dirty="0">
              <a:cs typeface="B Nazanin" panose="00000400000000000000" pitchFamily="2" charset="-78"/>
            </a:endParaRPr>
          </a:p>
          <a:p>
            <a:pPr lvl="1" algn="just" rtl="1">
              <a:lnSpc>
                <a:spcPct val="150000"/>
              </a:lnSpc>
            </a:pP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E"/>
            </a:pPr>
            <a:r>
              <a:rPr lang="fa-IR" sz="2800" dirty="0">
                <a:cs typeface="B Nazanin" panose="00000400000000000000" pitchFamily="2" charset="-78"/>
              </a:rPr>
              <a:t>مقادیر گرهی هستند</a:t>
            </a:r>
            <a:r>
              <a:rPr lang="fa-IR" sz="2800" dirty="0" smtClean="0">
                <a:cs typeface="B Nazanin" panose="00000400000000000000" pitchFamily="2" charset="-78"/>
              </a:rPr>
              <a:t>. </a:t>
            </a:r>
            <a:r>
              <a:rPr lang="en-US" sz="2800" dirty="0" err="1" smtClean="0">
                <a:cs typeface="B Nazanin" panose="00000400000000000000" pitchFamily="2" charset="-78"/>
              </a:rPr>
              <a:t>u</a:t>
            </a:r>
            <a:r>
              <a:rPr lang="en-US" sz="2800" baseline="30000" dirty="0" err="1" smtClean="0">
                <a:cs typeface="B Nazanin" panose="00000400000000000000" pitchFamily="2" charset="-78"/>
              </a:rPr>
              <a:t>a</a:t>
            </a:r>
            <a:r>
              <a:rPr lang="fa-IR" sz="2800" dirty="0" smtClean="0">
                <a:cs typeface="B Nazanin" panose="00000400000000000000" pitchFamily="2" charset="-78"/>
              </a:rPr>
              <a:t> و</a:t>
            </a:r>
            <a:r>
              <a:rPr lang="el-GR" sz="2800" dirty="0" smtClean="0">
                <a:cs typeface="B Nazanin" panose="00000400000000000000" pitchFamily="2" charset="-78"/>
              </a:rPr>
              <a:t>δ</a:t>
            </a:r>
            <a:r>
              <a:rPr lang="en-US" sz="2800" dirty="0" err="1" smtClean="0">
                <a:cs typeface="B Nazanin" panose="00000400000000000000" pitchFamily="2" charset="-78"/>
              </a:rPr>
              <a:t>u</a:t>
            </a:r>
            <a:r>
              <a:rPr lang="en-US" sz="2800" baseline="30000" dirty="0" err="1" smtClean="0">
                <a:cs typeface="B Nazanin" panose="00000400000000000000" pitchFamily="2" charset="-78"/>
              </a:rPr>
              <a:t>a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شرایط </a:t>
            </a:r>
            <a:r>
              <a:rPr lang="fa-IR" sz="2800" dirty="0">
                <a:cs typeface="B Nazanin" panose="00000400000000000000" pitchFamily="2" charset="-78"/>
              </a:rPr>
              <a:t>مرزی زیر را رعایت می </a:t>
            </a:r>
            <a:r>
              <a:rPr lang="fa-IR" sz="2800" dirty="0" smtClean="0">
                <a:cs typeface="B Nazanin" panose="00000400000000000000" pitchFamily="2" charset="-78"/>
              </a:rPr>
              <a:t>کنند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13</a:t>
            </a:r>
            <a:r>
              <a:rPr lang="en-US" sz="2400" dirty="0" smtClean="0"/>
              <a:t>/</a:t>
            </a:r>
            <a:r>
              <a:rPr lang="fa-IR" sz="2400" dirty="0" smtClean="0"/>
              <a:t>28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3154499" y="834303"/>
            <a:ext cx="2797265" cy="7970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9001" y="2597294"/>
            <a:ext cx="4043843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033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173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2017-05-06T07:20:02Z</dcterms:modified>
</cp:coreProperties>
</file>