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370" r:id="rId4"/>
    <p:sldId id="371" r:id="rId5"/>
    <p:sldId id="372" r:id="rId6"/>
    <p:sldId id="373" r:id="rId7"/>
    <p:sldId id="378" r:id="rId8"/>
    <p:sldId id="375" r:id="rId9"/>
    <p:sldId id="376" r:id="rId10"/>
    <p:sldId id="377" r:id="rId11"/>
    <p:sldId id="383" r:id="rId12"/>
    <p:sldId id="379" r:id="rId13"/>
    <p:sldId id="384" r:id="rId14"/>
    <p:sldId id="380" r:id="rId15"/>
    <p:sldId id="381" r:id="rId16"/>
    <p:sldId id="38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11" autoAdjust="0"/>
  </p:normalViewPr>
  <p:slideViewPr>
    <p:cSldViewPr>
      <p:cViewPr>
        <p:scale>
          <a:sx n="66" d="100"/>
          <a:sy n="66" d="100"/>
        </p:scale>
        <p:origin x="-150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3179A7-87BE-4677-AC41-6621E441CED1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FEBFDBF8-9100-4631-99E7-02F5399CF925}">
      <dgm:prSet phldrT="[Text]"/>
      <dgm:spPr/>
      <dgm:t>
        <a:bodyPr/>
        <a:lstStyle/>
        <a:p>
          <a:r>
            <a:rPr lang="en-US" dirty="0" smtClean="0"/>
            <a:t>CUSTOMER ORDER</a:t>
          </a:r>
          <a:endParaRPr lang="en-IN" dirty="0"/>
        </a:p>
      </dgm:t>
    </dgm:pt>
    <dgm:pt modelId="{DCEAD111-2AF1-4E2B-8CA6-6E15CF2CA62A}" type="parTrans" cxnId="{F08A6EC5-1A75-4436-97A5-B16E351B54ED}">
      <dgm:prSet/>
      <dgm:spPr/>
      <dgm:t>
        <a:bodyPr/>
        <a:lstStyle/>
        <a:p>
          <a:endParaRPr lang="en-IN"/>
        </a:p>
      </dgm:t>
    </dgm:pt>
    <dgm:pt modelId="{0FBADAC1-5BA4-476F-A2E5-0A1D8D6FC63F}" type="sibTrans" cxnId="{F08A6EC5-1A75-4436-97A5-B16E351B54ED}">
      <dgm:prSet/>
      <dgm:spPr/>
      <dgm:t>
        <a:bodyPr/>
        <a:lstStyle/>
        <a:p>
          <a:endParaRPr lang="en-IN"/>
        </a:p>
      </dgm:t>
    </dgm:pt>
    <dgm:pt modelId="{D9492B46-2338-49EF-91E2-4F522BB3723A}">
      <dgm:prSet phldrT="[Text]"/>
      <dgm:spPr/>
      <dgm:t>
        <a:bodyPr/>
        <a:lstStyle/>
        <a:p>
          <a:r>
            <a:rPr lang="en-US" dirty="0" smtClean="0"/>
            <a:t>ADVANCED SCHEDULING</a:t>
          </a:r>
          <a:endParaRPr lang="en-IN" dirty="0"/>
        </a:p>
      </dgm:t>
    </dgm:pt>
    <dgm:pt modelId="{81C24C39-A536-47A3-A101-AB3616F27DED}" type="parTrans" cxnId="{E10FB81B-C374-4EB9-922E-D3768DC19F61}">
      <dgm:prSet/>
      <dgm:spPr/>
      <dgm:t>
        <a:bodyPr/>
        <a:lstStyle/>
        <a:p>
          <a:endParaRPr lang="en-IN"/>
        </a:p>
      </dgm:t>
    </dgm:pt>
    <dgm:pt modelId="{2D80B41D-C364-4763-9E0B-4D6B9D18EAE4}" type="sibTrans" cxnId="{E10FB81B-C374-4EB9-922E-D3768DC19F61}">
      <dgm:prSet/>
      <dgm:spPr/>
      <dgm:t>
        <a:bodyPr/>
        <a:lstStyle/>
        <a:p>
          <a:endParaRPr lang="en-IN" dirty="0"/>
        </a:p>
      </dgm:t>
    </dgm:pt>
    <dgm:pt modelId="{580DB075-AB06-4095-86F3-0B717C141066}">
      <dgm:prSet phldrT="[Text]"/>
      <dgm:spPr/>
      <dgm:t>
        <a:bodyPr/>
        <a:lstStyle/>
        <a:p>
          <a:r>
            <a:rPr lang="en-US" dirty="0" smtClean="0"/>
            <a:t>DEMAND FORECASTING`</a:t>
          </a:r>
          <a:endParaRPr lang="en-IN" dirty="0"/>
        </a:p>
      </dgm:t>
    </dgm:pt>
    <dgm:pt modelId="{9AD3B549-DB99-4537-B1D8-67A6B0055B55}" type="parTrans" cxnId="{30155F62-79F4-43AC-B8C6-012BBC0B13F8}">
      <dgm:prSet/>
      <dgm:spPr/>
      <dgm:t>
        <a:bodyPr/>
        <a:lstStyle/>
        <a:p>
          <a:endParaRPr lang="en-IN"/>
        </a:p>
      </dgm:t>
    </dgm:pt>
    <dgm:pt modelId="{B0237D47-50FC-49FA-ADEB-7D391ED34CB1}" type="sibTrans" cxnId="{30155F62-79F4-43AC-B8C6-012BBC0B13F8}">
      <dgm:prSet/>
      <dgm:spPr/>
      <dgm:t>
        <a:bodyPr/>
        <a:lstStyle/>
        <a:p>
          <a:endParaRPr lang="en-IN" dirty="0"/>
        </a:p>
      </dgm:t>
    </dgm:pt>
    <dgm:pt modelId="{2C3143AA-F733-4F55-9FED-03AAB288761E}">
      <dgm:prSet phldrT="[Text]"/>
      <dgm:spPr/>
      <dgm:t>
        <a:bodyPr/>
        <a:lstStyle/>
        <a:p>
          <a:r>
            <a:rPr lang="en-US" dirty="0" smtClean="0"/>
            <a:t>TRANSPORTATION LOGISTICS</a:t>
          </a:r>
          <a:endParaRPr lang="en-IN" dirty="0"/>
        </a:p>
      </dgm:t>
    </dgm:pt>
    <dgm:pt modelId="{9005BE5D-30B4-4436-AC9A-7614D7FB8FFA}" type="parTrans" cxnId="{6AB053E0-85CC-4D36-9974-01BDDCC5E33F}">
      <dgm:prSet/>
      <dgm:spPr/>
      <dgm:t>
        <a:bodyPr/>
        <a:lstStyle/>
        <a:p>
          <a:endParaRPr lang="en-IN"/>
        </a:p>
      </dgm:t>
    </dgm:pt>
    <dgm:pt modelId="{7D68F8CB-D510-432C-B2A1-443665DEC4D8}" type="sibTrans" cxnId="{6AB053E0-85CC-4D36-9974-01BDDCC5E33F}">
      <dgm:prSet/>
      <dgm:spPr/>
      <dgm:t>
        <a:bodyPr/>
        <a:lstStyle/>
        <a:p>
          <a:endParaRPr lang="en-IN" dirty="0"/>
        </a:p>
      </dgm:t>
    </dgm:pt>
    <dgm:pt modelId="{9F021F20-D145-41E7-9160-A72B09C9629D}">
      <dgm:prSet phldrT="[Text]"/>
      <dgm:spPr/>
      <dgm:t>
        <a:bodyPr/>
        <a:lstStyle/>
        <a:p>
          <a:r>
            <a:rPr lang="en-US" dirty="0" smtClean="0"/>
            <a:t>DISTRIBUTION PLANNING</a:t>
          </a:r>
          <a:endParaRPr lang="en-IN" dirty="0"/>
        </a:p>
      </dgm:t>
    </dgm:pt>
    <dgm:pt modelId="{48F0022F-B954-4847-B1C7-78537177D1C4}" type="parTrans" cxnId="{6037CFCE-414E-42CE-A050-9B48D166A6AF}">
      <dgm:prSet/>
      <dgm:spPr/>
      <dgm:t>
        <a:bodyPr/>
        <a:lstStyle/>
        <a:p>
          <a:endParaRPr lang="en-IN"/>
        </a:p>
      </dgm:t>
    </dgm:pt>
    <dgm:pt modelId="{E444F350-F471-43BC-A337-BEC054F3AA19}" type="sibTrans" cxnId="{6037CFCE-414E-42CE-A050-9B48D166A6AF}">
      <dgm:prSet/>
      <dgm:spPr/>
      <dgm:t>
        <a:bodyPr/>
        <a:lstStyle/>
        <a:p>
          <a:endParaRPr lang="en-IN" dirty="0"/>
        </a:p>
      </dgm:t>
    </dgm:pt>
    <dgm:pt modelId="{90792889-9A5D-49F0-84A2-241A59B2571D}">
      <dgm:prSet phldrT="[Text]" custT="1"/>
      <dgm:spPr/>
      <dgm:t>
        <a:bodyPr/>
        <a:lstStyle/>
        <a:p>
          <a:r>
            <a:rPr lang="en-US" sz="1100" dirty="0" smtClean="0"/>
            <a:t>ORDER COMMITMENT</a:t>
          </a:r>
        </a:p>
        <a:p>
          <a:endParaRPr lang="en-IN" sz="1100" dirty="0"/>
        </a:p>
      </dgm:t>
    </dgm:pt>
    <dgm:pt modelId="{060A9F19-E48E-44C7-97F3-F1A0FF5174FE}" type="parTrans" cxnId="{CE3E2D55-6B99-4B7B-931B-A8D711AF02A5}">
      <dgm:prSet/>
      <dgm:spPr/>
      <dgm:t>
        <a:bodyPr/>
        <a:lstStyle/>
        <a:p>
          <a:endParaRPr lang="en-IN"/>
        </a:p>
      </dgm:t>
    </dgm:pt>
    <dgm:pt modelId="{6FD585D6-7429-48E2-98EE-B26E287A17E4}" type="sibTrans" cxnId="{CE3E2D55-6B99-4B7B-931B-A8D711AF02A5}">
      <dgm:prSet/>
      <dgm:spPr/>
      <dgm:t>
        <a:bodyPr/>
        <a:lstStyle/>
        <a:p>
          <a:endParaRPr lang="en-IN" dirty="0"/>
        </a:p>
      </dgm:t>
    </dgm:pt>
    <dgm:pt modelId="{BA501708-7EF1-4745-B91F-46DFCB97DAE5}" type="pres">
      <dgm:prSet presAssocID="{153179A7-87BE-4677-AC41-6621E441CED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D54BDA89-1865-4B60-879A-9DA0ECCFB55B}" type="pres">
      <dgm:prSet presAssocID="{FEBFDBF8-9100-4631-99E7-02F5399CF925}" presName="centerShape" presStyleLbl="node0" presStyleIdx="0" presStyleCnt="1" custScaleX="130830" custScaleY="113447"/>
      <dgm:spPr/>
      <dgm:t>
        <a:bodyPr/>
        <a:lstStyle/>
        <a:p>
          <a:endParaRPr lang="en-IN"/>
        </a:p>
      </dgm:t>
    </dgm:pt>
    <dgm:pt modelId="{A85E1FF2-5FA7-4B0D-B76C-336D965A857D}" type="pres">
      <dgm:prSet presAssocID="{D9492B46-2338-49EF-91E2-4F522BB3723A}" presName="node" presStyleLbl="node1" presStyleIdx="0" presStyleCnt="5" custScaleX="130830" custScaleY="11344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7DEABE3-0C3B-4A08-8A58-DCD80B970A8B}" type="pres">
      <dgm:prSet presAssocID="{D9492B46-2338-49EF-91E2-4F522BB3723A}" presName="dummy" presStyleCnt="0"/>
      <dgm:spPr/>
    </dgm:pt>
    <dgm:pt modelId="{D96D7E49-9700-404A-A9B7-B54454693950}" type="pres">
      <dgm:prSet presAssocID="{2D80B41D-C364-4763-9E0B-4D6B9D18EAE4}" presName="sibTrans" presStyleLbl="sibTrans2D1" presStyleIdx="0" presStyleCnt="5" custScaleX="130830" custScaleY="113447"/>
      <dgm:spPr/>
      <dgm:t>
        <a:bodyPr/>
        <a:lstStyle/>
        <a:p>
          <a:endParaRPr lang="en-IN"/>
        </a:p>
      </dgm:t>
    </dgm:pt>
    <dgm:pt modelId="{3886964D-0293-44C8-9D2C-D54096CFDEF0}" type="pres">
      <dgm:prSet presAssocID="{580DB075-AB06-4095-86F3-0B717C141066}" presName="node" presStyleLbl="node1" presStyleIdx="1" presStyleCnt="5" custScaleX="130830" custScaleY="113447" custRadScaleRad="106457" custRadScaleInc="469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7BFB191-CD4F-4EE7-8155-643F23D32363}" type="pres">
      <dgm:prSet presAssocID="{580DB075-AB06-4095-86F3-0B717C141066}" presName="dummy" presStyleCnt="0"/>
      <dgm:spPr/>
    </dgm:pt>
    <dgm:pt modelId="{FCA87FF3-9EE6-4F7E-914F-BE59527C21E4}" type="pres">
      <dgm:prSet presAssocID="{B0237D47-50FC-49FA-ADEB-7D391ED34CB1}" presName="sibTrans" presStyleLbl="sibTrans2D1" presStyleIdx="1" presStyleCnt="5" custScaleX="130830" custScaleY="113447"/>
      <dgm:spPr/>
      <dgm:t>
        <a:bodyPr/>
        <a:lstStyle/>
        <a:p>
          <a:endParaRPr lang="en-IN"/>
        </a:p>
      </dgm:t>
    </dgm:pt>
    <dgm:pt modelId="{B6DB2C3D-03B8-4000-85E2-D3CD9439AADC}" type="pres">
      <dgm:prSet presAssocID="{2C3143AA-F733-4F55-9FED-03AAB288761E}" presName="node" presStyleLbl="node1" presStyleIdx="2" presStyleCnt="5" custScaleX="130830" custScaleY="113447" custRadScaleRad="102738" custRadScaleInc="-668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5F48BA9-718D-4F43-881D-D7A2F0882574}" type="pres">
      <dgm:prSet presAssocID="{2C3143AA-F733-4F55-9FED-03AAB288761E}" presName="dummy" presStyleCnt="0"/>
      <dgm:spPr/>
    </dgm:pt>
    <dgm:pt modelId="{49A3B59D-C636-47CD-B4A6-B70343C76F88}" type="pres">
      <dgm:prSet presAssocID="{7D68F8CB-D510-432C-B2A1-443665DEC4D8}" presName="sibTrans" presStyleLbl="sibTrans2D1" presStyleIdx="2" presStyleCnt="5" custScaleX="130830" custScaleY="113447"/>
      <dgm:spPr/>
      <dgm:t>
        <a:bodyPr/>
        <a:lstStyle/>
        <a:p>
          <a:endParaRPr lang="en-IN"/>
        </a:p>
      </dgm:t>
    </dgm:pt>
    <dgm:pt modelId="{194B250B-9966-40EB-947B-6A9549A7FD4B}" type="pres">
      <dgm:prSet presAssocID="{9F021F20-D145-41E7-9160-A72B09C9629D}" presName="node" presStyleLbl="node1" presStyleIdx="3" presStyleCnt="5" custScaleX="130830" custScaleY="11344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91C8987-9EE9-40FC-A85A-1456ED558BD9}" type="pres">
      <dgm:prSet presAssocID="{9F021F20-D145-41E7-9160-A72B09C9629D}" presName="dummy" presStyleCnt="0"/>
      <dgm:spPr/>
    </dgm:pt>
    <dgm:pt modelId="{029C1A55-4C4C-47F0-9B1C-5CAAEE532F48}" type="pres">
      <dgm:prSet presAssocID="{E444F350-F471-43BC-A337-BEC054F3AA19}" presName="sibTrans" presStyleLbl="sibTrans2D1" presStyleIdx="3" presStyleCnt="5" custScaleX="130830" custScaleY="113447"/>
      <dgm:spPr/>
      <dgm:t>
        <a:bodyPr/>
        <a:lstStyle/>
        <a:p>
          <a:endParaRPr lang="en-IN"/>
        </a:p>
      </dgm:t>
    </dgm:pt>
    <dgm:pt modelId="{1EC553AE-019F-4B81-A72E-5844246DCD5B}" type="pres">
      <dgm:prSet presAssocID="{90792889-9A5D-49F0-84A2-241A59B2571D}" presName="node" presStyleLbl="node1" presStyleIdx="4" presStyleCnt="5" custAng="0" custScaleX="130830" custScaleY="113447" custRadScaleRad="107647" custRadScaleInc="255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CB03D85-D632-43B9-95AB-55EB7181E190}" type="pres">
      <dgm:prSet presAssocID="{90792889-9A5D-49F0-84A2-241A59B2571D}" presName="dummy" presStyleCnt="0"/>
      <dgm:spPr/>
    </dgm:pt>
    <dgm:pt modelId="{A7EB18B6-6398-423E-95E2-F67090787000}" type="pres">
      <dgm:prSet presAssocID="{6FD585D6-7429-48E2-98EE-B26E287A17E4}" presName="sibTrans" presStyleLbl="sibTrans2D1" presStyleIdx="4" presStyleCnt="5" custScaleX="130830" custScaleY="113447"/>
      <dgm:spPr/>
      <dgm:t>
        <a:bodyPr/>
        <a:lstStyle/>
        <a:p>
          <a:endParaRPr lang="en-IN"/>
        </a:p>
      </dgm:t>
    </dgm:pt>
  </dgm:ptLst>
  <dgm:cxnLst>
    <dgm:cxn modelId="{6037CFCE-414E-42CE-A050-9B48D166A6AF}" srcId="{FEBFDBF8-9100-4631-99E7-02F5399CF925}" destId="{9F021F20-D145-41E7-9160-A72B09C9629D}" srcOrd="3" destOrd="0" parTransId="{48F0022F-B954-4847-B1C7-78537177D1C4}" sibTransId="{E444F350-F471-43BC-A337-BEC054F3AA19}"/>
    <dgm:cxn modelId="{E7ED996B-8F4B-4666-BFCB-5FB8D2DCDE2A}" type="presOf" srcId="{FEBFDBF8-9100-4631-99E7-02F5399CF925}" destId="{D54BDA89-1865-4B60-879A-9DA0ECCFB55B}" srcOrd="0" destOrd="0" presId="urn:microsoft.com/office/officeart/2005/8/layout/radial6"/>
    <dgm:cxn modelId="{80E73005-6F56-472E-9933-F9E2AF460FA1}" type="presOf" srcId="{D9492B46-2338-49EF-91E2-4F522BB3723A}" destId="{A85E1FF2-5FA7-4B0D-B76C-336D965A857D}" srcOrd="0" destOrd="0" presId="urn:microsoft.com/office/officeart/2005/8/layout/radial6"/>
    <dgm:cxn modelId="{9B8D187D-1342-41FB-B18E-4156CD59A6EC}" type="presOf" srcId="{90792889-9A5D-49F0-84A2-241A59B2571D}" destId="{1EC553AE-019F-4B81-A72E-5844246DCD5B}" srcOrd="0" destOrd="0" presId="urn:microsoft.com/office/officeart/2005/8/layout/radial6"/>
    <dgm:cxn modelId="{524CACF7-B555-4095-BB68-F499B5B1ECD0}" type="presOf" srcId="{580DB075-AB06-4095-86F3-0B717C141066}" destId="{3886964D-0293-44C8-9D2C-D54096CFDEF0}" srcOrd="0" destOrd="0" presId="urn:microsoft.com/office/officeart/2005/8/layout/radial6"/>
    <dgm:cxn modelId="{6AB053E0-85CC-4D36-9974-01BDDCC5E33F}" srcId="{FEBFDBF8-9100-4631-99E7-02F5399CF925}" destId="{2C3143AA-F733-4F55-9FED-03AAB288761E}" srcOrd="2" destOrd="0" parTransId="{9005BE5D-30B4-4436-AC9A-7614D7FB8FFA}" sibTransId="{7D68F8CB-D510-432C-B2A1-443665DEC4D8}"/>
    <dgm:cxn modelId="{B2CABA74-0AA1-4BDA-A24F-DB3676435F48}" type="presOf" srcId="{2D80B41D-C364-4763-9E0B-4D6B9D18EAE4}" destId="{D96D7E49-9700-404A-A9B7-B54454693950}" srcOrd="0" destOrd="0" presId="urn:microsoft.com/office/officeart/2005/8/layout/radial6"/>
    <dgm:cxn modelId="{CED6820D-D70B-40DE-B8DC-668773CB3E05}" type="presOf" srcId="{7D68F8CB-D510-432C-B2A1-443665DEC4D8}" destId="{49A3B59D-C636-47CD-B4A6-B70343C76F88}" srcOrd="0" destOrd="0" presId="urn:microsoft.com/office/officeart/2005/8/layout/radial6"/>
    <dgm:cxn modelId="{7B1236DC-A2A9-4831-AFF0-08409572A25D}" type="presOf" srcId="{2C3143AA-F733-4F55-9FED-03AAB288761E}" destId="{B6DB2C3D-03B8-4000-85E2-D3CD9439AADC}" srcOrd="0" destOrd="0" presId="urn:microsoft.com/office/officeart/2005/8/layout/radial6"/>
    <dgm:cxn modelId="{0D06CABA-2210-4E8C-A568-9E025A771870}" type="presOf" srcId="{B0237D47-50FC-49FA-ADEB-7D391ED34CB1}" destId="{FCA87FF3-9EE6-4F7E-914F-BE59527C21E4}" srcOrd="0" destOrd="0" presId="urn:microsoft.com/office/officeart/2005/8/layout/radial6"/>
    <dgm:cxn modelId="{30155F62-79F4-43AC-B8C6-012BBC0B13F8}" srcId="{FEBFDBF8-9100-4631-99E7-02F5399CF925}" destId="{580DB075-AB06-4095-86F3-0B717C141066}" srcOrd="1" destOrd="0" parTransId="{9AD3B549-DB99-4537-B1D8-67A6B0055B55}" sibTransId="{B0237D47-50FC-49FA-ADEB-7D391ED34CB1}"/>
    <dgm:cxn modelId="{CE3E2D55-6B99-4B7B-931B-A8D711AF02A5}" srcId="{FEBFDBF8-9100-4631-99E7-02F5399CF925}" destId="{90792889-9A5D-49F0-84A2-241A59B2571D}" srcOrd="4" destOrd="0" parTransId="{060A9F19-E48E-44C7-97F3-F1A0FF5174FE}" sibTransId="{6FD585D6-7429-48E2-98EE-B26E287A17E4}"/>
    <dgm:cxn modelId="{EEFD3337-790A-49A8-9F6E-055005E518E3}" type="presOf" srcId="{E444F350-F471-43BC-A337-BEC054F3AA19}" destId="{029C1A55-4C4C-47F0-9B1C-5CAAEE532F48}" srcOrd="0" destOrd="0" presId="urn:microsoft.com/office/officeart/2005/8/layout/radial6"/>
    <dgm:cxn modelId="{444C6D60-8B2A-4760-8ACB-BB9A08FB208D}" type="presOf" srcId="{6FD585D6-7429-48E2-98EE-B26E287A17E4}" destId="{A7EB18B6-6398-423E-95E2-F67090787000}" srcOrd="0" destOrd="0" presId="urn:microsoft.com/office/officeart/2005/8/layout/radial6"/>
    <dgm:cxn modelId="{215394DF-12E7-41FB-AC72-D2E93244D5DF}" type="presOf" srcId="{153179A7-87BE-4677-AC41-6621E441CED1}" destId="{BA501708-7EF1-4745-B91F-46DFCB97DAE5}" srcOrd="0" destOrd="0" presId="urn:microsoft.com/office/officeart/2005/8/layout/radial6"/>
    <dgm:cxn modelId="{F08A6EC5-1A75-4436-97A5-B16E351B54ED}" srcId="{153179A7-87BE-4677-AC41-6621E441CED1}" destId="{FEBFDBF8-9100-4631-99E7-02F5399CF925}" srcOrd="0" destOrd="0" parTransId="{DCEAD111-2AF1-4E2B-8CA6-6E15CF2CA62A}" sibTransId="{0FBADAC1-5BA4-476F-A2E5-0A1D8D6FC63F}"/>
    <dgm:cxn modelId="{E10FB81B-C374-4EB9-922E-D3768DC19F61}" srcId="{FEBFDBF8-9100-4631-99E7-02F5399CF925}" destId="{D9492B46-2338-49EF-91E2-4F522BB3723A}" srcOrd="0" destOrd="0" parTransId="{81C24C39-A536-47A3-A101-AB3616F27DED}" sibTransId="{2D80B41D-C364-4763-9E0B-4D6B9D18EAE4}"/>
    <dgm:cxn modelId="{B7F58A36-D123-47CD-9253-BC08E94C5D28}" type="presOf" srcId="{9F021F20-D145-41E7-9160-A72B09C9629D}" destId="{194B250B-9966-40EB-947B-6A9549A7FD4B}" srcOrd="0" destOrd="0" presId="urn:microsoft.com/office/officeart/2005/8/layout/radial6"/>
    <dgm:cxn modelId="{DD54C955-7087-4456-9DF3-1F084FF5308C}" type="presParOf" srcId="{BA501708-7EF1-4745-B91F-46DFCB97DAE5}" destId="{D54BDA89-1865-4B60-879A-9DA0ECCFB55B}" srcOrd="0" destOrd="0" presId="urn:microsoft.com/office/officeart/2005/8/layout/radial6"/>
    <dgm:cxn modelId="{7FE6F9D5-8577-42FF-B133-80FBED850E65}" type="presParOf" srcId="{BA501708-7EF1-4745-B91F-46DFCB97DAE5}" destId="{A85E1FF2-5FA7-4B0D-B76C-336D965A857D}" srcOrd="1" destOrd="0" presId="urn:microsoft.com/office/officeart/2005/8/layout/radial6"/>
    <dgm:cxn modelId="{49CE8D25-8017-4181-9B6A-7D23740A1458}" type="presParOf" srcId="{BA501708-7EF1-4745-B91F-46DFCB97DAE5}" destId="{57DEABE3-0C3B-4A08-8A58-DCD80B970A8B}" srcOrd="2" destOrd="0" presId="urn:microsoft.com/office/officeart/2005/8/layout/radial6"/>
    <dgm:cxn modelId="{A75665F9-1561-434A-A670-998A222B3BAD}" type="presParOf" srcId="{BA501708-7EF1-4745-B91F-46DFCB97DAE5}" destId="{D96D7E49-9700-404A-A9B7-B54454693950}" srcOrd="3" destOrd="0" presId="urn:microsoft.com/office/officeart/2005/8/layout/radial6"/>
    <dgm:cxn modelId="{89E80C56-2BC6-4390-9E60-B8623D108E82}" type="presParOf" srcId="{BA501708-7EF1-4745-B91F-46DFCB97DAE5}" destId="{3886964D-0293-44C8-9D2C-D54096CFDEF0}" srcOrd="4" destOrd="0" presId="urn:microsoft.com/office/officeart/2005/8/layout/radial6"/>
    <dgm:cxn modelId="{60036658-68CD-4A41-9E29-3FF24187C405}" type="presParOf" srcId="{BA501708-7EF1-4745-B91F-46DFCB97DAE5}" destId="{C7BFB191-CD4F-4EE7-8155-643F23D32363}" srcOrd="5" destOrd="0" presId="urn:microsoft.com/office/officeart/2005/8/layout/radial6"/>
    <dgm:cxn modelId="{AE065C40-0F06-4002-A119-2055CFB642E2}" type="presParOf" srcId="{BA501708-7EF1-4745-B91F-46DFCB97DAE5}" destId="{FCA87FF3-9EE6-4F7E-914F-BE59527C21E4}" srcOrd="6" destOrd="0" presId="urn:microsoft.com/office/officeart/2005/8/layout/radial6"/>
    <dgm:cxn modelId="{0734D4CB-5E6E-40A5-A80E-E1683D24ADC2}" type="presParOf" srcId="{BA501708-7EF1-4745-B91F-46DFCB97DAE5}" destId="{B6DB2C3D-03B8-4000-85E2-D3CD9439AADC}" srcOrd="7" destOrd="0" presId="urn:microsoft.com/office/officeart/2005/8/layout/radial6"/>
    <dgm:cxn modelId="{F8A4B219-912F-463F-A044-B8F6D9DB23AD}" type="presParOf" srcId="{BA501708-7EF1-4745-B91F-46DFCB97DAE5}" destId="{F5F48BA9-718D-4F43-881D-D7A2F0882574}" srcOrd="8" destOrd="0" presId="urn:microsoft.com/office/officeart/2005/8/layout/radial6"/>
    <dgm:cxn modelId="{3208BC7C-6F5E-4C4D-A9D2-E67214EEA251}" type="presParOf" srcId="{BA501708-7EF1-4745-B91F-46DFCB97DAE5}" destId="{49A3B59D-C636-47CD-B4A6-B70343C76F88}" srcOrd="9" destOrd="0" presId="urn:microsoft.com/office/officeart/2005/8/layout/radial6"/>
    <dgm:cxn modelId="{1DE0D2C6-330E-451B-8508-3DAD982EB3A0}" type="presParOf" srcId="{BA501708-7EF1-4745-B91F-46DFCB97DAE5}" destId="{194B250B-9966-40EB-947B-6A9549A7FD4B}" srcOrd="10" destOrd="0" presId="urn:microsoft.com/office/officeart/2005/8/layout/radial6"/>
    <dgm:cxn modelId="{B0911305-5CEA-44AF-AC9E-CA0ECDD19B12}" type="presParOf" srcId="{BA501708-7EF1-4745-B91F-46DFCB97DAE5}" destId="{B91C8987-9EE9-40FC-A85A-1456ED558BD9}" srcOrd="11" destOrd="0" presId="urn:microsoft.com/office/officeart/2005/8/layout/radial6"/>
    <dgm:cxn modelId="{E8802209-6306-4951-899D-4B5D3D06EEA7}" type="presParOf" srcId="{BA501708-7EF1-4745-B91F-46DFCB97DAE5}" destId="{029C1A55-4C4C-47F0-9B1C-5CAAEE532F48}" srcOrd="12" destOrd="0" presId="urn:microsoft.com/office/officeart/2005/8/layout/radial6"/>
    <dgm:cxn modelId="{36AA0E02-A416-4803-9770-1154342B195B}" type="presParOf" srcId="{BA501708-7EF1-4745-B91F-46DFCB97DAE5}" destId="{1EC553AE-019F-4B81-A72E-5844246DCD5B}" srcOrd="13" destOrd="0" presId="urn:microsoft.com/office/officeart/2005/8/layout/radial6"/>
    <dgm:cxn modelId="{55F0DAD8-DFF6-414B-8AD0-36C3985D8954}" type="presParOf" srcId="{BA501708-7EF1-4745-B91F-46DFCB97DAE5}" destId="{7CB03D85-D632-43B9-95AB-55EB7181E190}" srcOrd="14" destOrd="0" presId="urn:microsoft.com/office/officeart/2005/8/layout/radial6"/>
    <dgm:cxn modelId="{EB7D927D-FD92-4DB8-AC0D-87EC0F80D0AF}" type="presParOf" srcId="{BA501708-7EF1-4745-B91F-46DFCB97DAE5}" destId="{A7EB18B6-6398-423E-95E2-F67090787000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EB18B6-6398-423E-95E2-F67090787000}">
      <dsp:nvSpPr>
        <dsp:cNvPr id="0" name=""/>
        <dsp:cNvSpPr/>
      </dsp:nvSpPr>
      <dsp:spPr>
        <a:xfrm>
          <a:off x="1280999" y="361720"/>
          <a:ext cx="5537425" cy="4801683"/>
        </a:xfrm>
        <a:prstGeom prst="blockArc">
          <a:avLst>
            <a:gd name="adj1" fmla="val 11994006"/>
            <a:gd name="adj2" fmla="val 16474902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9C1A55-4C4C-47F0-9B1C-5CAAEE532F48}">
      <dsp:nvSpPr>
        <dsp:cNvPr id="0" name=""/>
        <dsp:cNvSpPr/>
      </dsp:nvSpPr>
      <dsp:spPr>
        <a:xfrm>
          <a:off x="1309560" y="277164"/>
          <a:ext cx="5537425" cy="4801683"/>
        </a:xfrm>
        <a:prstGeom prst="blockArc">
          <a:avLst>
            <a:gd name="adj1" fmla="val 7286865"/>
            <a:gd name="adj2" fmla="val 11845573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A3B59D-C636-47CD-B4A6-B70343C76F88}">
      <dsp:nvSpPr>
        <dsp:cNvPr id="0" name=""/>
        <dsp:cNvSpPr/>
      </dsp:nvSpPr>
      <dsp:spPr>
        <a:xfrm>
          <a:off x="1486554" y="398457"/>
          <a:ext cx="5537425" cy="4801683"/>
        </a:xfrm>
        <a:prstGeom prst="blockArc">
          <a:avLst>
            <a:gd name="adj1" fmla="val 3156152"/>
            <a:gd name="adj2" fmla="val 7643848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A87FF3-9EE6-4F7E-914F-BE59527C21E4}">
      <dsp:nvSpPr>
        <dsp:cNvPr id="0" name=""/>
        <dsp:cNvSpPr/>
      </dsp:nvSpPr>
      <dsp:spPr>
        <a:xfrm>
          <a:off x="1575290" y="334271"/>
          <a:ext cx="5537425" cy="4801683"/>
        </a:xfrm>
        <a:prstGeom prst="blockArc">
          <a:avLst>
            <a:gd name="adj1" fmla="val 20579382"/>
            <a:gd name="adj2" fmla="val 3338298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6D7E49-9700-404A-A9B7-B54454693950}">
      <dsp:nvSpPr>
        <dsp:cNvPr id="0" name=""/>
        <dsp:cNvSpPr/>
      </dsp:nvSpPr>
      <dsp:spPr>
        <a:xfrm>
          <a:off x="1584530" y="363688"/>
          <a:ext cx="5537425" cy="4801683"/>
        </a:xfrm>
        <a:prstGeom prst="blockArc">
          <a:avLst>
            <a:gd name="adj1" fmla="val 15969668"/>
            <a:gd name="adj2" fmla="val 20528105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4BDA89-1865-4B60-879A-9DA0ECCFB55B}">
      <dsp:nvSpPr>
        <dsp:cNvPr id="0" name=""/>
        <dsp:cNvSpPr/>
      </dsp:nvSpPr>
      <dsp:spPr>
        <a:xfrm>
          <a:off x="2941280" y="1664821"/>
          <a:ext cx="2547122" cy="22086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CUSTOMER ORDER</a:t>
          </a:r>
          <a:endParaRPr lang="en-IN" sz="2500" kern="1200" dirty="0"/>
        </a:p>
      </dsp:txBody>
      <dsp:txXfrm>
        <a:off x="2941280" y="1664821"/>
        <a:ext cx="2547122" cy="2208693"/>
      </dsp:txXfrm>
    </dsp:sp>
    <dsp:sp modelId="{A85E1FF2-5FA7-4B0D-B76C-336D965A857D}">
      <dsp:nvSpPr>
        <dsp:cNvPr id="0" name=""/>
        <dsp:cNvSpPr/>
      </dsp:nvSpPr>
      <dsp:spPr>
        <a:xfrm>
          <a:off x="3323349" y="-71079"/>
          <a:ext cx="1782985" cy="15460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ADVANCED SCHEDULING</a:t>
          </a:r>
          <a:endParaRPr lang="en-IN" sz="1000" kern="1200" dirty="0"/>
        </a:p>
      </dsp:txBody>
      <dsp:txXfrm>
        <a:off x="3323349" y="-71079"/>
        <a:ext cx="1782985" cy="1546085"/>
      </dsp:txXfrm>
    </dsp:sp>
    <dsp:sp modelId="{3886964D-0293-44C8-9D2C-D54096CFDEF0}">
      <dsp:nvSpPr>
        <dsp:cNvPr id="0" name=""/>
        <dsp:cNvSpPr/>
      </dsp:nvSpPr>
      <dsp:spPr>
        <a:xfrm>
          <a:off x="5429280" y="1357322"/>
          <a:ext cx="1782985" cy="15460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DEMAND FORECASTING`</a:t>
          </a:r>
          <a:endParaRPr lang="en-IN" sz="1000" kern="1200" dirty="0"/>
        </a:p>
      </dsp:txBody>
      <dsp:txXfrm>
        <a:off x="5429280" y="1357322"/>
        <a:ext cx="1782985" cy="1546085"/>
      </dsp:txXfrm>
    </dsp:sp>
    <dsp:sp modelId="{B6DB2C3D-03B8-4000-85E2-D3CD9439AADC}">
      <dsp:nvSpPr>
        <dsp:cNvPr id="0" name=""/>
        <dsp:cNvSpPr/>
      </dsp:nvSpPr>
      <dsp:spPr>
        <a:xfrm>
          <a:off x="4619272" y="3668530"/>
          <a:ext cx="1782985" cy="15460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TRANSPORTATION LOGISTICS</a:t>
          </a:r>
          <a:endParaRPr lang="en-IN" sz="1000" kern="1200" dirty="0"/>
        </a:p>
      </dsp:txBody>
      <dsp:txXfrm>
        <a:off x="4619272" y="3668530"/>
        <a:ext cx="1782985" cy="1546085"/>
      </dsp:txXfrm>
    </dsp:sp>
    <dsp:sp modelId="{194B250B-9966-40EB-947B-6A9549A7FD4B}">
      <dsp:nvSpPr>
        <dsp:cNvPr id="0" name=""/>
        <dsp:cNvSpPr/>
      </dsp:nvSpPr>
      <dsp:spPr>
        <a:xfrm>
          <a:off x="2108276" y="3668530"/>
          <a:ext cx="1782985" cy="15460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DISTRIBUTION PLANNING</a:t>
          </a:r>
          <a:endParaRPr lang="en-IN" sz="1000" kern="1200" dirty="0"/>
        </a:p>
      </dsp:txBody>
      <dsp:txXfrm>
        <a:off x="2108276" y="3668530"/>
        <a:ext cx="1782985" cy="1546085"/>
      </dsp:txXfrm>
    </dsp:sp>
    <dsp:sp modelId="{1EC553AE-019F-4B81-A72E-5844246DCD5B}">
      <dsp:nvSpPr>
        <dsp:cNvPr id="0" name=""/>
        <dsp:cNvSpPr/>
      </dsp:nvSpPr>
      <dsp:spPr>
        <a:xfrm>
          <a:off x="1214452" y="1285882"/>
          <a:ext cx="1782985" cy="15460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ORDER COMMITMENT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100" kern="1200" dirty="0"/>
        </a:p>
      </dsp:txBody>
      <dsp:txXfrm>
        <a:off x="1214452" y="1285882"/>
        <a:ext cx="1782985" cy="15460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A396E1-61C7-485C-80AD-0E306EA527DE}" type="datetimeFigureOut">
              <a:rPr lang="en-US" smtClean="0"/>
              <a:pPr/>
              <a:t>3/29/2010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ACDD0-3AB4-42BD-A6ED-89C28A7371E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ACDD0-3AB4-42BD-A6ED-89C28A7371E9}" type="slidenum">
              <a:rPr lang="en-IN" smtClean="0"/>
              <a:pPr/>
              <a:t>5</a:t>
            </a:fld>
            <a:endParaRPr lang="en-I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ACDD0-3AB4-42BD-A6ED-89C28A7371E9}" type="slidenum">
              <a:rPr lang="en-IN" smtClean="0"/>
              <a:pPr/>
              <a:t>8</a:t>
            </a:fld>
            <a:endParaRPr lang="en-I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6E403E-27EE-4B1C-A8BE-99EAE5BA90D4}" type="datetimeFigureOut">
              <a:rPr lang="en-US" smtClean="0"/>
              <a:pPr/>
              <a:t>3/29/2010</a:t>
            </a:fld>
            <a:endParaRPr lang="en-IN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6B29A5-30CE-44C8-8087-EE21D655D4E7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6E403E-27EE-4B1C-A8BE-99EAE5BA90D4}" type="datetimeFigureOut">
              <a:rPr lang="en-US" smtClean="0"/>
              <a:pPr/>
              <a:t>3/29/2010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6B29A5-30CE-44C8-8087-EE21D655D4E7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6E403E-27EE-4B1C-A8BE-99EAE5BA90D4}" type="datetimeFigureOut">
              <a:rPr lang="en-US" smtClean="0"/>
              <a:pPr/>
              <a:t>3/29/2010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6B29A5-30CE-44C8-8087-EE21D655D4E7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6E403E-27EE-4B1C-A8BE-99EAE5BA90D4}" type="datetimeFigureOut">
              <a:rPr lang="en-US" smtClean="0"/>
              <a:pPr/>
              <a:t>3/29/2010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6B29A5-30CE-44C8-8087-EE21D655D4E7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6E403E-27EE-4B1C-A8BE-99EAE5BA90D4}" type="datetimeFigureOut">
              <a:rPr lang="en-US" smtClean="0"/>
              <a:pPr/>
              <a:t>3/29/2010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6B29A5-30CE-44C8-8087-EE21D655D4E7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6E403E-27EE-4B1C-A8BE-99EAE5BA90D4}" type="datetimeFigureOut">
              <a:rPr lang="en-US" smtClean="0"/>
              <a:pPr/>
              <a:t>3/29/2010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6B29A5-30CE-44C8-8087-EE21D655D4E7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6E403E-27EE-4B1C-A8BE-99EAE5BA90D4}" type="datetimeFigureOut">
              <a:rPr lang="en-US" smtClean="0"/>
              <a:pPr/>
              <a:t>3/29/2010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6B29A5-30CE-44C8-8087-EE21D655D4E7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6E403E-27EE-4B1C-A8BE-99EAE5BA90D4}" type="datetimeFigureOut">
              <a:rPr lang="en-US" smtClean="0"/>
              <a:pPr/>
              <a:t>3/29/2010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6B29A5-30CE-44C8-8087-EE21D655D4E7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6E403E-27EE-4B1C-A8BE-99EAE5BA90D4}" type="datetimeFigureOut">
              <a:rPr lang="en-US" smtClean="0"/>
              <a:pPr/>
              <a:t>3/29/2010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6B29A5-30CE-44C8-8087-EE21D655D4E7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6E403E-27EE-4B1C-A8BE-99EAE5BA90D4}" type="datetimeFigureOut">
              <a:rPr lang="en-US" smtClean="0"/>
              <a:pPr/>
              <a:t>3/29/2010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6B29A5-30CE-44C8-8087-EE21D655D4E7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6E403E-27EE-4B1C-A8BE-99EAE5BA90D4}" type="datetimeFigureOut">
              <a:rPr lang="en-US" smtClean="0"/>
              <a:pPr/>
              <a:t>3/29/2010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6B29A5-30CE-44C8-8087-EE21D655D4E7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6E403E-27EE-4B1C-A8BE-99EAE5BA90D4}" type="datetimeFigureOut">
              <a:rPr lang="en-US" smtClean="0"/>
              <a:pPr/>
              <a:t>3/29/2010</a:t>
            </a:fld>
            <a:endParaRPr lang="en-IN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76B29A5-30CE-44C8-8087-EE21D655D4E7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  <a:alpha val="96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1829761"/>
          </a:xfrm>
        </p:spPr>
        <p:txBody>
          <a:bodyPr/>
          <a:lstStyle/>
          <a:p>
            <a:r>
              <a:rPr lang="en-US" dirty="0" smtClean="0"/>
              <a:t>E-SUPPLY CHAIN MANAGEMENT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Presentation by</a:t>
            </a:r>
          </a:p>
          <a:p>
            <a:r>
              <a:rPr lang="en-US" dirty="0" err="1" smtClean="0"/>
              <a:t>Dhruv</a:t>
            </a:r>
            <a:r>
              <a:rPr lang="en-US" dirty="0" smtClean="0"/>
              <a:t> </a:t>
            </a:r>
            <a:r>
              <a:rPr lang="en-US" dirty="0" err="1" smtClean="0"/>
              <a:t>Gathani</a:t>
            </a:r>
            <a:endParaRPr lang="en-US" dirty="0" smtClean="0"/>
          </a:p>
          <a:p>
            <a:r>
              <a:rPr lang="en-US" dirty="0" err="1" smtClean="0"/>
              <a:t>Chirag</a:t>
            </a:r>
            <a:r>
              <a:rPr lang="en-US" dirty="0" smtClean="0"/>
              <a:t> </a:t>
            </a:r>
            <a:r>
              <a:rPr lang="en-US" dirty="0" err="1" smtClean="0"/>
              <a:t>Jani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474027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Amul makes over 10 million payment transactions daily. On the logistics more than 5000 trucks move milk from the villages to 200 dairy processing plants twice a day according to a carefully planned schedule. </a:t>
            </a:r>
          </a:p>
          <a:p>
            <a:endParaRPr lang="en-US" sz="2000" dirty="0" smtClean="0"/>
          </a:p>
          <a:p>
            <a:r>
              <a:rPr lang="en-US" sz="2000" dirty="0" smtClean="0"/>
              <a:t>It’s ERP software named as Enterprise Wide Integrated Application System(EIAS) covers a plethora of operations like market planning advertising and promotion, distribution network planning. Each of </a:t>
            </a:r>
            <a:r>
              <a:rPr lang="en-US" sz="2000" dirty="0" err="1" smtClean="0"/>
              <a:t>amul</a:t>
            </a:r>
            <a:r>
              <a:rPr lang="en-US" sz="2000" dirty="0" smtClean="0"/>
              <a:t> offices are connected via internet and all of them send daily reports on sales and inventory to the main system at </a:t>
            </a:r>
            <a:r>
              <a:rPr lang="en-US" sz="2000" dirty="0" err="1" smtClean="0"/>
              <a:t>Anand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smtClean="0"/>
              <a:t>Has also connected all zonal, regional &amp; member dairies through VSAT</a:t>
            </a:r>
            <a:endParaRPr lang="en-IN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2976" y="21429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Supply management through internet</a:t>
            </a:r>
            <a:endParaRPr lang="en-IN" sz="3200" dirty="0"/>
          </a:p>
        </p:txBody>
      </p:sp>
      <p:pic>
        <p:nvPicPr>
          <p:cNvPr id="4" name="Picture 3" descr="C:\Users\Chirag\Desktop\e-scm\amul logo1.ht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33673" cy="8294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At the supply end a computerized database has been setup of all suppliers &amp; their cattle.</a:t>
            </a:r>
          </a:p>
          <a:p>
            <a:endParaRPr lang="en-US" sz="2000" dirty="0" smtClean="0"/>
          </a:p>
          <a:p>
            <a:r>
              <a:rPr lang="en-US" sz="2000" dirty="0" smtClean="0"/>
              <a:t>Computer equipment measures &amp; records qualities &amp; quantities collected.</a:t>
            </a:r>
          </a:p>
          <a:p>
            <a:endParaRPr lang="en-US" sz="2000" dirty="0" smtClean="0"/>
          </a:p>
          <a:p>
            <a:r>
              <a:rPr lang="en-US" sz="2000" dirty="0" smtClean="0"/>
              <a:t>At the distribution end </a:t>
            </a:r>
            <a:r>
              <a:rPr lang="en-US" sz="2000" dirty="0" err="1" smtClean="0"/>
              <a:t>stockists</a:t>
            </a:r>
            <a:r>
              <a:rPr lang="en-US" sz="2000" dirty="0" smtClean="0"/>
              <a:t> have been provided with basic computer skills. </a:t>
            </a:r>
            <a:r>
              <a:rPr lang="en-US" sz="2000" dirty="0" err="1" smtClean="0"/>
              <a:t>Amul</a:t>
            </a:r>
            <a:r>
              <a:rPr lang="en-US" sz="2000" dirty="0" smtClean="0"/>
              <a:t> experts assist them in building promotional web pages.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Amul</a:t>
            </a:r>
            <a:r>
              <a:rPr lang="en-US" sz="2000" dirty="0" smtClean="0"/>
              <a:t> Cyber stores have been setup in India, USA, Singapore and Dubai</a:t>
            </a:r>
          </a:p>
          <a:p>
            <a:endParaRPr lang="en-US" sz="2000" dirty="0" smtClean="0"/>
          </a:p>
          <a:p>
            <a:endParaRPr lang="en-IN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4414" y="285728"/>
            <a:ext cx="8229600" cy="1143000"/>
          </a:xfrm>
        </p:spPr>
        <p:txBody>
          <a:bodyPr/>
          <a:lstStyle/>
          <a:p>
            <a:r>
              <a:rPr lang="en-US" dirty="0" smtClean="0"/>
              <a:t>Supply &amp; distribution</a:t>
            </a:r>
            <a:endParaRPr lang="en-IN" dirty="0"/>
          </a:p>
        </p:txBody>
      </p:sp>
      <p:pic>
        <p:nvPicPr>
          <p:cNvPr id="4" name="Picture 3" descr="C:\Users\Chirag\Desktop\e-scm\amul logo1.ht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33673" cy="8294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71472" y="0"/>
            <a:ext cx="7972452" cy="1011222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/>
              <a:t>Amul</a:t>
            </a:r>
            <a:r>
              <a:rPr lang="en-US" sz="4000" dirty="0" smtClean="0"/>
              <a:t> Cyber store</a:t>
            </a:r>
            <a:endParaRPr lang="en-IN" sz="4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857232"/>
            <a:ext cx="6500858" cy="567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C:\Users\Chirag\Desktop\e-scm\amul logo1.ht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133673" cy="8294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Amul</a:t>
            </a:r>
            <a:r>
              <a:rPr lang="en-US" sz="2400" dirty="0" smtClean="0"/>
              <a:t> has linked distributors to the network &amp; also incorporated web pages of top retailers on their website</a:t>
            </a:r>
          </a:p>
          <a:p>
            <a:endParaRPr lang="en-US" sz="2400" dirty="0" smtClean="0"/>
          </a:p>
          <a:p>
            <a:r>
              <a:rPr lang="en-US" sz="2400" dirty="0" smtClean="0"/>
              <a:t>Distributors can place their order on website amulb2b.com</a:t>
            </a:r>
          </a:p>
          <a:p>
            <a:endParaRPr lang="en-US" sz="2400" dirty="0" smtClean="0"/>
          </a:p>
          <a:p>
            <a:r>
              <a:rPr lang="en-US" sz="2400" dirty="0" smtClean="0"/>
              <a:t>Automated supply &amp; delivery chain</a:t>
            </a:r>
          </a:p>
          <a:p>
            <a:endParaRPr lang="en-US" sz="2400" dirty="0" smtClean="0"/>
          </a:p>
          <a:p>
            <a:r>
              <a:rPr lang="en-US" sz="2400" dirty="0" smtClean="0"/>
              <a:t>Practices just in time supply chain management with six sigma accuracy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Strong initiatives in e-commerce</a:t>
            </a:r>
            <a:endParaRPr lang="en-IN" dirty="0"/>
          </a:p>
        </p:txBody>
      </p:sp>
      <p:pic>
        <p:nvPicPr>
          <p:cNvPr id="4" name="Picture 3" descr="C:\Users\Chirag\Desktop\e-scm\amul logo1.ht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1074050" cy="7857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4414" y="42860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Accolades </a:t>
            </a:r>
            <a:endParaRPr lang="en-IN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500034" y="1714488"/>
            <a:ext cx="8186766" cy="41434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2700" dirty="0" smtClean="0"/>
              <a:t>CIO 100 AWARD</a:t>
            </a:r>
            <a:r>
              <a:rPr lang="en-IN" sz="2700" dirty="0" smtClean="0"/>
              <a:t> recognizes organizations around the world that excel in positive business performance through internet &amp; IT management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lang="en-US" sz="27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2700" dirty="0" smtClean="0"/>
              <a:t>GCMMF also won the prestigious </a:t>
            </a:r>
            <a:r>
              <a:rPr lang="en-US" sz="2700" dirty="0" err="1" smtClean="0"/>
              <a:t>Ramkrishna</a:t>
            </a:r>
            <a:r>
              <a:rPr lang="en-US" sz="2700" dirty="0" smtClean="0"/>
              <a:t> Bajaj National Quality award in 2003 for adopting noteworthy quality management practices for logistics and procurement</a:t>
            </a:r>
            <a:endParaRPr lang="en-IN" sz="27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lang="en-US" sz="2700" dirty="0" smtClean="0"/>
          </a:p>
        </p:txBody>
      </p:sp>
      <p:pic>
        <p:nvPicPr>
          <p:cNvPr id="4" name="Picture 3" descr="C:\Users\Chirag\Desktop\e-scm\amul logo1.ht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33673" cy="8294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Internet Banking Services &amp; ATMs which will enable Milk societies to credit payments directly to seller’s bank account</a:t>
            </a:r>
          </a:p>
          <a:p>
            <a:endParaRPr lang="en-US" dirty="0" smtClean="0"/>
          </a:p>
          <a:p>
            <a:r>
              <a:rPr lang="en-US" dirty="0" smtClean="0"/>
              <a:t>Officials at </a:t>
            </a:r>
            <a:r>
              <a:rPr lang="en-US" dirty="0" err="1" smtClean="0"/>
              <a:t>amul</a:t>
            </a:r>
            <a:r>
              <a:rPr lang="en-US" dirty="0" smtClean="0"/>
              <a:t> are looking at upgrading the plastic cards which are being currently used only for identification purposes, to smart cards which can be used to withdraw cash from ATMs.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14480" y="285728"/>
            <a:ext cx="6572296" cy="1143000"/>
          </a:xfrm>
        </p:spPr>
        <p:txBody>
          <a:bodyPr/>
          <a:lstStyle/>
          <a:p>
            <a:r>
              <a:rPr lang="en-US" dirty="0" smtClean="0"/>
              <a:t>Future Plans</a:t>
            </a:r>
            <a:endParaRPr lang="en-IN" dirty="0"/>
          </a:p>
        </p:txBody>
      </p:sp>
      <p:pic>
        <p:nvPicPr>
          <p:cNvPr id="4" name="Picture 3" descr="C:\Users\Chirag\Desktop\e-scm\amul logo1.ht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33673" cy="8294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7686700" cy="2233424"/>
          </a:xfrm>
        </p:spPr>
        <p:txBody>
          <a:bodyPr/>
          <a:lstStyle/>
          <a:p>
            <a:r>
              <a:rPr lang="en-US" dirty="0" smtClean="0"/>
              <a:t>Supply Chain Management-theories &amp; Practices</a:t>
            </a:r>
          </a:p>
          <a:p>
            <a:pPr lvl="6"/>
            <a:r>
              <a:rPr lang="en-US" dirty="0" smtClean="0"/>
              <a:t>By R.P.MOHANTY</a:t>
            </a:r>
          </a:p>
          <a:p>
            <a:pPr lvl="6"/>
            <a:r>
              <a:rPr lang="en-US" dirty="0" smtClean="0"/>
              <a:t>S.G.DESHMUKH</a:t>
            </a:r>
          </a:p>
          <a:p>
            <a:pPr lvl="6"/>
            <a:endParaRPr lang="en-US" dirty="0" smtClean="0"/>
          </a:p>
          <a:p>
            <a:pPr lvl="6">
              <a:buNone/>
            </a:pPr>
            <a:r>
              <a:rPr lang="en-US" dirty="0" smtClean="0"/>
              <a:t>		</a:t>
            </a:r>
          </a:p>
          <a:p>
            <a:pPr lvl="6">
              <a:buNone/>
            </a:pPr>
            <a:endParaRPr lang="en-US" dirty="0" smtClean="0"/>
          </a:p>
          <a:p>
            <a:pPr lvl="6">
              <a:buNone/>
            </a:pPr>
            <a:endParaRPr lang="en-US" dirty="0" smtClean="0"/>
          </a:p>
          <a:p>
            <a:pPr lvl="6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Refrences</a:t>
            </a: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6286512" y="5000636"/>
            <a:ext cx="20120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Thank you</a:t>
            </a:r>
            <a:endParaRPr lang="en-IN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428728" y="39290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642910" y="3000372"/>
            <a:ext cx="742955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700" dirty="0" smtClean="0"/>
              <a:t>E-commerce </a:t>
            </a:r>
          </a:p>
          <a:p>
            <a:pPr lvl="3">
              <a:buFont typeface="Arial" pitchFamily="34" charset="0"/>
              <a:buChar char="•"/>
            </a:pPr>
            <a:r>
              <a:rPr lang="en-US" sz="1600" dirty="0" smtClean="0"/>
              <a:t>By </a:t>
            </a:r>
            <a:r>
              <a:rPr lang="en-US" sz="1600" dirty="0" err="1" smtClean="0"/>
              <a:t>P.T.Joseph</a:t>
            </a:r>
            <a:endParaRPr lang="en-US" sz="1600" dirty="0" smtClean="0"/>
          </a:p>
          <a:p>
            <a:pPr lvl="2"/>
            <a:endParaRPr lang="en-US" dirty="0" smtClean="0"/>
          </a:p>
          <a:p>
            <a:pPr lvl="2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E-SCM may be described as the integrated management approach for planning and controlling the flow  of materials from suppliers to end users using Internet technologies</a:t>
            </a:r>
          </a:p>
          <a:p>
            <a:r>
              <a:rPr lang="en-US" dirty="0" smtClean="0"/>
              <a:t>E-SCM refers the complex network of relationships that organizations maintain with trading partners to source, manufacture and deliver products</a:t>
            </a:r>
          </a:p>
          <a:p>
            <a:pPr>
              <a:buNone/>
            </a:pPr>
            <a:endParaRPr lang="en-US" dirty="0" smtClean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E-Supply Chain Management ?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20" y="1428736"/>
          <a:ext cx="8429684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Components of E-SCM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Ways to reduce inventory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5720" y="1643050"/>
            <a:ext cx="8572560" cy="4929222"/>
          </a:xfrm>
        </p:spPr>
        <p:txBody>
          <a:bodyPr>
            <a:no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sz="2800" dirty="0" smtClean="0"/>
              <a:t>Improve data accuracy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800" dirty="0" smtClean="0"/>
              <a:t>Cut your lead time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800" dirty="0" smtClean="0"/>
              <a:t>Increase the velocity of your operation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800" dirty="0" smtClean="0"/>
              <a:t>Eliminate misalignment from your process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800" dirty="0" smtClean="0"/>
              <a:t>Clean your attic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800" dirty="0" smtClean="0"/>
              <a:t>Eliminate variation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800" dirty="0" smtClean="0"/>
              <a:t>Replenish based on market demand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Supports exchange of real time information</a:t>
            </a:r>
          </a:p>
          <a:p>
            <a:r>
              <a:rPr lang="en-US" dirty="0" smtClean="0"/>
              <a:t>Platform independent</a:t>
            </a:r>
          </a:p>
          <a:p>
            <a:r>
              <a:rPr lang="en-US" dirty="0" smtClean="0"/>
              <a:t>Web visibility &amp; processing capability 24/7</a:t>
            </a:r>
          </a:p>
          <a:p>
            <a:r>
              <a:rPr lang="en-US" dirty="0" smtClean="0"/>
              <a:t>Return on investment</a:t>
            </a:r>
          </a:p>
          <a:p>
            <a:r>
              <a:rPr lang="en-US" dirty="0" smtClean="0"/>
              <a:t>It has open internet application architecture which allows for Rapid deployment &amp; scalability combining unlimited users in real time environment</a:t>
            </a:r>
          </a:p>
          <a:p>
            <a:r>
              <a:rPr lang="en-US" dirty="0" smtClean="0"/>
              <a:t> Incorporates broadcast &amp; active messaging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E-SCM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AMUL-Taste of India</a:t>
            </a:r>
          </a:p>
          <a:p>
            <a:r>
              <a:rPr lang="en-US" dirty="0" smtClean="0"/>
              <a:t>ICICI Bank</a:t>
            </a:r>
          </a:p>
          <a:p>
            <a:r>
              <a:rPr lang="en-US" dirty="0" smtClean="0"/>
              <a:t>TELCO</a:t>
            </a:r>
          </a:p>
          <a:p>
            <a:r>
              <a:rPr lang="en-US" dirty="0" smtClean="0"/>
              <a:t>HINDUSTAN LEVER</a:t>
            </a:r>
          </a:p>
          <a:p>
            <a:r>
              <a:rPr lang="en-US" dirty="0" smtClean="0"/>
              <a:t>CRISIL</a:t>
            </a:r>
          </a:p>
          <a:p>
            <a:r>
              <a:rPr lang="en-US" dirty="0" smtClean="0"/>
              <a:t>DELL</a:t>
            </a:r>
          </a:p>
          <a:p>
            <a:r>
              <a:rPr lang="en-US" dirty="0" smtClean="0"/>
              <a:t>ASIAN PAINTS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Companies managing supply chain through Internet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2844" y="1357298"/>
            <a:ext cx="8543956" cy="5143536"/>
          </a:xfrm>
        </p:spPr>
        <p:txBody>
          <a:bodyPr>
            <a:noAutofit/>
          </a:bodyPr>
          <a:lstStyle/>
          <a:p>
            <a:r>
              <a:rPr lang="en-US" sz="2000" dirty="0" smtClean="0"/>
              <a:t>Formed in the year 1946 Amul is the leading food brand in India</a:t>
            </a:r>
          </a:p>
          <a:p>
            <a:endParaRPr lang="en-US" sz="2000" dirty="0" smtClean="0"/>
          </a:p>
          <a:p>
            <a:r>
              <a:rPr lang="en-US" sz="2000" dirty="0" smtClean="0"/>
              <a:t>Has been accredited with ISO 9001and HACCP Certification by QAS Australia-the first company in Asia to receive HACCP Certification. 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Amul</a:t>
            </a:r>
            <a:r>
              <a:rPr lang="en-US" sz="2000" dirty="0" smtClean="0"/>
              <a:t> initiated the dairy co-operative movement in India and formed an apex co-operative organization called Gujarat co-operative Milk Marketing Federation(GCMMF) and today 70,000 villages and 200 districts in India are part of it.</a:t>
            </a:r>
          </a:p>
          <a:p>
            <a:endParaRPr lang="en-US" sz="2000" dirty="0" smtClean="0"/>
          </a:p>
          <a:p>
            <a:r>
              <a:rPr lang="en-US" sz="2000" dirty="0" smtClean="0"/>
              <a:t>GCMMF markets its products through 50 sales offices throughout India and distribution is done through a network of 4,000 stockists who in turn supply 500,000 retail outlets. </a:t>
            </a:r>
            <a:endParaRPr lang="en-IN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AMUL – Taste Of  India</a:t>
            </a:r>
            <a:endParaRPr lang="en-IN" dirty="0"/>
          </a:p>
        </p:txBody>
      </p:sp>
      <p:pic>
        <p:nvPicPr>
          <p:cNvPr id="6" name="Picture 3" descr="C:\Users\Chirag\Desktop\e-scm\amul logo1.ht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4446" cy="8885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71604" y="928670"/>
          <a:ext cx="5500726" cy="3571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0363"/>
                <a:gridCol w="2750363"/>
              </a:tblGrid>
              <a:tr h="5435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Members</a:t>
                      </a:r>
                      <a:r>
                        <a:rPr lang="en-US" sz="1400" baseline="0" dirty="0" smtClean="0"/>
                        <a:t> </a:t>
                      </a:r>
                      <a:endParaRPr lang="en-IN" sz="14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 district</a:t>
                      </a:r>
                      <a:r>
                        <a:rPr lang="en-US" sz="1400" baseline="0" dirty="0" smtClean="0"/>
                        <a:t> co-operative milk producers union</a:t>
                      </a:r>
                      <a:endParaRPr lang="en-IN" sz="14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435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r>
                        <a:rPr lang="en-US" sz="1400" baseline="0" dirty="0" smtClean="0"/>
                        <a:t> of producing members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2.79 million</a:t>
                      </a:r>
                      <a:endParaRPr lang="en-IN" sz="1400" dirty="0"/>
                    </a:p>
                  </a:txBody>
                  <a:tcPr/>
                </a:tc>
              </a:tr>
              <a:tr h="310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 of village societies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13,328</a:t>
                      </a:r>
                      <a:endParaRPr lang="en-IN" sz="1400" dirty="0"/>
                    </a:p>
                  </a:txBody>
                  <a:tcPr/>
                </a:tc>
              </a:tr>
              <a:tr h="5435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Milk collection(2008-2009)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3.05 billion liters</a:t>
                      </a:r>
                      <a:endParaRPr lang="en-IN" sz="1400" dirty="0"/>
                    </a:p>
                  </a:txBody>
                  <a:tcPr/>
                </a:tc>
              </a:tr>
              <a:tr h="5435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Milk collection (Daily average) 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8.4 million liters</a:t>
                      </a:r>
                      <a:endParaRPr lang="en-IN" sz="1400" dirty="0"/>
                    </a:p>
                  </a:txBody>
                  <a:tcPr/>
                </a:tc>
              </a:tr>
              <a:tr h="5435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Milk Drying capacity 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626 metric</a:t>
                      </a:r>
                      <a:r>
                        <a:rPr lang="en-US" sz="1400" baseline="0" dirty="0" smtClean="0"/>
                        <a:t> tonnes daily per day</a:t>
                      </a:r>
                      <a:endParaRPr lang="en-IN" sz="1400" dirty="0"/>
                    </a:p>
                  </a:txBody>
                  <a:tcPr/>
                </a:tc>
              </a:tr>
              <a:tr h="5435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Sales</a:t>
                      </a:r>
                      <a:r>
                        <a:rPr lang="en-US" sz="1400" baseline="0" dirty="0" smtClean="0"/>
                        <a:t> Turnover(2008-2009)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Rs</a:t>
                      </a:r>
                      <a:r>
                        <a:rPr lang="en-US" sz="1400" baseline="0" dirty="0" smtClean="0"/>
                        <a:t> 29658 million</a:t>
                      </a:r>
                      <a:endParaRPr lang="en-IN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85918" y="428604"/>
            <a:ext cx="5929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GCMMF: An Overview</a:t>
            </a:r>
            <a:endParaRPr lang="en-IN" sz="2800" dirty="0"/>
          </a:p>
        </p:txBody>
      </p:sp>
      <p:pic>
        <p:nvPicPr>
          <p:cNvPr id="4" name="Picture 3" descr="C:\Users\Chirag\Desktop\e-scm\amul logo1.ht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28728" cy="104528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57159" y="4643446"/>
            <a:ext cx="82153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GCMMF is an apex co-operative organization that comprises of      affiliated member dairies/district milk unions each having it’s own   manufacturing unit. These member dairies collect milk from members who supply milk twice a day.</a:t>
            </a:r>
          </a:p>
          <a:p>
            <a:pPr>
              <a:buFont typeface="Wingdings" pitchFamily="2" charset="2"/>
              <a:buChar char="Ø"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158" y="128586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dirty="0" smtClean="0"/>
          </a:p>
          <a:p>
            <a:r>
              <a:rPr lang="en-US" sz="2000" dirty="0" err="1" smtClean="0"/>
              <a:t>Amul</a:t>
            </a:r>
            <a:r>
              <a:rPr lang="en-US" sz="2000" dirty="0" smtClean="0"/>
              <a:t> has installed over 3000 Automatic milk collection system units(AMCUS) at village societies to capture member information, milk fat content, volume collected and amount payable to each member.</a:t>
            </a:r>
          </a:p>
          <a:p>
            <a:r>
              <a:rPr lang="en-US" sz="2000" dirty="0" smtClean="0"/>
              <a:t>Each farmer is given a  plastic card for identification</a:t>
            </a:r>
          </a:p>
          <a:p>
            <a:r>
              <a:rPr lang="en-US" sz="2000" dirty="0" smtClean="0"/>
              <a:t>Computer calculates amount due to farmer on the basis of fat content</a:t>
            </a:r>
          </a:p>
          <a:p>
            <a:r>
              <a:rPr lang="en-US" sz="2000" dirty="0" smtClean="0"/>
              <a:t>The value of the milk is then printed out on slip &amp; handed over to the farmer, who collects the payment from adjacent window</a:t>
            </a:r>
          </a:p>
          <a:p>
            <a:r>
              <a:rPr lang="en-US" sz="2000" dirty="0" smtClean="0"/>
              <a:t>With the help of IT farmers receive their payment within minutes </a:t>
            </a:r>
          </a:p>
          <a:p>
            <a:endParaRPr lang="en-US" sz="2000" dirty="0" smtClean="0"/>
          </a:p>
          <a:p>
            <a:pPr>
              <a:buNone/>
            </a:pPr>
            <a:endParaRPr lang="en-IN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AMCUS work</a:t>
            </a:r>
            <a:endParaRPr lang="en-IN" dirty="0"/>
          </a:p>
        </p:txBody>
      </p:sp>
      <p:pic>
        <p:nvPicPr>
          <p:cNvPr id="5" name="Picture 3" descr="C:\Users\Chirag\Desktop\e-scm\amul logo1.ht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85852" cy="940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1151</TotalTime>
  <Words>786</Words>
  <Application>Microsoft Office PowerPoint</Application>
  <PresentationFormat>On-screen Show (4:3)</PresentationFormat>
  <Paragraphs>111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E-SUPPLY CHAIN MANAGEMENT</vt:lpstr>
      <vt:lpstr>What is E-Supply Chain Management ?</vt:lpstr>
      <vt:lpstr>Components of E-SCM</vt:lpstr>
      <vt:lpstr>7 Ways to reduce inventory</vt:lpstr>
      <vt:lpstr>BENEFITS OF E-SCM</vt:lpstr>
      <vt:lpstr>Companies managing supply chain through Internet</vt:lpstr>
      <vt:lpstr>AMUL – Taste Of  India</vt:lpstr>
      <vt:lpstr>Slide 8</vt:lpstr>
      <vt:lpstr>How AMCUS work</vt:lpstr>
      <vt:lpstr>Supply management through internet</vt:lpstr>
      <vt:lpstr>Supply &amp; distribution</vt:lpstr>
      <vt:lpstr>Amul Cyber store</vt:lpstr>
      <vt:lpstr>Strong initiatives in e-commerce</vt:lpstr>
      <vt:lpstr>Accolades </vt:lpstr>
      <vt:lpstr>Future Plans</vt:lpstr>
      <vt:lpstr>Refrences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E-SUPPLY CHAIN MANAGEMENT</dc:title>
  <dc:creator>Chirag K Jani</dc:creator>
  <cp:lastModifiedBy>Chirag K Jani</cp:lastModifiedBy>
  <cp:revision>99</cp:revision>
  <dcterms:created xsi:type="dcterms:W3CDTF">2010-03-23T15:42:35Z</dcterms:created>
  <dcterms:modified xsi:type="dcterms:W3CDTF">2010-03-29T03:28:35Z</dcterms:modified>
</cp:coreProperties>
</file>