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محاسبه خرابی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اعتبار 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48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6000" b="1" dirty="0" smtClean="0">
                <a:effectLst>
                  <a:outerShdw blurRad="38100" dist="38100" dir="2700000" algn="tl">
                    <a:srgbClr val="000000">
                      <a:alpha val="43137"/>
                    </a:srgbClr>
                  </a:outerShdw>
                </a:effectLst>
                <a:cs typeface="B Nazanin" panose="00000400000000000000" pitchFamily="2" charset="-78"/>
              </a:rPr>
              <a:t>محاسبه خرابی ناشی از خستگی</a:t>
            </a:r>
            <a:endParaRPr lang="fa-IR" sz="60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1337739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محاسبه خرابی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اعتبار 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ar-SA" sz="2800" dirty="0" smtClean="0">
                    <a:cs typeface="B Nazanin" panose="00000400000000000000" pitchFamily="2" charset="-78"/>
                  </a:rPr>
                  <a:t>خرابی </a:t>
                </a:r>
                <a:r>
                  <a:rPr lang="ar-SA" sz="2800" dirty="0">
                    <a:cs typeface="B Nazanin" panose="00000400000000000000" pitchFamily="2" charset="-78"/>
                  </a:rPr>
                  <a:t>ناشی از خستگی را از لحاظ فیزیکی می توان رشد تدریجی ترک های ریز ناشی از بارگذاری مکرر تعبیر نمود. در مدل مواد پلاستیکی – شکستگی ، رشد ترک تحت کنترل پارامتر داخلی </a:t>
                </a:r>
                <a14:m>
                  <m:oMath xmlns:m="http://schemas.openxmlformats.org/officeDocument/2006/math">
                    <m:sSubSup>
                      <m:sSubSupPr>
                        <m:ctrlPr>
                          <a:rPr lang="en-US" sz="2800" i="1">
                            <a:latin typeface="Cambria Math" panose="02040503050406030204" pitchFamily="18" charset="0"/>
                          </a:rPr>
                        </m:ctrlPr>
                      </m:sSubSupPr>
                      <m:e>
                        <m:r>
                          <a:rPr lang="en-US" sz="2800" i="1">
                            <a:latin typeface="Cambria Math" panose="02040503050406030204" pitchFamily="18" charset="0"/>
                          </a:rPr>
                          <m:t>𝜀</m:t>
                        </m:r>
                      </m:e>
                      <m:sub>
                        <m:r>
                          <a:rPr lang="en-US" sz="2800" i="1">
                            <a:latin typeface="Cambria Math" panose="02040503050406030204" pitchFamily="18" charset="0"/>
                          </a:rPr>
                          <m:t>𝑚𝑎𝑥</m:t>
                        </m:r>
                      </m:sub>
                      <m:sup>
                        <m:r>
                          <a:rPr lang="en-US" sz="2800" i="1">
                            <a:latin typeface="Cambria Math" panose="02040503050406030204" pitchFamily="18" charset="0"/>
                          </a:rPr>
                          <m:t>𝐹</m:t>
                        </m:r>
                      </m:sup>
                    </m:sSubSup>
                  </m:oMath>
                </a14:m>
                <a:r>
                  <a:rPr lang="ar-SA" sz="2800" dirty="0">
                    <a:cs typeface="B Nazanin" panose="00000400000000000000" pitchFamily="2" charset="-78"/>
                  </a:rPr>
                  <a:t> می باشد که بازتابی از ماکزیمم کرنش ناشی از شکستگی در طول فرایند ترک خوردگی در هر ترک می باشد. از این پارامتر برای تعیین مقاومت کششی فعلی در هر نقطه از ماده با استفاده از سایز و اندازه باند ترک </a:t>
                </a:r>
                <a:r>
                  <a:rPr lang="en-US" sz="2800" dirty="0">
                    <a:cs typeface="B Nazanin" panose="00000400000000000000" pitchFamily="2" charset="-78"/>
                  </a:rPr>
                  <a:t>L</a:t>
                </a:r>
                <a:r>
                  <a:rPr lang="en-US" sz="2800" baseline="-25000" dirty="0">
                    <a:cs typeface="B Nazanin" panose="00000400000000000000" pitchFamily="2" charset="-78"/>
                  </a:rPr>
                  <a:t>t</a:t>
                </a:r>
                <a:r>
                  <a:rPr lang="ar-SA" sz="2800" dirty="0">
                    <a:cs typeface="B Nazanin" panose="00000400000000000000" pitchFamily="2" charset="-78"/>
                  </a:rPr>
                  <a:t> و قانون نرم شدگی کششی </a:t>
                </a:r>
                <a:r>
                  <a:rPr lang="en-US" sz="2800" dirty="0" err="1">
                    <a:cs typeface="B Nazanin" panose="00000400000000000000" pitchFamily="2" charset="-78"/>
                  </a:rPr>
                  <a:t>f</a:t>
                </a:r>
                <a:r>
                  <a:rPr lang="en-US" sz="2800" baseline="-25000" dirty="0" err="1">
                    <a:cs typeface="B Nazanin" panose="00000400000000000000" pitchFamily="2" charset="-78"/>
                  </a:rPr>
                  <a:t>t</a:t>
                </a:r>
                <a:r>
                  <a:rPr lang="en-US" sz="2800" dirty="0">
                    <a:cs typeface="B Nazanin" panose="00000400000000000000" pitchFamily="2" charset="-78"/>
                  </a:rPr>
                  <a:t>(w)</a:t>
                </a:r>
                <a:r>
                  <a:rPr lang="ar-SA" sz="2800" dirty="0">
                    <a:cs typeface="B Nazanin" panose="00000400000000000000" pitchFamily="2" charset="-78"/>
                  </a:rPr>
                  <a:t> به تصویر کشیده شده در شکل 1 استفاده شده است</a:t>
                </a:r>
                <a:r>
                  <a:rPr lang="ar-SA" sz="2800" dirty="0" smtClean="0">
                    <a:cs typeface="B Nazanin" panose="00000400000000000000" pitchFamily="2" charset="-78"/>
                  </a:rPr>
                  <a:t>.</a:t>
                </a:r>
                <a:endParaRPr lang="en-US"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315585" y="168441"/>
                <a:ext cx="8652346" cy="5097923"/>
              </a:xfrm>
              <a:prstGeom prst="rect">
                <a:avLst/>
              </a:prstGeom>
              <a:blipFill rotWithShape="0">
                <a:blip r:embed="rId2"/>
                <a:stretch>
                  <a:fillRect l="-2537" r="-126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35</a:t>
            </a:r>
            <a:endParaRPr lang="en-US" dirty="0"/>
          </a:p>
        </p:txBody>
      </p:sp>
    </p:spTree>
    <p:extLst>
      <p:ext uri="{BB962C8B-B14F-4D97-AF65-F5344CB8AC3E}">
        <p14:creationId xmlns:p14="http://schemas.microsoft.com/office/powerpoint/2010/main" val="22947427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محاسبه خرابی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اعتبار 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800" dirty="0">
                <a:cs typeface="B Nazanin" panose="00000400000000000000" pitchFamily="2" charset="-78"/>
              </a:rPr>
              <a:t>شکل 1. قانون نرم شدگی و خرابی ناشی از خستگی</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35</a:t>
            </a:r>
            <a:endParaRPr lang="en-US" dirty="0"/>
          </a:p>
        </p:txBody>
      </p:sp>
      <p:pic>
        <p:nvPicPr>
          <p:cNvPr id="25" name="Picture 24"/>
          <p:cNvPicPr/>
          <p:nvPr/>
        </p:nvPicPr>
        <p:blipFill>
          <a:blip r:embed="rId2"/>
          <a:stretch>
            <a:fillRect/>
          </a:stretch>
        </p:blipFill>
        <p:spPr>
          <a:xfrm>
            <a:off x="2033894" y="594333"/>
            <a:ext cx="5292832" cy="3728285"/>
          </a:xfrm>
          <a:prstGeom prst="rect">
            <a:avLst/>
          </a:prstGeom>
        </p:spPr>
      </p:pic>
    </p:spTree>
    <p:extLst>
      <p:ext uri="{BB962C8B-B14F-4D97-AF65-F5344CB8AC3E}">
        <p14:creationId xmlns:p14="http://schemas.microsoft.com/office/powerpoint/2010/main" val="39325328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محاسبه خرابی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اعتبار یابی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مسئله بدان معناست که مقاومت کششی فعلی با استفاده از قانون نرم شدگی کششی تعیین شده است: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در این رابطه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𝜎</m:t>
                        </m:r>
                      </m:e>
                      <m:sub>
                        <m:r>
                          <a:rPr lang="en-US" sz="2800" i="1">
                            <a:latin typeface="Cambria Math" panose="02040503050406030204" pitchFamily="18" charset="0"/>
                          </a:rPr>
                          <m:t>𝑡</m:t>
                        </m:r>
                      </m:sub>
                    </m:sSub>
                  </m:oMath>
                </a14:m>
                <a:r>
                  <a:rPr lang="ar-SA" sz="2800" dirty="0">
                    <a:cs typeface="B Nazanin" panose="00000400000000000000" pitchFamily="2" charset="-78"/>
                  </a:rPr>
                  <a:t> مقاومت کششی فعلی، </a:t>
                </a:r>
                <a:r>
                  <a:rPr lang="en-US" sz="2800" dirty="0" err="1">
                    <a:cs typeface="B Nazanin" panose="00000400000000000000" pitchFamily="2" charset="-78"/>
                  </a:rPr>
                  <a:t>w</a:t>
                </a:r>
                <a:r>
                  <a:rPr lang="en-US" sz="2800" baseline="-25000" dirty="0" err="1">
                    <a:cs typeface="B Nazanin" panose="00000400000000000000" pitchFamily="2" charset="-78"/>
                  </a:rPr>
                  <a:t>max</a:t>
                </a:r>
                <a:r>
                  <a:rPr lang="ar-SA" sz="2800" dirty="0">
                    <a:cs typeface="B Nazanin" panose="00000400000000000000" pitchFamily="2" charset="-78"/>
                  </a:rPr>
                  <a:t> ماکزیمم دهانه ترک در طول فرایند بارگذاری و </a:t>
                </a:r>
                <a:r>
                  <a:rPr lang="en-US" sz="2800" dirty="0">
                    <a:cs typeface="B Nazanin" panose="00000400000000000000" pitchFamily="2" charset="-78"/>
                  </a:rPr>
                  <a:t>L</a:t>
                </a:r>
                <a:r>
                  <a:rPr lang="en-US" sz="2800" baseline="-25000" dirty="0">
                    <a:cs typeface="B Nazanin" panose="00000400000000000000" pitchFamily="2" charset="-78"/>
                  </a:rPr>
                  <a:t>t</a:t>
                </a:r>
                <a:r>
                  <a:rPr lang="ar-SA" sz="2800" dirty="0">
                    <a:cs typeface="B Nazanin" panose="00000400000000000000" pitchFamily="2" charset="-78"/>
                  </a:rPr>
                  <a:t> اندازه باند ترک را نشان می دهد که براساس اندازه المان تعیین می گردد</a:t>
                </a:r>
                <a:r>
                  <a:rPr lang="ar-SA" sz="2800" dirty="0" smtClean="0">
                    <a:cs typeface="B Nazanin" panose="00000400000000000000" pitchFamily="2" charset="-78"/>
                  </a:rPr>
                  <a:t>.</a:t>
                </a:r>
                <a:endParaRPr lang="en-US"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315585" y="168441"/>
                <a:ext cx="8652346" cy="5097923"/>
              </a:xfrm>
              <a:prstGeom prst="rect">
                <a:avLst/>
              </a:prstGeom>
              <a:blipFill rotWithShape="0">
                <a:blip r:embed="rId2"/>
                <a:stretch>
                  <a:fillRect l="-2537" r="-126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35</a:t>
            </a:r>
            <a:endParaRPr lang="en-US" dirty="0"/>
          </a:p>
        </p:txBody>
      </p:sp>
      <p:pic>
        <p:nvPicPr>
          <p:cNvPr id="25" name="Picture 24"/>
          <p:cNvPicPr/>
          <p:nvPr/>
        </p:nvPicPr>
        <p:blipFill>
          <a:blip r:embed="rId3"/>
          <a:stretch>
            <a:fillRect/>
          </a:stretch>
        </p:blipFill>
        <p:spPr>
          <a:xfrm>
            <a:off x="2788235" y="2051339"/>
            <a:ext cx="3546261" cy="764597"/>
          </a:xfrm>
          <a:prstGeom prst="rect">
            <a:avLst/>
          </a:prstGeom>
        </p:spPr>
      </p:pic>
    </p:spTree>
    <p:extLst>
      <p:ext uri="{BB962C8B-B14F-4D97-AF65-F5344CB8AC3E}">
        <p14:creationId xmlns:p14="http://schemas.microsoft.com/office/powerpoint/2010/main" val="38790749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123</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2017-06-14T06:13:04Z</dcterms:modified>
</cp:coreProperties>
</file>