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00" autoAdjust="0"/>
    <p:restoredTop sz="94660"/>
  </p:normalViewPr>
  <p:slideViewPr>
    <p:cSldViewPr snapToGrid="0">
      <p:cViewPr varScale="1">
        <p:scale>
          <a:sx n="74" d="100"/>
          <a:sy n="74" d="100"/>
        </p:scale>
        <p:origin x="780"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6/24/2017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6/24/2017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6/24/2017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6/24/2017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6/24/2017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6/24/2017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6/24/2017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6/24/2017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6/24/2017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6/24/2017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6/24/2017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6/24/2017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پیشینه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مدل و فرضیات </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 و بحث</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کلی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 ساختار شبیه ساز رستوران </a:t>
            </a:r>
            <a:endParaRPr lang="fa-IR" sz="2800" b="1" u="sng" dirty="0" smtClean="0">
              <a:cs typeface="B Nazanin" panose="00000400000000000000" pitchFamily="2" charset="-78"/>
            </a:endParaRP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همانند شبیه سازی رویداد گسسته، مکانیسم پیشرفت زمانی رویداد بعدی به عنوان ساختار پایه شبیه سازی به کار گرفته شد. نظیر این مکانیسم، لیست رویداد آتی </a:t>
            </a:r>
            <a:r>
              <a:rPr lang="en-US" sz="2800" dirty="0">
                <a:cs typeface="B Nazanin" panose="00000400000000000000" pitchFamily="2" charset="-78"/>
              </a:rPr>
              <a:t>(FEL)</a:t>
            </a:r>
            <a:r>
              <a:rPr lang="fa-IR" sz="2800" dirty="0">
                <a:cs typeface="B Nazanin" panose="00000400000000000000" pitchFamily="2" charset="-78"/>
              </a:rPr>
              <a:t> به عنوان ساختار داده پایه برای مدیریت دینامیک سیستم بکار گرفته شد. کار رستوران در شبیه سازی از طریق </a:t>
            </a:r>
            <a:r>
              <a:rPr lang="en-US" sz="2800" dirty="0">
                <a:cs typeface="B Nazanin" panose="00000400000000000000" pitchFamily="2" charset="-78"/>
              </a:rPr>
              <a:t>FEL</a:t>
            </a:r>
            <a:r>
              <a:rPr lang="fa-IR" sz="2800" dirty="0">
                <a:cs typeface="B Nazanin" panose="00000400000000000000" pitchFamily="2" charset="-78"/>
              </a:rPr>
              <a:t> کنترل گردید. در هر مورد، رویداد بالا در </a:t>
            </a:r>
            <a:r>
              <a:rPr lang="en-US" sz="2800" dirty="0">
                <a:cs typeface="B Nazanin" panose="00000400000000000000" pitchFamily="2" charset="-78"/>
              </a:rPr>
              <a:t>FEL</a:t>
            </a:r>
            <a:r>
              <a:rPr lang="fa-IR" sz="2800" dirty="0">
                <a:cs typeface="B Nazanin" panose="00000400000000000000" pitchFamily="2" charset="-78"/>
              </a:rPr>
              <a:t> شرایط اجرا را کنترل نمود. در صورت رعایت کلیه شرایط، شبیه سازی رویداد را ادامه داده و وقتش را بر حسب زمان رویداد فعلی جلو می برد</a:t>
            </a:r>
            <a:r>
              <a:rPr lang="fa-IR" sz="2800" dirty="0" smtClean="0">
                <a:cs typeface="B Nazanin" panose="00000400000000000000" pitchFamily="2" charset="-78"/>
              </a:rPr>
              <a:t>.</a:t>
            </a:r>
            <a:endParaRPr lang="en-US" sz="28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19</a:t>
            </a:r>
            <a:r>
              <a:rPr lang="en-US" sz="2400" dirty="0" smtClean="0"/>
              <a:t>/</a:t>
            </a:r>
            <a:r>
              <a:rPr lang="fa-IR" sz="2400" dirty="0" smtClean="0"/>
              <a:t>41</a:t>
            </a:r>
            <a:endParaRPr lang="en-US" dirty="0"/>
          </a:p>
        </p:txBody>
      </p:sp>
    </p:spTree>
    <p:extLst>
      <p:ext uri="{BB962C8B-B14F-4D97-AF65-F5344CB8AC3E}">
        <p14:creationId xmlns:p14="http://schemas.microsoft.com/office/powerpoint/2010/main" val="231182057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پیشینه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مدل و فرضیات </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 و بحث</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کلی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smtClean="0">
                <a:cs typeface="B Nazanin" panose="00000400000000000000" pitchFamily="2" charset="-78"/>
              </a:rPr>
              <a:t>در </a:t>
            </a:r>
            <a:r>
              <a:rPr lang="fa-IR" sz="2800" dirty="0">
                <a:cs typeface="B Nazanin" panose="00000400000000000000" pitchFamily="2" charset="-78"/>
              </a:rPr>
              <a:t>غیر این صورت، رویدادهای اجرا شده سر وقت به </a:t>
            </a:r>
            <a:r>
              <a:rPr lang="en-US" sz="2800" dirty="0">
                <a:cs typeface="B Nazanin" panose="00000400000000000000" pitchFamily="2" charset="-78"/>
              </a:rPr>
              <a:t>PEL</a:t>
            </a:r>
            <a:r>
              <a:rPr lang="fa-IR" sz="2800" dirty="0">
                <a:cs typeface="B Nazanin" panose="00000400000000000000" pitchFamily="2" charset="-78"/>
              </a:rPr>
              <a:t> سرور انتقال داده میشود. سرور </a:t>
            </a:r>
            <a:r>
              <a:rPr lang="en-US" sz="2800" dirty="0">
                <a:cs typeface="B Nazanin" panose="00000400000000000000" pitchFamily="2" charset="-78"/>
              </a:rPr>
              <a:t>PEL</a:t>
            </a:r>
            <a:r>
              <a:rPr lang="fa-IR" sz="2800" dirty="0">
                <a:cs typeface="B Nazanin" panose="00000400000000000000" pitchFamily="2" charset="-78"/>
              </a:rPr>
              <a:t> وظیفه بعدی را بعد از پردازش رویداد فعلی چک می کند. در صورت رعایت شرایط وظیفه بعدی در </a:t>
            </a:r>
            <a:r>
              <a:rPr lang="en-US" sz="2800" dirty="0">
                <a:cs typeface="B Nazanin" panose="00000400000000000000" pitchFamily="2" charset="-78"/>
              </a:rPr>
              <a:t>PEL</a:t>
            </a:r>
            <a:r>
              <a:rPr lang="fa-IR" sz="2800" dirty="0">
                <a:cs typeface="B Nazanin" panose="00000400000000000000" pitchFamily="2" charset="-78"/>
              </a:rPr>
              <a:t> ، رویداد را پردازش می کند. در مورد مشتریانی که امکان نشستن آنها در نقطه زمانی ورود وجود ندارد، صف انتظار </a:t>
            </a:r>
            <a:r>
              <a:rPr lang="en-US" sz="2800" dirty="0">
                <a:cs typeface="B Nazanin" panose="00000400000000000000" pitchFamily="2" charset="-78"/>
              </a:rPr>
              <a:t>(WL)</a:t>
            </a:r>
            <a:r>
              <a:rPr lang="fa-IR" sz="2800" dirty="0">
                <a:cs typeface="B Nazanin" panose="00000400000000000000" pitchFamily="2" charset="-78"/>
              </a:rPr>
              <a:t> تشکیل میشود. در شبیه سازی، </a:t>
            </a:r>
            <a:r>
              <a:rPr lang="en-US" sz="2800" dirty="0">
                <a:cs typeface="B Nazanin" panose="00000400000000000000" pitchFamily="2" charset="-78"/>
              </a:rPr>
              <a:t>WL</a:t>
            </a:r>
            <a:r>
              <a:rPr lang="fa-IR" sz="2800" dirty="0">
                <a:cs typeface="B Nazanin" panose="00000400000000000000" pitchFamily="2" charset="-78"/>
              </a:rPr>
              <a:t> و </a:t>
            </a:r>
            <a:r>
              <a:rPr lang="en-US" sz="2800" dirty="0">
                <a:cs typeface="B Nazanin" panose="00000400000000000000" pitchFamily="2" charset="-78"/>
              </a:rPr>
              <a:t>PEL</a:t>
            </a:r>
            <a:r>
              <a:rPr lang="fa-IR" sz="2800" dirty="0">
                <a:cs typeface="B Nazanin" panose="00000400000000000000" pitchFamily="2" charset="-78"/>
              </a:rPr>
              <a:t> بر حسب ساختار صف به شیوه </a:t>
            </a:r>
            <a:r>
              <a:rPr lang="en-US" sz="2800" dirty="0" smtClean="0">
                <a:cs typeface="B Nazanin" panose="00000400000000000000" pitchFamily="2" charset="-78"/>
              </a:rPr>
              <a:t>FCFS</a:t>
            </a:r>
            <a:r>
              <a:rPr lang="fa-IR" sz="2800" dirty="0" smtClean="0">
                <a:cs typeface="B Nazanin" panose="00000400000000000000" pitchFamily="2" charset="-78"/>
              </a:rPr>
              <a:t> تحقق </a:t>
            </a:r>
            <a:r>
              <a:rPr lang="fa-IR" sz="2800" dirty="0">
                <a:cs typeface="B Nazanin" panose="00000400000000000000" pitchFamily="2" charset="-78"/>
              </a:rPr>
              <a:t>یافت. این ساختار در شکل 2 نشان داده شده است. </a:t>
            </a:r>
            <a:endParaRPr lang="en-US" sz="28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20</a:t>
            </a:r>
            <a:r>
              <a:rPr lang="en-US" sz="2400" dirty="0" smtClean="0"/>
              <a:t>/</a:t>
            </a:r>
            <a:r>
              <a:rPr lang="fa-IR" sz="2400" dirty="0" smtClean="0"/>
              <a:t>41</a:t>
            </a:r>
            <a:endParaRPr lang="en-US" dirty="0"/>
          </a:p>
        </p:txBody>
      </p:sp>
    </p:spTree>
    <p:extLst>
      <p:ext uri="{BB962C8B-B14F-4D97-AF65-F5344CB8AC3E}">
        <p14:creationId xmlns:p14="http://schemas.microsoft.com/office/powerpoint/2010/main" val="347864564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پیشینه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مدل و فرضیات </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 و بحث</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کلی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t">
            <a:noAutofit/>
          </a:bodyPr>
          <a:lstStyle/>
          <a:p>
            <a:pPr algn="ctr" rtl="1">
              <a:lnSpc>
                <a:spcPct val="150000"/>
              </a:lnSpc>
            </a:pPr>
            <a:endParaRPr lang="fa-IR" sz="2200" dirty="0" smtClean="0">
              <a:cs typeface="B Nazanin" panose="00000400000000000000" pitchFamily="2" charset="-78"/>
            </a:endParaRPr>
          </a:p>
          <a:p>
            <a:pPr algn="ctr" rtl="1">
              <a:lnSpc>
                <a:spcPct val="150000"/>
              </a:lnSpc>
            </a:pPr>
            <a:endParaRPr lang="fa-IR" sz="2200" dirty="0">
              <a:cs typeface="B Nazanin" panose="00000400000000000000" pitchFamily="2" charset="-78"/>
            </a:endParaRPr>
          </a:p>
          <a:p>
            <a:pPr algn="ctr" rtl="1">
              <a:lnSpc>
                <a:spcPct val="150000"/>
              </a:lnSpc>
            </a:pPr>
            <a:endParaRPr lang="fa-IR" sz="2200" dirty="0" smtClean="0">
              <a:cs typeface="B Nazanin" panose="00000400000000000000" pitchFamily="2" charset="-78"/>
            </a:endParaRPr>
          </a:p>
          <a:p>
            <a:pPr algn="ctr" rtl="1">
              <a:lnSpc>
                <a:spcPct val="150000"/>
              </a:lnSpc>
            </a:pPr>
            <a:endParaRPr lang="fa-IR" sz="2200" dirty="0">
              <a:cs typeface="B Nazanin" panose="00000400000000000000" pitchFamily="2" charset="-78"/>
            </a:endParaRPr>
          </a:p>
          <a:p>
            <a:pPr algn="ctr" rtl="1">
              <a:lnSpc>
                <a:spcPct val="150000"/>
              </a:lnSpc>
            </a:pPr>
            <a:endParaRPr lang="fa-IR" sz="2200" dirty="0" smtClean="0">
              <a:cs typeface="B Nazanin" panose="00000400000000000000" pitchFamily="2" charset="-78"/>
            </a:endParaRPr>
          </a:p>
          <a:p>
            <a:pPr algn="ctr" rtl="1">
              <a:lnSpc>
                <a:spcPct val="150000"/>
              </a:lnSpc>
            </a:pPr>
            <a:endParaRPr lang="fa-IR" sz="2200" dirty="0">
              <a:cs typeface="B Nazanin" panose="00000400000000000000" pitchFamily="2" charset="-78"/>
            </a:endParaRPr>
          </a:p>
          <a:p>
            <a:pPr algn="ctr" rtl="1">
              <a:lnSpc>
                <a:spcPct val="150000"/>
              </a:lnSpc>
            </a:pPr>
            <a:endParaRPr lang="fa-IR" sz="2200" dirty="0" smtClean="0">
              <a:cs typeface="B Nazanin" panose="00000400000000000000" pitchFamily="2" charset="-78"/>
            </a:endParaRPr>
          </a:p>
          <a:p>
            <a:pPr algn="ctr" rtl="1">
              <a:lnSpc>
                <a:spcPct val="150000"/>
              </a:lnSpc>
            </a:pPr>
            <a:endParaRPr lang="fa-IR" sz="2200" dirty="0">
              <a:cs typeface="B Nazanin" panose="00000400000000000000" pitchFamily="2" charset="-78"/>
            </a:endParaRPr>
          </a:p>
          <a:p>
            <a:pPr algn="ctr" rtl="1">
              <a:lnSpc>
                <a:spcPct val="150000"/>
              </a:lnSpc>
            </a:pPr>
            <a:endParaRPr lang="fa-IR" sz="2200" dirty="0" smtClean="0">
              <a:cs typeface="B Nazanin" panose="00000400000000000000" pitchFamily="2" charset="-78"/>
            </a:endParaRPr>
          </a:p>
          <a:p>
            <a:pPr algn="ctr" rtl="1">
              <a:lnSpc>
                <a:spcPct val="150000"/>
              </a:lnSpc>
            </a:pPr>
            <a:endParaRPr lang="fa-IR" sz="2200" dirty="0">
              <a:cs typeface="B Nazanin" panose="00000400000000000000" pitchFamily="2" charset="-78"/>
            </a:endParaRPr>
          </a:p>
          <a:p>
            <a:pPr algn="ctr" rtl="1">
              <a:lnSpc>
                <a:spcPct val="150000"/>
              </a:lnSpc>
            </a:pPr>
            <a:r>
              <a:rPr lang="fa-IR" sz="2200" dirty="0" smtClean="0">
                <a:cs typeface="B Nazanin" panose="00000400000000000000" pitchFamily="2" charset="-78"/>
              </a:rPr>
              <a:t>شکل </a:t>
            </a:r>
            <a:r>
              <a:rPr lang="fa-IR" sz="2200" dirty="0">
                <a:cs typeface="B Nazanin" panose="00000400000000000000" pitchFamily="2" charset="-78"/>
              </a:rPr>
              <a:t>2. نمایی از فرایند ارائه خدمات رستوران در مدل شبیه </a:t>
            </a:r>
            <a:r>
              <a:rPr lang="fa-IR" sz="2200" dirty="0" smtClean="0">
                <a:cs typeface="B Nazanin" panose="00000400000000000000" pitchFamily="2" charset="-78"/>
              </a:rPr>
              <a:t>سازی.</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21</a:t>
            </a:r>
            <a:r>
              <a:rPr lang="en-US" sz="2400" dirty="0" smtClean="0"/>
              <a:t>/</a:t>
            </a:r>
            <a:r>
              <a:rPr lang="fa-IR" sz="2400" dirty="0" smtClean="0"/>
              <a:t>41</a:t>
            </a:r>
            <a:endParaRPr lang="en-US" dirty="0"/>
          </a:p>
        </p:txBody>
      </p:sp>
      <p:pic>
        <p:nvPicPr>
          <p:cNvPr id="3" name="Picture 2"/>
          <p:cNvPicPr>
            <a:picLocks noChangeAspect="1"/>
          </p:cNvPicPr>
          <p:nvPr/>
        </p:nvPicPr>
        <p:blipFill>
          <a:blip r:embed="rId2"/>
          <a:stretch>
            <a:fillRect/>
          </a:stretch>
        </p:blipFill>
        <p:spPr>
          <a:xfrm>
            <a:off x="1175891" y="338289"/>
            <a:ext cx="7008838" cy="4521831"/>
          </a:xfrm>
          <a:prstGeom prst="rect">
            <a:avLst/>
          </a:prstGeom>
        </p:spPr>
      </p:pic>
    </p:spTree>
    <p:extLst>
      <p:ext uri="{BB962C8B-B14F-4D97-AF65-F5344CB8AC3E}">
        <p14:creationId xmlns:p14="http://schemas.microsoft.com/office/powerpoint/2010/main" val="2918900219"/>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پیشینه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مدل و فرضیات </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 و بحث</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کلی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 فرضیات آزمایش </a:t>
            </a:r>
            <a:endParaRPr lang="fa-IR" sz="2800" b="1" u="sng" dirty="0" smtClean="0">
              <a:cs typeface="B Nazanin" panose="00000400000000000000" pitchFamily="2" charset="-78"/>
            </a:endParaRPr>
          </a:p>
          <a:p>
            <a:pPr marL="457200" indent="-457200" algn="just" rtl="1">
              <a:lnSpc>
                <a:spcPct val="150000"/>
              </a:lnSpc>
              <a:buFont typeface="Wingdings" panose="05000000000000000000" pitchFamily="2" charset="2"/>
              <a:buChar char="§"/>
            </a:pPr>
            <a:r>
              <a:rPr lang="en-US" sz="2800" u="sng" dirty="0" smtClean="0">
                <a:cs typeface="B Nazanin" panose="00000400000000000000" pitchFamily="2" charset="-78"/>
              </a:rPr>
              <a:t>H1</a:t>
            </a:r>
            <a:r>
              <a:rPr lang="fa-IR" sz="2800" dirty="0" smtClean="0">
                <a:cs typeface="B Nazanin" panose="00000400000000000000" pitchFamily="2" charset="-78"/>
              </a:rPr>
              <a:t>:</a:t>
            </a:r>
            <a:r>
              <a:rPr lang="en-US" sz="2800" dirty="0" smtClean="0">
                <a:cs typeface="B Nazanin" panose="00000400000000000000" pitchFamily="2" charset="-78"/>
              </a:rPr>
              <a:t> </a:t>
            </a:r>
            <a:r>
              <a:rPr lang="fa-IR" sz="2800" dirty="0">
                <a:cs typeface="B Nazanin" panose="00000400000000000000" pitchFamily="2" charset="-78"/>
              </a:rPr>
              <a:t>تغییر در تعداد یک منبع حداقل بر یکی از زمان های انتظار در فرایند خدمات چند مرحله ای با توجه به سطح متوسط دو منبع دیگر تاثیر چشمگیری اعمال می نماید.</a:t>
            </a:r>
          </a:p>
          <a:p>
            <a:pPr marL="457200" indent="-457200" algn="just" rtl="1">
              <a:lnSpc>
                <a:spcPct val="150000"/>
              </a:lnSpc>
              <a:buFont typeface="Wingdings" panose="05000000000000000000" pitchFamily="2" charset="2"/>
              <a:buChar char="§"/>
            </a:pPr>
            <a:r>
              <a:rPr lang="en-US" sz="2800" u="sng" dirty="0" smtClean="0">
                <a:cs typeface="B Nazanin" panose="00000400000000000000" pitchFamily="2" charset="-78"/>
              </a:rPr>
              <a:t>H2</a:t>
            </a:r>
            <a:r>
              <a:rPr lang="fa-IR" sz="2800" dirty="0" smtClean="0">
                <a:cs typeface="B Nazanin" panose="00000400000000000000" pitchFamily="2" charset="-78"/>
              </a:rPr>
              <a:t>: تغییر </a:t>
            </a:r>
            <a:r>
              <a:rPr lang="fa-IR" sz="2800" dirty="0">
                <a:cs typeface="B Nazanin" panose="00000400000000000000" pitchFamily="2" charset="-78"/>
              </a:rPr>
              <a:t>همزمان در تعداد دو منبع متفاوت حداقل با یکی از زمان های انتظار در فرایند خدمات چند مرحله ای با توجه به سطح متوسط منبع دیگر تعامل برقرار نمود</a:t>
            </a:r>
            <a:r>
              <a:rPr lang="fa-IR" sz="2800" dirty="0" smtClean="0">
                <a:cs typeface="B Nazanin" panose="00000400000000000000" pitchFamily="2" charset="-78"/>
              </a:rPr>
              <a:t>.</a:t>
            </a:r>
            <a:endParaRPr lang="fa-IR" sz="28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22</a:t>
            </a:r>
            <a:r>
              <a:rPr lang="en-US" sz="2400" dirty="0" smtClean="0"/>
              <a:t>/</a:t>
            </a:r>
            <a:r>
              <a:rPr lang="fa-IR" sz="2400" dirty="0" smtClean="0"/>
              <a:t>41</a:t>
            </a:r>
            <a:endParaRPr lang="en-US" dirty="0"/>
          </a:p>
        </p:txBody>
      </p:sp>
    </p:spTree>
    <p:extLst>
      <p:ext uri="{BB962C8B-B14F-4D97-AF65-F5344CB8AC3E}">
        <p14:creationId xmlns:p14="http://schemas.microsoft.com/office/powerpoint/2010/main" val="184632697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338</Words>
  <Application>Microsoft Office PowerPoint</Application>
  <PresentationFormat>On-screen Show (4:3)</PresentationFormat>
  <Paragraphs>45</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Calibri</vt:lpstr>
      <vt:lpstr>Calibri Light</vt:lpstr>
      <vt:lpstr>Wingdings</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2017-06-24T09:02:02Z</dcterms:modified>
</cp:coreProperties>
</file>