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تقسیم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دسته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الگوریتم دسته بندی میانگین </a:t>
            </a:r>
            <a:r>
              <a:rPr lang="en-US" sz="2800" b="1" u="sng" dirty="0">
                <a:cs typeface="B Nazanin" panose="00000400000000000000" pitchFamily="2" charset="-78"/>
              </a:rPr>
              <a:t>K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دسته بندی میانگین </a:t>
            </a:r>
            <a:r>
              <a:rPr lang="en-US" sz="2800" dirty="0">
                <a:cs typeface="B Nazanin" panose="00000400000000000000" pitchFamily="2" charset="-78"/>
              </a:rPr>
              <a:t>K</a:t>
            </a:r>
            <a:r>
              <a:rPr lang="fa-IR" sz="2800" dirty="0">
                <a:cs typeface="B Nazanin" panose="00000400000000000000" pitchFamily="2" charset="-78"/>
              </a:rPr>
              <a:t> به ترتیب زیر ادامه می یابد: اولاً، </a:t>
            </a:r>
            <a:r>
              <a:rPr lang="en-US" sz="2800" dirty="0">
                <a:cs typeface="B Nazanin" panose="00000400000000000000" pitchFamily="2" charset="-78"/>
              </a:rPr>
              <a:t>k</a:t>
            </a:r>
            <a:r>
              <a:rPr lang="fa-IR" sz="2800" dirty="0">
                <a:cs typeface="B Nazanin" panose="00000400000000000000" pitchFamily="2" charset="-78"/>
              </a:rPr>
              <a:t> مشاهده به طور تصادفی از میان </a:t>
            </a:r>
            <a:r>
              <a:rPr lang="en-US" sz="2800" dirty="0">
                <a:cs typeface="B Nazanin" panose="00000400000000000000" pitchFamily="2" charset="-78"/>
              </a:rPr>
              <a:t>N</a:t>
            </a:r>
            <a:r>
              <a:rPr lang="fa-IR" sz="2800" dirty="0">
                <a:cs typeface="B Nazanin" panose="00000400000000000000" pitchFamily="2" charset="-78"/>
              </a:rPr>
              <a:t> مشاهده بر طبق تعداد دسته ها انتخاب شده است. آنها به مراکز دسته های اولیه تبدیل می شوند. ثانیاً، برای </a:t>
            </a:r>
            <a:r>
              <a:rPr lang="en-US" sz="2800" dirty="0">
                <a:cs typeface="B Nazanin" panose="00000400000000000000" pitchFamily="2" charset="-78"/>
              </a:rPr>
              <a:t>N-K</a:t>
            </a:r>
            <a:r>
              <a:rPr lang="fa-IR" sz="2800" dirty="0">
                <a:cs typeface="B Nazanin" panose="00000400000000000000" pitchFamily="2" charset="-78"/>
              </a:rPr>
              <a:t> مشاهده باقیمانده، نزدیک ترین دسته از نظر فاصله اقلیدسی با توجه به </a:t>
            </a:r>
            <a:r>
              <a:rPr lang="en-US" sz="2800" dirty="0">
                <a:cs typeface="B Nazanin" panose="00000400000000000000" pitchFamily="2" charset="-78"/>
              </a:rPr>
              <a:t>X</a:t>
            </a:r>
            <a:r>
              <a:rPr lang="en-US" sz="2800" baseline="-25000" dirty="0">
                <a:cs typeface="B Nazanin" panose="00000400000000000000" pitchFamily="2" charset="-78"/>
              </a:rPr>
              <a:t>i</a:t>
            </a:r>
            <a:r>
              <a:rPr lang="en-US" sz="2800" dirty="0">
                <a:cs typeface="B Nazanin" panose="00000400000000000000" pitchFamily="2" charset="-78"/>
              </a:rPr>
              <a:t>=(x</a:t>
            </a:r>
            <a:r>
              <a:rPr lang="en-US" sz="2800" baseline="-25000" dirty="0">
                <a:cs typeface="B Nazanin" panose="00000400000000000000" pitchFamily="2" charset="-78"/>
              </a:rPr>
              <a:t>i1</a:t>
            </a:r>
            <a:r>
              <a:rPr lang="en-US" sz="2800" dirty="0">
                <a:cs typeface="B Nazanin" panose="00000400000000000000" pitchFamily="2" charset="-78"/>
              </a:rPr>
              <a:t>,x</a:t>
            </a:r>
            <a:r>
              <a:rPr lang="en-US" sz="2800" baseline="-25000" dirty="0">
                <a:cs typeface="B Nazanin" panose="00000400000000000000" pitchFamily="2" charset="-78"/>
              </a:rPr>
              <a:t>i2</a:t>
            </a:r>
            <a:r>
              <a:rPr lang="en-US" sz="2800" dirty="0">
                <a:cs typeface="B Nazanin" panose="00000400000000000000" pitchFamily="2" charset="-78"/>
              </a:rPr>
              <a:t>,….,</a:t>
            </a:r>
            <a:r>
              <a:rPr lang="en-US" sz="2800" dirty="0" err="1">
                <a:cs typeface="B Nazanin" panose="00000400000000000000" pitchFamily="2" charset="-78"/>
              </a:rPr>
              <a:t>x</a:t>
            </a:r>
            <a:r>
              <a:rPr lang="en-US" sz="2800" baseline="-25000" dirty="0" err="1">
                <a:cs typeface="B Nazanin" panose="00000400000000000000" pitchFamily="2" charset="-78"/>
              </a:rPr>
              <a:t>ip</a:t>
            </a:r>
            <a:r>
              <a:rPr lang="en-US" sz="2800" dirty="0">
                <a:cs typeface="B Nazanin" panose="00000400000000000000" pitchFamily="2" charset="-78"/>
              </a:rPr>
              <a:t>,….</a:t>
            </a:r>
            <a:r>
              <a:rPr lang="en-US" sz="2800" dirty="0" err="1">
                <a:cs typeface="B Nazanin" panose="00000400000000000000" pitchFamily="2" charset="-78"/>
              </a:rPr>
              <a:t>x</a:t>
            </a:r>
            <a:r>
              <a:rPr lang="en-US" sz="2800" baseline="-25000" dirty="0" err="1">
                <a:cs typeface="B Nazanin" panose="00000400000000000000" pitchFamily="2" charset="-78"/>
              </a:rPr>
              <a:t>ip</a:t>
            </a:r>
            <a:r>
              <a:rPr lang="en-US" sz="2800" dirty="0">
                <a:cs typeface="B Nazanin" panose="00000400000000000000" pitchFamily="2" charset="-78"/>
              </a:rPr>
              <a:t>)</a:t>
            </a:r>
            <a:r>
              <a:rPr lang="ar-SA" sz="2800" dirty="0">
                <a:cs typeface="B Nazanin" panose="00000400000000000000" pitchFamily="2" charset="-78"/>
              </a:rPr>
              <a:t> یافت می </a:t>
            </a:r>
            <a:r>
              <a:rPr lang="ar-SA" sz="2800" dirty="0" smtClean="0">
                <a:cs typeface="B Nazanin" panose="00000400000000000000" pitchFamily="2" charset="-78"/>
              </a:rPr>
              <a:t>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0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تقسیم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دسته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بعد از اختصاص هر مشاهده به نزدیک ترین دسته، مرکز دسته مجدداً محاسبه می گردد. در نهایت، بعد از تخصیص کلیه مشاهدات، فاصله اقلیدسی بین هر مشاهده و نقطه وسط دسته محاسبه شده و اختصاص آن به نزدیک ترین دسته یا غیره تائید می گردد.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7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تقسیم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دسته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تحلیل دسته بندی </a:t>
            </a:r>
            <a:r>
              <a:rPr lang="fa-IR" sz="2800" b="1" u="sng" dirty="0" smtClean="0">
                <a:cs typeface="B Nazanin" panose="00000400000000000000" pitchFamily="2" charset="-78"/>
              </a:rPr>
              <a:t>میانگین</a:t>
            </a:r>
            <a:r>
              <a:rPr lang="en-US" sz="2800" b="1" u="sng" dirty="0" smtClean="0">
                <a:cs typeface="B Nazanin" panose="00000400000000000000" pitchFamily="2" charset="-78"/>
              </a:rPr>
              <a:t>K </a:t>
            </a:r>
            <a:r>
              <a:rPr lang="fa-IR" sz="2800" b="1" u="sng" dirty="0" smtClean="0">
                <a:cs typeface="B Nazanin" panose="00000400000000000000" pitchFamily="2" charset="-78"/>
              </a:rPr>
              <a:t> فوزی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ar-SA" sz="2800" dirty="0">
                <a:cs typeface="B Nazanin" panose="00000400000000000000" pitchFamily="2" charset="-78"/>
              </a:rPr>
              <a:t>دسته بندی فوزی نمونه ها را به </a:t>
            </a:r>
            <a:r>
              <a:rPr lang="en-US" sz="2800" dirty="0">
                <a:cs typeface="B Nazanin" panose="00000400000000000000" pitchFamily="2" charset="-78"/>
              </a:rPr>
              <a:t>1&lt;K&lt;N</a:t>
            </a:r>
            <a:r>
              <a:rPr lang="ar-SA" sz="2800" dirty="0">
                <a:cs typeface="B Nazanin" panose="00000400000000000000" pitchFamily="2" charset="-78"/>
              </a:rPr>
              <a:t> دسته تقسیم کرده، عضویت دسته نمونه و مراکز دسته را همزمان باهم برآورد می نماید. عضویت دسته </a:t>
            </a:r>
            <a:r>
              <a:rPr lang="en-US" sz="2800" dirty="0">
                <a:cs typeface="B Nazanin" panose="00000400000000000000" pitchFamily="2" charset="-78"/>
              </a:rPr>
              <a:t>x</a:t>
            </a:r>
            <a:r>
              <a:rPr lang="en-US" sz="2800" baseline="-25000" dirty="0">
                <a:cs typeface="B Nazanin" panose="00000400000000000000" pitchFamily="2" charset="-78"/>
              </a:rPr>
              <a:t>i</a:t>
            </a:r>
            <a:r>
              <a:rPr lang="ar-SA" sz="2800" dirty="0">
                <a:cs typeface="B Nazanin" panose="00000400000000000000" pitchFamily="2" charset="-78"/>
              </a:rPr>
              <a:t> در دسته </a:t>
            </a:r>
            <a:r>
              <a:rPr lang="en-US" sz="2800" dirty="0">
                <a:cs typeface="B Nazanin" panose="00000400000000000000" pitchFamily="2" charset="-78"/>
              </a:rPr>
              <a:t>s; </a:t>
            </a:r>
            <a:r>
              <a:rPr lang="en-US" sz="2800" dirty="0" err="1">
                <a:cs typeface="B Nazanin" panose="00000400000000000000" pitchFamily="2" charset="-78"/>
              </a:rPr>
              <a:t>u</a:t>
            </a:r>
            <a:r>
              <a:rPr lang="en-US" sz="2800" baseline="-25000" dirty="0" err="1">
                <a:cs typeface="B Nazanin" panose="00000400000000000000" pitchFamily="2" charset="-78"/>
              </a:rPr>
              <a:t>si</a:t>
            </a:r>
            <a:r>
              <a:rPr lang="ar-SA" sz="2800" dirty="0">
                <a:cs typeface="B Nazanin" panose="00000400000000000000" pitchFamily="2" charset="-78"/>
              </a:rPr>
              <a:t> بین </a:t>
            </a:r>
            <a:r>
              <a:rPr lang="en-US" sz="2800" dirty="0">
                <a:cs typeface="B Nazanin" panose="00000400000000000000" pitchFamily="2" charset="-78"/>
              </a:rPr>
              <a:t>0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1</a:t>
            </a:r>
            <a:r>
              <a:rPr lang="fa-IR" sz="2800" dirty="0">
                <a:cs typeface="B Nazanin" panose="00000400000000000000" pitchFamily="2" charset="-78"/>
              </a:rPr>
              <a:t> بوده و به شرح ذیل تعریف شده است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141212" y="3883740"/>
            <a:ext cx="5358608" cy="122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2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تقسیم بندی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دسته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مقدار بهینه </a:t>
            </a:r>
            <a:r>
              <a:rPr lang="en-US" sz="2800" dirty="0">
                <a:cs typeface="B Nazanin" panose="00000400000000000000" pitchFamily="2" charset="-78"/>
              </a:rPr>
              <a:t>u 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به </a:t>
            </a:r>
            <a:r>
              <a:rPr lang="fa-IR" sz="2800" dirty="0">
                <a:cs typeface="B Nazanin" panose="00000400000000000000" pitchFamily="2" charset="-78"/>
              </a:rPr>
              <a:t>گونه ای بدست می آید که تابع هدف زیر به حداقل برسد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حدود بکار رفته </a:t>
            </a:r>
            <a:r>
              <a:rPr lang="fa-IR" sz="2800" dirty="0" smtClean="0">
                <a:cs typeface="B Nazanin" panose="00000400000000000000" pitchFamily="2" charset="-78"/>
              </a:rPr>
              <a:t>عبارتند از</a:t>
            </a:r>
            <a:r>
              <a:rPr lang="fa-IR" sz="2800" dirty="0">
                <a:cs typeface="B Nazanin" panose="00000400000000000000" pitchFamily="2" charset="-78"/>
              </a:rPr>
              <a:t>: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068442" y="1573791"/>
            <a:ext cx="4349490" cy="857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898" y="3836822"/>
            <a:ext cx="3437708" cy="142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3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2017-06-11T04:13:25Z</dcterms:modified>
</cp:coreProperties>
</file>