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فرومغناطیس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چالش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8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5400" b="1" dirty="0">
                <a:effectLst>
                  <a:outerShdw blurRad="38100" dist="38100" dir="2700000" algn="tl">
                    <a:srgbClr val="000000">
                      <a:alpha val="43137"/>
                    </a:srgbClr>
                  </a:outerShdw>
                </a:effectLst>
                <a:cs typeface="B Nazanin" panose="00000400000000000000" pitchFamily="2" charset="-78"/>
              </a:rPr>
              <a:t>پیشنهادات نیمرسانا </a:t>
            </a:r>
            <a:r>
              <a:rPr lang="fa-IR" sz="5400" b="1" dirty="0" smtClean="0">
                <a:effectLst>
                  <a:outerShdw blurRad="38100" dist="38100" dir="2700000" algn="tl">
                    <a:srgbClr val="000000">
                      <a:alpha val="43137"/>
                    </a:srgbClr>
                  </a:outerShdw>
                </a:effectLst>
                <a:cs typeface="B Nazanin" panose="00000400000000000000" pitchFamily="2" charset="-78"/>
              </a:rPr>
              <a:t>اسپینترونیک</a:t>
            </a:r>
            <a:endParaRPr lang="fa-IR" sz="54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39</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اسپینترونیک </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4926172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فرومغناطیس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چالش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فرومغناطیس القایی </a:t>
            </a:r>
            <a:r>
              <a:rPr lang="fa-IR" sz="2800" b="1" u="sng" dirty="0" smtClean="0">
                <a:cs typeface="B Nazanin" panose="00000400000000000000" pitchFamily="2" charset="-78"/>
              </a:rPr>
              <a:t>حامل</a:t>
            </a:r>
          </a:p>
          <a:p>
            <a:pPr marL="457200" indent="-457200" algn="just" rtl="1">
              <a:lnSpc>
                <a:spcPct val="150000"/>
              </a:lnSpc>
              <a:buFont typeface="Wingdings 2" panose="05020102010507070707" pitchFamily="18" charset="2"/>
              <a:buChar char="D"/>
            </a:pPr>
            <a:r>
              <a:rPr lang="ar-SA" sz="2800" dirty="0">
                <a:cs typeface="B Nazanin" panose="00000400000000000000" pitchFamily="2" charset="-78"/>
              </a:rPr>
              <a:t>نیمرساناهای غیر مغناطیسی (به عبارتی حاوی یون های مغناطیسی نیستند) ، نظیر </a:t>
            </a:r>
            <a:r>
              <a:rPr lang="en-US" sz="2800" dirty="0">
                <a:cs typeface="B Nazanin" panose="00000400000000000000" pitchFamily="2" charset="-78"/>
              </a:rPr>
              <a:t>GaAs</a:t>
            </a:r>
            <a:r>
              <a:rPr lang="fa-IR" sz="2800" dirty="0">
                <a:cs typeface="B Nazanin" panose="00000400000000000000" pitchFamily="2" charset="-78"/>
              </a:rPr>
              <a:t> ، با معرفی مقدار کوچکی از یونهای مغناطیسی (مثل </a:t>
            </a:r>
            <a:r>
              <a:rPr lang="en-US" sz="2800" dirty="0" err="1">
                <a:cs typeface="B Nazanin" panose="00000400000000000000" pitchFamily="2" charset="-78"/>
              </a:rPr>
              <a:t>Mn</a:t>
            </a:r>
            <a:r>
              <a:rPr lang="fa-IR" sz="2800" dirty="0">
                <a:cs typeface="B Nazanin" panose="00000400000000000000" pitchFamily="2" charset="-78"/>
              </a:rPr>
              <a:t>) به صورت مغناطیسی درآمده اند. فرومغناطیس </a:t>
            </a:r>
            <a:r>
              <a:rPr lang="fa-IR" sz="2800" dirty="0" smtClean="0">
                <a:cs typeface="B Nazanin" panose="00000400000000000000" pitchFamily="2" charset="-78"/>
              </a:rPr>
              <a:t>(همترازی </a:t>
            </a:r>
            <a:r>
              <a:rPr lang="fa-IR" sz="2800" dirty="0">
                <a:cs typeface="B Nazanin" panose="00000400000000000000" pitchFamily="2" charset="-78"/>
              </a:rPr>
              <a:t>اسپین یونهای مغناطیسی) حاصل برهم کنش با وساطت حامل میان یونهای مغناطیسی است، بدون حامل </a:t>
            </a:r>
            <a:r>
              <a:rPr lang="fa-IR" sz="2800" dirty="0" smtClean="0">
                <a:cs typeface="B Nazanin" panose="00000400000000000000" pitchFamily="2" charset="-78"/>
              </a:rPr>
              <a:t>ها، </a:t>
            </a:r>
            <a:r>
              <a:rPr lang="fa-IR" sz="2800" dirty="0">
                <a:cs typeface="B Nazanin" panose="00000400000000000000" pitchFamily="2" charset="-78"/>
              </a:rPr>
              <a:t>فرومغناطیس رخ نمی دهد. این نوع فرومغناطیس در نیمرساناهای دوپینگ شده با یون های مغناطیسی خصوصیات نیمرسانایی را توسط فرومغناطیس کنترل می کند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39</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اسپینترونیک </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3811794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فرومغناطیس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چالش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شکل 1 وابستگی میدان مغناطیسی مقاومت </a:t>
                </a:r>
                <a:r>
                  <a:rPr lang="en-US" sz="2800" dirty="0">
                    <a:cs typeface="B Nazanin" panose="00000400000000000000" pitchFamily="2" charset="-78"/>
                  </a:rPr>
                  <a:t>Hall</a:t>
                </a:r>
                <a:r>
                  <a:rPr lang="fa-IR" sz="2800" dirty="0">
                    <a:cs typeface="B Nazanin" panose="00000400000000000000" pitchFamily="2" charset="-78"/>
                  </a:rPr>
                  <a:t> (متناسب با مغناطیس پذیری) ترانزیستور اثر میدانی را نشان می دهد که از فرومغناطیس تیپ </a:t>
                </a:r>
                <a:r>
                  <a:rPr lang="en-US" sz="2800" dirty="0">
                    <a:cs typeface="B Nazanin" panose="00000400000000000000" pitchFamily="2" charset="-78"/>
                  </a:rPr>
                  <a:t>p</a:t>
                </a:r>
                <a:r>
                  <a:rPr lang="fa-IR" sz="2800" dirty="0">
                    <a:cs typeface="B Nazanin" panose="00000400000000000000" pitchFamily="2" charset="-78"/>
                  </a:rPr>
                  <a:t> با ضخامت </a:t>
                </a:r>
                <a:r>
                  <a:rPr lang="en-US" sz="2800" dirty="0">
                    <a:cs typeface="B Nazanin" panose="00000400000000000000" pitchFamily="2" charset="-78"/>
                  </a:rPr>
                  <a:t>5nm (IN</a:t>
                </a:r>
                <a:r>
                  <a:rPr lang="en-US" sz="2800" baseline="-25000" dirty="0">
                    <a:cs typeface="B Nazanin" panose="00000400000000000000" pitchFamily="2" charset="-78"/>
                  </a:rPr>
                  <a:t>0.97</a:t>
                </a:r>
                <a:r>
                  <a:rPr lang="en-US" sz="2800" dirty="0">
                    <a:cs typeface="B Nazanin" panose="00000400000000000000" pitchFamily="2" charset="-78"/>
                  </a:rPr>
                  <a:t>Mn</a:t>
                </a:r>
                <a:r>
                  <a:rPr lang="en-US" sz="2800" baseline="-25000" dirty="0">
                    <a:cs typeface="B Nazanin" panose="00000400000000000000" pitchFamily="2" charset="-78"/>
                  </a:rPr>
                  <a:t>0.03</a:t>
                </a:r>
                <a:r>
                  <a:rPr lang="en-US" sz="2800" dirty="0">
                    <a:cs typeface="B Nazanin" panose="00000400000000000000" pitchFamily="2" charset="-78"/>
                  </a:rPr>
                  <a:t>)</a:t>
                </a:r>
                <a:r>
                  <a:rPr lang="ar-SA" sz="2800" dirty="0">
                    <a:cs typeface="B Nazanin" panose="00000400000000000000" pitchFamily="2" charset="-78"/>
                  </a:rPr>
                  <a:t> به عنوان لایه ای از کانال استفاده می کند. دمای اندازه گیری در مجاورت دمای انتقال فرومغناطیسی لایه نیمرسانای فرومغناطیسی، </a:t>
                </a:r>
                <a:r>
                  <a:rPr lang="en-US" sz="2800" dirty="0">
                    <a:cs typeface="B Nazanin" panose="00000400000000000000" pitchFamily="2" charset="-78"/>
                  </a:rPr>
                  <a:t>22.5K</a:t>
                </a:r>
                <a:r>
                  <a:rPr lang="fa-IR" sz="2800" dirty="0">
                    <a:cs typeface="B Nazanin" panose="00000400000000000000" pitchFamily="2" charset="-78"/>
                  </a:rPr>
                  <a:t> می باشد. با ورود ولتاژ گیت </a:t>
                </a:r>
                <a:r>
                  <a:rPr lang="en-US" sz="2800" dirty="0">
                    <a:cs typeface="B Nazanin" panose="00000400000000000000" pitchFamily="2" charset="-78"/>
                  </a:rPr>
                  <a:t>V</a:t>
                </a:r>
                <a:r>
                  <a:rPr lang="en-US" sz="2800" baseline="-25000" dirty="0">
                    <a:cs typeface="B Nazanin" panose="00000400000000000000" pitchFamily="2" charset="-78"/>
                  </a:rPr>
                  <a:t>G</a:t>
                </a:r>
                <a:r>
                  <a:rPr lang="en-US" sz="2800" dirty="0">
                    <a:cs typeface="B Nazanin" panose="00000400000000000000" pitchFamily="2" charset="-78"/>
                  </a:rPr>
                  <a:t>=+125 V</a:t>
                </a:r>
                <a:r>
                  <a:rPr lang="ar-SA" sz="2800" dirty="0">
                    <a:cs typeface="B Nazanin" panose="00000400000000000000" pitchFamily="2" charset="-78"/>
                  </a:rPr>
                  <a:t> (میدان الکتریکی </a:t>
                </a:r>
                <a:r>
                  <a:rPr lang="en-US" sz="2800" dirty="0">
                    <a:cs typeface="B Nazanin" panose="00000400000000000000" pitchFamily="2" charset="-78"/>
                  </a:rPr>
                  <a:t>1.6</a:t>
                </a:r>
                <a14:m>
                  <m:oMath xmlns:m="http://schemas.openxmlformats.org/officeDocument/2006/math">
                    <m:r>
                      <a:rPr lang="ar-SA" sz="2800">
                        <a:latin typeface="Cambria Math" panose="02040503050406030204" pitchFamily="18" charset="0"/>
                      </a:rPr>
                      <m:t>×</m:t>
                    </m:r>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6</m:t>
                        </m:r>
                      </m:sup>
                    </m:sSup>
                    <m:r>
                      <a:rPr lang="en-US" sz="2800" i="1">
                        <a:latin typeface="Cambria Math" panose="02040503050406030204" pitchFamily="18" charset="0"/>
                      </a:rPr>
                      <m:t>𝑉</m:t>
                    </m:r>
                    <m:r>
                      <a:rPr lang="en-US" sz="2800" i="1">
                        <a:latin typeface="Cambria Math" panose="02040503050406030204" pitchFamily="18" charset="0"/>
                      </a:rPr>
                      <m:t>/</m:t>
                    </m:r>
                    <m:r>
                      <a:rPr lang="en-US" sz="2800" i="1">
                        <a:latin typeface="Cambria Math" panose="02040503050406030204" pitchFamily="18" charset="0"/>
                      </a:rPr>
                      <m:t>𝑐𝑚</m:t>
                    </m:r>
                  </m:oMath>
                </a14:m>
                <a:r>
                  <a:rPr lang="ar-SA" sz="2800" dirty="0">
                    <a:cs typeface="B Nazanin" panose="00000400000000000000" pitchFamily="2" charset="-78"/>
                  </a:rPr>
                  <a:t>) ، سوراخ هایی که برهم کنش فرومغناطیسی میانی آنها را تا حدی خالی کرده است، موجب کاهش مغناطیس پذیری کانال و محو و ناپدیدشدن هیستری می شوند.</a:t>
                </a:r>
                <a:endParaRPr lang="en-US"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127" b="-37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39</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اسپینترونیک </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5140447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 فرومغناطیس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چالش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تغییر </a:t>
            </a:r>
            <a:r>
              <a:rPr lang="en-US" sz="2800" dirty="0">
                <a:cs typeface="B Nazanin" panose="00000400000000000000" pitchFamily="2" charset="-78"/>
              </a:rPr>
              <a:t>VG </a:t>
            </a:r>
            <a:r>
              <a:rPr lang="fa-IR" sz="2800" dirty="0">
                <a:cs typeface="B Nazanin" panose="00000400000000000000" pitchFamily="2" charset="-78"/>
              </a:rPr>
              <a:t>به -125 مغناطیس پذیری کانال را افزایش داده و هیستری به صورت جذر درمی آید. بالاخره، به محض برگشت به </a:t>
            </a:r>
            <a:r>
              <a:rPr lang="en-US" sz="2800" dirty="0">
                <a:cs typeface="B Nazanin" panose="00000400000000000000" pitchFamily="2" charset="-78"/>
              </a:rPr>
              <a:t>V</a:t>
            </a:r>
            <a:r>
              <a:rPr lang="en-US" sz="2800" baseline="-25000" dirty="0">
                <a:cs typeface="B Nazanin" panose="00000400000000000000" pitchFamily="2" charset="-78"/>
              </a:rPr>
              <a:t>G</a:t>
            </a:r>
            <a:r>
              <a:rPr lang="en-US" sz="2800" dirty="0">
                <a:cs typeface="B Nazanin" panose="00000400000000000000" pitchFamily="2" charset="-78"/>
              </a:rPr>
              <a:t>=0V ، </a:t>
            </a:r>
            <a:r>
              <a:rPr lang="fa-IR" sz="2800" dirty="0">
                <a:cs typeface="B Nazanin" panose="00000400000000000000" pitchFamily="2" charset="-78"/>
              </a:rPr>
              <a:t>منحنی مغناطیس پذیری مشابهی حاصل می گردد. اثبات این توضیح نشان می دهد که با استفاده از میادین الکتریکی خارجی به شیوه ای برگشت پذیر، می توان فاز فرومغناطیسی را روشن و خاموش نمود. اگرچه کنترل میدان الکتریکی فروفرومغناطیس در دماهای پائین صورت می گیرد، اما احتمالات و امکانات جدیدی برای کنترل وسایل مغناطیسی الکتریکی باز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39</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اسپینترونیک </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3878056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300</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2017-06-03T07:06:32Z</dcterms:modified>
</cp:coreProperties>
</file>