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شماتیک سیستم</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مدلسازی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طول عمر برای توربین بادی 15 سال و ارتفاع توپی 25 متر درنظر گرفته شده است. شکل 4 منبع باد برای شبیه سازی را نشان می دهد. میانگین سرعت باد روزانه اندازه گیری شده در ارتفاع 25 متر، 5. 4 متر برثانیه میباشد.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31</a:t>
            </a:r>
            <a:endParaRPr lang="en-US" dirty="0"/>
          </a:p>
        </p:txBody>
      </p:sp>
    </p:spTree>
    <p:extLst>
      <p:ext uri="{BB962C8B-B14F-4D97-AF65-F5344CB8AC3E}">
        <p14:creationId xmlns:p14="http://schemas.microsoft.com/office/powerpoint/2010/main" val="36421276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شماتیک سیستم</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مدلسازی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algn="ctr" rtl="1"/>
            <a:endParaRPr lang="fa-IR" sz="2200" dirty="0" smtClean="0">
              <a:cs typeface="B Nazanin" panose="00000400000000000000" pitchFamily="2" charset="-78"/>
            </a:endParaRPr>
          </a:p>
          <a:p>
            <a:pPr algn="ctr" rtl="1"/>
            <a:endParaRPr lang="fa-IR" sz="2200" dirty="0">
              <a:cs typeface="B Nazanin" panose="00000400000000000000" pitchFamily="2" charset="-78"/>
            </a:endParaRPr>
          </a:p>
          <a:p>
            <a:pPr algn="ctr" rtl="1"/>
            <a:endParaRPr lang="fa-IR" sz="2200" dirty="0" smtClean="0">
              <a:cs typeface="B Nazanin" panose="00000400000000000000" pitchFamily="2" charset="-78"/>
            </a:endParaRPr>
          </a:p>
          <a:p>
            <a:pPr algn="ctr" rtl="1"/>
            <a:endParaRPr lang="fa-IR" sz="2200" dirty="0">
              <a:cs typeface="B Nazanin" panose="00000400000000000000" pitchFamily="2" charset="-78"/>
            </a:endParaRPr>
          </a:p>
          <a:p>
            <a:pPr algn="ctr" rtl="1"/>
            <a:endParaRPr lang="fa-IR" sz="2200" dirty="0" smtClean="0">
              <a:cs typeface="B Nazanin" panose="00000400000000000000" pitchFamily="2" charset="-78"/>
            </a:endParaRPr>
          </a:p>
          <a:p>
            <a:pPr algn="ctr" rtl="1"/>
            <a:endParaRPr lang="fa-IR" sz="2200" dirty="0">
              <a:cs typeface="B Nazanin" panose="00000400000000000000" pitchFamily="2" charset="-78"/>
            </a:endParaRPr>
          </a:p>
          <a:p>
            <a:pPr algn="ctr" rtl="1"/>
            <a:endParaRPr lang="fa-IR" sz="2200" dirty="0" smtClean="0">
              <a:cs typeface="B Nazanin" panose="00000400000000000000" pitchFamily="2" charset="-78"/>
            </a:endParaRPr>
          </a:p>
          <a:p>
            <a:pPr algn="ctr" rtl="1"/>
            <a:endParaRPr lang="fa-IR" sz="2200" dirty="0">
              <a:cs typeface="B Nazanin" panose="00000400000000000000" pitchFamily="2" charset="-78"/>
            </a:endParaRPr>
          </a:p>
          <a:p>
            <a:pPr algn="ctr" rtl="1"/>
            <a:endParaRPr lang="fa-IR" sz="2200" dirty="0" smtClean="0">
              <a:cs typeface="B Nazanin" panose="00000400000000000000" pitchFamily="2" charset="-78"/>
            </a:endParaRPr>
          </a:p>
          <a:p>
            <a:pPr algn="ctr" rtl="1"/>
            <a:endParaRPr lang="fa-IR" sz="2200" dirty="0">
              <a:cs typeface="B Nazanin" panose="00000400000000000000" pitchFamily="2" charset="-78"/>
            </a:endParaRPr>
          </a:p>
          <a:p>
            <a:pPr algn="ctr" rtl="1"/>
            <a:endParaRPr lang="fa-IR" sz="2200" dirty="0" smtClean="0">
              <a:cs typeface="B Nazanin" panose="00000400000000000000" pitchFamily="2" charset="-78"/>
            </a:endParaRPr>
          </a:p>
          <a:p>
            <a:pPr algn="ctr" rtl="1"/>
            <a:endParaRPr lang="fa-IR" sz="2200" dirty="0">
              <a:cs typeface="B Nazanin" panose="00000400000000000000" pitchFamily="2" charset="-78"/>
            </a:endParaRPr>
          </a:p>
          <a:p>
            <a:pPr algn="ctr" rtl="1"/>
            <a:endParaRPr lang="fa-IR" sz="2200" dirty="0" smtClean="0">
              <a:cs typeface="B Nazanin" panose="00000400000000000000" pitchFamily="2" charset="-78"/>
            </a:endParaRPr>
          </a:p>
          <a:p>
            <a:pPr algn="ctr" rtl="1"/>
            <a:endParaRPr lang="fa-IR" sz="2200" dirty="0">
              <a:cs typeface="B Nazanin" panose="00000400000000000000" pitchFamily="2" charset="-78"/>
            </a:endParaRPr>
          </a:p>
          <a:p>
            <a:pPr algn="ctr" rtl="1"/>
            <a:endParaRPr lang="fa-IR" sz="2200" dirty="0" smtClean="0">
              <a:cs typeface="B Nazanin" panose="00000400000000000000" pitchFamily="2" charset="-78"/>
            </a:endParaRPr>
          </a:p>
          <a:p>
            <a:pPr algn="ctr" rtl="1"/>
            <a:r>
              <a:rPr lang="ar-SA" sz="2200" dirty="0" smtClean="0">
                <a:cs typeface="B Nazanin" panose="00000400000000000000" pitchFamily="2" charset="-78"/>
              </a:rPr>
              <a:t>شکل </a:t>
            </a:r>
            <a:r>
              <a:rPr lang="ar-SA" sz="2200" dirty="0">
                <a:cs typeface="B Nazanin" panose="00000400000000000000" pitchFamily="2" charset="-78"/>
              </a:rPr>
              <a:t>4(</a:t>
            </a:r>
            <a:r>
              <a:rPr lang="en-US" sz="2200" dirty="0">
                <a:cs typeface="B Nazanin" panose="00000400000000000000" pitchFamily="2" charset="-78"/>
              </a:rPr>
              <a:t>a</a:t>
            </a:r>
            <a:r>
              <a:rPr lang="fa-IR" sz="2200" dirty="0">
                <a:cs typeface="B Nazanin" panose="00000400000000000000" pitchFamily="2" charset="-78"/>
              </a:rPr>
              <a:t>) منبع باد و </a:t>
            </a:r>
            <a:r>
              <a:rPr lang="en-US" sz="2200" dirty="0">
                <a:cs typeface="B Nazanin" panose="00000400000000000000" pitchFamily="2" charset="-78"/>
              </a:rPr>
              <a:t>(b)</a:t>
            </a:r>
            <a:r>
              <a:rPr lang="fa-IR" sz="2200" dirty="0">
                <a:cs typeface="B Nazanin" panose="00000400000000000000" pitchFamily="2" charset="-78"/>
              </a:rPr>
              <a:t> پروفایل سرعت باد را نشان می دهد.</a:t>
            </a:r>
            <a:endParaRPr lang="en-US" sz="22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31</a:t>
            </a:r>
            <a:endParaRPr lang="en-US" dirty="0"/>
          </a:p>
        </p:txBody>
      </p:sp>
      <p:pic>
        <p:nvPicPr>
          <p:cNvPr id="4" name="Picture 3"/>
          <p:cNvPicPr>
            <a:picLocks noChangeAspect="1"/>
          </p:cNvPicPr>
          <p:nvPr/>
        </p:nvPicPr>
        <p:blipFill>
          <a:blip r:embed="rId2"/>
          <a:stretch>
            <a:fillRect/>
          </a:stretch>
        </p:blipFill>
        <p:spPr>
          <a:xfrm>
            <a:off x="1895657" y="274240"/>
            <a:ext cx="5253288" cy="4829636"/>
          </a:xfrm>
          <a:prstGeom prst="rect">
            <a:avLst/>
          </a:prstGeom>
        </p:spPr>
      </p:pic>
    </p:spTree>
    <p:extLst>
      <p:ext uri="{BB962C8B-B14F-4D97-AF65-F5344CB8AC3E}">
        <p14:creationId xmlns:p14="http://schemas.microsoft.com/office/powerpoint/2010/main" val="420758843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شماتیک سیستم</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مدلسازی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موتورهای دیزلی </a:t>
            </a:r>
            <a:endParaRPr lang="fa-IR" sz="2800" b="1" u="sng" dirty="0" smtClean="0">
              <a:cs typeface="B Nazanin" panose="00000400000000000000" pitchFamily="2" charset="-78"/>
            </a:endParaRPr>
          </a:p>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ژنراتورهای دیزلی و موتورهای احتراق عمدتاً برای تولید برون شبکه ای یا گرید (</a:t>
            </a:r>
            <a:r>
              <a:rPr lang="en-US" sz="2800" dirty="0">
                <a:cs typeface="B Nazanin" panose="00000400000000000000" pitchFamily="2" charset="-78"/>
              </a:rPr>
              <a:t>off grid</a:t>
            </a:r>
            <a:r>
              <a:rPr lang="fa-IR" sz="2800" dirty="0">
                <a:cs typeface="B Nazanin" panose="00000400000000000000" pitchFamily="2" charset="-78"/>
              </a:rPr>
              <a:t>) بکاربرده می شوند. ظرفیت نصب شده پائین، کارایی بالای شافت، که مناسب عملیات استارت- استوپ است، و گرمای خروجی بالا از جمله مزایای موتورهای احتراق به شمار می روند. این موتورها از طریق گردش شافت گرما را از احتراق به کار تبدیل می کنند. شافت مستقیماً به ژنراتور وصل شده و برق تولید می شود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31</a:t>
            </a:r>
            <a:endParaRPr lang="en-US" dirty="0"/>
          </a:p>
        </p:txBody>
      </p:sp>
    </p:spTree>
    <p:extLst>
      <p:ext uri="{BB962C8B-B14F-4D97-AF65-F5344CB8AC3E}">
        <p14:creationId xmlns:p14="http://schemas.microsoft.com/office/powerpoint/2010/main" val="41973419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شماتیک سیستم</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مدلسازی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فوتوولتائیک </a:t>
            </a:r>
            <a:r>
              <a:rPr lang="en-US" sz="2800" b="1" u="sng" dirty="0" smtClean="0">
                <a:cs typeface="B Nazanin" panose="00000400000000000000" pitchFamily="2" charset="-78"/>
              </a:rPr>
              <a:t>(PV</a:t>
            </a:r>
            <a:r>
              <a:rPr lang="en-US" sz="2800" b="1" u="sng" dirty="0">
                <a:cs typeface="B Nazanin" panose="00000400000000000000" pitchFamily="2" charset="-78"/>
              </a:rPr>
              <a:t>) </a:t>
            </a:r>
          </a:p>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سیستم های فوتوولتائیک انرژی را مستقیماً از خورشید به برق تبدیل می کنند. آنها از باتریهای فوتوولتائیک ، معمولاً یک ویفر یا استریپ (نوار) نازک از ماده نیمه هادی تشکیل شده اند که وقتی نور خورشید به آنها ضربه می زند، جریان کوچکی تولید می کنند. باتری های متعددی را می توان درون مدولهای سیم کشی شده در یک آرایه با سایزهای مختلف مونتاژ نمود. آرایه های فوتوولتائیک کوچک در ساعت های مچی و ماشین حساب ها یافت شده اند.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31</a:t>
            </a:r>
            <a:endParaRPr lang="en-US" dirty="0"/>
          </a:p>
        </p:txBody>
      </p:sp>
    </p:spTree>
    <p:extLst>
      <p:ext uri="{BB962C8B-B14F-4D97-AF65-F5344CB8AC3E}">
        <p14:creationId xmlns:p14="http://schemas.microsoft.com/office/powerpoint/2010/main" val="33041331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282</Words>
  <Application>Microsoft Office PowerPoint</Application>
  <PresentationFormat>On-screen Show (4:3)</PresentationFormat>
  <Paragraphs>49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2017-06-11T09:03:22Z</dcterms:modified>
</cp:coreProperties>
</file>