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فهرست</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مصرف </a:t>
                </a:r>
                <a:r>
                  <a:rPr lang="fa-IR" sz="2800" dirty="0">
                    <a:cs typeface="B Nazanin" panose="00000400000000000000" pitchFamily="2" charset="-78"/>
                  </a:rPr>
                  <a:t>انرژی خانوار کم درآمد</a:t>
                </a:r>
                <a:r>
                  <a:rPr lang="en-US" sz="2800" dirty="0">
                    <a:cs typeface="B Nazanin" panose="00000400000000000000" pitchFamily="2" charset="-78"/>
                  </a:rPr>
                  <a:t>(LIH)</a:t>
                </a:r>
                <a:r>
                  <a:rPr lang="fa-IR" sz="2800" dirty="0">
                    <a:cs typeface="B Nazanin" panose="00000400000000000000" pitchFamily="2" charset="-78"/>
                  </a:rPr>
                  <a:t> در </a:t>
                </a:r>
                <a:r>
                  <a:rPr lang="en-US" sz="2800" dirty="0">
                    <a:cs typeface="B Nazanin" panose="00000400000000000000" pitchFamily="2" charset="-78"/>
                  </a:rPr>
                  <a:t>RECS</a:t>
                </a:r>
                <a:r>
                  <a:rPr lang="fa-IR" sz="2800" dirty="0">
                    <a:cs typeface="B Nazanin" panose="00000400000000000000" pitchFamily="2" charset="-78"/>
                  </a:rPr>
                  <a:t> توصیف شده است. آخرین بررسی و نظرسنجی که در سال 2005 اجرا شد، داده های 4381 خانوار به نمایندگی 1. 111 میلیون خانوار درآمریکا را جمع آوری نمود. بر طبق </a:t>
                </a:r>
                <a:r>
                  <a:rPr lang="en-US" sz="2800" dirty="0">
                    <a:cs typeface="B Nazanin" panose="00000400000000000000" pitchFamily="2" charset="-78"/>
                  </a:rPr>
                  <a:t>RECS</a:t>
                </a:r>
                <a:r>
                  <a:rPr lang="fa-IR" sz="2800" dirty="0">
                    <a:cs typeface="B Nazanin" panose="00000400000000000000" pitchFamily="2" charset="-78"/>
                  </a:rPr>
                  <a:t>، خانه تک خانواده ای اصلی ترین نتیپ منزل کم درآمد به شمار می رفت. این خانه دارای بالاترین شدت انرژی بود که </a:t>
                </a:r>
                <a:r>
                  <a:rPr lang="en-US" sz="2800" dirty="0">
                    <a:cs typeface="B Nazanin" panose="00000400000000000000" pitchFamily="2" charset="-78"/>
                  </a:rPr>
                  <a:t>4.72</a:t>
                </a:r>
                <a14:m>
                  <m:oMath xmlns:m="http://schemas.openxmlformats.org/officeDocument/2006/math">
                    <m:r>
                      <a:rPr lang="en-US" sz="2800" i="1">
                        <a:latin typeface="Cambria Math" panose="02040503050406030204" pitchFamily="18" charset="0"/>
                      </a:rPr>
                      <m:t>×</m:t>
                    </m:r>
                  </m:oMath>
                </a14:m>
                <a:r>
                  <a:rPr lang="en-US" sz="2800" dirty="0">
                    <a:cs typeface="B Nazanin" panose="00000400000000000000" pitchFamily="2" charset="-78"/>
                  </a:rPr>
                  <a:t>106 J </a:t>
                </a:r>
                <a:r>
                  <a:rPr lang="fa-IR" sz="2800" dirty="0">
                    <a:cs typeface="B Nazanin" panose="00000400000000000000" pitchFamily="2" charset="-78"/>
                  </a:rPr>
                  <a:t> در فوت مربع، </a:t>
                </a:r>
                <a:r>
                  <a:rPr lang="en-US" sz="2800" dirty="0">
                    <a:cs typeface="B Nazanin" panose="00000400000000000000" pitchFamily="2" charset="-78"/>
                  </a:rPr>
                  <a:t>4.19</a:t>
                </a:r>
                <a14:m>
                  <m:oMath xmlns:m="http://schemas.openxmlformats.org/officeDocument/2006/math">
                    <m:r>
                      <a:rPr lang="en-US" sz="2800" i="1">
                        <a:latin typeface="Cambria Math" panose="02040503050406030204" pitchFamily="18" charset="0"/>
                      </a:rPr>
                      <m:t>×</m:t>
                    </m:r>
                  </m:oMath>
                </a14:m>
                <a:r>
                  <a:rPr lang="en-US" sz="2800" dirty="0">
                    <a:cs typeface="B Nazanin" panose="00000400000000000000" pitchFamily="2" charset="-78"/>
                  </a:rPr>
                  <a:t>109 J </a:t>
                </a:r>
                <a:r>
                  <a:rPr lang="fa-IR" sz="2800" dirty="0">
                    <a:cs typeface="B Nazanin" panose="00000400000000000000" pitchFamily="2" charset="-78"/>
                  </a:rPr>
                  <a:t> به ازای هر عضو خانواده و</a:t>
                </a:r>
                <a:r>
                  <a:rPr lang="en-US" sz="2800" dirty="0">
                    <a:cs typeface="B Nazanin" panose="00000400000000000000" pitchFamily="2" charset="-78"/>
                  </a:rPr>
                  <a:t>1.13</a:t>
                </a:r>
                <a14:m>
                  <m:oMath xmlns:m="http://schemas.openxmlformats.org/officeDocument/2006/math">
                    <m:r>
                      <a:rPr lang="en-US" sz="2800" i="1">
                        <a:latin typeface="Cambria Math" panose="02040503050406030204" pitchFamily="18" charset="0"/>
                      </a:rPr>
                      <m:t>×</m:t>
                    </m:r>
                  </m:oMath>
                </a14:m>
                <a:r>
                  <a:rPr lang="en-US" sz="2800" dirty="0">
                    <a:cs typeface="B Nazanin" panose="00000400000000000000" pitchFamily="2" charset="-78"/>
                  </a:rPr>
                  <a:t>1010 J </a:t>
                </a:r>
                <a:r>
                  <a:rPr lang="fa-IR" sz="2800" dirty="0" smtClean="0">
                    <a:cs typeface="B Nazanin" panose="00000400000000000000" pitchFamily="2" charset="-78"/>
                  </a:rPr>
                  <a:t> در </a:t>
                </a:r>
                <a:r>
                  <a:rPr lang="fa-IR" sz="2800" dirty="0">
                    <a:cs typeface="B Nazanin" panose="00000400000000000000" pitchFamily="2" charset="-78"/>
                  </a:rPr>
                  <a:t>هر خانواده بود</a:t>
                </a:r>
                <a:r>
                  <a:rPr lang="fa-IR" sz="2800" dirty="0" smtClean="0">
                    <a:cs typeface="B Nazanin" panose="00000400000000000000" pitchFamily="2" charset="-78"/>
                  </a:rPr>
                  <a:t>.</a:t>
                </a:r>
                <a:endParaRPr lang="en-US"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26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9579671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فهرست</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500" dirty="0">
                <a:cs typeface="B Nazanin" panose="00000400000000000000" pitchFamily="2" charset="-78"/>
              </a:rPr>
              <a:t>شکل. 1. تصویری از </a:t>
            </a:r>
            <a:r>
              <a:rPr lang="fa-IR" sz="2500" dirty="0" smtClean="0">
                <a:cs typeface="B Nazanin" panose="00000400000000000000" pitchFamily="2" charset="-78"/>
              </a:rPr>
              <a:t>درصد </a:t>
            </a:r>
            <a:r>
              <a:rPr lang="fa-IR" sz="2500" dirty="0">
                <a:cs typeface="B Nazanin" panose="00000400000000000000" pitchFamily="2" charset="-78"/>
              </a:rPr>
              <a:t>مصرف انرژی  بخش مسکونی</a:t>
            </a:r>
            <a:endParaRPr lang="fa-IR" sz="25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41</a:t>
            </a:r>
            <a:endParaRPr lang="en-US" dirty="0"/>
          </a:p>
        </p:txBody>
      </p:sp>
      <p:pic>
        <p:nvPicPr>
          <p:cNvPr id="3" name="Picture 2"/>
          <p:cNvPicPr>
            <a:picLocks noChangeAspect="1"/>
          </p:cNvPicPr>
          <p:nvPr/>
        </p:nvPicPr>
        <p:blipFill>
          <a:blip r:embed="rId2"/>
          <a:stretch>
            <a:fillRect/>
          </a:stretch>
        </p:blipFill>
        <p:spPr>
          <a:xfrm>
            <a:off x="1851876" y="450639"/>
            <a:ext cx="5206660" cy="3910352"/>
          </a:xfrm>
          <a:prstGeom prst="rect">
            <a:avLst/>
          </a:prstGeom>
        </p:spPr>
      </p:pic>
    </p:spTree>
    <p:extLst>
      <p:ext uri="{BB962C8B-B14F-4D97-AF65-F5344CB8AC3E}">
        <p14:creationId xmlns:p14="http://schemas.microsoft.com/office/powerpoint/2010/main" val="23719237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فهرست</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شبیه سازی فرمولاسیون مدل و جمع آوری داده ها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کلیه داده ها، همچون هزینه حسابرسی اولیه، هزینه انرژی ، هزینه بهسازی، و عملکرد آنها جمع آوری، برآورده و به عنوان ورودی های مدل شبیه سازی برای فرمول نویسی و تدوین مجموعه بهسازیهای بادوام بکار برده شد. ارزیابی تکنولوژی از طریق تهیه لیستی از پیشرفت های بالقوه، کاهش انرژی مورد انتظار و هزینه آنها (هزینه های مواد و نیروی انسانی برای هر بهسازی) به همراه عدم قطعیت آنها صورت گرفت.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1430709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فهرست</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کلیه داده های بکار گرفته شده در این مطالعه از طریق پایگاههای داده مختلف عمومی تهیه و با مدل ریاضی با استفاده از روش شبیه سازی مونت کارلو محاسبه شدند. شبیه سازی مونت کارلو، روشی ریاضی است که نمونه های تصادفی برای توزیع پارامترهای خروجی انتخاب می شوند. استفاده از روش شبیه سازی مونت کارلو برای بررسی تغییرپذیری بازده های بالقوه و حساسیت نتایج را به صورت آماری توزیع می نماید.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6774560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299</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2017-06-13T03:03:41Z</dcterms:modified>
</cp:coreProperties>
</file>