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هارمونیک</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چشمک زن</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پنجم</a:t>
            </a:r>
            <a:endParaRPr lang="fa-IR" sz="5400" b="1" dirty="0">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cs typeface="B Nazanin" panose="00000400000000000000" pitchFamily="2" charset="-78"/>
              </a:rPr>
              <a:t>چشمک زن</a:t>
            </a:r>
            <a:endParaRPr lang="fa-IR" sz="9600" b="1"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0669380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هارمونیک</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چشمک زن</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پدیده چشمک زن به حس تجربه شده از دید انسان اشاره می کند زمانی که در شدت منابع نوری تغییرات سریعی رخ می دهد.روشنایی دائماً در حال تغییر باعث اذیت شده و همین امر منجر به شکایت بعضی از مشتریان اصلی می گردد. بر طبق کارهای تحقیقاتی وسیع انجام شده ، کاملاً معلوم است که چشمک زن را در شریط نوسانات مکرر ولتاژ تا فرکانسی دید آشکارسازی ترکیب تصاویر به وسیله چشم غیر ممکن می 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35</a:t>
            </a:r>
            <a:endParaRPr lang="en-US" dirty="0"/>
          </a:p>
        </p:txBody>
      </p:sp>
    </p:spTree>
    <p:extLst>
      <p:ext uri="{BB962C8B-B14F-4D97-AF65-F5344CB8AC3E}">
        <p14:creationId xmlns:p14="http://schemas.microsoft.com/office/powerpoint/2010/main" val="41800374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هارمونیک</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چشمک زن</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smtClean="0">
                <a:cs typeface="B Nazanin" panose="00000400000000000000" pitchFamily="2" charset="-78"/>
              </a:rPr>
              <a:t>با </a:t>
            </a:r>
            <a:r>
              <a:rPr lang="fa-IR" sz="2800" dirty="0">
                <a:cs typeface="B Nazanin" panose="00000400000000000000" pitchFamily="2" charset="-78"/>
              </a:rPr>
              <a:t>توجه به اینکه تکنیک های کاهش چشمک زن برای مشتری به خاطر اختلال در بار و سودمندی الکتریکی بسیار هزینه بر می باشد، در نتیجه شورای بین المللی </a:t>
            </a:r>
            <a:r>
              <a:rPr lang="en-US" sz="2800" dirty="0" err="1">
                <a:cs typeface="B Nazanin" panose="00000400000000000000" pitchFamily="2" charset="-78"/>
              </a:rPr>
              <a:t>Electroheat</a:t>
            </a:r>
            <a:r>
              <a:rPr lang="en-US" sz="2800" dirty="0">
                <a:cs typeface="B Nazanin" panose="00000400000000000000" pitchFamily="2" charset="-78"/>
              </a:rPr>
              <a:t> (UIE)</a:t>
            </a:r>
            <a:r>
              <a:rPr lang="fa-IR" sz="2800" dirty="0">
                <a:cs typeface="B Nazanin" panose="00000400000000000000" pitchFamily="2" charset="-78"/>
              </a:rPr>
              <a:t> یک ابزار پذیرفته شده در سطح بین المللی به نام چشمک زن سنج برای اندازه گیری چشمک زن توسعه و معیارهایی برای ارزیابی شدت چشمک زن ارائه نمود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27</a:t>
            </a:r>
            <a:r>
              <a:rPr lang="en-US" sz="2400" dirty="0" smtClean="0"/>
              <a:t>/</a:t>
            </a:r>
            <a:r>
              <a:rPr lang="fa-IR" sz="2400" dirty="0" smtClean="0"/>
              <a:t>35</a:t>
            </a:r>
            <a:endParaRPr lang="en-US" dirty="0"/>
          </a:p>
        </p:txBody>
      </p:sp>
    </p:spTree>
    <p:extLst>
      <p:ext uri="{BB962C8B-B14F-4D97-AF65-F5344CB8AC3E}">
        <p14:creationId xmlns:p14="http://schemas.microsoft.com/office/powerpoint/2010/main" val="1898192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مدل سازی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هارمونیک</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چشمک زن</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چشمک زن </a:t>
            </a:r>
            <a:r>
              <a:rPr lang="fa-IR" sz="2800" dirty="0" smtClean="0">
                <a:cs typeface="B Nazanin" panose="00000400000000000000" pitchFamily="2" charset="-78"/>
              </a:rPr>
              <a:t>سنج</a:t>
            </a:r>
            <a:r>
              <a:rPr lang="en-US" sz="2800" dirty="0" smtClean="0">
                <a:cs typeface="B Nazanin" panose="00000400000000000000" pitchFamily="2" charset="-78"/>
              </a:rPr>
              <a:t>UIE </a:t>
            </a:r>
            <a:r>
              <a:rPr lang="fa-IR" sz="2800" dirty="0" smtClean="0">
                <a:cs typeface="B Nazanin" panose="00000400000000000000" pitchFamily="2" charset="-78"/>
              </a:rPr>
              <a:t> دیجیتالی </a:t>
            </a:r>
            <a:r>
              <a:rPr lang="fa-IR" sz="2800" dirty="0">
                <a:cs typeface="B Nazanin" panose="00000400000000000000" pitchFamily="2" charset="-78"/>
              </a:rPr>
              <a:t>با استفاده از زبان برنامه نویسی </a:t>
            </a:r>
            <a:r>
              <a:rPr lang="en-US" sz="2800" dirty="0">
                <a:cs typeface="B Nazanin" panose="00000400000000000000" pitchFamily="2" charset="-78"/>
              </a:rPr>
              <a:t>MATLAB </a:t>
            </a:r>
            <a:r>
              <a:rPr lang="fa-IR" sz="2800" dirty="0" smtClean="0">
                <a:cs typeface="B Nazanin" panose="00000400000000000000" pitchFamily="2" charset="-78"/>
              </a:rPr>
              <a:t> اجرا </a:t>
            </a:r>
            <a:r>
              <a:rPr lang="fa-IR" sz="2800" dirty="0">
                <a:cs typeface="B Nazanin" panose="00000400000000000000" pitchFamily="2" charset="-78"/>
              </a:rPr>
              <a:t>گردید. با استفاده از واکنش عادی به نوسانات ولتاژ سینوسی و قائت الزاویه برای یک واحد درک ، اعتبار روش اجرا ثابت گردید. این برنامه ولتاژ ورودی با </a:t>
            </a:r>
            <a:r>
              <a:rPr lang="fa-IR" sz="2800" dirty="0" smtClean="0">
                <a:cs typeface="B Nazanin" panose="00000400000000000000" pitchFamily="2" charset="-78"/>
              </a:rPr>
              <a:t>فرکانس</a:t>
            </a:r>
            <a:r>
              <a:rPr lang="en-US" sz="2800" dirty="0" smtClean="0">
                <a:cs typeface="B Nazanin" panose="00000400000000000000" pitchFamily="2" charset="-78"/>
              </a:rPr>
              <a:t>300Hz </a:t>
            </a:r>
            <a:r>
              <a:rPr lang="fa-IR" sz="2800" dirty="0" smtClean="0">
                <a:cs typeface="B Nazanin" panose="00000400000000000000" pitchFamily="2" charset="-78"/>
              </a:rPr>
              <a:t> را </a:t>
            </a:r>
            <a:r>
              <a:rPr lang="fa-IR" sz="2800" dirty="0">
                <a:cs typeface="B Nazanin" panose="00000400000000000000" pitchFamily="2" charset="-78"/>
              </a:rPr>
              <a:t>قرائت می کند. بنابراین، برای شبیه سازی شبکه مطالعه شده، از مقطع زمانی </a:t>
            </a:r>
            <a:r>
              <a:rPr lang="en-US" sz="2800" dirty="0" smtClean="0">
                <a:cs typeface="B Nazanin" panose="00000400000000000000" pitchFamily="2" charset="-78"/>
              </a:rPr>
              <a:t>1.11ms </a:t>
            </a:r>
            <a:r>
              <a:rPr lang="fa-IR" sz="2800" dirty="0">
                <a:cs typeface="B Nazanin" panose="00000400000000000000" pitchFamily="2" charset="-78"/>
              </a:rPr>
              <a:t>استفاده گردید. شبیه سازی های زمانی در شکل های 7 و 8 نشان داده شده است.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28</a:t>
            </a:r>
            <a:r>
              <a:rPr lang="en-US" sz="2400" dirty="0" smtClean="0"/>
              <a:t>/</a:t>
            </a:r>
            <a:r>
              <a:rPr lang="fa-IR" sz="2400" dirty="0" smtClean="0"/>
              <a:t>35</a:t>
            </a:r>
            <a:endParaRPr lang="en-US" dirty="0"/>
          </a:p>
        </p:txBody>
      </p:sp>
    </p:spTree>
    <p:extLst>
      <p:ext uri="{BB962C8B-B14F-4D97-AF65-F5344CB8AC3E}">
        <p14:creationId xmlns:p14="http://schemas.microsoft.com/office/powerpoint/2010/main" val="11242247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278</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Webdings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2017-06-13T03:42:07Z</dcterms:modified>
</cp:coreProperties>
</file>