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92" r:id="rId1"/>
  </p:sldMasterIdLst>
  <p:sldIdLst>
    <p:sldId id="256" r:id="rId2"/>
    <p:sldId id="257" r:id="rId3"/>
    <p:sldId id="258" r:id="rId4"/>
    <p:sldId id="259"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A731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7400" autoAdjust="0"/>
    <p:restoredTop sz="94660"/>
  </p:normalViewPr>
  <p:slideViewPr>
    <p:cSldViewPr snapToGrid="0">
      <p:cViewPr varScale="1">
        <p:scale>
          <a:sx n="74" d="100"/>
          <a:sy n="74" d="100"/>
        </p:scale>
        <p:origin x="780" y="54"/>
      </p:cViewPr>
      <p:guideLst>
        <p:guide orient="horz" pos="2160"/>
        <p:guide pos="2880"/>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6/22/2017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843072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6/22/2017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502190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6/22/2017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763456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6/22/2017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347904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smtClean="0"/>
              <a:t>Click to edit Master title style</a:t>
            </a:r>
            <a:endParaRPr lang="en-US"/>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6/22/2017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610909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6/22/2017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014594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CFC436C-4D9D-4627-9D98-4A15F1D889EB}" type="datetimeFigureOut">
              <a:rPr lang="en-US" smtClean="0">
                <a:solidFill>
                  <a:prstClr val="black">
                    <a:tint val="75000"/>
                  </a:prstClr>
                </a:solidFill>
              </a:rPr>
              <a:pPr/>
              <a:t>6/22/2017</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901987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CFC436C-4D9D-4627-9D98-4A15F1D889EB}" type="datetimeFigureOut">
              <a:rPr lang="en-US" smtClean="0">
                <a:solidFill>
                  <a:prstClr val="black">
                    <a:tint val="75000"/>
                  </a:prstClr>
                </a:solidFill>
              </a:rPr>
              <a:pPr/>
              <a:t>6/22/2017</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643390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CFC436C-4D9D-4627-9D98-4A15F1D889EB}" type="datetimeFigureOut">
              <a:rPr lang="en-US" smtClean="0">
                <a:solidFill>
                  <a:prstClr val="black">
                    <a:tint val="75000"/>
                  </a:prstClr>
                </a:solidFill>
              </a:rPr>
              <a:pPr/>
              <a:t>6/22/2017</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251022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6/22/2017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40210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6/22/2017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586557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BCFC436C-4D9D-4627-9D98-4A15F1D889EB}" type="datetimeFigureOut">
              <a:rPr lang="en-US" smtClean="0"/>
              <a:t>6/22/2017</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D3D688C-C062-40ED-BD6C-ADA8FBA67D79}" type="slidenum">
              <a:rPr lang="en-US" smtClean="0"/>
              <a:t>‹#›</a:t>
            </a:fld>
            <a:endParaRPr lang="en-US"/>
          </a:p>
        </p:txBody>
      </p:sp>
    </p:spTree>
    <p:extLst>
      <p:ext uri="{BB962C8B-B14F-4D97-AF65-F5344CB8AC3E}">
        <p14:creationId xmlns:p14="http://schemas.microsoft.com/office/powerpoint/2010/main" val="164141529"/>
      </p:ext>
    </p:extLst>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ounded Rectangle 22"/>
          <p:cNvSpPr/>
          <p:nvPr/>
        </p:nvSpPr>
        <p:spPr>
          <a:xfrm>
            <a:off x="1557478" y="6436862"/>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8" name="TextBox 27"/>
          <p:cNvSpPr txBox="1"/>
          <p:nvPr/>
        </p:nvSpPr>
        <p:spPr>
          <a:xfrm>
            <a:off x="7796715" y="5991246"/>
            <a:ext cx="1171216" cy="369332"/>
          </a:xfrm>
          <a:prstGeom prst="rect">
            <a:avLst/>
          </a:prstGeom>
          <a:noFill/>
        </p:spPr>
        <p:txBody>
          <a:bodyPr wrap="square" rtlCol="0">
            <a:spAutoFit/>
          </a:bodyPr>
          <a:lstStyle/>
          <a:p>
            <a:pPr algn="ctr" rtl="1"/>
            <a:r>
              <a:rPr lang="fa-IR" dirty="0" smtClean="0">
                <a:solidFill>
                  <a:schemeClr val="bg1"/>
                </a:solidFill>
                <a:cs typeface="B Nazanin" panose="00000400000000000000" pitchFamily="2" charset="-78"/>
              </a:rPr>
              <a:t>مقدمه</a:t>
            </a:r>
            <a:endParaRPr lang="en-US" dirty="0">
              <a:solidFill>
                <a:schemeClr val="bg1"/>
              </a:solidFill>
              <a:cs typeface="B Nazanin" panose="00000400000000000000" pitchFamily="2" charset="-78"/>
            </a:endParaRPr>
          </a:p>
        </p:txBody>
      </p:sp>
      <p:sp>
        <p:nvSpPr>
          <p:cNvPr id="30" name="TextBox 29"/>
          <p:cNvSpPr txBox="1"/>
          <p:nvPr/>
        </p:nvSpPr>
        <p:spPr>
          <a:xfrm>
            <a:off x="4827498" y="5983134"/>
            <a:ext cx="1462395" cy="338554"/>
          </a:xfrm>
          <a:prstGeom prst="rect">
            <a:avLst/>
          </a:prstGeom>
          <a:noFill/>
        </p:spPr>
        <p:txBody>
          <a:bodyPr wrap="square" rtlCol="0">
            <a:spAutoFit/>
          </a:bodyPr>
          <a:lstStyle/>
          <a:p>
            <a:pPr algn="ctr" rtl="1"/>
            <a:r>
              <a:rPr lang="fa-IR" sz="1600" dirty="0" smtClean="0">
                <a:solidFill>
                  <a:schemeClr val="bg1"/>
                </a:solidFill>
                <a:cs typeface="B Nazanin" panose="00000400000000000000" pitchFamily="2" charset="-78"/>
              </a:rPr>
              <a:t>فرآیند کارآفرینی</a:t>
            </a:r>
            <a:endParaRPr lang="en-US" sz="1600" dirty="0">
              <a:solidFill>
                <a:schemeClr val="bg1"/>
              </a:solidFill>
              <a:cs typeface="B Nazanin" panose="00000400000000000000" pitchFamily="2" charset="-78"/>
            </a:endParaRPr>
          </a:p>
        </p:txBody>
      </p:sp>
      <p:sp>
        <p:nvSpPr>
          <p:cNvPr id="31" name="TextBox 30"/>
          <p:cNvSpPr txBox="1"/>
          <p:nvPr/>
        </p:nvSpPr>
        <p:spPr>
          <a:xfrm>
            <a:off x="3439225" y="5994838"/>
            <a:ext cx="1381291" cy="338554"/>
          </a:xfrm>
          <a:prstGeom prst="rect">
            <a:avLst/>
          </a:prstGeom>
          <a:noFill/>
        </p:spPr>
        <p:txBody>
          <a:bodyPr wrap="square" rtlCol="0">
            <a:spAutoFit/>
          </a:bodyPr>
          <a:lstStyle/>
          <a:p>
            <a:pPr algn="ctr" rtl="1"/>
            <a:r>
              <a:rPr lang="fa-IR" sz="1600" dirty="0" smtClean="0">
                <a:solidFill>
                  <a:schemeClr val="bg1"/>
                </a:solidFill>
                <a:cs typeface="B Nazanin" panose="00000400000000000000" pitchFamily="2" charset="-78"/>
              </a:rPr>
              <a:t>کارآفرینی بازاریابی</a:t>
            </a:r>
            <a:endParaRPr lang="en-US" sz="1600" dirty="0">
              <a:solidFill>
                <a:schemeClr val="bg1"/>
              </a:solidFill>
              <a:cs typeface="B Nazanin" panose="00000400000000000000" pitchFamily="2" charset="-78"/>
            </a:endParaRPr>
          </a:p>
        </p:txBody>
      </p:sp>
      <p:sp>
        <p:nvSpPr>
          <p:cNvPr id="32" name="TextBox 31"/>
          <p:cNvSpPr txBox="1"/>
          <p:nvPr/>
        </p:nvSpPr>
        <p:spPr>
          <a:xfrm>
            <a:off x="1733781" y="5983133"/>
            <a:ext cx="1670440" cy="369332"/>
          </a:xfrm>
          <a:prstGeom prst="rect">
            <a:avLst/>
          </a:prstGeom>
          <a:noFill/>
        </p:spPr>
        <p:txBody>
          <a:bodyPr wrap="square" rtlCol="0">
            <a:spAutoFit/>
          </a:bodyPr>
          <a:lstStyle/>
          <a:p>
            <a:pPr algn="ctr" rtl="1"/>
            <a:r>
              <a:rPr lang="fa-IR" dirty="0" smtClean="0">
                <a:solidFill>
                  <a:schemeClr val="bg1"/>
                </a:solidFill>
                <a:cs typeface="B Nazanin" panose="00000400000000000000" pitchFamily="2" charset="-78"/>
              </a:rPr>
              <a:t>بحث</a:t>
            </a:r>
            <a:endParaRPr lang="en-US" sz="2200" dirty="0">
              <a:solidFill>
                <a:schemeClr val="bg1"/>
              </a:solidFill>
              <a:cs typeface="B Nazanin" panose="00000400000000000000" pitchFamily="2" charset="-78"/>
            </a:endParaRPr>
          </a:p>
        </p:txBody>
      </p:sp>
      <p:sp>
        <p:nvSpPr>
          <p:cNvPr id="33" name="TextBox 32"/>
          <p:cNvSpPr txBox="1"/>
          <p:nvPr/>
        </p:nvSpPr>
        <p:spPr>
          <a:xfrm>
            <a:off x="226959" y="5967890"/>
            <a:ext cx="1506821" cy="369332"/>
          </a:xfrm>
          <a:prstGeom prst="rect">
            <a:avLst/>
          </a:prstGeom>
          <a:noFill/>
        </p:spPr>
        <p:txBody>
          <a:bodyPr wrap="square" rtlCol="0">
            <a:spAutoFit/>
          </a:bodyPr>
          <a:lstStyle/>
          <a:p>
            <a:pPr algn="ctr" rtl="1"/>
            <a:r>
              <a:rPr lang="fa-IR" dirty="0" smtClean="0">
                <a:solidFill>
                  <a:schemeClr val="bg1"/>
                </a:solidFill>
                <a:cs typeface="B Nazanin" panose="00000400000000000000" pitchFamily="2" charset="-78"/>
              </a:rPr>
              <a:t>نتیجه گیری</a:t>
            </a:r>
            <a:endParaRPr lang="en-US" dirty="0">
              <a:solidFill>
                <a:schemeClr val="bg1"/>
              </a:solidFill>
              <a:cs typeface="B Nazanin" panose="00000400000000000000" pitchFamily="2" charset="-78"/>
            </a:endParaRPr>
          </a:p>
        </p:txBody>
      </p:sp>
      <p:sp>
        <p:nvSpPr>
          <p:cNvPr id="34" name="Rounded Rectangle 33"/>
          <p:cNvSpPr/>
          <p:nvPr/>
        </p:nvSpPr>
        <p:spPr>
          <a:xfrm>
            <a:off x="3289046" y="6429263"/>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5" name="Rounded Rectangle 34"/>
          <p:cNvSpPr/>
          <p:nvPr/>
        </p:nvSpPr>
        <p:spPr>
          <a:xfrm>
            <a:off x="4680310" y="6422133"/>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6" name="Rounded Rectangle 35"/>
          <p:cNvSpPr/>
          <p:nvPr/>
        </p:nvSpPr>
        <p:spPr>
          <a:xfrm>
            <a:off x="6137516" y="6409910"/>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7" name="Rounded Rectangle 36"/>
          <p:cNvSpPr/>
          <p:nvPr/>
        </p:nvSpPr>
        <p:spPr>
          <a:xfrm>
            <a:off x="7754082" y="641899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271174" y="168442"/>
            <a:ext cx="8652346" cy="5097923"/>
          </a:xfrm>
          <a:prstGeom prst="rect">
            <a:avLst/>
          </a:prstGeom>
          <a:noFill/>
        </p:spPr>
        <p:txBody>
          <a:bodyPr wrap="square" rtlCol="0" anchor="ctr">
            <a:noAutofit/>
          </a:bodyPr>
          <a:lstStyle/>
          <a:p>
            <a:pPr algn="r" rtl="1"/>
            <a:r>
              <a:rPr lang="fa-IR" sz="5400" b="1" dirty="0" smtClean="0">
                <a:effectLst>
                  <a:outerShdw blurRad="38100" dist="38100" dir="2700000" algn="tl">
                    <a:srgbClr val="000000">
                      <a:alpha val="43137"/>
                    </a:srgbClr>
                  </a:outerShdw>
                </a:effectLst>
                <a:cs typeface="B Nazanin" panose="00000400000000000000" pitchFamily="2" charset="-78"/>
              </a:rPr>
              <a:t>فصل دوم</a:t>
            </a:r>
          </a:p>
          <a:p>
            <a:pPr algn="ctr" rtl="1"/>
            <a:r>
              <a:rPr lang="fa-IR" sz="8000" b="1" dirty="0" smtClean="0">
                <a:effectLst>
                  <a:outerShdw blurRad="38100" dist="38100" dir="2700000" algn="tl">
                    <a:srgbClr val="000000">
                      <a:alpha val="43137"/>
                    </a:srgbClr>
                  </a:outerShdw>
                </a:effectLst>
                <a:cs typeface="B Nazanin" panose="00000400000000000000" pitchFamily="2" charset="-78"/>
              </a:rPr>
              <a:t>بازاریابی و کارآفرینی</a:t>
            </a: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Action Button: Return 21">
            <a:hlinkClick r:id="" action="ppaction://hlinkshowjump?jump=lastslideviewed" highlightClick="1"/>
          </p:cNvPr>
          <p:cNvSpPr/>
          <p:nvPr/>
        </p:nvSpPr>
        <p:spPr>
          <a:xfrm>
            <a:off x="757989" y="5266366"/>
            <a:ext cx="457200" cy="486236"/>
          </a:xfrm>
          <a:prstGeom prst="actionButtonReturn">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t>8</a:t>
            </a:r>
            <a:r>
              <a:rPr lang="en-US" sz="2400" dirty="0" smtClean="0"/>
              <a:t>/</a:t>
            </a:r>
            <a:r>
              <a:rPr lang="fa-IR" sz="2400" dirty="0" smtClean="0"/>
              <a:t>42</a:t>
            </a:r>
            <a:endParaRPr lang="en-US" dirty="0"/>
          </a:p>
        </p:txBody>
      </p:sp>
      <p:sp>
        <p:nvSpPr>
          <p:cNvPr id="25" name="TextBox 24"/>
          <p:cNvSpPr txBox="1"/>
          <p:nvPr/>
        </p:nvSpPr>
        <p:spPr>
          <a:xfrm>
            <a:off x="6320357" y="5983134"/>
            <a:ext cx="1476358" cy="338554"/>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1600" dirty="0" smtClean="0">
                <a:solidFill>
                  <a:schemeClr val="bg1"/>
                </a:solidFill>
                <a:cs typeface="B Nazanin" panose="00000400000000000000" pitchFamily="2" charset="-78"/>
              </a:rPr>
              <a:t>بازاریابی و کارآفرینی</a:t>
            </a:r>
            <a:endParaRPr lang="en-US" sz="1600" dirty="0">
              <a:solidFill>
                <a:schemeClr val="bg1"/>
              </a:solidFill>
              <a:cs typeface="B Nazanin" panose="00000400000000000000" pitchFamily="2" charset="-78"/>
            </a:endParaRPr>
          </a:p>
        </p:txBody>
      </p:sp>
    </p:spTree>
    <p:extLst>
      <p:ext uri="{BB962C8B-B14F-4D97-AF65-F5344CB8AC3E}">
        <p14:creationId xmlns:p14="http://schemas.microsoft.com/office/powerpoint/2010/main" val="2666574105"/>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ounded Rectangle 22"/>
          <p:cNvSpPr/>
          <p:nvPr/>
        </p:nvSpPr>
        <p:spPr>
          <a:xfrm>
            <a:off x="1557478" y="6436862"/>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8" name="TextBox 27"/>
          <p:cNvSpPr txBox="1"/>
          <p:nvPr/>
        </p:nvSpPr>
        <p:spPr>
          <a:xfrm>
            <a:off x="7796715" y="5991246"/>
            <a:ext cx="1171216" cy="369332"/>
          </a:xfrm>
          <a:prstGeom prst="rect">
            <a:avLst/>
          </a:prstGeom>
          <a:noFill/>
        </p:spPr>
        <p:txBody>
          <a:bodyPr wrap="square" rtlCol="0">
            <a:spAutoFit/>
          </a:bodyPr>
          <a:lstStyle/>
          <a:p>
            <a:pPr algn="ctr" rtl="1"/>
            <a:r>
              <a:rPr lang="fa-IR" dirty="0" smtClean="0">
                <a:solidFill>
                  <a:schemeClr val="bg1"/>
                </a:solidFill>
                <a:cs typeface="B Nazanin" panose="00000400000000000000" pitchFamily="2" charset="-78"/>
              </a:rPr>
              <a:t>مقدمه</a:t>
            </a:r>
            <a:endParaRPr lang="en-US" dirty="0">
              <a:solidFill>
                <a:schemeClr val="bg1"/>
              </a:solidFill>
              <a:cs typeface="B Nazanin" panose="00000400000000000000" pitchFamily="2" charset="-78"/>
            </a:endParaRPr>
          </a:p>
        </p:txBody>
      </p:sp>
      <p:sp>
        <p:nvSpPr>
          <p:cNvPr id="30" name="TextBox 29"/>
          <p:cNvSpPr txBox="1"/>
          <p:nvPr/>
        </p:nvSpPr>
        <p:spPr>
          <a:xfrm>
            <a:off x="4827498" y="5983134"/>
            <a:ext cx="1462395" cy="338554"/>
          </a:xfrm>
          <a:prstGeom prst="rect">
            <a:avLst/>
          </a:prstGeom>
          <a:noFill/>
        </p:spPr>
        <p:txBody>
          <a:bodyPr wrap="square" rtlCol="0">
            <a:spAutoFit/>
          </a:bodyPr>
          <a:lstStyle/>
          <a:p>
            <a:pPr algn="ctr" rtl="1"/>
            <a:r>
              <a:rPr lang="fa-IR" sz="1600" dirty="0" smtClean="0">
                <a:solidFill>
                  <a:schemeClr val="bg1"/>
                </a:solidFill>
                <a:cs typeface="B Nazanin" panose="00000400000000000000" pitchFamily="2" charset="-78"/>
              </a:rPr>
              <a:t>فرآیند کارآفرینی</a:t>
            </a:r>
            <a:endParaRPr lang="en-US" sz="1600" dirty="0">
              <a:solidFill>
                <a:schemeClr val="bg1"/>
              </a:solidFill>
              <a:cs typeface="B Nazanin" panose="00000400000000000000" pitchFamily="2" charset="-78"/>
            </a:endParaRPr>
          </a:p>
        </p:txBody>
      </p:sp>
      <p:sp>
        <p:nvSpPr>
          <p:cNvPr id="31" name="TextBox 30"/>
          <p:cNvSpPr txBox="1"/>
          <p:nvPr/>
        </p:nvSpPr>
        <p:spPr>
          <a:xfrm>
            <a:off x="3439225" y="5994838"/>
            <a:ext cx="1381291" cy="338554"/>
          </a:xfrm>
          <a:prstGeom prst="rect">
            <a:avLst/>
          </a:prstGeom>
          <a:noFill/>
        </p:spPr>
        <p:txBody>
          <a:bodyPr wrap="square" rtlCol="0">
            <a:spAutoFit/>
          </a:bodyPr>
          <a:lstStyle/>
          <a:p>
            <a:pPr algn="ctr" rtl="1"/>
            <a:r>
              <a:rPr lang="fa-IR" sz="1600" dirty="0" smtClean="0">
                <a:solidFill>
                  <a:schemeClr val="bg1"/>
                </a:solidFill>
                <a:cs typeface="B Nazanin" panose="00000400000000000000" pitchFamily="2" charset="-78"/>
              </a:rPr>
              <a:t>کارآفرینی بازاریابی</a:t>
            </a:r>
            <a:endParaRPr lang="en-US" sz="1600" dirty="0">
              <a:solidFill>
                <a:schemeClr val="bg1"/>
              </a:solidFill>
              <a:cs typeface="B Nazanin" panose="00000400000000000000" pitchFamily="2" charset="-78"/>
            </a:endParaRPr>
          </a:p>
        </p:txBody>
      </p:sp>
      <p:sp>
        <p:nvSpPr>
          <p:cNvPr id="32" name="TextBox 31"/>
          <p:cNvSpPr txBox="1"/>
          <p:nvPr/>
        </p:nvSpPr>
        <p:spPr>
          <a:xfrm>
            <a:off x="1733781" y="5983133"/>
            <a:ext cx="1670440" cy="369332"/>
          </a:xfrm>
          <a:prstGeom prst="rect">
            <a:avLst/>
          </a:prstGeom>
          <a:noFill/>
        </p:spPr>
        <p:txBody>
          <a:bodyPr wrap="square" rtlCol="0">
            <a:spAutoFit/>
          </a:bodyPr>
          <a:lstStyle/>
          <a:p>
            <a:pPr algn="ctr" rtl="1"/>
            <a:r>
              <a:rPr lang="fa-IR" dirty="0" smtClean="0">
                <a:solidFill>
                  <a:schemeClr val="bg1"/>
                </a:solidFill>
                <a:cs typeface="B Nazanin" panose="00000400000000000000" pitchFamily="2" charset="-78"/>
              </a:rPr>
              <a:t>بحث</a:t>
            </a:r>
            <a:endParaRPr lang="en-US" sz="2200" dirty="0">
              <a:solidFill>
                <a:schemeClr val="bg1"/>
              </a:solidFill>
              <a:cs typeface="B Nazanin" panose="00000400000000000000" pitchFamily="2" charset="-78"/>
            </a:endParaRPr>
          </a:p>
        </p:txBody>
      </p:sp>
      <p:sp>
        <p:nvSpPr>
          <p:cNvPr id="33" name="TextBox 32"/>
          <p:cNvSpPr txBox="1"/>
          <p:nvPr/>
        </p:nvSpPr>
        <p:spPr>
          <a:xfrm>
            <a:off x="226959" y="5967890"/>
            <a:ext cx="1506821" cy="369332"/>
          </a:xfrm>
          <a:prstGeom prst="rect">
            <a:avLst/>
          </a:prstGeom>
          <a:noFill/>
        </p:spPr>
        <p:txBody>
          <a:bodyPr wrap="square" rtlCol="0">
            <a:spAutoFit/>
          </a:bodyPr>
          <a:lstStyle/>
          <a:p>
            <a:pPr algn="ctr" rtl="1"/>
            <a:r>
              <a:rPr lang="fa-IR" dirty="0" smtClean="0">
                <a:solidFill>
                  <a:schemeClr val="bg1"/>
                </a:solidFill>
                <a:cs typeface="B Nazanin" panose="00000400000000000000" pitchFamily="2" charset="-78"/>
              </a:rPr>
              <a:t>نتیجه گیری</a:t>
            </a:r>
            <a:endParaRPr lang="en-US" dirty="0">
              <a:solidFill>
                <a:schemeClr val="bg1"/>
              </a:solidFill>
              <a:cs typeface="B Nazanin" panose="00000400000000000000" pitchFamily="2" charset="-78"/>
            </a:endParaRPr>
          </a:p>
        </p:txBody>
      </p:sp>
      <p:sp>
        <p:nvSpPr>
          <p:cNvPr id="34" name="Rounded Rectangle 33"/>
          <p:cNvSpPr/>
          <p:nvPr/>
        </p:nvSpPr>
        <p:spPr>
          <a:xfrm>
            <a:off x="3289046" y="6429263"/>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5" name="Rounded Rectangle 34"/>
          <p:cNvSpPr/>
          <p:nvPr/>
        </p:nvSpPr>
        <p:spPr>
          <a:xfrm>
            <a:off x="4680310" y="6422133"/>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6" name="Rounded Rectangle 35"/>
          <p:cNvSpPr/>
          <p:nvPr/>
        </p:nvSpPr>
        <p:spPr>
          <a:xfrm>
            <a:off x="6137516" y="6409910"/>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7" name="Rounded Rectangle 36"/>
          <p:cNvSpPr/>
          <p:nvPr/>
        </p:nvSpPr>
        <p:spPr>
          <a:xfrm>
            <a:off x="7754082" y="641899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271174" y="168442"/>
            <a:ext cx="8652346" cy="5097923"/>
          </a:xfrm>
          <a:prstGeom prst="rect">
            <a:avLst/>
          </a:prstGeom>
          <a:noFill/>
        </p:spPr>
        <p:txBody>
          <a:bodyPr wrap="square" rtlCol="0" anchor="ctr">
            <a:noAutofit/>
          </a:bodyPr>
          <a:lstStyle/>
          <a:p>
            <a:pPr marL="457200" indent="-457200" algn="just" rtl="1">
              <a:lnSpc>
                <a:spcPct val="150000"/>
              </a:lnSpc>
              <a:buFont typeface="Wingdings" panose="05000000000000000000" pitchFamily="2" charset="2"/>
              <a:buChar char="§"/>
            </a:pPr>
            <a:r>
              <a:rPr lang="fa-IR" sz="2800" dirty="0">
                <a:cs typeface="B Nazanin" panose="00000400000000000000" pitchFamily="2" charset="-78"/>
              </a:rPr>
              <a:t>به منظور ارائه توضیحاتی در رابطه با سطح تحلیل، فرایند کارآفرینی شامل مجموعه فعالیتهایی می شود که به واسطه آنها افراد، که به صورت مستقل یا درون شرکت فعالیت می کنند، به دنبال تامین نیازهای مشتری از طریق نوآوری هستند که وسایل و یا اهدافی موثر و کارآمد ارائه می دهد. همچنین، کارآفرینی در سلسله افراد و فرصتها رخ می دهد.</a:t>
            </a:r>
            <a:endParaRPr lang="fa-IR" sz="2800" dirty="0" smtClean="0">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Action Button: Return 21">
            <a:hlinkClick r:id="" action="ppaction://hlinkshowjump?jump=lastslideviewed" highlightClick="1"/>
          </p:cNvPr>
          <p:cNvSpPr/>
          <p:nvPr/>
        </p:nvSpPr>
        <p:spPr>
          <a:xfrm>
            <a:off x="757989" y="5266366"/>
            <a:ext cx="457200" cy="486236"/>
          </a:xfrm>
          <a:prstGeom prst="actionButtonReturn">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t>9</a:t>
            </a:r>
            <a:r>
              <a:rPr lang="en-US" sz="2400" dirty="0" smtClean="0"/>
              <a:t>/</a:t>
            </a:r>
            <a:r>
              <a:rPr lang="fa-IR" sz="2400" dirty="0" smtClean="0"/>
              <a:t>42</a:t>
            </a:r>
            <a:endParaRPr lang="en-US" dirty="0"/>
          </a:p>
        </p:txBody>
      </p:sp>
      <p:sp>
        <p:nvSpPr>
          <p:cNvPr id="25" name="TextBox 24"/>
          <p:cNvSpPr txBox="1"/>
          <p:nvPr/>
        </p:nvSpPr>
        <p:spPr>
          <a:xfrm>
            <a:off x="6320357" y="5983134"/>
            <a:ext cx="1476358" cy="338554"/>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1600" dirty="0" smtClean="0">
                <a:solidFill>
                  <a:schemeClr val="bg1"/>
                </a:solidFill>
                <a:cs typeface="B Nazanin" panose="00000400000000000000" pitchFamily="2" charset="-78"/>
              </a:rPr>
              <a:t>بازاریابی و کارآفرینی</a:t>
            </a:r>
            <a:endParaRPr lang="en-US" sz="1600" dirty="0">
              <a:solidFill>
                <a:schemeClr val="bg1"/>
              </a:solidFill>
              <a:cs typeface="B Nazanin" panose="00000400000000000000" pitchFamily="2" charset="-78"/>
            </a:endParaRPr>
          </a:p>
        </p:txBody>
      </p:sp>
    </p:spTree>
    <p:extLst>
      <p:ext uri="{BB962C8B-B14F-4D97-AF65-F5344CB8AC3E}">
        <p14:creationId xmlns:p14="http://schemas.microsoft.com/office/powerpoint/2010/main" val="706969341"/>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ounded Rectangle 22"/>
          <p:cNvSpPr/>
          <p:nvPr/>
        </p:nvSpPr>
        <p:spPr>
          <a:xfrm>
            <a:off x="1557478" y="6436862"/>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8" name="TextBox 27"/>
          <p:cNvSpPr txBox="1"/>
          <p:nvPr/>
        </p:nvSpPr>
        <p:spPr>
          <a:xfrm>
            <a:off x="7796715" y="5991246"/>
            <a:ext cx="1171216" cy="369332"/>
          </a:xfrm>
          <a:prstGeom prst="rect">
            <a:avLst/>
          </a:prstGeom>
          <a:noFill/>
        </p:spPr>
        <p:txBody>
          <a:bodyPr wrap="square" rtlCol="0">
            <a:spAutoFit/>
          </a:bodyPr>
          <a:lstStyle/>
          <a:p>
            <a:pPr algn="ctr" rtl="1"/>
            <a:r>
              <a:rPr lang="fa-IR" dirty="0" smtClean="0">
                <a:solidFill>
                  <a:schemeClr val="bg1"/>
                </a:solidFill>
                <a:cs typeface="B Nazanin" panose="00000400000000000000" pitchFamily="2" charset="-78"/>
              </a:rPr>
              <a:t>مقدمه</a:t>
            </a:r>
            <a:endParaRPr lang="en-US" dirty="0">
              <a:solidFill>
                <a:schemeClr val="bg1"/>
              </a:solidFill>
              <a:cs typeface="B Nazanin" panose="00000400000000000000" pitchFamily="2" charset="-78"/>
            </a:endParaRPr>
          </a:p>
        </p:txBody>
      </p:sp>
      <p:sp>
        <p:nvSpPr>
          <p:cNvPr id="30" name="TextBox 29"/>
          <p:cNvSpPr txBox="1"/>
          <p:nvPr/>
        </p:nvSpPr>
        <p:spPr>
          <a:xfrm>
            <a:off x="4827498" y="5983134"/>
            <a:ext cx="1462395" cy="338554"/>
          </a:xfrm>
          <a:prstGeom prst="rect">
            <a:avLst/>
          </a:prstGeom>
          <a:noFill/>
        </p:spPr>
        <p:txBody>
          <a:bodyPr wrap="square" rtlCol="0">
            <a:spAutoFit/>
          </a:bodyPr>
          <a:lstStyle/>
          <a:p>
            <a:pPr algn="ctr" rtl="1"/>
            <a:r>
              <a:rPr lang="fa-IR" sz="1600" dirty="0" smtClean="0">
                <a:solidFill>
                  <a:schemeClr val="bg1"/>
                </a:solidFill>
                <a:cs typeface="B Nazanin" panose="00000400000000000000" pitchFamily="2" charset="-78"/>
              </a:rPr>
              <a:t>فرآیند کارآفرینی</a:t>
            </a:r>
            <a:endParaRPr lang="en-US" sz="1600" dirty="0">
              <a:solidFill>
                <a:schemeClr val="bg1"/>
              </a:solidFill>
              <a:cs typeface="B Nazanin" panose="00000400000000000000" pitchFamily="2" charset="-78"/>
            </a:endParaRPr>
          </a:p>
        </p:txBody>
      </p:sp>
      <p:sp>
        <p:nvSpPr>
          <p:cNvPr id="31" name="TextBox 30"/>
          <p:cNvSpPr txBox="1"/>
          <p:nvPr/>
        </p:nvSpPr>
        <p:spPr>
          <a:xfrm>
            <a:off x="3439225" y="5994838"/>
            <a:ext cx="1381291" cy="338554"/>
          </a:xfrm>
          <a:prstGeom prst="rect">
            <a:avLst/>
          </a:prstGeom>
          <a:noFill/>
        </p:spPr>
        <p:txBody>
          <a:bodyPr wrap="square" rtlCol="0">
            <a:spAutoFit/>
          </a:bodyPr>
          <a:lstStyle/>
          <a:p>
            <a:pPr algn="ctr" rtl="1"/>
            <a:r>
              <a:rPr lang="fa-IR" sz="1600" dirty="0" smtClean="0">
                <a:solidFill>
                  <a:schemeClr val="bg1"/>
                </a:solidFill>
                <a:cs typeface="B Nazanin" panose="00000400000000000000" pitchFamily="2" charset="-78"/>
              </a:rPr>
              <a:t>کارآفرینی بازاریابی</a:t>
            </a:r>
            <a:endParaRPr lang="en-US" sz="1600" dirty="0">
              <a:solidFill>
                <a:schemeClr val="bg1"/>
              </a:solidFill>
              <a:cs typeface="B Nazanin" panose="00000400000000000000" pitchFamily="2" charset="-78"/>
            </a:endParaRPr>
          </a:p>
        </p:txBody>
      </p:sp>
      <p:sp>
        <p:nvSpPr>
          <p:cNvPr id="32" name="TextBox 31"/>
          <p:cNvSpPr txBox="1"/>
          <p:nvPr/>
        </p:nvSpPr>
        <p:spPr>
          <a:xfrm>
            <a:off x="1733781" y="5983133"/>
            <a:ext cx="1670440" cy="369332"/>
          </a:xfrm>
          <a:prstGeom prst="rect">
            <a:avLst/>
          </a:prstGeom>
          <a:noFill/>
        </p:spPr>
        <p:txBody>
          <a:bodyPr wrap="square" rtlCol="0">
            <a:spAutoFit/>
          </a:bodyPr>
          <a:lstStyle/>
          <a:p>
            <a:pPr algn="ctr" rtl="1"/>
            <a:r>
              <a:rPr lang="fa-IR" dirty="0" smtClean="0">
                <a:solidFill>
                  <a:schemeClr val="bg1"/>
                </a:solidFill>
                <a:cs typeface="B Nazanin" panose="00000400000000000000" pitchFamily="2" charset="-78"/>
              </a:rPr>
              <a:t>بحث</a:t>
            </a:r>
            <a:endParaRPr lang="en-US" sz="2200" dirty="0">
              <a:solidFill>
                <a:schemeClr val="bg1"/>
              </a:solidFill>
              <a:cs typeface="B Nazanin" panose="00000400000000000000" pitchFamily="2" charset="-78"/>
            </a:endParaRPr>
          </a:p>
        </p:txBody>
      </p:sp>
      <p:sp>
        <p:nvSpPr>
          <p:cNvPr id="33" name="TextBox 32"/>
          <p:cNvSpPr txBox="1"/>
          <p:nvPr/>
        </p:nvSpPr>
        <p:spPr>
          <a:xfrm>
            <a:off x="226959" y="5967890"/>
            <a:ext cx="1506821" cy="369332"/>
          </a:xfrm>
          <a:prstGeom prst="rect">
            <a:avLst/>
          </a:prstGeom>
          <a:noFill/>
        </p:spPr>
        <p:txBody>
          <a:bodyPr wrap="square" rtlCol="0">
            <a:spAutoFit/>
          </a:bodyPr>
          <a:lstStyle/>
          <a:p>
            <a:pPr algn="ctr" rtl="1"/>
            <a:r>
              <a:rPr lang="fa-IR" dirty="0" smtClean="0">
                <a:solidFill>
                  <a:schemeClr val="bg1"/>
                </a:solidFill>
                <a:cs typeface="B Nazanin" panose="00000400000000000000" pitchFamily="2" charset="-78"/>
              </a:rPr>
              <a:t>نتیجه گیری</a:t>
            </a:r>
            <a:endParaRPr lang="en-US" dirty="0">
              <a:solidFill>
                <a:schemeClr val="bg1"/>
              </a:solidFill>
              <a:cs typeface="B Nazanin" panose="00000400000000000000" pitchFamily="2" charset="-78"/>
            </a:endParaRPr>
          </a:p>
        </p:txBody>
      </p:sp>
      <p:sp>
        <p:nvSpPr>
          <p:cNvPr id="34" name="Rounded Rectangle 33"/>
          <p:cNvSpPr/>
          <p:nvPr/>
        </p:nvSpPr>
        <p:spPr>
          <a:xfrm>
            <a:off x="3289046" y="6429263"/>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5" name="Rounded Rectangle 34"/>
          <p:cNvSpPr/>
          <p:nvPr/>
        </p:nvSpPr>
        <p:spPr>
          <a:xfrm>
            <a:off x="4680310" y="6422133"/>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6" name="Rounded Rectangle 35"/>
          <p:cNvSpPr/>
          <p:nvPr/>
        </p:nvSpPr>
        <p:spPr>
          <a:xfrm>
            <a:off x="6137516" y="6409910"/>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7" name="Rounded Rectangle 36"/>
          <p:cNvSpPr/>
          <p:nvPr/>
        </p:nvSpPr>
        <p:spPr>
          <a:xfrm>
            <a:off x="7754082" y="641899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271174" y="168442"/>
            <a:ext cx="8652346" cy="5097923"/>
          </a:xfrm>
          <a:prstGeom prst="rect">
            <a:avLst/>
          </a:prstGeom>
          <a:noFill/>
        </p:spPr>
        <p:txBody>
          <a:bodyPr wrap="square" rtlCol="0" anchor="ctr">
            <a:noAutofit/>
          </a:bodyPr>
          <a:lstStyle/>
          <a:p>
            <a:pPr marL="457200" indent="-457200" algn="just" rtl="1">
              <a:lnSpc>
                <a:spcPct val="150000"/>
              </a:lnSpc>
              <a:buFont typeface="Wingdings" panose="05000000000000000000" pitchFamily="2" charset="2"/>
              <a:buChar char="§"/>
            </a:pPr>
            <a:r>
              <a:rPr lang="fa-IR" sz="2800" dirty="0">
                <a:cs typeface="B Nazanin" panose="00000400000000000000" pitchFamily="2" charset="-78"/>
              </a:rPr>
              <a:t> در حوزه کارآفرینی، محققین فرد را به عنوان یک کارآفرین براساس اعمالش تعریف می کنند. فرد همیشه یک کارآفرین نمی باشد، بلکه این مسئله فقط در مواقعی صدق می کند که فرد فعالیتهای خاصی تقبل می کند که ازتاسیس نهادی حمایت می کنند. هوشیاری و تشخیص فرصت، مراحل بنیادی و مطالعه شده فرایند کارآفرینی، شامل فرایندهای شناختی ادراکی می باشند.</a:t>
            </a:r>
            <a:endParaRPr lang="fa-IR" sz="2800" dirty="0" smtClean="0">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Action Button: Return 21">
            <a:hlinkClick r:id="" action="ppaction://hlinkshowjump?jump=lastslideviewed" highlightClick="1"/>
          </p:cNvPr>
          <p:cNvSpPr/>
          <p:nvPr/>
        </p:nvSpPr>
        <p:spPr>
          <a:xfrm>
            <a:off x="757989" y="5266366"/>
            <a:ext cx="457200" cy="486236"/>
          </a:xfrm>
          <a:prstGeom prst="actionButtonReturn">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t>10</a:t>
            </a:r>
            <a:r>
              <a:rPr lang="en-US" sz="2400" dirty="0" smtClean="0"/>
              <a:t>/</a:t>
            </a:r>
            <a:r>
              <a:rPr lang="fa-IR" sz="2400" dirty="0" smtClean="0"/>
              <a:t>42</a:t>
            </a:r>
            <a:endParaRPr lang="en-US" dirty="0"/>
          </a:p>
        </p:txBody>
      </p:sp>
      <p:sp>
        <p:nvSpPr>
          <p:cNvPr id="25" name="TextBox 24"/>
          <p:cNvSpPr txBox="1"/>
          <p:nvPr/>
        </p:nvSpPr>
        <p:spPr>
          <a:xfrm>
            <a:off x="6320357" y="5983134"/>
            <a:ext cx="1476358" cy="338554"/>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1600" dirty="0" smtClean="0">
                <a:solidFill>
                  <a:schemeClr val="bg1"/>
                </a:solidFill>
                <a:cs typeface="B Nazanin" panose="00000400000000000000" pitchFamily="2" charset="-78"/>
              </a:rPr>
              <a:t>بازاریابی و کارآفرینی</a:t>
            </a:r>
            <a:endParaRPr lang="en-US" sz="1600" dirty="0">
              <a:solidFill>
                <a:schemeClr val="bg1"/>
              </a:solidFill>
              <a:cs typeface="B Nazanin" panose="00000400000000000000" pitchFamily="2" charset="-78"/>
            </a:endParaRPr>
          </a:p>
        </p:txBody>
      </p:sp>
    </p:spTree>
    <p:extLst>
      <p:ext uri="{BB962C8B-B14F-4D97-AF65-F5344CB8AC3E}">
        <p14:creationId xmlns:p14="http://schemas.microsoft.com/office/powerpoint/2010/main" val="590832323"/>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ounded Rectangle 22"/>
          <p:cNvSpPr/>
          <p:nvPr/>
        </p:nvSpPr>
        <p:spPr>
          <a:xfrm>
            <a:off x="1557478" y="6436862"/>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8" name="TextBox 27"/>
          <p:cNvSpPr txBox="1"/>
          <p:nvPr/>
        </p:nvSpPr>
        <p:spPr>
          <a:xfrm>
            <a:off x="7796715" y="5991246"/>
            <a:ext cx="1171216" cy="369332"/>
          </a:xfrm>
          <a:prstGeom prst="rect">
            <a:avLst/>
          </a:prstGeom>
          <a:noFill/>
        </p:spPr>
        <p:txBody>
          <a:bodyPr wrap="square" rtlCol="0">
            <a:spAutoFit/>
          </a:bodyPr>
          <a:lstStyle/>
          <a:p>
            <a:pPr algn="ctr" rtl="1"/>
            <a:r>
              <a:rPr lang="fa-IR" dirty="0" smtClean="0">
                <a:solidFill>
                  <a:schemeClr val="bg1"/>
                </a:solidFill>
                <a:cs typeface="B Nazanin" panose="00000400000000000000" pitchFamily="2" charset="-78"/>
              </a:rPr>
              <a:t>مقدمه</a:t>
            </a:r>
            <a:endParaRPr lang="en-US" dirty="0">
              <a:solidFill>
                <a:schemeClr val="bg1"/>
              </a:solidFill>
              <a:cs typeface="B Nazanin" panose="00000400000000000000" pitchFamily="2" charset="-78"/>
            </a:endParaRPr>
          </a:p>
        </p:txBody>
      </p:sp>
      <p:sp>
        <p:nvSpPr>
          <p:cNvPr id="30" name="TextBox 29"/>
          <p:cNvSpPr txBox="1"/>
          <p:nvPr/>
        </p:nvSpPr>
        <p:spPr>
          <a:xfrm>
            <a:off x="4827498" y="5983134"/>
            <a:ext cx="1462395" cy="338554"/>
          </a:xfrm>
          <a:prstGeom prst="rect">
            <a:avLst/>
          </a:prstGeom>
          <a:noFill/>
        </p:spPr>
        <p:txBody>
          <a:bodyPr wrap="square" rtlCol="0">
            <a:spAutoFit/>
          </a:bodyPr>
          <a:lstStyle/>
          <a:p>
            <a:pPr algn="ctr" rtl="1"/>
            <a:r>
              <a:rPr lang="fa-IR" sz="1600" dirty="0" smtClean="0">
                <a:solidFill>
                  <a:schemeClr val="bg1"/>
                </a:solidFill>
                <a:cs typeface="B Nazanin" panose="00000400000000000000" pitchFamily="2" charset="-78"/>
              </a:rPr>
              <a:t>فرآیند کارآفرینی</a:t>
            </a:r>
            <a:endParaRPr lang="en-US" sz="1600" dirty="0">
              <a:solidFill>
                <a:schemeClr val="bg1"/>
              </a:solidFill>
              <a:cs typeface="B Nazanin" panose="00000400000000000000" pitchFamily="2" charset="-78"/>
            </a:endParaRPr>
          </a:p>
        </p:txBody>
      </p:sp>
      <p:sp>
        <p:nvSpPr>
          <p:cNvPr id="31" name="TextBox 30"/>
          <p:cNvSpPr txBox="1"/>
          <p:nvPr/>
        </p:nvSpPr>
        <p:spPr>
          <a:xfrm>
            <a:off x="3439225" y="5994838"/>
            <a:ext cx="1381291" cy="338554"/>
          </a:xfrm>
          <a:prstGeom prst="rect">
            <a:avLst/>
          </a:prstGeom>
          <a:noFill/>
        </p:spPr>
        <p:txBody>
          <a:bodyPr wrap="square" rtlCol="0">
            <a:spAutoFit/>
          </a:bodyPr>
          <a:lstStyle/>
          <a:p>
            <a:pPr algn="ctr" rtl="1"/>
            <a:r>
              <a:rPr lang="fa-IR" sz="1600" dirty="0" smtClean="0">
                <a:solidFill>
                  <a:schemeClr val="bg1"/>
                </a:solidFill>
                <a:cs typeface="B Nazanin" panose="00000400000000000000" pitchFamily="2" charset="-78"/>
              </a:rPr>
              <a:t>کارآفرینی بازاریابی</a:t>
            </a:r>
            <a:endParaRPr lang="en-US" sz="1600" dirty="0">
              <a:solidFill>
                <a:schemeClr val="bg1"/>
              </a:solidFill>
              <a:cs typeface="B Nazanin" panose="00000400000000000000" pitchFamily="2" charset="-78"/>
            </a:endParaRPr>
          </a:p>
        </p:txBody>
      </p:sp>
      <p:sp>
        <p:nvSpPr>
          <p:cNvPr id="32" name="TextBox 31"/>
          <p:cNvSpPr txBox="1"/>
          <p:nvPr/>
        </p:nvSpPr>
        <p:spPr>
          <a:xfrm>
            <a:off x="1733781" y="5983133"/>
            <a:ext cx="1670440" cy="369332"/>
          </a:xfrm>
          <a:prstGeom prst="rect">
            <a:avLst/>
          </a:prstGeom>
          <a:noFill/>
        </p:spPr>
        <p:txBody>
          <a:bodyPr wrap="square" rtlCol="0">
            <a:spAutoFit/>
          </a:bodyPr>
          <a:lstStyle/>
          <a:p>
            <a:pPr algn="ctr" rtl="1"/>
            <a:r>
              <a:rPr lang="fa-IR" dirty="0" smtClean="0">
                <a:solidFill>
                  <a:schemeClr val="bg1"/>
                </a:solidFill>
                <a:cs typeface="B Nazanin" panose="00000400000000000000" pitchFamily="2" charset="-78"/>
              </a:rPr>
              <a:t>بحث</a:t>
            </a:r>
            <a:endParaRPr lang="en-US" sz="2200" dirty="0">
              <a:solidFill>
                <a:schemeClr val="bg1"/>
              </a:solidFill>
              <a:cs typeface="B Nazanin" panose="00000400000000000000" pitchFamily="2" charset="-78"/>
            </a:endParaRPr>
          </a:p>
        </p:txBody>
      </p:sp>
      <p:sp>
        <p:nvSpPr>
          <p:cNvPr id="33" name="TextBox 32"/>
          <p:cNvSpPr txBox="1"/>
          <p:nvPr/>
        </p:nvSpPr>
        <p:spPr>
          <a:xfrm>
            <a:off x="226959" y="5967890"/>
            <a:ext cx="1506821" cy="369332"/>
          </a:xfrm>
          <a:prstGeom prst="rect">
            <a:avLst/>
          </a:prstGeom>
          <a:noFill/>
        </p:spPr>
        <p:txBody>
          <a:bodyPr wrap="square" rtlCol="0">
            <a:spAutoFit/>
          </a:bodyPr>
          <a:lstStyle/>
          <a:p>
            <a:pPr algn="ctr" rtl="1"/>
            <a:r>
              <a:rPr lang="fa-IR" dirty="0" smtClean="0">
                <a:solidFill>
                  <a:schemeClr val="bg1"/>
                </a:solidFill>
                <a:cs typeface="B Nazanin" panose="00000400000000000000" pitchFamily="2" charset="-78"/>
              </a:rPr>
              <a:t>نتیجه گیری</a:t>
            </a:r>
            <a:endParaRPr lang="en-US" dirty="0">
              <a:solidFill>
                <a:schemeClr val="bg1"/>
              </a:solidFill>
              <a:cs typeface="B Nazanin" panose="00000400000000000000" pitchFamily="2" charset="-78"/>
            </a:endParaRPr>
          </a:p>
        </p:txBody>
      </p:sp>
      <p:sp>
        <p:nvSpPr>
          <p:cNvPr id="34" name="Rounded Rectangle 33"/>
          <p:cNvSpPr/>
          <p:nvPr/>
        </p:nvSpPr>
        <p:spPr>
          <a:xfrm>
            <a:off x="3289046" y="6429263"/>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5" name="Rounded Rectangle 34"/>
          <p:cNvSpPr/>
          <p:nvPr/>
        </p:nvSpPr>
        <p:spPr>
          <a:xfrm>
            <a:off x="4680310" y="6422133"/>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6" name="Rounded Rectangle 35"/>
          <p:cNvSpPr/>
          <p:nvPr/>
        </p:nvSpPr>
        <p:spPr>
          <a:xfrm>
            <a:off x="6137516" y="6409910"/>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7" name="Rounded Rectangle 36"/>
          <p:cNvSpPr/>
          <p:nvPr/>
        </p:nvSpPr>
        <p:spPr>
          <a:xfrm>
            <a:off x="7754082" y="641899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271174" y="168442"/>
            <a:ext cx="8652346" cy="5097923"/>
          </a:xfrm>
          <a:prstGeom prst="rect">
            <a:avLst/>
          </a:prstGeom>
          <a:noFill/>
        </p:spPr>
        <p:txBody>
          <a:bodyPr wrap="square" rtlCol="0" anchor="ctr">
            <a:noAutofit/>
          </a:bodyPr>
          <a:lstStyle/>
          <a:p>
            <a:pPr marL="457200" indent="-457200" algn="just" rtl="1">
              <a:lnSpc>
                <a:spcPct val="150000"/>
              </a:lnSpc>
              <a:buFont typeface="Wingdings" panose="05000000000000000000" pitchFamily="2" charset="2"/>
              <a:buChar char="§"/>
            </a:pPr>
            <a:r>
              <a:rPr lang="fa-IR" sz="2800" dirty="0">
                <a:cs typeface="B Nazanin" panose="00000400000000000000" pitchFamily="2" charset="-78"/>
              </a:rPr>
              <a:t>در بازاریابی ، به جنبه های شناختی و فردی درون فرایند کارآفرینی توجه پژوهشی کمتری معطوف شده است. کانون توجه محققین بازاریابی از لحاظ کارآفرین، شرکت کارآفرینی بوده است. همگام با این نظر، محققین به دنبال درک و شناخت عوامل تاثیرگذار بر نحوه تولید هوش از سوی شرکت در مورد بازار/ فرصت، انتشار این هوش و نبوغ در سرتاسر شرکت و هماهنگی هوش با هدف ارائه راه حل های نو، مشتری گرا می باشند.</a:t>
            </a:r>
            <a:endParaRPr lang="fa-IR" sz="2800" dirty="0" smtClean="0">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Action Button: Return 21">
            <a:hlinkClick r:id="" action="ppaction://hlinkshowjump?jump=lastslideviewed" highlightClick="1"/>
          </p:cNvPr>
          <p:cNvSpPr/>
          <p:nvPr/>
        </p:nvSpPr>
        <p:spPr>
          <a:xfrm>
            <a:off x="757989" y="5266366"/>
            <a:ext cx="457200" cy="486236"/>
          </a:xfrm>
          <a:prstGeom prst="actionButtonReturn">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t>11</a:t>
            </a:r>
            <a:r>
              <a:rPr lang="en-US" sz="2400" dirty="0" smtClean="0"/>
              <a:t>/</a:t>
            </a:r>
            <a:r>
              <a:rPr lang="fa-IR" sz="2400" dirty="0" smtClean="0"/>
              <a:t>42</a:t>
            </a:r>
            <a:endParaRPr lang="en-US" dirty="0"/>
          </a:p>
        </p:txBody>
      </p:sp>
      <p:sp>
        <p:nvSpPr>
          <p:cNvPr id="25" name="TextBox 24"/>
          <p:cNvSpPr txBox="1"/>
          <p:nvPr/>
        </p:nvSpPr>
        <p:spPr>
          <a:xfrm>
            <a:off x="6320357" y="5983134"/>
            <a:ext cx="1476358" cy="338554"/>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1600" dirty="0" smtClean="0">
                <a:solidFill>
                  <a:schemeClr val="bg1"/>
                </a:solidFill>
                <a:cs typeface="B Nazanin" panose="00000400000000000000" pitchFamily="2" charset="-78"/>
              </a:rPr>
              <a:t>بازاریابی و کارآفرینی</a:t>
            </a:r>
            <a:endParaRPr lang="en-US" sz="1600" dirty="0">
              <a:solidFill>
                <a:schemeClr val="bg1"/>
              </a:solidFill>
              <a:cs typeface="B Nazanin" panose="00000400000000000000" pitchFamily="2" charset="-78"/>
            </a:endParaRPr>
          </a:p>
        </p:txBody>
      </p:sp>
    </p:spTree>
    <p:extLst>
      <p:ext uri="{BB962C8B-B14F-4D97-AF65-F5344CB8AC3E}">
        <p14:creationId xmlns:p14="http://schemas.microsoft.com/office/powerpoint/2010/main" val="3543882863"/>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theme/theme1.xml><?xml version="1.0" encoding="utf-8"?>
<a:theme xmlns:a="http://schemas.openxmlformats.org/drawingml/2006/main" name="7_Office Theme">
  <a:themeElements>
    <a:clrScheme name="Violet II">
      <a:dk1>
        <a:sysClr val="windowText" lastClr="000000"/>
      </a:dk1>
      <a:lt1>
        <a:sysClr val="window" lastClr="FFFFFF"/>
      </a:lt1>
      <a:dk2>
        <a:srgbClr val="632E62"/>
      </a:dk2>
      <a:lt2>
        <a:srgbClr val="EAE5EB"/>
      </a:lt2>
      <a:accent1>
        <a:srgbClr val="92278F"/>
      </a:accent1>
      <a:accent2>
        <a:srgbClr val="9B57D3"/>
      </a:accent2>
      <a:accent3>
        <a:srgbClr val="755DD9"/>
      </a:accent3>
      <a:accent4>
        <a:srgbClr val="665EB8"/>
      </a:accent4>
      <a:accent5>
        <a:srgbClr val="45A5ED"/>
      </a:accent5>
      <a:accent6>
        <a:srgbClr val="5982DB"/>
      </a:accent6>
      <a:hlink>
        <a:srgbClr val="0066FF"/>
      </a:hlink>
      <a:folHlink>
        <a:srgbClr val="666699"/>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278</Words>
  <Application>Microsoft Office PowerPoint</Application>
  <PresentationFormat>On-screen Show (4:3)</PresentationFormat>
  <Paragraphs>33</Paragraphs>
  <Slides>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vt:i4>
      </vt:variant>
    </vt:vector>
  </HeadingPairs>
  <TitlesOfParts>
    <vt:vector size="10" baseType="lpstr">
      <vt:lpstr>Arial</vt:lpstr>
      <vt:lpstr>B Nazanin</vt:lpstr>
      <vt:lpstr>Calibri</vt:lpstr>
      <vt:lpstr>Calibri Light</vt:lpstr>
      <vt:lpstr>Wingdings</vt:lpstr>
      <vt:lpstr>7_Office Theme</vt:lpstr>
      <vt:lpstr>PowerPoint Presentation</vt:lpstr>
      <vt:lpstr>PowerPoint Presentation</vt:lpstr>
      <vt:lpstr>PowerPoint Presentation</vt:lpstr>
      <vt:lpstr>PowerPoint Presentation</vt:lpstr>
    </vt:vector>
  </TitlesOfParts>
  <Manager/>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dc:description>madsg.com</dc:description>
  <cp:lastModifiedBy/>
  <cp:revision>1</cp:revision>
  <dcterms:created xsi:type="dcterms:W3CDTF">2013-09-24T05:01:40Z</dcterms:created>
  <dcterms:modified xsi:type="dcterms:W3CDTF">2017-06-22T09:32:35Z</dcterms:modified>
</cp:coreProperties>
</file>