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مدیریت رشد حرفه ای </a:t>
            </a:r>
            <a:r>
              <a:rPr lang="fa-IR" sz="2800" b="1" u="sng" dirty="0" smtClean="0">
                <a:cs typeface="B Nazanin" panose="00000400000000000000" pitchFamily="2" charset="-78"/>
              </a:rPr>
              <a:t>شخصی</a:t>
            </a:r>
            <a:endParaRPr lang="en-US"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dirty="0" smtClean="0">
                <a:cs typeface="B Nazanin" panose="00000400000000000000" pitchFamily="2" charset="-78"/>
              </a:rPr>
              <a:t> Super </a:t>
            </a:r>
            <a:r>
              <a:rPr lang="ar-SA" sz="2800" dirty="0" smtClean="0">
                <a:cs typeface="B Nazanin" panose="00000400000000000000" pitchFamily="2" charset="-78"/>
              </a:rPr>
              <a:t>به </a:t>
            </a:r>
            <a:r>
              <a:rPr lang="ar-SA" sz="2800" dirty="0">
                <a:cs typeface="B Nazanin" panose="00000400000000000000" pitchFamily="2" charset="-78"/>
              </a:rPr>
              <a:t>این مسئله اشاره نمود که رشد حرفه ای، فرایندی در حال پیشرفت، پیوسته و برگشت ناپذیر بود. </a:t>
            </a:r>
            <a:r>
              <a:rPr lang="en-US" sz="2800" dirty="0" err="1">
                <a:cs typeface="B Nazanin" panose="00000400000000000000" pitchFamily="2" charset="-78"/>
              </a:rPr>
              <a:t>Aryee</a:t>
            </a:r>
            <a:r>
              <a:rPr lang="en-US" sz="2800" dirty="0">
                <a:cs typeface="B Nazanin" panose="00000400000000000000" pitchFamily="2" charset="-78"/>
              </a:rPr>
              <a:t> </a:t>
            </a:r>
            <a:r>
              <a:rPr lang="ar-SA" sz="2800" dirty="0" smtClean="0">
                <a:cs typeface="B Nazanin" panose="00000400000000000000" pitchFamily="2" charset="-78"/>
              </a:rPr>
              <a:t> </a:t>
            </a:r>
            <a:r>
              <a:rPr lang="ar-SA" sz="2800" dirty="0">
                <a:cs typeface="B Nazanin" panose="00000400000000000000" pitchFamily="2" charset="-78"/>
              </a:rPr>
              <a:t>و</a:t>
            </a:r>
            <a:r>
              <a:rPr lang="en-US" sz="2800" dirty="0">
                <a:cs typeface="B Nazanin" panose="00000400000000000000" pitchFamily="2" charset="-78"/>
              </a:rPr>
              <a:t> </a:t>
            </a:r>
            <a:r>
              <a:rPr lang="en-US" sz="2800" dirty="0" smtClean="0">
                <a:cs typeface="B Nazanin" panose="00000400000000000000" pitchFamily="2" charset="-78"/>
              </a:rPr>
              <a:t>Leong </a:t>
            </a:r>
            <a:r>
              <a:rPr lang="ar-SA" sz="2800" dirty="0" smtClean="0">
                <a:cs typeface="B Nazanin" panose="00000400000000000000" pitchFamily="2" charset="-78"/>
              </a:rPr>
              <a:t> </a:t>
            </a:r>
            <a:r>
              <a:rPr lang="ar-SA" sz="2800" dirty="0">
                <a:cs typeface="B Nazanin" panose="00000400000000000000" pitchFamily="2" charset="-78"/>
              </a:rPr>
              <a:t>رشد حرفه ای را به شکل ارزشهای کاری تعریف کردند که بازتابی از رجحان و اولویت شخص نسبت به انواع و اقسام اشتغال زایی، استانداردهای عملکردی و تائید محتوای شغلی بود.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5152113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 و پژوهش </a:t>
            </a:r>
            <a:r>
              <a:rPr lang="en-US" sz="2800" dirty="0" err="1">
                <a:cs typeface="B Nazanin" panose="00000400000000000000" pitchFamily="2" charset="-78"/>
              </a:rPr>
              <a:t>Derr</a:t>
            </a:r>
            <a:r>
              <a:rPr lang="en-US" sz="2800" dirty="0">
                <a:cs typeface="B Nazanin" panose="00000400000000000000" pitchFamily="2" charset="-78"/>
              </a:rPr>
              <a:t>(1986</a:t>
            </a:r>
            <a:r>
              <a:rPr lang="en-US" sz="2800" dirty="0" smtClean="0">
                <a:cs typeface="B Nazanin" panose="00000400000000000000" pitchFamily="2" charset="-78"/>
              </a:rPr>
              <a:t>)</a:t>
            </a:r>
            <a:r>
              <a:rPr lang="fa-IR" sz="2800" dirty="0" smtClean="0">
                <a:cs typeface="B Nazanin" panose="00000400000000000000" pitchFamily="2" charset="-78"/>
              </a:rPr>
              <a:t> مفهوم </a:t>
            </a:r>
            <a:r>
              <a:rPr lang="fa-IR" sz="2800" dirty="0">
                <a:cs typeface="B Nazanin" panose="00000400000000000000" pitchFamily="2" charset="-78"/>
              </a:rPr>
              <a:t>جهت و موقعیت های حرفه ای مختلف را تائید و 5 جهت را تعمیم </a:t>
            </a:r>
            <a:r>
              <a:rPr lang="fa-IR" sz="2800" dirty="0" smtClean="0">
                <a:cs typeface="B Nazanin" panose="00000400000000000000" pitchFamily="2" charset="-78"/>
              </a:rPr>
              <a:t>داد: </a:t>
            </a:r>
          </a:p>
          <a:p>
            <a:pPr marL="514350" indent="-514350" algn="just" rtl="1">
              <a:lnSpc>
                <a:spcPct val="150000"/>
              </a:lnSpc>
              <a:buAutoNum type="arabicPeriod"/>
            </a:pPr>
            <a:r>
              <a:rPr lang="fa-IR" sz="2800" u="sng" dirty="0" smtClean="0">
                <a:cs typeface="B Nazanin" panose="00000400000000000000" pitchFamily="2" charset="-78"/>
              </a:rPr>
              <a:t>پیشی </a:t>
            </a:r>
            <a:r>
              <a:rPr lang="fa-IR" sz="2800" u="sng" dirty="0">
                <a:cs typeface="B Nazanin" panose="00000400000000000000" pitchFamily="2" charset="-78"/>
              </a:rPr>
              <a:t>گرفتن</a:t>
            </a:r>
            <a:r>
              <a:rPr lang="fa-IR" sz="2800" dirty="0">
                <a:cs typeface="B Nazanin" panose="00000400000000000000" pitchFamily="2" charset="-78"/>
              </a:rPr>
              <a:t>: افراد با این جهت علاقمند به ترفیع سریع بوده و سمت بالاتری را در سازمان تعقیب کردند</a:t>
            </a:r>
            <a:r>
              <a:rPr lang="fa-IR" sz="2800" dirty="0" smtClean="0">
                <a:cs typeface="B Nazanin" panose="00000400000000000000" pitchFamily="2" charset="-78"/>
              </a:rPr>
              <a:t>.</a:t>
            </a:r>
          </a:p>
          <a:p>
            <a:pPr marL="514350" indent="-514350" algn="just" rtl="1">
              <a:lnSpc>
                <a:spcPct val="150000"/>
              </a:lnSpc>
              <a:buAutoNum type="arabicPeriod"/>
            </a:pPr>
            <a:r>
              <a:rPr lang="fa-IR" sz="2800" u="sng" dirty="0" smtClean="0">
                <a:cs typeface="B Nazanin" panose="00000400000000000000" pitchFamily="2" charset="-78"/>
              </a:rPr>
              <a:t>مطمئن </a:t>
            </a:r>
            <a:r>
              <a:rPr lang="fa-IR" sz="2800" u="sng" dirty="0">
                <a:cs typeface="B Nazanin" panose="00000400000000000000" pitchFamily="2" charset="-78"/>
              </a:rPr>
              <a:t>شدن</a:t>
            </a:r>
            <a:r>
              <a:rPr lang="fa-IR" sz="2800" dirty="0">
                <a:cs typeface="B Nazanin" panose="00000400000000000000" pitchFamily="2" charset="-78"/>
              </a:rPr>
              <a:t>: افرادی با این جهت به دنبال شناسایی، ایمنی حرفه ای، احترام و پست و مقام به عنوان جزئی از شرکت می باشند.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4061105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dirty="0">
                <a:cs typeface="B Nazanin" panose="00000400000000000000" pitchFamily="2" charset="-78"/>
              </a:rPr>
              <a:t>3.</a:t>
            </a:r>
            <a:r>
              <a:rPr lang="fa-IR" sz="2800" u="sng" dirty="0">
                <a:cs typeface="B Nazanin" panose="00000400000000000000" pitchFamily="2" charset="-78"/>
              </a:rPr>
              <a:t> آزاد شدن</a:t>
            </a:r>
            <a:r>
              <a:rPr lang="fa-IR" sz="2800" dirty="0" smtClean="0">
                <a:cs typeface="B Nazanin" panose="00000400000000000000" pitchFamily="2" charset="-78"/>
              </a:rPr>
              <a:t>: </a:t>
            </a:r>
            <a:r>
              <a:rPr lang="fa-IR" sz="2800" dirty="0">
                <a:cs typeface="B Nazanin" panose="00000400000000000000" pitchFamily="2" charset="-78"/>
              </a:rPr>
              <a:t>افرادی با این جهت خواهان حداکثر آزادی در طول کار بوده و استقلال اصلی ترین ارزش برای آنها محسوب می شد. این دسته از افراد مخالف افرادی بودند که رشد حرفه ای مطمئن در بسیاری از ابعاد و جنبه ها را دنبال می کنند</a:t>
            </a:r>
            <a:r>
              <a:rPr lang="fa-IR" sz="2800" dirty="0" smtClean="0">
                <a:cs typeface="B Nazanin" panose="00000400000000000000" pitchFamily="2" charset="-78"/>
              </a:rPr>
              <a:t>.</a:t>
            </a:r>
          </a:p>
          <a:p>
            <a:pPr algn="just" rtl="1">
              <a:lnSpc>
                <a:spcPct val="150000"/>
              </a:lnSpc>
            </a:pPr>
            <a:r>
              <a:rPr lang="fa-IR" sz="2800" dirty="0" smtClean="0">
                <a:cs typeface="B Nazanin" panose="00000400000000000000" pitchFamily="2" charset="-78"/>
              </a:rPr>
              <a:t> </a:t>
            </a:r>
            <a:r>
              <a:rPr lang="fa-IR" sz="2800" dirty="0">
                <a:cs typeface="B Nazanin" panose="00000400000000000000" pitchFamily="2" charset="-78"/>
              </a:rPr>
              <a:t>4. </a:t>
            </a:r>
            <a:r>
              <a:rPr lang="fa-IR" sz="2800" u="sng" dirty="0">
                <a:cs typeface="B Nazanin" panose="00000400000000000000" pitchFamily="2" charset="-78"/>
              </a:rPr>
              <a:t>ترقی کردن و بالا رفتن</a:t>
            </a:r>
            <a:r>
              <a:rPr lang="fa-IR" sz="2800" dirty="0">
                <a:cs typeface="B Nazanin" panose="00000400000000000000" pitchFamily="2" charset="-78"/>
              </a:rPr>
              <a:t>: افرادی با این جهت، به دنبال موقعیت های مهیج، چالش برانگیز، پرمخاطره و نادربودند</a:t>
            </a:r>
            <a:r>
              <a:rPr lang="fa-IR" sz="2800" dirty="0" smtClean="0">
                <a:cs typeface="B Nazanin" panose="00000400000000000000" pitchFamily="2" charset="-78"/>
              </a:rPr>
              <a:t>.</a:t>
            </a:r>
          </a:p>
          <a:p>
            <a:pPr algn="just" rtl="1">
              <a:lnSpc>
                <a:spcPct val="150000"/>
              </a:lnSpc>
            </a:pPr>
            <a:r>
              <a:rPr lang="fa-IR" sz="2800" dirty="0" smtClean="0">
                <a:cs typeface="B Nazanin" panose="00000400000000000000" pitchFamily="2" charset="-78"/>
              </a:rPr>
              <a:t> </a:t>
            </a:r>
            <a:r>
              <a:rPr lang="fa-IR" sz="2800" dirty="0">
                <a:cs typeface="B Nazanin" panose="00000400000000000000" pitchFamily="2" charset="-78"/>
              </a:rPr>
              <a:t>5. </a:t>
            </a:r>
            <a:r>
              <a:rPr lang="fa-IR" sz="2800" u="sng" dirty="0">
                <a:cs typeface="B Nazanin" panose="00000400000000000000" pitchFamily="2" charset="-78"/>
              </a:rPr>
              <a:t>متعادل شدن</a:t>
            </a:r>
            <a:r>
              <a:rPr lang="fa-IR" sz="2800" dirty="0">
                <a:cs typeface="B Nazanin" panose="00000400000000000000" pitchFamily="2" charset="-78"/>
              </a:rPr>
              <a:t>: افرادی با این جهت به دنبال تعادل و توازن معنادار در میان کار، رابطه میان فردی و رشد شخصی بودند.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9377468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تمایل به جابجایی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بنا به اظهارات </a:t>
            </a:r>
            <a:r>
              <a:rPr lang="en-US" sz="2800" dirty="0" err="1">
                <a:cs typeface="B Nazanin" panose="00000400000000000000" pitchFamily="2" charset="-78"/>
              </a:rPr>
              <a:t>Robock</a:t>
            </a:r>
            <a:r>
              <a:rPr lang="en-US" sz="2800" dirty="0">
                <a:cs typeface="B Nazanin" panose="00000400000000000000" pitchFamily="2" charset="-78"/>
              </a:rPr>
              <a:t> </a:t>
            </a:r>
            <a:r>
              <a:rPr lang="ar-SA" sz="2800" dirty="0">
                <a:cs typeface="B Nazanin" panose="00000400000000000000" pitchFamily="2" charset="-78"/>
              </a:rPr>
              <a:t> </a:t>
            </a:r>
            <a:r>
              <a:rPr lang="ar-SA" sz="2800" dirty="0" smtClean="0">
                <a:cs typeface="B Nazanin" panose="00000400000000000000" pitchFamily="2" charset="-78"/>
              </a:rPr>
              <a:t>و</a:t>
            </a:r>
            <a:r>
              <a:rPr lang="fa-IR" sz="2800" dirty="0" smtClean="0">
                <a:cs typeface="B Nazanin" panose="00000400000000000000" pitchFamily="2" charset="-78"/>
              </a:rPr>
              <a:t> </a:t>
            </a:r>
            <a:r>
              <a:rPr lang="en-US" sz="2800" dirty="0" smtClean="0">
                <a:cs typeface="B Nazanin" panose="00000400000000000000" pitchFamily="2" charset="-78"/>
              </a:rPr>
              <a:t> </a:t>
            </a:r>
            <a:r>
              <a:rPr lang="en-US" sz="2800" dirty="0">
                <a:cs typeface="B Nazanin" panose="00000400000000000000" pitchFamily="2" charset="-78"/>
              </a:rPr>
              <a:t>Simmonds</a:t>
            </a:r>
            <a:r>
              <a:rPr lang="ar-SA" sz="2800" dirty="0">
                <a:cs typeface="B Nazanin" panose="00000400000000000000" pitchFamily="2" charset="-78"/>
              </a:rPr>
              <a:t>، استخدام پرسنل کشور مادر بهترین راه برای شرکت جهت انجام تجارت در مرحله اولیه جهانی شدن به شمار می رفت. بنابراین علاوه بر ارتباط راحت با شرکت مادر، دلیل استخدام پرسنل خارجی، نقش مثبت آنها در آموزش استعدادها برای عملکرد شرکت در سطح جهانی می باشد. </a:t>
            </a:r>
            <a:r>
              <a:rPr lang="en-US" sz="2800" dirty="0">
                <a:cs typeface="B Nazanin" panose="00000400000000000000" pitchFamily="2" charset="-78"/>
              </a:rPr>
              <a:t>Punnett </a:t>
            </a:r>
            <a:r>
              <a:rPr lang="ar-SA" sz="2800" dirty="0">
                <a:cs typeface="B Nazanin" panose="00000400000000000000" pitchFamily="2" charset="-78"/>
              </a:rPr>
              <a:t> و</a:t>
            </a:r>
            <a:r>
              <a:rPr lang="en-US" sz="2800" dirty="0">
                <a:cs typeface="B Nazanin" panose="00000400000000000000" pitchFamily="2" charset="-78"/>
              </a:rPr>
              <a:t> Ricks </a:t>
            </a:r>
            <a:r>
              <a:rPr lang="ar-SA" sz="2800" dirty="0">
                <a:cs typeface="B Nazanin" panose="00000400000000000000" pitchFamily="2" charset="-78"/>
              </a:rPr>
              <a:t>از تمایل نامزدها برای کارهای برون مرزی در وهله نخست نسبت به انتخاب پرسنل خارجی نام می برند</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3461496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376</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2017-06-18T07:54:52Z</dcterms:modified>
</cp:coreProperties>
</file>