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چکیده</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رقابت و سودآوری</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اندازه و عملکرد</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پیشینه عمومی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en-US" sz="2800" dirty="0">
                <a:cs typeface="B Nazanin" panose="00000400000000000000" pitchFamily="2" charset="-78"/>
              </a:rPr>
              <a:t>Alhadeff </a:t>
            </a:r>
            <a:r>
              <a:rPr lang="ar-SA" sz="2800" dirty="0">
                <a:cs typeface="B Nazanin" panose="00000400000000000000" pitchFamily="2" charset="-78"/>
              </a:rPr>
              <a:t> و</a:t>
            </a:r>
            <a:r>
              <a:rPr lang="en-US" sz="2800" dirty="0">
                <a:cs typeface="B Nazanin" panose="00000400000000000000" pitchFamily="2" charset="-78"/>
              </a:rPr>
              <a:t> Alhadeff </a:t>
            </a:r>
            <a:r>
              <a:rPr lang="ar-SA" sz="2800" dirty="0">
                <a:cs typeface="B Nazanin" panose="00000400000000000000" pitchFamily="2" charset="-78"/>
              </a:rPr>
              <a:t>نرخ رشد 200 بانک برتر در آمریکا در طول سالهای 60- 1930 را با نرخ رشد دارایی های کل بانک ها مقایسه نمودند. آنها این گونه استنباط کردند که رشد 200 بانک برتر کند تر از تعداد کل بود. در 200 بانک برتر، بخش تحتانی رشد سریعتر و واریانس بیشتری در نرخ رشد نسبت به بخش فوقانی از خود نشان داد</a:t>
            </a:r>
            <a:r>
              <a:rPr lang="ar-SA" sz="2800" dirty="0" smtClean="0">
                <a:cs typeface="B Nazanin" panose="00000400000000000000" pitchFamily="2" charset="-78"/>
              </a:rPr>
              <a:t>.</a:t>
            </a:r>
            <a:endParaRPr lang="en-AU"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34</a:t>
            </a:r>
            <a:endParaRPr lang="en-US" dirty="0"/>
          </a:p>
        </p:txBody>
      </p:sp>
    </p:spTree>
    <p:extLst>
      <p:ext uri="{BB962C8B-B14F-4D97-AF65-F5344CB8AC3E}">
        <p14:creationId xmlns:p14="http://schemas.microsoft.com/office/powerpoint/2010/main" val="284218780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چکیده</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رقابت و سودآوری</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اندازه و عملکرد</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en-AU" sz="2800" dirty="0" smtClean="0">
                <a:cs typeface="B Nazanin" panose="00000400000000000000" pitchFamily="2" charset="-78"/>
              </a:rPr>
              <a:t>Rhoades</a:t>
            </a:r>
            <a:r>
              <a:rPr lang="fa-IR" sz="2800" dirty="0" smtClean="0">
                <a:cs typeface="B Nazanin" panose="00000400000000000000" pitchFamily="2" charset="-78"/>
              </a:rPr>
              <a:t> و </a:t>
            </a:r>
            <a:r>
              <a:rPr lang="en-AU" sz="2800" dirty="0" smtClean="0">
                <a:cs typeface="B Nazanin" panose="00000400000000000000" pitchFamily="2" charset="-78"/>
              </a:rPr>
              <a:t>Yeats</a:t>
            </a:r>
            <a:r>
              <a:rPr lang="fa-IR" sz="2800" dirty="0" smtClean="0">
                <a:cs typeface="B Nazanin" panose="00000400000000000000" pitchFamily="2" charset="-78"/>
              </a:rPr>
              <a:t> این </a:t>
            </a:r>
            <a:r>
              <a:rPr lang="fa-IR" sz="2800" dirty="0">
                <a:cs typeface="B Nazanin" panose="00000400000000000000" pitchFamily="2" charset="-78"/>
              </a:rPr>
              <a:t>مطالعه را برای دوره سالهای 71- 1960 تکرار کردند. آنها نیز این گونه استنباط کردند که بزرگترین بانک ها رشد کمتری نسبت به سیستم در کل از خود نشان دادند. این مسئله به تمرکززدایی در بانکداری اشاره می کند. بر خلاف این دو مطالعه، </a:t>
            </a:r>
            <a:r>
              <a:rPr lang="en-AU" sz="2800" dirty="0" err="1" smtClean="0">
                <a:cs typeface="B Nazanin" panose="00000400000000000000" pitchFamily="2" charset="-78"/>
              </a:rPr>
              <a:t>Tschoegl</a:t>
            </a:r>
            <a:r>
              <a:rPr lang="fa-IR" sz="2800" dirty="0" smtClean="0">
                <a:cs typeface="B Nazanin" panose="00000400000000000000" pitchFamily="2" charset="-78"/>
              </a:rPr>
              <a:t> با </a:t>
            </a:r>
            <a:r>
              <a:rPr lang="fa-IR" sz="2800" dirty="0">
                <a:cs typeface="B Nazanin" panose="00000400000000000000" pitchFamily="2" charset="-78"/>
              </a:rPr>
              <a:t>بانکداری به عنوان صنعت جهانی رفتار کرده و 100 بانک بزرگ جهان را از سال 1969 تا 1977 آنالیز نمود. نتایج مطالعه حاضر حاکی از آن است که تغییرپذیری نرخ رشد دارایی های بانک به نسبت اندازه بانک تنزل می یابد.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34</a:t>
            </a:r>
            <a:endParaRPr lang="en-US" dirty="0"/>
          </a:p>
        </p:txBody>
      </p:sp>
    </p:spTree>
    <p:extLst>
      <p:ext uri="{BB962C8B-B14F-4D97-AF65-F5344CB8AC3E}">
        <p14:creationId xmlns:p14="http://schemas.microsoft.com/office/powerpoint/2010/main" val="37609953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چکیده</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رقابت و سودآوری</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اندازه و عملکرد</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دو فرضیه مطرح می کنیم: </a:t>
            </a:r>
          </a:p>
          <a:p>
            <a:pPr marL="914400" lvl="1" indent="-457200" algn="just" rtl="1">
              <a:lnSpc>
                <a:spcPct val="150000"/>
              </a:lnSpc>
              <a:buFont typeface="Wingdings" panose="05000000000000000000" pitchFamily="2" charset="2"/>
              <a:buChar char="ü"/>
            </a:pPr>
            <a:r>
              <a:rPr lang="en-AU" sz="2800" dirty="0" smtClean="0">
                <a:cs typeface="B Nazanin" panose="00000400000000000000" pitchFamily="2" charset="-78"/>
              </a:rPr>
              <a:t>H1</a:t>
            </a:r>
            <a:r>
              <a:rPr lang="fa-IR" sz="2800" dirty="0" smtClean="0">
                <a:cs typeface="B Nazanin" panose="00000400000000000000" pitchFamily="2" charset="-78"/>
              </a:rPr>
              <a:t>:</a:t>
            </a:r>
            <a:r>
              <a:rPr lang="en-AU" sz="2800" dirty="0" smtClean="0">
                <a:cs typeface="B Nazanin" panose="00000400000000000000" pitchFamily="2" charset="-78"/>
              </a:rPr>
              <a:t> </a:t>
            </a:r>
            <a:r>
              <a:rPr lang="fa-IR" sz="2800" dirty="0">
                <a:cs typeface="B Nazanin" panose="00000400000000000000" pitchFamily="2" charset="-78"/>
              </a:rPr>
              <a:t>بین رشد سود بانک ها و اندازه آنها رابطه معکوسی وجود دارد. </a:t>
            </a:r>
          </a:p>
          <a:p>
            <a:pPr marL="914400" lvl="1" indent="-457200" algn="just" rtl="1">
              <a:lnSpc>
                <a:spcPct val="150000"/>
              </a:lnSpc>
              <a:buFont typeface="Wingdings" panose="05000000000000000000" pitchFamily="2" charset="2"/>
              <a:buChar char="ü"/>
            </a:pPr>
            <a:r>
              <a:rPr lang="en-AU" sz="2800" dirty="0" smtClean="0">
                <a:cs typeface="B Nazanin" panose="00000400000000000000" pitchFamily="2" charset="-78"/>
              </a:rPr>
              <a:t>H2</a:t>
            </a:r>
            <a:r>
              <a:rPr lang="fa-IR" sz="2800" dirty="0" smtClean="0">
                <a:cs typeface="B Nazanin" panose="00000400000000000000" pitchFamily="2" charset="-78"/>
              </a:rPr>
              <a:t>:</a:t>
            </a:r>
            <a:r>
              <a:rPr lang="en-AU" sz="2800" dirty="0" smtClean="0">
                <a:cs typeface="B Nazanin" panose="00000400000000000000" pitchFamily="2" charset="-78"/>
              </a:rPr>
              <a:t> </a:t>
            </a:r>
            <a:r>
              <a:rPr lang="fa-IR" sz="2800" dirty="0">
                <a:cs typeface="B Nazanin" panose="00000400000000000000" pitchFamily="2" charset="-78"/>
              </a:rPr>
              <a:t>رشد سود بانک ها مستقل از اندازه آنها عمل می کند.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18</a:t>
            </a:r>
            <a:r>
              <a:rPr lang="en-US" sz="2400" dirty="0" smtClean="0"/>
              <a:t>/</a:t>
            </a:r>
            <a:r>
              <a:rPr lang="fa-IR" sz="2400" dirty="0" smtClean="0"/>
              <a:t>34</a:t>
            </a:r>
            <a:endParaRPr lang="en-US" dirty="0"/>
          </a:p>
        </p:txBody>
      </p:sp>
    </p:spTree>
    <p:extLst>
      <p:ext uri="{BB962C8B-B14F-4D97-AF65-F5344CB8AC3E}">
        <p14:creationId xmlns:p14="http://schemas.microsoft.com/office/powerpoint/2010/main" val="99387319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چکیده</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رقابت و سودآوری</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dirty="0" smtClean="0">
                <a:solidFill>
                  <a:schemeClr val="bg1"/>
                </a:solidFill>
                <a:cs typeface="B Nazanin" panose="00000400000000000000" pitchFamily="2" charset="-78"/>
              </a:rPr>
              <a:t>اندازه و عملکرد</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پیشنهادات</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داده ها </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جمعیت بانک های مورد پژوهش از لیست 1000 بانک بزرگ جهانی بانکر (چاپ 98 – 1988) اقتباس گردیده است. این لیست بانک ها را موسسات و نهادهای سپرده گذاری تعریف می کند که از سوی بانک مرزی تشخیص داده و شناسایی می شوند. این لیست خرده فروشی، عمده فروشی، توسعه و بانک های پس انداز را دربرمی گیرد.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19</a:t>
            </a:r>
            <a:r>
              <a:rPr lang="en-US" sz="2400" dirty="0" smtClean="0"/>
              <a:t>/</a:t>
            </a:r>
            <a:r>
              <a:rPr lang="fa-IR" sz="2400" dirty="0" smtClean="0"/>
              <a:t>34</a:t>
            </a:r>
            <a:endParaRPr lang="en-US" dirty="0"/>
          </a:p>
        </p:txBody>
      </p:sp>
    </p:spTree>
    <p:extLst>
      <p:ext uri="{BB962C8B-B14F-4D97-AF65-F5344CB8AC3E}">
        <p14:creationId xmlns:p14="http://schemas.microsoft.com/office/powerpoint/2010/main" val="112877762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326</Words>
  <Application>Microsoft Office PowerPoint</Application>
  <PresentationFormat>On-screen Show (4:3)</PresentationFormat>
  <Paragraphs>36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2017-07-01T09:03:22Z</dcterms:modified>
</cp:coreProperties>
</file>