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علم دانش آموزان از طبیعت و محیط زیست</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بالاترین ارزش برای شاخص دانش زیست محیطی توسط 51 درصد از پاسخ دهندگان به دست آمد، در حالی که تنها 33 درصد از پاسخ دهندگان ارزش بالایی از شاخص دانش به طور خاص مربوط به طبیعت را به دست آوردند. بزرگترین آگاهی دانش آموزان از مسائل مربوط به زباله، انرژی، منابع طبیعی، و اثر گلخانه ای نشان داد: نتایج بهتر از 5 امتیاز توسط 60٪ از دانش آموزان به دست آمده است.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21/38</a:t>
            </a:r>
            <a:endParaRPr lang="en-US" dirty="0"/>
          </a:p>
        </p:txBody>
      </p:sp>
    </p:spTree>
    <p:extLst>
      <p:ext uri="{BB962C8B-B14F-4D97-AF65-F5344CB8AC3E}">
        <p14:creationId xmlns:p14="http://schemas.microsoft.com/office/powerpoint/2010/main" val="12943598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t">
            <a:noAutofit/>
          </a:bodyPr>
          <a:lstStyle/>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endParaRPr lang="fa-IR" sz="2800" dirty="0">
              <a:cs typeface="B Nazanin" panose="00000400000000000000" pitchFamily="2" charset="-78"/>
            </a:endParaRPr>
          </a:p>
          <a:p>
            <a:pPr algn="ctr" rtl="1">
              <a:lnSpc>
                <a:spcPct val="150000"/>
              </a:lnSpc>
            </a:pPr>
            <a:endParaRPr lang="fa-IR" sz="2800" dirty="0" smtClean="0">
              <a:cs typeface="B Nazanin" panose="00000400000000000000" pitchFamily="2" charset="-78"/>
            </a:endParaRPr>
          </a:p>
          <a:p>
            <a:pPr algn="ctr" rtl="1">
              <a:lnSpc>
                <a:spcPct val="150000"/>
              </a:lnSpc>
            </a:pPr>
            <a:r>
              <a:rPr lang="fa-IR" sz="2200" dirty="0" smtClean="0">
                <a:cs typeface="B Nazanin" panose="00000400000000000000" pitchFamily="2" charset="-78"/>
              </a:rPr>
              <a:t>شکل </a:t>
            </a:r>
            <a:r>
              <a:rPr lang="fa-IR" sz="2200" dirty="0">
                <a:cs typeface="B Nazanin" panose="00000400000000000000" pitchFamily="2" charset="-78"/>
              </a:rPr>
              <a:t>2. تفاوت در میانگین شاخص دانش (مرتبط با طبیعت و غیر مرتبط با طبیعت) در میان دانش آموزان دبیرستان و مدرسه عمومی.</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22/38</a:t>
            </a:r>
            <a:endParaRPr lang="en-US" dirty="0"/>
          </a:p>
        </p:txBody>
      </p:sp>
      <p:pic>
        <p:nvPicPr>
          <p:cNvPr id="25" name="Picture 24"/>
          <p:cNvPicPr/>
          <p:nvPr/>
        </p:nvPicPr>
        <p:blipFill>
          <a:blip r:embed="rId2"/>
          <a:stretch>
            <a:fillRect/>
          </a:stretch>
        </p:blipFill>
        <p:spPr>
          <a:xfrm>
            <a:off x="1697686" y="336323"/>
            <a:ext cx="5695515" cy="4360368"/>
          </a:xfrm>
          <a:prstGeom prst="rect">
            <a:avLst/>
          </a:prstGeom>
        </p:spPr>
      </p:pic>
    </p:spTree>
    <p:extLst>
      <p:ext uri="{BB962C8B-B14F-4D97-AF65-F5344CB8AC3E}">
        <p14:creationId xmlns:p14="http://schemas.microsoft.com/office/powerpoint/2010/main" val="31453569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استانی </a:t>
                </a:r>
                <a:r>
                  <a:rPr lang="fa-IR" sz="2800" dirty="0">
                    <a:cs typeface="B Nazanin" panose="00000400000000000000" pitchFamily="2" charset="-78"/>
                  </a:rPr>
                  <a:t>که پاسخ دهندگان در آن زندگی می کردند عامل سطوح متمایز دانش، اما تنها دانش مرتبط با طبیعت، بود</a:t>
                </a:r>
                <a:r>
                  <a:rPr lang="fa-IR" sz="2800" b="1" dirty="0">
                    <a:cs typeface="B Nazanin" panose="00000400000000000000" pitchFamily="2" charset="-78"/>
                  </a:rPr>
                  <a:t>. </a:t>
                </a:r>
                <a:r>
                  <a:rPr lang="fa-IR" sz="2800" dirty="0">
                    <a:cs typeface="B Nazanin" panose="00000400000000000000" pitchFamily="2" charset="-78"/>
                  </a:rPr>
                  <a:t>بهترین نتایج با دانش آموزان استان </a:t>
                </a:r>
                <a:r>
                  <a:rPr lang="en-US" sz="2800" dirty="0" err="1" smtClean="0">
                    <a:cs typeface="B Nazanin" panose="00000400000000000000" pitchFamily="2" charset="-78"/>
                  </a:rPr>
                  <a:t>Malopolska</a:t>
                </a:r>
                <a:r>
                  <a:rPr lang="fa-IR" sz="2800" dirty="0" smtClean="0">
                    <a:cs typeface="B Nazanin" panose="00000400000000000000" pitchFamily="2" charset="-78"/>
                  </a:rPr>
                  <a:t> و </a:t>
                </a:r>
                <a:r>
                  <a:rPr lang="en-US" sz="2800" dirty="0">
                    <a:cs typeface="B Nazanin" panose="00000400000000000000" pitchFamily="2" charset="-78"/>
                  </a:rPr>
                  <a:t>Silesian</a:t>
                </a:r>
                <a:r>
                  <a:rPr lang="fa-IR" sz="2800" dirty="0">
                    <a:cs typeface="B Nazanin" panose="00000400000000000000" pitchFamily="2" charset="-78"/>
                  </a:rPr>
                  <a:t> به دست آمد. در هر دو این استان ها تقریبا 60٪ از دانش آموزان نام پارک های ملی را می دانستند، در حالی که در سایر استان ها درصد کسانی که چنین خوب بلد بودند از نصف کمتر بود.</a:t>
                </a:r>
                <a:r>
                  <a:rPr lang="fa-IR" sz="2800" b="1" dirty="0">
                    <a:cs typeface="B Nazanin" panose="00000400000000000000" pitchFamily="2" charset="-78"/>
                  </a:rPr>
                  <a:t> </a:t>
                </a:r>
                <a:r>
                  <a:rPr lang="fa-IR" sz="2800" dirty="0">
                    <a:cs typeface="B Nazanin" panose="00000400000000000000" pitchFamily="2" charset="-78"/>
                  </a:rPr>
                  <a:t>این وضعیت در رابطه با نام حیوانات حفاظت شده مشابه بود: دانش آموزان با بهترین آگاهی در </a:t>
                </a:r>
                <a:r>
                  <a:rPr lang="fa-IR" sz="2800" dirty="0" smtClean="0">
                    <a:cs typeface="B Nazanin" panose="00000400000000000000" pitchFamily="2" charset="-78"/>
                  </a:rPr>
                  <a:t>استان</a:t>
                </a:r>
                <a:r>
                  <a:rPr lang="en-US" sz="2800" dirty="0" err="1" smtClean="0">
                    <a:cs typeface="B Nazanin" panose="00000400000000000000" pitchFamily="2" charset="-78"/>
                  </a:rPr>
                  <a:t>Malopolska</a:t>
                </a:r>
                <a:r>
                  <a:rPr lang="en-US" sz="2800" dirty="0" smtClean="0">
                    <a:cs typeface="B Nazanin" panose="00000400000000000000" pitchFamily="2" charset="-78"/>
                  </a:rPr>
                  <a:t> </a:t>
                </a:r>
                <a:r>
                  <a:rPr lang="fa-IR" sz="2800" dirty="0" smtClean="0">
                    <a:cs typeface="B Nazanin" panose="00000400000000000000" pitchFamily="2" charset="-78"/>
                  </a:rPr>
                  <a:t>(</a:t>
                </a:r>
                <a:r>
                  <a:rPr lang="fa-IR" sz="2800" dirty="0">
                    <a:cs typeface="B Nazanin" panose="00000400000000000000" pitchFamily="2" charset="-78"/>
                  </a:rPr>
                  <a:t>45٪) و </a:t>
                </a:r>
                <a:r>
                  <a:rPr lang="en-US" sz="2800" dirty="0">
                    <a:cs typeface="B Nazanin" panose="00000400000000000000" pitchFamily="2" charset="-78"/>
                  </a:rPr>
                  <a:t>Silesian </a:t>
                </a:r>
                <a:r>
                  <a:rPr lang="fa-IR" sz="2800" dirty="0">
                    <a:cs typeface="B Nazanin" panose="00000400000000000000" pitchFamily="2" charset="-78"/>
                  </a:rPr>
                  <a:t>(42٪) زندگی می کردند (23/0- =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𝑟</m:t>
                        </m:r>
                      </m:e>
                      <m:sub>
                        <m:r>
                          <a:rPr lang="en-US" sz="2800" i="1">
                            <a:latin typeface="Cambria Math" panose="02040503050406030204" pitchFamily="18" charset="0"/>
                          </a:rPr>
                          <m:t>𝑠</m:t>
                        </m:r>
                      </m:sub>
                    </m:sSub>
                  </m:oMath>
                </a14:m>
                <a:r>
                  <a:rPr lang="fa-IR" sz="2800" dirty="0">
                    <a:cs typeface="B Nazanin" panose="00000400000000000000" pitchFamily="2" charset="-78"/>
                  </a:rPr>
                  <a:t>، </a:t>
                </a:r>
                <a:r>
                  <a:rPr lang="en-US" sz="2800" dirty="0">
                    <a:cs typeface="B Nazanin" panose="00000400000000000000" pitchFamily="2" charset="-78"/>
                  </a:rPr>
                  <a:t>p</a:t>
                </a:r>
                <a:r>
                  <a:rPr lang="fa-IR" sz="2800" dirty="0">
                    <a:cs typeface="B Nazanin" panose="00000400000000000000" pitchFamily="2" charset="-78"/>
                  </a:rPr>
                  <a:t> &lt;05/0</a:t>
                </a:r>
                <a:r>
                  <a:rPr lang="fa-IR" sz="2800" dirty="0" smtClean="0">
                    <a:cs typeface="B Nazanin" panose="00000400000000000000" pitchFamily="2" charset="-78"/>
                  </a:rPr>
                  <a:t>).</a:t>
                </a:r>
                <a:endParaRPr lang="en-US"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268" b="-370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23/38</a:t>
            </a:r>
            <a:endParaRPr lang="en-US" dirty="0"/>
          </a:p>
        </p:txBody>
      </p:sp>
    </p:spTree>
    <p:extLst>
      <p:ext uri="{BB962C8B-B14F-4D97-AF65-F5344CB8AC3E}">
        <p14:creationId xmlns:p14="http://schemas.microsoft.com/office/powerpoint/2010/main" val="1305240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استان های </a:t>
            </a:r>
            <a:r>
              <a:rPr lang="en-US" sz="2800" dirty="0" err="1" smtClean="0">
                <a:cs typeface="B Nazanin" panose="00000400000000000000" pitchFamily="2" charset="-78"/>
              </a:rPr>
              <a:t>Warmia</a:t>
            </a:r>
            <a:r>
              <a:rPr lang="fa-IR" sz="2800" dirty="0" smtClean="0">
                <a:cs typeface="B Nazanin" panose="00000400000000000000" pitchFamily="2" charset="-78"/>
              </a:rPr>
              <a:t> و </a:t>
            </a:r>
            <a:r>
              <a:rPr lang="en-US" sz="2800" dirty="0" err="1" smtClean="0">
                <a:cs typeface="B Nazanin" panose="00000400000000000000" pitchFamily="2" charset="-78"/>
              </a:rPr>
              <a:t>Mazury</a:t>
            </a:r>
            <a:r>
              <a:rPr lang="fa-IR" sz="2800" dirty="0" smtClean="0">
                <a:cs typeface="B Nazanin" panose="00000400000000000000" pitchFamily="2" charset="-78"/>
              </a:rPr>
              <a:t> با </a:t>
            </a:r>
            <a:r>
              <a:rPr lang="fa-IR" sz="2800" dirty="0">
                <a:cs typeface="B Nazanin" panose="00000400000000000000" pitchFamily="2" charset="-78"/>
              </a:rPr>
              <a:t>مقدار قابل توجهی از زمین های بایر و مناطق حفاظت شده خود را مشخص می کنند، هر چند از نظر چشم اندازشان با ارزش هستند، اما وضعیت حفاظتی زیادی مانند پارک های ملی ندارد. مشکل این منطقه بیکاری و توسعه کند اقتصادی است (جدول 1). در مقابل برای استان </a:t>
            </a:r>
            <a:r>
              <a:rPr lang="en-US" sz="2800" dirty="0" err="1">
                <a:cs typeface="B Nazanin" panose="00000400000000000000" pitchFamily="2" charset="-78"/>
              </a:rPr>
              <a:t>Malopolska</a:t>
            </a:r>
            <a:r>
              <a:rPr lang="en-US" sz="2800" dirty="0">
                <a:cs typeface="B Nazanin" panose="00000400000000000000" pitchFamily="2" charset="-78"/>
              </a:rPr>
              <a:t>، </a:t>
            </a:r>
            <a:r>
              <a:rPr lang="fa-IR" sz="2800" dirty="0">
                <a:cs typeface="B Nazanin" panose="00000400000000000000" pitchFamily="2" charset="-78"/>
              </a:rPr>
              <a:t>به نظر می رسد قابل توجیه تر باشد فرض کنیم که در این منطقه دانش دانش آموزان از طبیعت بیشتر به والدین و موقعیت اجتماعی آنها بستگی دارد.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24/38</a:t>
            </a:r>
            <a:endParaRPr lang="en-US" dirty="0"/>
          </a:p>
        </p:txBody>
      </p:sp>
    </p:spTree>
    <p:extLst>
      <p:ext uri="{BB962C8B-B14F-4D97-AF65-F5344CB8AC3E}">
        <p14:creationId xmlns:p14="http://schemas.microsoft.com/office/powerpoint/2010/main" val="36601719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371</Words>
  <Application>Microsoft Office PowerPoint</Application>
  <PresentationFormat>On-screen Show (4:3)</PresentationFormat>
  <Paragraphs>40</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2017-07-09T08:25:41Z</dcterms:modified>
</cp:coreProperties>
</file>