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طرح و روش شناسی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تحلیل و 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اثر تعهد به رابطه با ادغام خارجی</a:t>
            </a:r>
          </a:p>
          <a:p>
            <a:pPr marL="685800" indent="-685800" algn="just" rtl="1">
              <a:lnSpc>
                <a:spcPct val="150000"/>
              </a:lnSpc>
              <a:buFont typeface="Wingdings" panose="05000000000000000000" pitchFamily="2" charset="2"/>
              <a:buChar char="§"/>
            </a:pPr>
            <a:r>
              <a:rPr lang="fa-IR" sz="2600" dirty="0">
                <a:cs typeface="B Nazanin" panose="00000400000000000000" pitchFamily="2" charset="-78"/>
              </a:rPr>
              <a:t>بخاطر اینکه </a:t>
            </a:r>
            <a:r>
              <a:rPr lang="en-US" sz="2600" dirty="0" smtClean="0">
                <a:cs typeface="B Nazanin" panose="00000400000000000000" pitchFamily="2" charset="-78"/>
              </a:rPr>
              <a:t>SCI</a:t>
            </a:r>
            <a:r>
              <a:rPr lang="fa-IR" sz="2600" dirty="0" smtClean="0">
                <a:cs typeface="B Nazanin" panose="00000400000000000000" pitchFamily="2" charset="-78"/>
              </a:rPr>
              <a:t> بوسیله </a:t>
            </a:r>
            <a:r>
              <a:rPr lang="fa-IR" sz="2600" dirty="0">
                <a:cs typeface="B Nazanin" panose="00000400000000000000" pitchFamily="2" charset="-78"/>
              </a:rPr>
              <a:t>همکاری، سودمندی متقابل و مشارکت با اعضای زنجیره تأمین اینجاد شده است، تعهد به رابطه، نقش بسیار مهمی در </a:t>
            </a:r>
            <a:r>
              <a:rPr lang="en-US" sz="2600" dirty="0" smtClean="0">
                <a:cs typeface="B Nazanin" panose="00000400000000000000" pitchFamily="2" charset="-78"/>
              </a:rPr>
              <a:t>SCI</a:t>
            </a:r>
            <a:r>
              <a:rPr lang="fa-IR" sz="2600" dirty="0" smtClean="0">
                <a:cs typeface="B Nazanin" panose="00000400000000000000" pitchFamily="2" charset="-78"/>
              </a:rPr>
              <a:t> بازی </a:t>
            </a:r>
            <a:r>
              <a:rPr lang="fa-IR" sz="2600" dirty="0">
                <a:cs typeface="B Nazanin" panose="00000400000000000000" pitchFamily="2" charset="-78"/>
              </a:rPr>
              <a:t>می کند. به منظور داشتن درجه بالاتری از ادغام با عرضه کنندگان و مشتریان، باید تسهیم اطلاعات، همکاری و هماهنگی فرایند بین سازندگان و عرضه کنندگان و مشتریان وجود داشته باشد. بس و </a:t>
            </a:r>
            <a:r>
              <a:rPr lang="fa-IR" sz="2600" dirty="0" smtClean="0">
                <a:cs typeface="B Nazanin" panose="00000400000000000000" pitchFamily="2" charset="-78"/>
              </a:rPr>
              <a:t>همکاران </a:t>
            </a:r>
            <a:r>
              <a:rPr lang="fa-IR" sz="2600" dirty="0">
                <a:cs typeface="B Nazanin" panose="00000400000000000000" pitchFamily="2" charset="-78"/>
              </a:rPr>
              <a:t>تاکید کردند که تعهد به رابطه توانمندسازی کلیدی در دستیابی به ادغام زنجیره تأمین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46</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1554234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طرح و روش شناسی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تحلیل و 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ژاو و همکاران نشان دادند که تعهد به رابطه با مشتریان ادغام مشتری را به صورت مستقیم بهبود می دهد اما اثر تعهد به رابطه را با عرضه کنندگان در ادغام عرضه کنندگان یا اثر ادغام داخلی را بر ادغام خارجی نشان ندادند.</a:t>
            </a:r>
          </a:p>
          <a:p>
            <a:pPr marL="457200" indent="-457200" algn="just" rtl="1">
              <a:lnSpc>
                <a:spcPct val="150000"/>
              </a:lnSpc>
              <a:buFont typeface="Wingdings" panose="05000000000000000000" pitchFamily="2" charset="2"/>
              <a:buChar char="ü"/>
            </a:pPr>
            <a:r>
              <a:rPr lang="fa-IR" sz="2800" dirty="0">
                <a:cs typeface="B Nazanin" panose="00000400000000000000" pitchFamily="2" charset="-78"/>
              </a:rPr>
              <a:t>فرضیه3. تعهد به رابطه با مشتریان ارتباط مثبتی با ادغام مشتری دارد</a:t>
            </a:r>
          </a:p>
          <a:p>
            <a:pPr marL="457200" indent="-457200" algn="just" rtl="1">
              <a:lnSpc>
                <a:spcPct val="150000"/>
              </a:lnSpc>
              <a:buFont typeface="Wingdings" panose="05000000000000000000" pitchFamily="2" charset="2"/>
              <a:buChar char="ü"/>
            </a:pPr>
            <a:r>
              <a:rPr lang="fa-IR" sz="2800" dirty="0">
                <a:cs typeface="B Nazanin" panose="00000400000000000000" pitchFamily="2" charset="-78"/>
              </a:rPr>
              <a:t>فرضیه4. تعهد به رابطه با عرضه کنندگان ارتباط مثبتی با ادغام عرضه کنندگان دارد.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46</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4270517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طرح و روش شناسی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تحلیل و 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اثر تعامل ادغام داخلی و تعهد به رابطه با ادغام خارجی</a:t>
            </a:r>
          </a:p>
          <a:p>
            <a:pPr marL="685800" indent="-685800" algn="just" rtl="1">
              <a:lnSpc>
                <a:spcPct val="150000"/>
              </a:lnSpc>
              <a:buFont typeface="Wingdings" panose="05000000000000000000" pitchFamily="2" charset="2"/>
              <a:buChar char="§"/>
            </a:pPr>
            <a:r>
              <a:rPr lang="fa-IR" sz="2500" dirty="0">
                <a:cs typeface="B Nazanin" panose="00000400000000000000" pitchFamily="2" charset="-78"/>
              </a:rPr>
              <a:t>هنگامی که سطح بالایی از ادغام داخلی بین کارکردهای مختلف وجود دارد، شرکت قادر خواهد بود تا مزایای کاملی از تعهد به رابطه افزایش یافته را در ارتقای ادغام خارجی را داشته باشد. بنابراین ما فرضیات زیر را پیشنهاد می کنیم</a:t>
            </a:r>
          </a:p>
          <a:p>
            <a:pPr marL="457200" indent="-457200" algn="just" rtl="1">
              <a:lnSpc>
                <a:spcPct val="150000"/>
              </a:lnSpc>
              <a:buFont typeface="Wingdings" panose="05000000000000000000" pitchFamily="2" charset="2"/>
              <a:buChar char="ü"/>
            </a:pPr>
            <a:r>
              <a:rPr lang="fa-IR" sz="2600" dirty="0" smtClean="0">
                <a:cs typeface="B Nazanin" panose="00000400000000000000" pitchFamily="2" charset="-78"/>
              </a:rPr>
              <a:t>فرضیه 5</a:t>
            </a:r>
            <a:r>
              <a:rPr lang="fa-IR" sz="2600" dirty="0">
                <a:cs typeface="B Nazanin" panose="00000400000000000000" pitchFamily="2" charset="-78"/>
              </a:rPr>
              <a:t>. تعامل بین ادغام داخلی و تعهد به رابطه به مشتری رابطه مثبتی با ادغام مشتری </a:t>
            </a:r>
            <a:r>
              <a:rPr lang="fa-IR" sz="2600" dirty="0" smtClean="0">
                <a:cs typeface="B Nazanin" panose="00000400000000000000" pitchFamily="2" charset="-78"/>
              </a:rPr>
              <a:t>دارد.</a:t>
            </a:r>
            <a:endParaRPr lang="fa-IR" sz="2600" dirty="0">
              <a:cs typeface="B Nazanin" panose="00000400000000000000" pitchFamily="2" charset="-78"/>
            </a:endParaRPr>
          </a:p>
          <a:p>
            <a:pPr marL="457200" indent="-457200" algn="just" rtl="1">
              <a:lnSpc>
                <a:spcPct val="150000"/>
              </a:lnSpc>
              <a:buFont typeface="Wingdings" panose="05000000000000000000" pitchFamily="2" charset="2"/>
              <a:buChar char="ü"/>
            </a:pPr>
            <a:r>
              <a:rPr lang="fa-IR" sz="2600" dirty="0">
                <a:cs typeface="B Nazanin" panose="00000400000000000000" pitchFamily="2" charset="-78"/>
              </a:rPr>
              <a:t>فرضیه6. تعامل بین ادغام داخلی و تعهد به رابطه با عرضه کنندگان رابطه مثبتی با ادغام عرضه کنندگان دارد.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54082"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46</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6736890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طرح و روش شناسی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تحلیل و 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اثر </a:t>
            </a:r>
            <a:r>
              <a:rPr lang="fa-IR" sz="2800" b="1" u="sng" dirty="0">
                <a:cs typeface="B Nazanin" panose="00000400000000000000" pitchFamily="2" charset="-78"/>
              </a:rPr>
              <a:t>مالکیت</a:t>
            </a:r>
            <a:endParaRPr lang="en-US" sz="2800" u="sng" dirty="0">
              <a:cs typeface="B Nazanin" panose="00000400000000000000" pitchFamily="2" charset="-78"/>
            </a:endParaRPr>
          </a:p>
          <a:p>
            <a:pPr marL="342900" indent="-342900" algn="just" rtl="1">
              <a:lnSpc>
                <a:spcPct val="150000"/>
              </a:lnSpc>
              <a:buFont typeface="Wingdings" panose="05000000000000000000" pitchFamily="2" charset="2"/>
              <a:buChar char="§"/>
            </a:pPr>
            <a:r>
              <a:rPr lang="fa-IR" sz="2500" dirty="0">
                <a:cs typeface="B Nazanin" panose="00000400000000000000" pitchFamily="2" charset="-78"/>
              </a:rPr>
              <a:t>مالکیت شرکت های چینی عمومأ شامل مالکیت </a:t>
            </a:r>
            <a:r>
              <a:rPr lang="fa-IR" sz="2500" dirty="0" smtClean="0">
                <a:cs typeface="B Nazanin" panose="00000400000000000000" pitchFamily="2" charset="-78"/>
              </a:rPr>
              <a:t>جمعی (</a:t>
            </a:r>
            <a:r>
              <a:rPr lang="en-US" sz="2500" dirty="0">
                <a:cs typeface="B Nazanin" panose="00000400000000000000" pitchFamily="2" charset="-78"/>
              </a:rPr>
              <a:t>COE</a:t>
            </a:r>
            <a:r>
              <a:rPr lang="fa-IR" sz="2500" dirty="0">
                <a:cs typeface="B Nazanin" panose="00000400000000000000" pitchFamily="2" charset="-78"/>
              </a:rPr>
              <a:t>)، مالکیت دولتی(</a:t>
            </a:r>
            <a:r>
              <a:rPr lang="en-US" sz="2500" dirty="0">
                <a:cs typeface="B Nazanin" panose="00000400000000000000" pitchFamily="2" charset="-78"/>
              </a:rPr>
              <a:t>SOE</a:t>
            </a:r>
            <a:r>
              <a:rPr lang="fa-IR" sz="2500" dirty="0" smtClean="0">
                <a:cs typeface="B Nazanin" panose="00000400000000000000" pitchFamily="2" charset="-78"/>
              </a:rPr>
              <a:t>)، </a:t>
            </a:r>
            <a:r>
              <a:rPr lang="fa-IR" sz="2500" dirty="0">
                <a:cs typeface="B Nazanin" panose="00000400000000000000" pitchFamily="2" charset="-78"/>
              </a:rPr>
              <a:t>مالیکت خصوصی(</a:t>
            </a:r>
            <a:r>
              <a:rPr lang="en-US" sz="2500" dirty="0">
                <a:cs typeface="B Nazanin" panose="00000400000000000000" pitchFamily="2" charset="-78"/>
              </a:rPr>
              <a:t>POE</a:t>
            </a:r>
            <a:r>
              <a:rPr lang="fa-IR" sz="2500" dirty="0">
                <a:cs typeface="B Nazanin" panose="00000400000000000000" pitchFamily="2" charset="-78"/>
              </a:rPr>
              <a:t>) </a:t>
            </a:r>
            <a:r>
              <a:rPr lang="fa-IR" sz="2500" dirty="0" smtClean="0">
                <a:cs typeface="B Nazanin" panose="00000400000000000000" pitchFamily="2" charset="-78"/>
              </a:rPr>
              <a:t>و </a:t>
            </a:r>
            <a:r>
              <a:rPr lang="fa-IR" sz="2500" dirty="0">
                <a:cs typeface="B Nazanin" panose="00000400000000000000" pitchFamily="2" charset="-78"/>
              </a:rPr>
              <a:t>شرکت ها با مالیکتی خارجی (</a:t>
            </a:r>
            <a:r>
              <a:rPr lang="en-US" sz="2500" dirty="0">
                <a:cs typeface="B Nazanin" panose="00000400000000000000" pitchFamily="2" charset="-78"/>
              </a:rPr>
              <a:t>FOE</a:t>
            </a:r>
            <a:r>
              <a:rPr lang="fa-IR" sz="2500" dirty="0">
                <a:cs typeface="B Nazanin" panose="00000400000000000000" pitchFamily="2" charset="-78"/>
              </a:rPr>
              <a:t>) میباشند. همانند اشتیاق برای حفظ رابطه، تعهد به رابطه اثرات مختلفی بر ادغام بین شرکای زنجیره تأمین در مالکیت های متفاوت دارد. به خصوص، انتظار می رود نقش تعهد به رابطه در کاهش عدم اطمینان که در بین مالیکت های مختلف، متفاوت باشد</a:t>
            </a:r>
            <a:r>
              <a:rPr lang="fa-IR" sz="2500" dirty="0" smtClean="0">
                <a:cs typeface="B Nazanin" panose="00000400000000000000" pitchFamily="2" charset="-78"/>
              </a:rPr>
              <a:t>. شرکت </a:t>
            </a:r>
            <a:r>
              <a:rPr lang="fa-IR" sz="2500" dirty="0">
                <a:cs typeface="B Nazanin" panose="00000400000000000000" pitchFamily="2" charset="-78"/>
              </a:rPr>
              <a:t>های با مدیریت چینی، در مقابل شرکت های با مدیریت خارجی  دارای فرهنگ جمع گرای چینی فرهنگ غالب است که مشخص شده با شبکه "ژانکسی" می باشد</a:t>
            </a:r>
            <a:r>
              <a:rPr lang="fa-IR" sz="2500" dirty="0" smtClean="0">
                <a:cs typeface="B Nazanin" panose="00000400000000000000" pitchFamily="2" charset="-78"/>
              </a:rPr>
              <a:t>.</a:t>
            </a:r>
            <a:endParaRPr lang="en-US" sz="25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46</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5595793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436</Words>
  <Application>Microsoft Office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2017-07-02T03:32:47Z</dcterms:modified>
</cp:coreProperties>
</file>