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سیستم مورد مطالعه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پیشنهادی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عملکرد روش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روش پیشنهادی تشخیص حالت جزیره ای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بار و مشخصه</a:t>
            </a:r>
            <a:r>
              <a:rPr lang="en-US" sz="2800" dirty="0">
                <a:cs typeface="B Nazanin" panose="00000400000000000000" pitchFamily="2" charset="-78"/>
              </a:rPr>
              <a:t>P-V </a:t>
            </a:r>
            <a:r>
              <a:rPr lang="en-US" sz="2800" dirty="0" smtClean="0">
                <a:cs typeface="B Nazanin" panose="00000400000000000000" pitchFamily="2" charset="-78"/>
              </a:rPr>
              <a:t>DG </a:t>
            </a:r>
            <a:r>
              <a:rPr lang="fa-IR" sz="2800" dirty="0" smtClean="0">
                <a:cs typeface="B Nazanin" panose="00000400000000000000" pitchFamily="2" charset="-78"/>
              </a:rPr>
              <a:t> برای </a:t>
            </a:r>
            <a:r>
              <a:rPr lang="fa-IR" sz="2800" dirty="0">
                <a:cs typeface="B Nazanin" panose="00000400000000000000" pitchFamily="2" charset="-78"/>
              </a:rPr>
              <a:t>تعیین مقدار تغییرات ولتاژ تجزیه و تحلیل شده اند از زمانی که </a:t>
            </a:r>
            <a:r>
              <a:rPr lang="en-US" sz="2800" dirty="0">
                <a:cs typeface="B Nazanin" panose="00000400000000000000" pitchFamily="2" charset="-78"/>
              </a:rPr>
              <a:t>DG</a:t>
            </a:r>
            <a:r>
              <a:rPr lang="fa-IR" sz="2800" dirty="0">
                <a:cs typeface="B Nazanin" panose="00000400000000000000" pitchFamily="2" charset="-78"/>
              </a:rPr>
              <a:t> برای عمل کردن در خروجی نواحی اکتیو ثابت طراحی شده، منحنی </a:t>
            </a:r>
            <a:r>
              <a:rPr lang="fa-IR" sz="2800" dirty="0" smtClean="0">
                <a:cs typeface="B Nazanin" panose="00000400000000000000" pitchFamily="2" charset="-78"/>
              </a:rPr>
              <a:t>قدرت</a:t>
            </a:r>
            <a:r>
              <a:rPr lang="en-US" sz="2800" dirty="0" smtClean="0">
                <a:cs typeface="B Nazanin" panose="00000400000000000000" pitchFamily="2" charset="-78"/>
              </a:rPr>
              <a:t>DG </a:t>
            </a:r>
            <a:r>
              <a:rPr lang="fa-IR" sz="2800" dirty="0" smtClean="0">
                <a:cs typeface="B Nazanin" panose="00000400000000000000" pitchFamily="2" charset="-78"/>
              </a:rPr>
              <a:t> با </a:t>
            </a:r>
            <a:r>
              <a:rPr lang="fa-IR" sz="2800" dirty="0">
                <a:cs typeface="B Nazanin" panose="00000400000000000000" pitchFamily="2" charset="-78"/>
              </a:rPr>
              <a:t>یک خط افقی در </a:t>
            </a:r>
            <a:r>
              <a:rPr lang="en-US" sz="2800" dirty="0">
                <a:cs typeface="B Nazanin" panose="00000400000000000000" pitchFamily="2" charset="-78"/>
              </a:rPr>
              <a:t>KW</a:t>
            </a:r>
            <a:r>
              <a:rPr lang="fa-IR" sz="2800" dirty="0">
                <a:cs typeface="B Nazanin" panose="00000400000000000000" pitchFamily="2" charset="-78"/>
              </a:rPr>
              <a:t> 100 نشان داده شده است. برای بار های </a:t>
            </a:r>
            <a:r>
              <a:rPr lang="en-US" sz="2800" dirty="0">
                <a:cs typeface="B Nazanin" panose="00000400000000000000" pitchFamily="2" charset="-78"/>
              </a:rPr>
              <a:t>RLC</a:t>
            </a:r>
            <a:r>
              <a:rPr lang="fa-IR" sz="2800" dirty="0">
                <a:cs typeface="B Nazanin" panose="00000400000000000000" pitchFamily="2" charset="-78"/>
              </a:rPr>
              <a:t> ثابت، توان اکتیو با ولتاژ مرجع متناسب است. شکل 3، مشخصه </a:t>
            </a:r>
            <a:r>
              <a:rPr lang="en-US" sz="2800" dirty="0">
                <a:cs typeface="B Nazanin" panose="00000400000000000000" pitchFamily="2" charset="-78"/>
              </a:rPr>
              <a:t>DG P-V</a:t>
            </a:r>
            <a:r>
              <a:rPr lang="fa-IR" sz="2800" dirty="0">
                <a:cs typeface="B Nazanin" panose="00000400000000000000" pitchFamily="2" charset="-78"/>
              </a:rPr>
              <a:t> بار را نشان می دهد. نقطه ای که در آن  </a:t>
            </a:r>
            <a:r>
              <a:rPr lang="en-US" sz="2800" dirty="0" smtClean="0">
                <a:cs typeface="B Nazanin" panose="00000400000000000000" pitchFamily="2" charset="-78"/>
              </a:rPr>
              <a:t>DG</a:t>
            </a:r>
            <a:r>
              <a:rPr lang="fa-IR" sz="2800" dirty="0" smtClean="0">
                <a:cs typeface="B Nazanin" panose="00000400000000000000" pitchFamily="2" charset="-78"/>
              </a:rPr>
              <a:t> و </a:t>
            </a:r>
            <a:r>
              <a:rPr lang="fa-IR" sz="2800" dirty="0">
                <a:cs typeface="B Nazanin" panose="00000400000000000000" pitchFamily="2" charset="-78"/>
              </a:rPr>
              <a:t>منحنی بار قطع می گردند، نقطه عمل کردن حالت جزیره ای نامیده می شود 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12</a:t>
            </a:r>
            <a:r>
              <a:rPr lang="en-US" sz="2400" dirty="0" smtClean="0"/>
              <a:t>/</a:t>
            </a:r>
            <a:r>
              <a:rPr lang="fa-IR" sz="2400" dirty="0" smtClean="0"/>
              <a:t>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049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سیستم مورد مطالعه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پیشنهادی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عملکرد روش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315585" y="168441"/>
                <a:ext cx="8652346" cy="5097923"/>
              </a:xfrm>
              <a:prstGeom prst="rect">
                <a:avLst/>
              </a:prstGeom>
              <a:noFill/>
            </p:spPr>
            <p:txBody>
              <a:bodyPr wrap="square" rtlCol="0" anchor="b">
                <a:noAutofit/>
              </a:bodyPr>
              <a:lstStyle/>
              <a:p>
                <a:pPr algn="ctr" rtl="1">
                  <a:lnSpc>
                    <a:spcPct val="150000"/>
                  </a:lnSpc>
                </a:pPr>
                <a:r>
                  <a:rPr lang="fa-IR" sz="2200" dirty="0" smtClean="0">
                    <a:cs typeface="B Nazanin" panose="00000400000000000000" pitchFamily="2" charset="-78"/>
                  </a:rPr>
                  <a:t>شکل </a:t>
                </a:r>
                <a:r>
                  <a:rPr lang="fa-IR" sz="2200" dirty="0">
                    <a:cs typeface="B Nazanin" panose="00000400000000000000" pitchFamily="2" charset="-78"/>
                  </a:rPr>
                  <a:t>3.  مشخصه توان – ولتاژ برای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>
                        <a:latin typeface="Cambria Math" panose="02040503050406030204" pitchFamily="18" charset="0"/>
                      </a:rPr>
                      <m:t>DG</m:t>
                    </m:r>
                  </m:oMath>
                </a14:m>
                <a:r>
                  <a:rPr lang="fa-IR" sz="2200" dirty="0">
                    <a:cs typeface="B Nazanin" panose="00000400000000000000" pitchFamily="2" charset="-78"/>
                  </a:rPr>
                  <a:t> و بار با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200"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200">
                            <a:latin typeface="Cambria Math" panose="02040503050406030204" pitchFamily="18" charset="0"/>
                          </a:rPr>
                          <m:t>ref</m:t>
                        </m:r>
                      </m:sub>
                    </m:sSub>
                  </m:oMath>
                </a14:m>
                <a:r>
                  <a:rPr lang="fa-IR" sz="2200" dirty="0">
                    <a:cs typeface="B Nazanin" panose="00000400000000000000" pitchFamily="2" charset="-78"/>
                  </a:rPr>
                  <a:t> تنظیم شده در  </a:t>
                </a:r>
                <a14:m>
                  <m:oMath xmlns:m="http://schemas.openxmlformats.org/officeDocument/2006/math">
                    <m:r>
                      <a:rPr lang="en-US" sz="220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22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200">
                        <a:latin typeface="Cambria Math" panose="02040503050406030204" pitchFamily="18" charset="0"/>
                      </a:rPr>
                      <m:t>KW</m:t>
                    </m:r>
                  </m:oMath>
                </a14:m>
                <a:endParaRPr lang="en-US" sz="2200" dirty="0">
                  <a:cs typeface="B Nazanin" panose="00000400000000000000" pitchFamily="2" charset="-78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585" y="168441"/>
                <a:ext cx="8652346" cy="5097923"/>
              </a:xfrm>
              <a:prstGeom prst="rect">
                <a:avLst/>
              </a:prstGeom>
              <a:blipFill rotWithShape="0">
                <a:blip r:embed="rId2"/>
                <a:stretch>
                  <a:fillRect b="-19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13</a:t>
            </a:r>
            <a:r>
              <a:rPr lang="en-US" sz="2400" dirty="0" smtClean="0"/>
              <a:t>/</a:t>
            </a:r>
            <a:r>
              <a:rPr lang="fa-IR" sz="2400" dirty="0" smtClean="0"/>
              <a:t>30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3"/>
          <a:stretch>
            <a:fillRect/>
          </a:stretch>
        </p:blipFill>
        <p:spPr>
          <a:xfrm>
            <a:off x="1796735" y="418823"/>
            <a:ext cx="5529261" cy="399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228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سیستم مورد مطالعه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پیشنهادی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عملکرد روش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شکل 4 منحنی های توان- ولتاژ برای سه دسته شرایط بار گذاری</a:t>
            </a:r>
            <a:r>
              <a:rPr lang="en-US" sz="2800" dirty="0">
                <a:cs typeface="B Nazanin" panose="00000400000000000000" pitchFamily="2" charset="-78"/>
              </a:rPr>
              <a:t>DG </a:t>
            </a:r>
            <a:r>
              <a:rPr lang="fa-IR" sz="2800" dirty="0" smtClean="0">
                <a:cs typeface="B Nazanin" panose="00000400000000000000" pitchFamily="2" charset="-78"/>
              </a:rPr>
              <a:t> ارائه </a:t>
            </a:r>
            <a:r>
              <a:rPr lang="fa-IR" sz="2800" dirty="0">
                <a:cs typeface="B Nazanin" panose="00000400000000000000" pitchFamily="2" charset="-78"/>
              </a:rPr>
              <a:t>می دهد. توان </a:t>
            </a:r>
            <a:r>
              <a:rPr lang="fa-IR" sz="2800" dirty="0" smtClean="0">
                <a:cs typeface="B Nazanin" panose="00000400000000000000" pitchFamily="2" charset="-78"/>
              </a:rPr>
              <a:t>مرجع</a:t>
            </a:r>
            <a:r>
              <a:rPr lang="en-US" sz="2800" dirty="0" smtClean="0">
                <a:cs typeface="B Nazanin" panose="00000400000000000000" pitchFamily="2" charset="-78"/>
              </a:rPr>
              <a:t>DG </a:t>
            </a:r>
            <a:r>
              <a:rPr lang="fa-IR" sz="2800" dirty="0" smtClean="0">
                <a:cs typeface="B Nazanin" panose="00000400000000000000" pitchFamily="2" charset="-78"/>
              </a:rPr>
              <a:t> از </a:t>
            </a:r>
            <a:r>
              <a:rPr lang="fa-IR" sz="2800" dirty="0">
                <a:cs typeface="B Nazanin" panose="00000400000000000000" pitchFamily="2" charset="-78"/>
              </a:rPr>
              <a:t>لحاظ ولتاژ به صورت زیر بیان می شود: 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54082" y="5245609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14</a:t>
            </a:r>
            <a:r>
              <a:rPr lang="en-US" sz="2400" dirty="0" smtClean="0"/>
              <a:t>/</a:t>
            </a:r>
            <a:r>
              <a:rPr lang="fa-IR" sz="2400" dirty="0" smtClean="0"/>
              <a:t>30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6675" y="3183081"/>
            <a:ext cx="4647270" cy="78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167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سیستم مورد مطالعه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پیشنهادی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عملکرد روش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16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315585" y="168441"/>
                <a:ext cx="8652346" cy="5097923"/>
              </a:xfrm>
              <a:prstGeom prst="rect">
                <a:avLst/>
              </a:prstGeom>
              <a:noFill/>
            </p:spPr>
            <p:txBody>
              <a:bodyPr wrap="square" rtlCol="0" anchor="b">
                <a:noAutofit/>
              </a:bodyPr>
              <a:lstStyle/>
              <a:p>
                <a:pPr algn="ctr" rtl="1">
                  <a:lnSpc>
                    <a:spcPct val="150000"/>
                  </a:lnSpc>
                </a:pPr>
                <a:r>
                  <a:rPr lang="fa-IR" sz="2200" dirty="0" smtClean="0">
                    <a:cs typeface="B Nazanin" panose="00000400000000000000" pitchFamily="2" charset="-78"/>
                  </a:rPr>
                  <a:t>شکل </a:t>
                </a:r>
                <a:r>
                  <a:rPr lang="fa-IR" sz="2200" dirty="0">
                    <a:cs typeface="B Nazanin" panose="00000400000000000000" pitchFamily="2" charset="-78"/>
                  </a:rPr>
                  <a:t>4. مشخصه توان - ولتاژ برای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>
                        <a:latin typeface="Cambria Math" panose="02040503050406030204" pitchFamily="18" charset="0"/>
                      </a:rPr>
                      <m:t>DG</m:t>
                    </m:r>
                  </m:oMath>
                </a14:m>
                <a:r>
                  <a:rPr lang="fa-IR" sz="2200" dirty="0">
                    <a:cs typeface="B Nazanin" panose="00000400000000000000" pitchFamily="2" charset="-78"/>
                  </a:rPr>
                  <a:t> و با بار </a:t>
                </a:r>
                <a:r>
                  <a:rPr lang="fa-IR" sz="2200" dirty="0" smtClean="0">
                    <a:cs typeface="B Nazanin" panose="00000400000000000000" pitchFamily="2" charset="-78"/>
                  </a:rPr>
                  <a:t>مرجع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𝑟𝑒𝑓</m:t>
                        </m:r>
                      </m:sub>
                    </m:sSub>
                  </m:oMath>
                </a14:m>
                <a:r>
                  <a:rPr lang="en-US" sz="2200" dirty="0">
                    <a:cs typeface="B Nazanin" panose="00000400000000000000" pitchFamily="2" charset="-78"/>
                  </a:rPr>
                  <a:t> </a:t>
                </a:r>
                <a:r>
                  <a:rPr lang="fa-IR" sz="2200" dirty="0">
                    <a:cs typeface="B Nazanin" panose="00000400000000000000" pitchFamily="2" charset="-78"/>
                  </a:rPr>
                  <a:t> که بعنوان تابع ولتاژ با شیب مثبت بیان شده </a:t>
                </a:r>
                <a:r>
                  <a:rPr lang="fa-IR" sz="2200" dirty="0" smtClean="0">
                    <a:cs typeface="B Nazanin" panose="00000400000000000000" pitchFamily="2" charset="-78"/>
                  </a:rPr>
                  <a:t>است</a:t>
                </a:r>
                <a:endParaRPr lang="en-US" sz="2200" dirty="0">
                  <a:cs typeface="B Nazanin" panose="00000400000000000000" pitchFamily="2" charset="-78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585" y="168441"/>
                <a:ext cx="8652346" cy="5097923"/>
              </a:xfrm>
              <a:prstGeom prst="rect">
                <a:avLst/>
              </a:prstGeom>
              <a:blipFill rotWithShape="0">
                <a:blip r:embed="rId2"/>
                <a:stretch>
                  <a:fillRect l="-1268" r="-564" b="-19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15</a:t>
            </a:r>
            <a:r>
              <a:rPr lang="en-US" sz="2400" dirty="0" smtClean="0"/>
              <a:t>/</a:t>
            </a:r>
            <a:r>
              <a:rPr lang="fa-IR" sz="2400" dirty="0" smtClean="0"/>
              <a:t>30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3"/>
          <a:stretch>
            <a:fillRect/>
          </a:stretch>
        </p:blipFill>
        <p:spPr>
          <a:xfrm>
            <a:off x="2069548" y="561549"/>
            <a:ext cx="5221524" cy="3426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623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211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Cambria Math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2017-07-29T05:07:32Z</dcterms:modified>
</cp:coreProperties>
</file>