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تجزیه و تحلیل نردبان </a:t>
            </a:r>
            <a:r>
              <a:rPr lang="en-US" sz="2800" b="1" u="sng" dirty="0" smtClean="0">
                <a:cs typeface="B Nazanin" panose="00000400000000000000" pitchFamily="2" charset="-78"/>
              </a:rPr>
              <a:t>DNA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ژنوم </a:t>
            </a:r>
            <a:r>
              <a:rPr lang="en-US" sz="2800" dirty="0">
                <a:cs typeface="B Nazanin" panose="00000400000000000000" pitchFamily="2" charset="-78"/>
              </a:rPr>
              <a:t>DNA</a:t>
            </a:r>
            <a:r>
              <a:rPr lang="fa-IR" sz="2800" dirty="0">
                <a:cs typeface="B Nazanin" panose="00000400000000000000" pitchFamily="2" charset="-78"/>
              </a:rPr>
              <a:t> از بافت های بخش دور کاتکین های </a:t>
            </a:r>
            <a:r>
              <a:rPr lang="en-US" sz="2800" dirty="0">
                <a:cs typeface="B Nazanin" panose="00000400000000000000" pitchFamily="2" charset="-78"/>
              </a:rPr>
              <a:t>SCK1</a:t>
            </a:r>
            <a:r>
              <a:rPr lang="fa-IR" sz="2800" dirty="0">
                <a:cs typeface="B Nazanin" panose="00000400000000000000" pitchFamily="2" charset="-78"/>
              </a:rPr>
              <a:t> با استفاده از روش </a:t>
            </a:r>
            <a:r>
              <a:rPr lang="en-US" sz="2800" dirty="0">
                <a:cs typeface="B Nazanin" panose="00000400000000000000" pitchFamily="2" charset="-78"/>
              </a:rPr>
              <a:t>CTAB</a:t>
            </a:r>
            <a:r>
              <a:rPr lang="fa-IR" sz="2800" dirty="0">
                <a:cs typeface="B Nazanin" panose="00000400000000000000" pitchFamily="2" charset="-78"/>
              </a:rPr>
              <a:t> جداسازی می شوند. بافت های کاتکین را در مایع </a:t>
            </a:r>
            <a:r>
              <a:rPr lang="en-US" sz="2800" dirty="0">
                <a:cs typeface="B Nazanin" panose="00000400000000000000" pitchFamily="2" charset="-78"/>
              </a:rPr>
              <a:t>N</a:t>
            </a:r>
            <a:r>
              <a:rPr lang="en-US" sz="2800" baseline="-25000" dirty="0">
                <a:cs typeface="B Nazanin" panose="00000400000000000000" pitchFamily="2" charset="-78"/>
              </a:rPr>
              <a:t>2</a:t>
            </a:r>
            <a:r>
              <a:rPr lang="fa-IR" sz="2800" dirty="0">
                <a:cs typeface="B Nazanin" panose="00000400000000000000" pitchFamily="2" charset="-78"/>
              </a:rPr>
              <a:t> بلافاصله پس از جمع آوری از گیاهان قرار می دهند و نمونه های منجمد شده در یک بافر استخراجی که محتوی 2 درصد </a:t>
            </a:r>
            <a:r>
              <a:rPr lang="en-US" sz="2800" dirty="0">
                <a:cs typeface="B Nazanin" panose="00000400000000000000" pitchFamily="2" charset="-78"/>
              </a:rPr>
              <a:t>CTAB</a:t>
            </a:r>
            <a:r>
              <a:rPr lang="fa-IR" sz="2800" dirty="0">
                <a:cs typeface="B Nazanin" panose="00000400000000000000" pitchFamily="2" charset="-78"/>
              </a:rPr>
              <a:t>، 100 میلی مولار </a:t>
            </a:r>
            <a:r>
              <a:rPr lang="en-US" sz="2800" dirty="0" err="1">
                <a:cs typeface="B Nazanin" panose="00000400000000000000" pitchFamily="2" charset="-78"/>
              </a:rPr>
              <a:t>Tris</a:t>
            </a:r>
            <a:r>
              <a:rPr lang="en-US" sz="2800" dirty="0">
                <a:cs typeface="B Nazanin" panose="00000400000000000000" pitchFamily="2" charset="-78"/>
              </a:rPr>
              <a:t>-HCL</a:t>
            </a:r>
            <a:r>
              <a:rPr lang="fa-IR" sz="2800" dirty="0">
                <a:cs typeface="B Nazanin" panose="00000400000000000000" pitchFamily="2" charset="-78"/>
              </a:rPr>
              <a:t> و 20 میلی مولار </a:t>
            </a:r>
            <a:r>
              <a:rPr lang="en-US" sz="2800" dirty="0">
                <a:cs typeface="B Nazanin" panose="00000400000000000000" pitchFamily="2" charset="-78"/>
              </a:rPr>
              <a:t>EDTA</a:t>
            </a:r>
            <a:r>
              <a:rPr lang="fa-IR" sz="2800" dirty="0">
                <a:cs typeface="B Nazanin" panose="00000400000000000000" pitchFamily="2" charset="-78"/>
              </a:rPr>
              <a:t> و 4 را میل یمولار </a:t>
            </a:r>
            <a:r>
              <a:rPr lang="en-US" sz="2800" dirty="0" err="1">
                <a:cs typeface="B Nazanin" panose="00000400000000000000" pitchFamily="2" charset="-78"/>
              </a:rPr>
              <a:t>Nacl</a:t>
            </a:r>
            <a:r>
              <a:rPr lang="fa-IR" sz="2800" dirty="0">
                <a:cs typeface="B Nazanin" panose="00000400000000000000" pitchFamily="2" charset="-78"/>
              </a:rPr>
              <a:t> است هموژنیزه می کنند و در دمای 65 درجه سانتی گراد برای حجم های کلروفروم 1 ساعت، کلروفروم: ایروامیل (1: 24) افزوده می شوند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3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Nazanin" panose="00000400000000000000" pitchFamily="2" charset="-78"/>
              </a:rPr>
              <a:t>لوله </a:t>
            </a:r>
            <a:r>
              <a:rPr lang="fa-IR" sz="2600" dirty="0">
                <a:cs typeface="B Nazanin" panose="00000400000000000000" pitchFamily="2" charset="-78"/>
              </a:rPr>
              <a:t>ها 30 دقیقه وارونه می شوند و نمونه ها در دور 12000 برای 10 دقیقه سانتریفیوژ می شوند و دوبار تکرار می شود. </a:t>
            </a:r>
            <a:r>
              <a:rPr lang="en-US" sz="2600" dirty="0">
                <a:cs typeface="B Nazanin" panose="00000400000000000000" pitchFamily="2" charset="-78"/>
              </a:rPr>
              <a:t>DNA</a:t>
            </a:r>
            <a:r>
              <a:rPr lang="fa-IR" sz="2600" dirty="0">
                <a:cs typeface="B Nazanin" panose="00000400000000000000" pitchFamily="2" charset="-78"/>
              </a:rPr>
              <a:t> توسط افزودن ایزوپروپیل: الکل (3: 2) در 20 درجه سانتیگراد برای 30 دقیقه ته نشین می شود. نمونه های </a:t>
            </a:r>
            <a:r>
              <a:rPr lang="en-US" sz="2600" dirty="0">
                <a:cs typeface="B Nazanin" panose="00000400000000000000" pitchFamily="2" charset="-78"/>
              </a:rPr>
              <a:t>DNA</a:t>
            </a:r>
            <a:r>
              <a:rPr lang="fa-IR" sz="2600" dirty="0">
                <a:cs typeface="B Nazanin" panose="00000400000000000000" pitchFamily="2" charset="-78"/>
              </a:rPr>
              <a:t> توسط </a:t>
            </a:r>
            <a:r>
              <a:rPr lang="en-US" sz="2600" dirty="0" err="1">
                <a:cs typeface="B Nazanin" panose="00000400000000000000" pitchFamily="2" charset="-78"/>
              </a:rPr>
              <a:t>Rnase</a:t>
            </a:r>
            <a:r>
              <a:rPr lang="fa-IR" sz="2600" dirty="0">
                <a:cs typeface="B Nazanin" panose="00000400000000000000" pitchFamily="2" charset="-78"/>
              </a:rPr>
              <a:t> برای 1 ساعت در 37 درجه سانتی گراد تجزیه می شود و محتوی </a:t>
            </a:r>
            <a:r>
              <a:rPr lang="en-US" sz="2600" dirty="0">
                <a:cs typeface="B Nazanin" panose="00000400000000000000" pitchFamily="2" charset="-78"/>
              </a:rPr>
              <a:t>DNA</a:t>
            </a:r>
            <a:r>
              <a:rPr lang="fa-IR" sz="2600" dirty="0">
                <a:cs typeface="B Nazanin" panose="00000400000000000000" pitchFamily="2" charset="-78"/>
              </a:rPr>
              <a:t> تعیین می شود. برای تجزیه و تحلیل </a:t>
            </a:r>
            <a:r>
              <a:rPr lang="en-US" sz="2600" dirty="0">
                <a:cs typeface="B Nazanin" panose="00000400000000000000" pitchFamily="2" charset="-78"/>
              </a:rPr>
              <a:t>DNA</a:t>
            </a:r>
            <a:r>
              <a:rPr lang="fa-IR" sz="2600" dirty="0">
                <a:cs typeface="B Nazanin" panose="00000400000000000000" pitchFamily="2" charset="-78"/>
              </a:rPr>
              <a:t> نمونه های 4 میکروگرمی </a:t>
            </a:r>
            <a:r>
              <a:rPr lang="en-US" sz="2600" dirty="0">
                <a:cs typeface="B Nazanin" panose="00000400000000000000" pitchFamily="2" charset="-78"/>
              </a:rPr>
              <a:t>DNA</a:t>
            </a:r>
            <a:r>
              <a:rPr lang="fa-IR" sz="2600" dirty="0">
                <a:cs typeface="B Nazanin" panose="00000400000000000000" pitchFamily="2" charset="-78"/>
              </a:rPr>
              <a:t> در مسیرها </a:t>
            </a:r>
            <a:r>
              <a:rPr lang="en-US" sz="2600" dirty="0">
                <a:cs typeface="B Nazanin" panose="00000400000000000000" pitchFamily="2" charset="-78"/>
              </a:rPr>
              <a:t>LOAD</a:t>
            </a:r>
            <a:r>
              <a:rPr lang="fa-IR" sz="2600" dirty="0">
                <a:cs typeface="B Nazanin" panose="00000400000000000000" pitchFamily="2" charset="-78"/>
              </a:rPr>
              <a:t> می شوند و در ژل آگارز 1 درصد در جریان 70 ولت حرکت می کنند. </a:t>
            </a:r>
            <a:r>
              <a:rPr lang="en-US" sz="2600" dirty="0">
                <a:cs typeface="B Nazanin" panose="00000400000000000000" pitchFamily="2" charset="-78"/>
              </a:rPr>
              <a:t>DNA</a:t>
            </a:r>
            <a:r>
              <a:rPr lang="fa-IR" sz="2600" dirty="0">
                <a:cs typeface="B Nazanin" panose="00000400000000000000" pitchFamily="2" charset="-78"/>
              </a:rPr>
              <a:t> توسط آغشتن ایتدیوم برماید 5/0 میکرگرم بر میلی لیتر قابل رویت می شود</a:t>
            </a:r>
            <a:r>
              <a:rPr lang="fa-IR" sz="2600" dirty="0" smtClean="0">
                <a:cs typeface="B Nazanin" panose="00000400000000000000" pitchFamily="2" charset="-78"/>
              </a:rPr>
              <a:t>.</a:t>
            </a: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64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پیشرفت نمو و مشخصه های گل های نر با </a:t>
            </a:r>
            <a:r>
              <a:rPr lang="en-US" sz="2800" b="1" u="sng" dirty="0" smtClean="0">
                <a:cs typeface="B Nazanin" panose="00000400000000000000" pitchFamily="2" charset="-78"/>
              </a:rPr>
              <a:t>SCK1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شکوفه ها محتوی گل آذین اولیه </a:t>
            </a:r>
            <a:r>
              <a:rPr lang="en-US" sz="2800" dirty="0">
                <a:cs typeface="B Nazanin" panose="00000400000000000000" pitchFamily="2" charset="-78"/>
              </a:rPr>
              <a:t>SCK1</a:t>
            </a:r>
            <a:r>
              <a:rPr lang="fa-IR" sz="2800" dirty="0">
                <a:cs typeface="B Nazanin" panose="00000400000000000000" pitchFamily="2" charset="-78"/>
              </a:rPr>
              <a:t> جوانه زنی را آغاز می کنند و همزمان رویش شاخه به عنوان شکوفه های نوع وحشی (شکل </a:t>
            </a:r>
            <a:r>
              <a:rPr lang="en-US" sz="2800" dirty="0">
                <a:cs typeface="B Nazanin" panose="00000400000000000000" pitchFamily="2" charset="-78"/>
              </a:rPr>
              <a:t>1A-E</a:t>
            </a:r>
            <a:r>
              <a:rPr lang="fa-IR" sz="2800" dirty="0">
                <a:cs typeface="B Nazanin" panose="00000400000000000000" pitchFamily="2" charset="-78"/>
              </a:rPr>
              <a:t>). اگرچه وقتی کاتکین ها حدود 2 سانتی متر در طول رشد می کنند (شک ل</a:t>
            </a:r>
            <a:r>
              <a:rPr lang="en-US" sz="2800" dirty="0">
                <a:cs typeface="B Nazanin" panose="00000400000000000000" pitchFamily="2" charset="-78"/>
              </a:rPr>
              <a:t>1F</a:t>
            </a:r>
            <a:r>
              <a:rPr lang="fa-IR" sz="2800" dirty="0">
                <a:cs typeface="B Nazanin" panose="00000400000000000000" pitchFamily="2" charset="-78"/>
              </a:rPr>
              <a:t>)، قطعه دور گل آذین نر روی </a:t>
            </a:r>
            <a:r>
              <a:rPr lang="en-US" sz="2800" dirty="0">
                <a:cs typeface="B Nazanin" panose="00000400000000000000" pitchFamily="2" charset="-78"/>
              </a:rPr>
              <a:t>SCK1</a:t>
            </a:r>
            <a:r>
              <a:rPr lang="fa-IR" sz="2800" dirty="0">
                <a:cs typeface="B Nazanin" panose="00000400000000000000" pitchFamily="2" charset="-78"/>
              </a:rPr>
              <a:t> شروع به توقف رشد می کنند به زردی می گرایند و به تدریج حلقه ای می شوند (شکل </a:t>
            </a:r>
            <a:r>
              <a:rPr lang="en-US" sz="2800" dirty="0">
                <a:cs typeface="B Nazanin" panose="00000400000000000000" pitchFamily="2" charset="-78"/>
              </a:rPr>
              <a:t>L,1G</a:t>
            </a:r>
            <a:r>
              <a:rPr lang="fa-IR" sz="2800" dirty="0">
                <a:cs typeface="B Nazanin" panose="00000400000000000000" pitchFamily="2" charset="-78"/>
              </a:rPr>
              <a:t>) و سرانجام پس از 15 روز یا بیشتر پژمرده می شود.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6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بخش ابتدایی گل آذین نر </a:t>
            </a:r>
            <a:r>
              <a:rPr lang="en-US" sz="2800" dirty="0">
                <a:cs typeface="B Nazanin" panose="00000400000000000000" pitchFamily="2" charset="-78"/>
              </a:rPr>
              <a:t>SCK1</a:t>
            </a:r>
            <a:r>
              <a:rPr lang="fa-IR" sz="2800" dirty="0">
                <a:cs typeface="B Nazanin" panose="00000400000000000000" pitchFamily="2" charset="-78"/>
              </a:rPr>
              <a:t> به رشد ادامه می دهد، شکوفه کردن و به دانه گرده بالغ همان روش به عنوان نوع وحشی نمو می یابد (شکل </a:t>
            </a:r>
            <a:r>
              <a:rPr lang="en-US" sz="2800" dirty="0">
                <a:cs typeface="B Nazanin" panose="00000400000000000000" pitchFamily="2" charset="-78"/>
              </a:rPr>
              <a:t>K-1H</a:t>
            </a:r>
            <a:r>
              <a:rPr lang="fa-IR" sz="2800" dirty="0">
                <a:cs typeface="B Nazanin" panose="00000400000000000000" pitchFamily="2" charset="-78"/>
              </a:rPr>
              <a:t>). به عنوان یک نتیجه به اندازه کافی دانه های گرده بالغ برای </a:t>
            </a:r>
            <a:r>
              <a:rPr lang="en-US" sz="2800" dirty="0">
                <a:cs typeface="B Nazanin" panose="00000400000000000000" pitchFamily="2" charset="-78"/>
              </a:rPr>
              <a:t>SCK1</a:t>
            </a:r>
            <a:r>
              <a:rPr lang="fa-IR" sz="2800" dirty="0">
                <a:cs typeface="B Nazanin" panose="00000400000000000000" pitchFamily="2" charset="-78"/>
              </a:rPr>
              <a:t> برای انجام گرده افشانی در یک باغ وجود دارد.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3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شکل </a:t>
            </a:r>
            <a:r>
              <a:rPr lang="fa-IR" sz="2000" dirty="0">
                <a:cs typeface="B Nazanin" panose="00000400000000000000" pitchFamily="2" charset="-78"/>
              </a:rPr>
              <a:t>1 منبع و مشخصه های جهش یافته </a:t>
            </a:r>
            <a:r>
              <a:rPr lang="en-US" sz="2000" dirty="0">
                <a:cs typeface="B Nazanin" panose="00000400000000000000" pitchFamily="2" charset="-78"/>
              </a:rPr>
              <a:t>SCK1 (A) SCK1</a:t>
            </a:r>
            <a:r>
              <a:rPr lang="fa-IR" sz="2000" dirty="0">
                <a:cs typeface="B Nazanin" panose="00000400000000000000" pitchFamily="2" charset="-78"/>
              </a:rPr>
              <a:t> روی یک شاخه ی منفرد یک درخت شاه بلوط وحشی در ناحیه کوهستانی </a:t>
            </a:r>
            <a:r>
              <a:rPr lang="en-US" sz="2000" dirty="0">
                <a:cs typeface="B Nazanin" panose="00000400000000000000" pitchFamily="2" charset="-78"/>
              </a:rPr>
              <a:t>Beijing</a:t>
            </a:r>
            <a:r>
              <a:rPr lang="fa-IR" sz="2000" dirty="0">
                <a:cs typeface="B Nazanin" panose="00000400000000000000" pitchFamily="2" charset="-78"/>
              </a:rPr>
              <a:t> در چین یافت شد (ردیف قرمز، قبل از جوانه زنی) (</a:t>
            </a:r>
            <a:r>
              <a:rPr lang="en-US" sz="2000" dirty="0">
                <a:cs typeface="B Nazanin" panose="00000400000000000000" pitchFamily="2" charset="-78"/>
              </a:rPr>
              <a:t>B</a:t>
            </a:r>
            <a:r>
              <a:rPr lang="fa-IR" sz="2000" dirty="0">
                <a:cs typeface="B Nazanin" panose="00000400000000000000" pitchFamily="2" charset="-78"/>
              </a:rPr>
              <a:t>) مقایسه کاتکین های نر روی یک شاخه نوع وحشی (چپ) با شاخه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(راست، ردیف قرمز) (</a:t>
            </a:r>
            <a:r>
              <a:rPr lang="en-US" sz="2000" dirty="0">
                <a:cs typeface="B Nazanin" panose="00000400000000000000" pitchFamily="2" charset="-78"/>
              </a:rPr>
              <a:t>C</a:t>
            </a:r>
            <a:r>
              <a:rPr lang="fa-IR" sz="2000" dirty="0">
                <a:cs typeface="B Nazanin" panose="00000400000000000000" pitchFamily="2" charset="-78"/>
              </a:rPr>
              <a:t>) و (</a:t>
            </a:r>
            <a:r>
              <a:rPr lang="en-US" sz="2000" dirty="0">
                <a:cs typeface="B Nazanin" panose="00000400000000000000" pitchFamily="2" charset="-78"/>
              </a:rPr>
              <a:t>D</a:t>
            </a:r>
            <a:r>
              <a:rPr lang="fa-IR" sz="2000" dirty="0">
                <a:cs typeface="B Nazanin" panose="00000400000000000000" pitchFamily="2" charset="-78"/>
              </a:rPr>
              <a:t>) شکل های نمای بسته از نوع وحشی (</a:t>
            </a:r>
            <a:r>
              <a:rPr lang="en-US" sz="2000" dirty="0">
                <a:cs typeface="B Nazanin" panose="00000400000000000000" pitchFamily="2" charset="-78"/>
              </a:rPr>
              <a:t>c</a:t>
            </a:r>
            <a:r>
              <a:rPr lang="fa-IR" sz="2000" dirty="0">
                <a:cs typeface="B Nazanin" panose="00000400000000000000" pitchFamily="2" charset="-78"/>
              </a:rPr>
              <a:t>) و </a:t>
            </a:r>
            <a:r>
              <a:rPr lang="en-US" sz="2000" dirty="0">
                <a:cs typeface="B Nazanin" panose="00000400000000000000" pitchFamily="2" charset="-78"/>
              </a:rPr>
              <a:t>SCK1  (D</a:t>
            </a:r>
            <a:r>
              <a:rPr lang="fa-IR" sz="2000" dirty="0">
                <a:cs typeface="B Nazanin" panose="00000400000000000000" pitchFamily="2" charset="-78"/>
              </a:rPr>
              <a:t>) کاتکین های نر نابالغ (</a:t>
            </a:r>
            <a:r>
              <a:rPr lang="en-US" sz="2000" dirty="0">
                <a:cs typeface="B Nazanin" panose="00000400000000000000" pitchFamily="2" charset="-78"/>
              </a:rPr>
              <a:t>E</a:t>
            </a:r>
            <a:r>
              <a:rPr lang="fa-IR" sz="2000" dirty="0">
                <a:cs typeface="B Nazanin" panose="00000400000000000000" pitchFamily="2" charset="-78"/>
              </a:rPr>
              <a:t>) مقایسه کاتکین های نوع وحشی (بالا) با کاتکین های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(پایین) (</a:t>
            </a:r>
            <a:r>
              <a:rPr lang="en-US" sz="2000" dirty="0">
                <a:cs typeface="B Nazanin" panose="00000400000000000000" pitchFamily="2" charset="-78"/>
              </a:rPr>
              <a:t>F</a:t>
            </a:r>
            <a:r>
              <a:rPr lang="fa-IR" sz="2000" dirty="0">
                <a:cs typeface="B Nazanin" panose="00000400000000000000" pitchFamily="2" charset="-78"/>
              </a:rPr>
              <a:t>) گل آذین نر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که به طور عادی حدود 2 سانتی متر طول رشد کرده (</a:t>
            </a:r>
            <a:r>
              <a:rPr lang="en-US" sz="2000" dirty="0">
                <a:cs typeface="B Nazanin" panose="00000400000000000000" pitchFamily="2" charset="-78"/>
              </a:rPr>
              <a:t>G</a:t>
            </a:r>
            <a:r>
              <a:rPr lang="fa-IR" sz="2000" dirty="0">
                <a:cs typeface="B Nazanin" panose="00000400000000000000" pitchFamily="2" charset="-78"/>
              </a:rPr>
              <a:t>) گل ژزین های نر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رشدشان متوقف شده و به تدریج زرد شدند و نهایتا می میرند و حلقه ای می شوند. گلچه ها انتهای ابتدایی کاتکین های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به طورعادی نمو یافتند (ردیف) (</a:t>
            </a:r>
            <a:r>
              <a:rPr lang="en-US" sz="2000" dirty="0">
                <a:cs typeface="B Nazanin" panose="00000400000000000000" pitchFamily="2" charset="-78"/>
              </a:rPr>
              <a:t>H</a:t>
            </a:r>
            <a:r>
              <a:rPr lang="fa-IR" sz="2000" dirty="0">
                <a:cs typeface="B Nazanin" panose="00000400000000000000" pitchFamily="2" charset="-78"/>
              </a:rPr>
              <a:t>) دسته های گلچه در انتهای ابتدایی کاتکین های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به طور عادی گل می دهند (</a:t>
            </a:r>
            <a:r>
              <a:rPr lang="en-US" sz="2000" dirty="0">
                <a:cs typeface="B Nazanin" panose="00000400000000000000" pitchFamily="2" charset="-78"/>
              </a:rPr>
              <a:t>I</a:t>
            </a:r>
            <a:r>
              <a:rPr lang="fa-IR" sz="2000" dirty="0">
                <a:cs typeface="B Nazanin" panose="00000400000000000000" pitchFamily="2" charset="-78"/>
              </a:rPr>
              <a:t>) کاتکین های نر نوع و حشی (</a:t>
            </a:r>
            <a:r>
              <a:rPr lang="en-US" sz="2000" dirty="0">
                <a:cs typeface="B Nazanin" panose="00000400000000000000" pitchFamily="2" charset="-78"/>
              </a:rPr>
              <a:t>J</a:t>
            </a:r>
            <a:r>
              <a:rPr lang="fa-IR" sz="2000" dirty="0">
                <a:cs typeface="B Nazanin" panose="00000400000000000000" pitchFamily="2" charset="-78"/>
              </a:rPr>
              <a:t>) گرده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(میله = 6 میکرومتر) (</a:t>
            </a:r>
            <a:r>
              <a:rPr lang="en-US" sz="2000" dirty="0">
                <a:cs typeface="B Nazanin" panose="00000400000000000000" pitchFamily="2" charset="-78"/>
              </a:rPr>
              <a:t>K</a:t>
            </a:r>
            <a:r>
              <a:rPr lang="fa-IR" sz="2000" dirty="0">
                <a:cs typeface="B Nazanin" panose="00000400000000000000" pitchFamily="2" charset="-78"/>
              </a:rPr>
              <a:t>) گرده نوع وحشی (</a:t>
            </a:r>
            <a:r>
              <a:rPr lang="en-US" sz="2000" dirty="0">
                <a:cs typeface="B Nazanin" panose="00000400000000000000" pitchFamily="2" charset="-78"/>
              </a:rPr>
              <a:t>L</a:t>
            </a:r>
            <a:r>
              <a:rPr lang="fa-IR" sz="2000" dirty="0">
                <a:cs typeface="B Nazanin" panose="00000400000000000000" pitchFamily="2" charset="-78"/>
              </a:rPr>
              <a:t>) قطع کاتکین های نر از </a:t>
            </a:r>
            <a:r>
              <a:rPr lang="en-US" sz="2000" dirty="0">
                <a:cs typeface="B Nazanin" panose="00000400000000000000" pitchFamily="2" charset="-78"/>
              </a:rPr>
              <a:t>SCK1</a:t>
            </a:r>
            <a:r>
              <a:rPr lang="fa-IR" sz="2000" dirty="0">
                <a:cs typeface="B Nazanin" panose="00000400000000000000" pitchFamily="2" charset="-78"/>
              </a:rPr>
              <a:t> نشان دهنده نمواز راست (اول) به چپ (نموکامل</a:t>
            </a:r>
            <a:r>
              <a:rPr lang="fa-IR" sz="2000" dirty="0" smtClean="0">
                <a:cs typeface="B Nazanin" panose="00000400000000000000" pitchFamily="2" charset="-78"/>
              </a:rPr>
              <a:t>).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15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269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مواد و روش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بحث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16</a:t>
            </a:r>
            <a:r>
              <a:rPr lang="en-US" sz="2400" dirty="0" smtClean="0"/>
              <a:t>/</a:t>
            </a:r>
            <a:r>
              <a:rPr lang="fa-IR" sz="2400" dirty="0" smtClean="0"/>
              <a:t>32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498630" y="168441"/>
            <a:ext cx="4151552" cy="552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39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2017-07-24T06:13:23Z</dcterms:modified>
</cp:coreProperties>
</file>