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8CDBD-8ACB-4869-8AB6-45ACE6DE3153}" type="datetimeFigureOut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72CF-FED7-4BBC-BB2F-CE6E05DAB1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3D85-94C2-40DB-AAF8-B80697E5EF27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909B-CBE9-46E1-9305-518563A6F276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50DB3-0375-4951-BB82-E551D7492C90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3376-82B2-42B8-B9BC-A60D6380D253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8915-5F0F-4399-B184-66E43F0EC9CD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C2038-2362-4DFD-A765-20582B87AF60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200CC-144B-44A8-AE9A-393A158170E8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192B-499E-4B7E-9DC7-9029EBA8C0F3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796A-1442-4BB5-8C4A-E6A895E93C28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4752-0B70-40EE-905D-2B51F4BAB190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B1356-7C2B-4222-9B0A-933381543800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CF511-A7A4-4A3A-8DC4-23B7D8A8D4D6}" type="datetime1">
              <a:rPr lang="en-US" smtClean="0"/>
              <a:pPr/>
              <a:t>3/15/2011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 Nikhat Siddiqi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7822-3509-456F-BE9F-BCE094962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Chromatography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Liquid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To minimize loss of biological activity, separations are </a:t>
            </a:r>
            <a:r>
              <a:rPr lang="en-US" dirty="0" smtClean="0"/>
              <a:t>often carried </a:t>
            </a:r>
            <a:r>
              <a:rPr lang="en-US" dirty="0"/>
              <a:t>out in aqueous buffers </a:t>
            </a:r>
            <a:r>
              <a:rPr lang="en-US" dirty="0" smtClean="0"/>
              <a:t>below room </a:t>
            </a:r>
            <a:r>
              <a:rPr lang="en-US" dirty="0"/>
              <a:t>temperature. </a:t>
            </a:r>
            <a:r>
              <a:rPr lang="en-US" dirty="0" smtClean="0"/>
              <a:t>Low temperatures </a:t>
            </a:r>
            <a:r>
              <a:rPr lang="en-US" dirty="0"/>
              <a:t>are especially important in the </a:t>
            </a:r>
            <a:r>
              <a:rPr lang="en-US" dirty="0" smtClean="0"/>
              <a:t>chromatography of </a:t>
            </a:r>
            <a:r>
              <a:rPr lang="en-US" dirty="0"/>
              <a:t>cell extracts during, for example, protein purification.</a:t>
            </a:r>
          </a:p>
          <a:p>
            <a:r>
              <a:rPr lang="en-US" dirty="0"/>
              <a:t>This reduces protease activity which might </a:t>
            </a:r>
            <a:r>
              <a:rPr lang="en-US" dirty="0" smtClean="0"/>
              <a:t>otherwise destroy </a:t>
            </a:r>
            <a:r>
              <a:rPr lang="en-US" dirty="0"/>
              <a:t>the protein of interest. Chromatography with </a:t>
            </a:r>
            <a:r>
              <a:rPr lang="en-US" dirty="0" smtClean="0"/>
              <a:t>liquid mobile </a:t>
            </a:r>
            <a:r>
              <a:rPr lang="en-US" dirty="0"/>
              <a:t>phases is called </a:t>
            </a:r>
            <a:r>
              <a:rPr lang="en-US" i="1" dirty="0"/>
              <a:t>liquid chromatography (LC).</a:t>
            </a:r>
          </a:p>
          <a:p>
            <a:r>
              <a:rPr lang="en-US" dirty="0"/>
              <a:t>LC uses an experimental system outlined in Figure 2.2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8" y="47625"/>
            <a:ext cx="9039225" cy="676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LC uses an experimental system outlined in Figure 2.2.</a:t>
            </a:r>
          </a:p>
          <a:p>
            <a:r>
              <a:rPr lang="en-US" dirty="0"/>
              <a:t>Separation takes place in a column which contains the </a:t>
            </a:r>
            <a:r>
              <a:rPr lang="en-US" dirty="0" smtClean="0"/>
              <a:t>stationary phase.</a:t>
            </a:r>
          </a:p>
          <a:p>
            <a:r>
              <a:rPr lang="en-US" dirty="0" smtClean="0"/>
              <a:t> </a:t>
            </a:r>
            <a:r>
              <a:rPr lang="en-US" dirty="0"/>
              <a:t>The volume and shape of the column </a:t>
            </a:r>
            <a:r>
              <a:rPr lang="en-US" dirty="0" smtClean="0"/>
              <a:t>will depend </a:t>
            </a:r>
            <a:r>
              <a:rPr lang="en-US" dirty="0"/>
              <a:t>on the amount of sample to be separated and on </a:t>
            </a:r>
            <a:r>
              <a:rPr lang="en-US" dirty="0" smtClean="0"/>
              <a:t>the mode </a:t>
            </a:r>
            <a:r>
              <a:rPr lang="en-US" dirty="0"/>
              <a:t>of chromatography to be used. </a:t>
            </a:r>
            <a:endParaRPr lang="en-US" dirty="0" smtClean="0"/>
          </a:p>
          <a:p>
            <a:r>
              <a:rPr lang="en-US" dirty="0" smtClean="0"/>
              <a:t>Buffer </a:t>
            </a:r>
            <a:r>
              <a:rPr lang="en-US" dirty="0"/>
              <a:t>is stored in </a:t>
            </a:r>
            <a:r>
              <a:rPr lang="en-US" dirty="0" smtClean="0"/>
              <a:t>a reservoir </a:t>
            </a:r>
            <a:r>
              <a:rPr lang="en-US" dirty="0"/>
              <a:t>and is pumped through tubing onto the column.</a:t>
            </a:r>
          </a:p>
          <a:p>
            <a:r>
              <a:rPr lang="en-US" dirty="0"/>
              <a:t>Appropriate valves allow the convenient injection of </a:t>
            </a:r>
            <a:r>
              <a:rPr lang="en-US" dirty="0" smtClean="0"/>
              <a:t>sample into </a:t>
            </a:r>
            <a:r>
              <a:rPr lang="en-US" dirty="0"/>
              <a:t>this flow or the formation of gradients with a </a:t>
            </a:r>
            <a:r>
              <a:rPr lang="en-US" dirty="0" smtClean="0"/>
              <a:t>second buffer </a:t>
            </a:r>
            <a:r>
              <a:rPr lang="en-US" dirty="0"/>
              <a:t>if required.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stationary phase is packed in the </a:t>
            </a:r>
            <a:r>
              <a:rPr lang="en-US" dirty="0" smtClean="0"/>
              <a:t>column and</a:t>
            </a:r>
            <a:r>
              <a:rPr lang="en-US" dirty="0"/>
              <a:t>, as the sample passes through the bed of </a:t>
            </a:r>
            <a:r>
              <a:rPr lang="en-US" dirty="0" smtClean="0"/>
              <a:t>stationary phase</a:t>
            </a:r>
            <a:r>
              <a:rPr lang="en-US" dirty="0"/>
              <a:t>, separation occurs.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</a:t>
            </a:r>
            <a:r>
              <a:rPr lang="en-US" i="1" dirty="0"/>
              <a:t>partition </a:t>
            </a:r>
            <a:r>
              <a:rPr lang="en-US" i="1" dirty="0" smtClean="0"/>
              <a:t>chromatography </a:t>
            </a:r>
            <a:r>
              <a:rPr lang="en-US" dirty="0" smtClean="0"/>
              <a:t>modes</a:t>
            </a:r>
            <a:r>
              <a:rPr lang="en-US" dirty="0"/>
              <a:t>, the sample separates into individual components </a:t>
            </a:r>
            <a:r>
              <a:rPr lang="en-US" dirty="0" smtClean="0"/>
              <a:t>as it </a:t>
            </a:r>
            <a:r>
              <a:rPr lang="en-US" dirty="0"/>
              <a:t>passes through the stationary phase (e.g. </a:t>
            </a:r>
            <a:r>
              <a:rPr lang="en-US" i="1" dirty="0"/>
              <a:t>gel </a:t>
            </a:r>
            <a:r>
              <a:rPr lang="en-US" i="1" dirty="0" smtClean="0"/>
              <a:t>filtration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In </a:t>
            </a:r>
            <a:r>
              <a:rPr lang="en-US" i="1" dirty="0"/>
              <a:t>adsorption chromatography modes, </a:t>
            </a:r>
            <a:r>
              <a:rPr lang="en-US" i="1" dirty="0" smtClean="0"/>
              <a:t>however, </a:t>
            </a:r>
            <a:r>
              <a:rPr lang="en-US" dirty="0" smtClean="0"/>
              <a:t>it </a:t>
            </a:r>
            <a:r>
              <a:rPr lang="en-US" dirty="0"/>
              <a:t>is necessary first to load the entire sample and </a:t>
            </a:r>
            <a:r>
              <a:rPr lang="en-US" dirty="0" smtClean="0"/>
              <a:t>later to </a:t>
            </a:r>
            <a:r>
              <a:rPr lang="en-US" dirty="0"/>
              <a:t>fractionate it. A good example of adsorption </a:t>
            </a:r>
            <a:r>
              <a:rPr lang="en-US" dirty="0" smtClean="0"/>
              <a:t>chromatography is </a:t>
            </a:r>
            <a:r>
              <a:rPr lang="en-US" i="1" dirty="0"/>
              <a:t>ion exchange chromatography where the </a:t>
            </a:r>
            <a:r>
              <a:rPr lang="en-US" i="1" dirty="0" smtClean="0"/>
              <a:t>sample </a:t>
            </a:r>
            <a:r>
              <a:rPr lang="en-US" dirty="0"/>
              <a:t>components are eluted by means of a gradient of </a:t>
            </a:r>
            <a:r>
              <a:rPr lang="en-US" dirty="0" smtClean="0"/>
              <a:t>competing salt </a:t>
            </a:r>
            <a:r>
              <a:rPr lang="en-US" dirty="0" err="1"/>
              <a:t>counterions</a:t>
            </a:r>
            <a:r>
              <a:rPr lang="en-US" dirty="0"/>
              <a:t> after all the sample has been loaded </a:t>
            </a:r>
            <a:r>
              <a:rPr lang="en-US" dirty="0" smtClean="0"/>
              <a:t>onto and </a:t>
            </a:r>
            <a:r>
              <a:rPr lang="en-US" dirty="0"/>
              <a:t>washed completely through the </a:t>
            </a:r>
            <a:r>
              <a:rPr lang="en-US" dirty="0" smtClean="0"/>
              <a:t>column.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5538" y="1128713"/>
            <a:ext cx="435292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Gas Chromatography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Many </a:t>
            </a:r>
            <a:r>
              <a:rPr lang="en-US" dirty="0" err="1"/>
              <a:t>biomolecules</a:t>
            </a:r>
            <a:r>
              <a:rPr lang="en-US" dirty="0"/>
              <a:t> are sensitive to high temperatures </a:t>
            </a:r>
            <a:r>
              <a:rPr lang="en-US" dirty="0" smtClean="0"/>
              <a:t>that can </a:t>
            </a:r>
            <a:r>
              <a:rPr lang="en-US" dirty="0"/>
              <a:t>lead to destruction of structure and </a:t>
            </a:r>
            <a:r>
              <a:rPr lang="en-US" dirty="0" smtClean="0"/>
              <a:t>function. </a:t>
            </a:r>
          </a:p>
          <a:p>
            <a:r>
              <a:rPr lang="en-US" dirty="0" smtClean="0"/>
              <a:t>However</a:t>
            </a:r>
            <a:r>
              <a:rPr lang="en-US" dirty="0"/>
              <a:t>, some molecules of importance in </a:t>
            </a:r>
            <a:r>
              <a:rPr lang="en-US" dirty="0" smtClean="0"/>
              <a:t>biochemistry may </a:t>
            </a:r>
            <a:r>
              <a:rPr lang="en-US" dirty="0"/>
              <a:t>be converted to derivatives that are structurally </a:t>
            </a:r>
            <a:r>
              <a:rPr lang="en-US" dirty="0" smtClean="0"/>
              <a:t>stable, though </a:t>
            </a:r>
            <a:r>
              <a:rPr lang="en-US" dirty="0"/>
              <a:t>volatile, in the temperature range 200–250 ◦C.</a:t>
            </a:r>
          </a:p>
          <a:p>
            <a:r>
              <a:rPr lang="en-US" dirty="0"/>
              <a:t>Good examples are </a:t>
            </a:r>
            <a:r>
              <a:rPr lang="en-US" dirty="0" err="1"/>
              <a:t>trimethylsilated</a:t>
            </a:r>
            <a:r>
              <a:rPr lang="en-US" dirty="0"/>
              <a:t> sterols and </a:t>
            </a:r>
            <a:r>
              <a:rPr lang="en-US" dirty="0" smtClean="0"/>
              <a:t>carbohydrates (</a:t>
            </a:r>
            <a:r>
              <a:rPr lang="en-US" dirty="0" err="1" smtClean="0"/>
              <a:t>esterified</a:t>
            </a:r>
            <a:r>
              <a:rPr lang="en-US" dirty="0" smtClean="0"/>
              <a:t> </a:t>
            </a:r>
            <a:r>
              <a:rPr lang="en-US" dirty="0"/>
              <a:t>at their hydroxyl groups), and </a:t>
            </a:r>
            <a:r>
              <a:rPr lang="en-US" dirty="0" err="1" smtClean="0"/>
              <a:t>methylated</a:t>
            </a:r>
            <a:r>
              <a:rPr lang="en-US" dirty="0" smtClean="0"/>
              <a:t> esters </a:t>
            </a:r>
            <a:r>
              <a:rPr lang="en-US" dirty="0"/>
              <a:t>of fatty acids.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second category of molecules (</a:t>
            </a:r>
            <a:r>
              <a:rPr lang="en-US" dirty="0" smtClean="0"/>
              <a:t>e.g. ethanol</a:t>
            </a:r>
            <a:r>
              <a:rPr lang="en-US" dirty="0"/>
              <a:t>) is stable and volatile at somewhat lower </a:t>
            </a:r>
            <a:r>
              <a:rPr lang="en-US" dirty="0" smtClean="0"/>
              <a:t>temperatures without </a:t>
            </a:r>
            <a:r>
              <a:rPr lang="en-US" dirty="0" err="1"/>
              <a:t>derivatization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Both of these groups </a:t>
            </a:r>
            <a:r>
              <a:rPr lang="en-US" dirty="0" smtClean="0"/>
              <a:t>of </a:t>
            </a:r>
            <a:r>
              <a:rPr lang="en-US" dirty="0"/>
              <a:t>molecules may be </a:t>
            </a:r>
            <a:r>
              <a:rPr lang="en-US" dirty="0" err="1"/>
              <a:t>analysed</a:t>
            </a:r>
            <a:r>
              <a:rPr lang="en-US" dirty="0"/>
              <a:t> by </a:t>
            </a:r>
            <a:r>
              <a:rPr lang="en-US" i="1" dirty="0"/>
              <a:t>gas chromatography (</a:t>
            </a:r>
            <a:r>
              <a:rPr lang="en-US" i="1" smtClean="0"/>
              <a:t>GC, </a:t>
            </a:r>
            <a:r>
              <a:rPr lang="en-US" smtClean="0"/>
              <a:t>also </a:t>
            </a:r>
            <a:r>
              <a:rPr lang="en-US" dirty="0"/>
              <a:t>sometimes called </a:t>
            </a:r>
            <a:r>
              <a:rPr lang="en-US" i="1" dirty="0"/>
              <a:t>gas-liquid chromatography; GLC).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CHROMATOGRAPHY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 smtClean="0"/>
              <a:t>Reservoirs </a:t>
            </a:r>
            <a:r>
              <a:rPr lang="en-US" dirty="0" smtClean="0"/>
              <a:t>to hold the mobile phase</a:t>
            </a:r>
          </a:p>
          <a:p>
            <a:r>
              <a:rPr lang="en-US" i="1" dirty="0" smtClean="0"/>
              <a:t>Glass columns </a:t>
            </a:r>
            <a:r>
              <a:rPr lang="en-US" dirty="0" smtClean="0"/>
              <a:t>for the stationary phase.</a:t>
            </a:r>
          </a:p>
          <a:p>
            <a:r>
              <a:rPr lang="en-US" dirty="0" smtClean="0"/>
              <a:t>Detection in such a system may be achieved by making manual absorbance measurements after separation or automated.</a:t>
            </a:r>
          </a:p>
          <a:p>
            <a:r>
              <a:rPr lang="en-US" dirty="0" smtClean="0"/>
              <a:t>In such a system, flow may be driven simply by gravity or else by use of a peristaltic pump.</a:t>
            </a:r>
          </a:p>
          <a:p>
            <a:r>
              <a:rPr lang="en-US" dirty="0" smtClean="0"/>
              <a:t>A plot of detector signal versus the retention of sample components is called an </a:t>
            </a:r>
            <a:r>
              <a:rPr lang="en-US" i="1" dirty="0" smtClean="0"/>
              <a:t>elution profile. </a:t>
            </a:r>
          </a:p>
          <a:p>
            <a:r>
              <a:rPr lang="en-US" i="1" dirty="0" smtClean="0"/>
              <a:t>Separated peaks may be collected by means </a:t>
            </a:r>
            <a:r>
              <a:rPr lang="en-US" dirty="0" smtClean="0"/>
              <a:t>of a </a:t>
            </a:r>
            <a:r>
              <a:rPr lang="en-US" i="1" dirty="0" smtClean="0"/>
              <a:t>fraction collector.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Stationary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stationary phase is required to be mechanically stable (especially to high pressures and liquid shear forces) and chemically inert under the chromatography conditions used. </a:t>
            </a:r>
          </a:p>
          <a:p>
            <a:r>
              <a:rPr lang="en-US" dirty="0" smtClean="0"/>
              <a:t>Often, it is also desirable that it is capable of acting as a support for chemical groups possessing desirable properties for chromatography such as </a:t>
            </a:r>
            <a:r>
              <a:rPr lang="en-US" dirty="0" err="1" smtClean="0"/>
              <a:t>hydrophobicity</a:t>
            </a:r>
            <a:r>
              <a:rPr lang="en-US" dirty="0" smtClean="0"/>
              <a:t>, ion exchange or affinity </a:t>
            </a:r>
            <a:r>
              <a:rPr lang="en-US" dirty="0" err="1" smtClean="0"/>
              <a:t>ligands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Elution from or </a:t>
            </a:r>
            <a:r>
              <a:rPr lang="en-US" i="1" dirty="0" smtClean="0"/>
              <a:t>development of chromatography columns </a:t>
            </a:r>
            <a:r>
              <a:rPr lang="en-US" dirty="0" smtClean="0"/>
              <a:t>may be achieved in three possible ways, depending on the specific nature of chemical interaction between sample components and stationary phase.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Originally, this technique was </a:t>
            </a:r>
            <a:r>
              <a:rPr lang="en-US" dirty="0" smtClean="0"/>
              <a:t>used by </a:t>
            </a:r>
            <a:r>
              <a:rPr lang="en-US" dirty="0" err="1"/>
              <a:t>Tswett</a:t>
            </a:r>
            <a:r>
              <a:rPr lang="en-US" dirty="0"/>
              <a:t> (1903) in the separation of plant </a:t>
            </a:r>
            <a:r>
              <a:rPr lang="en-US" dirty="0" smtClean="0"/>
              <a:t>pigments (</a:t>
            </a:r>
            <a:r>
              <a:rPr lang="en-US" i="1" dirty="0" smtClean="0"/>
              <a:t>chromatography </a:t>
            </a:r>
            <a:r>
              <a:rPr lang="en-US" i="1" dirty="0"/>
              <a:t>comes from the Greek, </a:t>
            </a:r>
            <a:r>
              <a:rPr lang="en-US" i="1" dirty="0" err="1"/>
              <a:t>chroma</a:t>
            </a:r>
            <a:r>
              <a:rPr lang="en-US" i="1" dirty="0"/>
              <a:t>, </a:t>
            </a:r>
            <a:r>
              <a:rPr lang="en-US" i="1" dirty="0" smtClean="0"/>
              <a:t>meaning </a:t>
            </a:r>
            <a:r>
              <a:rPr lang="en-US" i="1" dirty="0" err="1" smtClean="0"/>
              <a:t>colour</a:t>
            </a:r>
            <a:r>
              <a:rPr lang="en-US" i="1" dirty="0"/>
              <a:t>) but we now know that it is applicable to all </a:t>
            </a:r>
            <a:r>
              <a:rPr lang="en-US" i="1" dirty="0" smtClean="0"/>
              <a:t>chemical </a:t>
            </a:r>
            <a:r>
              <a:rPr lang="en-US" dirty="0" smtClean="0"/>
              <a:t>species</a:t>
            </a:r>
            <a:r>
              <a:rPr lang="en-US" dirty="0"/>
              <a:t>, whether </a:t>
            </a:r>
            <a:r>
              <a:rPr lang="en-US" dirty="0" err="1"/>
              <a:t>coloured</a:t>
            </a:r>
            <a:r>
              <a:rPr lang="en-US" dirty="0"/>
              <a:t> or not.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Continuous flow elution or isocratic elution is </a:t>
            </a:r>
            <a:r>
              <a:rPr lang="en-US" dirty="0" smtClean="0"/>
              <a:t>where mobile phase flowing through the column is continuous both in flow rate and in composition. This is especially applicable in partition chromatography systems. It is usually found that </a:t>
            </a:r>
            <a:r>
              <a:rPr lang="en-US" i="1" dirty="0" smtClean="0"/>
              <a:t>leading (i.e. early eluting) peaks are sharp </a:t>
            </a:r>
            <a:r>
              <a:rPr lang="en-US" dirty="0" smtClean="0"/>
              <a:t>but poorly resolved with this type of elution while </a:t>
            </a:r>
            <a:r>
              <a:rPr lang="en-US" i="1" dirty="0" smtClean="0"/>
              <a:t>trailing </a:t>
            </a:r>
            <a:r>
              <a:rPr lang="en-US" dirty="0" smtClean="0"/>
              <a:t>(i.e. late eluting) peaks, by contrast, are well separated but tend to have undergone extensive peak broadening.</a:t>
            </a:r>
          </a:p>
          <a:p>
            <a:r>
              <a:rPr lang="en-US" dirty="0" smtClean="0"/>
              <a:t> This is known as the </a:t>
            </a:r>
            <a:r>
              <a:rPr lang="en-US" i="1" dirty="0" smtClean="0"/>
              <a:t>general elution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Where sample components have </a:t>
            </a:r>
            <a:r>
              <a:rPr lang="en-US" i="1" dirty="0" smtClean="0"/>
              <a:t>adsorbed to the column </a:t>
            </a:r>
            <a:r>
              <a:rPr lang="en-US" dirty="0" smtClean="0"/>
              <a:t>packing, they often have quite different, individual, affinities for the stationary phase.</a:t>
            </a:r>
          </a:p>
          <a:p>
            <a:r>
              <a:rPr lang="en-US" i="1" dirty="0" smtClean="0"/>
              <a:t>Batch flow elution can be </a:t>
            </a:r>
            <a:r>
              <a:rPr lang="en-US" dirty="0" smtClean="0"/>
              <a:t>used in such a situation and involves the </a:t>
            </a:r>
            <a:r>
              <a:rPr lang="en-US" i="1" dirty="0" smtClean="0"/>
              <a:t>stepwise introduction </a:t>
            </a:r>
            <a:r>
              <a:rPr lang="en-US" dirty="0" smtClean="0"/>
              <a:t>of </a:t>
            </a:r>
            <a:r>
              <a:rPr lang="en-US" i="1" dirty="0" smtClean="0"/>
              <a:t>different mobile phases in which the pH, polarity, salt </a:t>
            </a:r>
            <a:r>
              <a:rPr lang="en-US" dirty="0" smtClean="0"/>
              <a:t>concentration or some other component are varied. </a:t>
            </a:r>
          </a:p>
          <a:p>
            <a:r>
              <a:rPr lang="en-US" dirty="0" smtClean="0"/>
              <a:t>Conditions may be selected where one sample component remains bound to the stationary phase while another elutes, usually in a small volume.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Gradient elution, where pH, polarity, </a:t>
            </a:r>
            <a:r>
              <a:rPr lang="en-US" dirty="0" smtClean="0"/>
              <a:t>salt concentration are varied </a:t>
            </a:r>
            <a:r>
              <a:rPr lang="en-US" i="1" dirty="0" smtClean="0"/>
              <a:t>continuously rather than </a:t>
            </a:r>
            <a:r>
              <a:rPr lang="en-US" dirty="0" smtClean="0"/>
              <a:t>stepwise.</a:t>
            </a:r>
          </a:p>
          <a:p>
            <a:r>
              <a:rPr lang="en-US" dirty="0" smtClean="0"/>
              <a:t> This type of elution overcomes the general elution problem mentioned earlier, ensuring high-resolution separations throughout the chromatogram within a relatively short range of elution. </a:t>
            </a:r>
          </a:p>
          <a:p>
            <a:r>
              <a:rPr lang="en-US" dirty="0" smtClean="0"/>
              <a:t>Automation allows the creation of complex gradients with a variety of shapes.</a:t>
            </a:r>
          </a:p>
          <a:p>
            <a:r>
              <a:rPr lang="en-US" dirty="0" smtClean="0"/>
              <a:t> Gradients are prepared by continuously mixing two different buffers.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1913"/>
            <a:ext cx="9143999" cy="673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heEnd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2396331"/>
            <a:ext cx="3810000" cy="2933700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OF</a:t>
            </a:r>
            <a:br>
              <a:rPr lang="en-US" dirty="0"/>
            </a:br>
            <a:r>
              <a:rPr lang="en-US" dirty="0"/>
              <a:t>CHROMATOGRAPHY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Partition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When applied to any two-phase system (e.g. </a:t>
            </a:r>
            <a:r>
              <a:rPr lang="en-US" dirty="0" smtClean="0"/>
              <a:t>liquid–liquid, liquid–solid</a:t>
            </a:r>
            <a:r>
              <a:rPr lang="en-US" dirty="0"/>
              <a:t>), a molecule may partition between the </a:t>
            </a:r>
            <a:r>
              <a:rPr lang="en-US" dirty="0" smtClean="0"/>
              <a:t>phases.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precise ratio of concentration </a:t>
            </a:r>
            <a:r>
              <a:rPr lang="en-US" dirty="0" smtClean="0"/>
              <a:t>achieved is </a:t>
            </a:r>
            <a:r>
              <a:rPr lang="en-US" dirty="0"/>
              <a:t>ultimately determined by inherent thermodynamic </a:t>
            </a:r>
            <a:r>
              <a:rPr lang="en-US" dirty="0" smtClean="0"/>
              <a:t>properties of </a:t>
            </a:r>
            <a:r>
              <a:rPr lang="en-US" dirty="0"/>
              <a:t>the molecule (in turn, a function of its </a:t>
            </a:r>
            <a:r>
              <a:rPr lang="en-US" dirty="0" smtClean="0"/>
              <a:t>chemical structure</a:t>
            </a:r>
            <a:r>
              <a:rPr lang="en-US" dirty="0"/>
              <a:t>) and of the phases.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case of a </a:t>
            </a:r>
            <a:r>
              <a:rPr lang="en-US" dirty="0" smtClean="0"/>
              <a:t>liquid–liquid system</a:t>
            </a:r>
            <a:r>
              <a:rPr lang="en-US" dirty="0"/>
              <a:t>, the relative solubility of the molecule in each </a:t>
            </a:r>
            <a:r>
              <a:rPr lang="en-US" dirty="0" smtClean="0"/>
              <a:t>liquid will </a:t>
            </a:r>
            <a:r>
              <a:rPr lang="en-US" dirty="0"/>
              <a:t>be very important in determining partitioning. </a:t>
            </a:r>
            <a:endParaRPr lang="en-US" dirty="0" smtClean="0"/>
          </a:p>
          <a:p>
            <a:r>
              <a:rPr lang="en-US" dirty="0" smtClean="0"/>
              <a:t>In a </a:t>
            </a:r>
            <a:r>
              <a:rPr lang="en-US" dirty="0"/>
              <a:t>liquid–solid system, different sample molecules may </a:t>
            </a:r>
            <a:r>
              <a:rPr lang="en-US" dirty="0" smtClean="0"/>
              <a:t>adsorb to </a:t>
            </a:r>
            <a:r>
              <a:rPr lang="en-US" dirty="0"/>
              <a:t>varying degrees on the solid phase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Both </a:t>
            </a:r>
            <a:r>
              <a:rPr lang="en-US" dirty="0" smtClean="0"/>
              <a:t>partition and </a:t>
            </a:r>
            <a:r>
              <a:rPr lang="en-US" dirty="0"/>
              <a:t>adsorption phenomena are possible in a column </a:t>
            </a:r>
            <a:r>
              <a:rPr lang="en-US" dirty="0" smtClean="0"/>
              <a:t>system and </a:t>
            </a:r>
            <a:r>
              <a:rPr lang="en-US" dirty="0"/>
              <a:t>this is called column chromatography.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725" y="4763"/>
            <a:ext cx="44005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</a:t>
            </a:r>
            <a:r>
              <a:rPr lang="en-US" dirty="0" smtClean="0"/>
              <a:t>column chromatography</a:t>
            </a:r>
            <a:r>
              <a:rPr lang="en-US" dirty="0"/>
              <a:t>, one phase is maintained stationary (the </a:t>
            </a:r>
            <a:r>
              <a:rPr lang="en-US" dirty="0" smtClean="0"/>
              <a:t>stationary phase</a:t>
            </a:r>
            <a:r>
              <a:rPr lang="en-US" dirty="0"/>
              <a:t>) while the other (the mobile phase) may </a:t>
            </a:r>
            <a:r>
              <a:rPr lang="en-US" dirty="0" smtClean="0"/>
              <a:t>flow freely </a:t>
            </a:r>
            <a:r>
              <a:rPr lang="en-US" dirty="0"/>
              <a:t>over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can express the concentration ratio in </a:t>
            </a:r>
            <a:r>
              <a:rPr lang="en-US" dirty="0" smtClean="0"/>
              <a:t>such </a:t>
            </a:r>
            <a:r>
              <a:rPr lang="en-US" dirty="0"/>
              <a:t>a system as the partition coefficient, </a:t>
            </a:r>
            <a:r>
              <a:rPr lang="en-US" i="1" dirty="0"/>
              <a:t>K</a:t>
            </a:r>
            <a:r>
              <a:rPr lang="en-US" i="1" dirty="0" smtClean="0"/>
              <a:t>:</a:t>
            </a:r>
          </a:p>
          <a:p>
            <a:pPr>
              <a:buNone/>
            </a:pPr>
            <a:r>
              <a:rPr lang="en-US" i="1" dirty="0"/>
              <a:t> </a:t>
            </a:r>
            <a:r>
              <a:rPr lang="en-US" i="1" dirty="0" smtClean="0"/>
              <a:t>   K= Cs/Cm</a:t>
            </a:r>
          </a:p>
          <a:p>
            <a:pPr>
              <a:buNone/>
            </a:pPr>
            <a:r>
              <a:rPr lang="en-US" dirty="0"/>
              <a:t>where </a:t>
            </a:r>
            <a:r>
              <a:rPr lang="en-US" i="1" dirty="0"/>
              <a:t>Cs and Cm are the sample concentrations in the </a:t>
            </a:r>
            <a:r>
              <a:rPr lang="en-US" i="1" dirty="0" smtClean="0"/>
              <a:t>stationary </a:t>
            </a:r>
            <a:r>
              <a:rPr lang="en-US" dirty="0" smtClean="0"/>
              <a:t>and </a:t>
            </a:r>
            <a:r>
              <a:rPr lang="en-US" dirty="0"/>
              <a:t>mobile phases, respectively.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a </a:t>
            </a:r>
            <a:r>
              <a:rPr lang="en-US" dirty="0" smtClean="0"/>
              <a:t>mixture made </a:t>
            </a:r>
            <a:r>
              <a:rPr lang="en-US" dirty="0"/>
              <a:t>up of several components is applied to such a </a:t>
            </a:r>
            <a:r>
              <a:rPr lang="en-US" dirty="0" smtClean="0"/>
              <a:t>two phase system</a:t>
            </a:r>
            <a:r>
              <a:rPr lang="en-US" dirty="0"/>
              <a:t>, each component will have its own </a:t>
            </a:r>
            <a:r>
              <a:rPr lang="en-US" dirty="0" smtClean="0"/>
              <a:t>individual </a:t>
            </a:r>
            <a:r>
              <a:rPr lang="en-US" dirty="0"/>
              <a:t>partition coefficient. As a result, each will interact </a:t>
            </a:r>
            <a:r>
              <a:rPr lang="en-US" dirty="0" smtClean="0"/>
              <a:t>slightly differently </a:t>
            </a:r>
            <a:r>
              <a:rPr lang="en-US" dirty="0"/>
              <a:t>with the stationary phase and, because of </a:t>
            </a:r>
            <a:r>
              <a:rPr lang="en-US" dirty="0" smtClean="0"/>
              <a:t>different partitioning </a:t>
            </a:r>
            <a:r>
              <a:rPr lang="en-US" dirty="0"/>
              <a:t>between phases, will migrate through </a:t>
            </a:r>
            <a:r>
              <a:rPr lang="en-US" dirty="0" smtClean="0"/>
              <a:t>the column </a:t>
            </a:r>
            <a:r>
              <a:rPr lang="en-US" dirty="0"/>
              <a:t>at different rates.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Phase Systems Used in Biochemistry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chromatographic systems used in biochemistry the </a:t>
            </a:r>
            <a:r>
              <a:rPr lang="en-US" dirty="0" smtClean="0"/>
              <a:t>stationary phase </a:t>
            </a:r>
            <a:r>
              <a:rPr lang="en-US" dirty="0"/>
              <a:t>is made up of solid particles or of </a:t>
            </a:r>
            <a:r>
              <a:rPr lang="en-US" dirty="0" smtClean="0"/>
              <a:t>solid particles </a:t>
            </a:r>
            <a:r>
              <a:rPr lang="en-US" dirty="0"/>
              <a:t>coated with liquid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the former case, </a:t>
            </a:r>
            <a:r>
              <a:rPr lang="en-US" dirty="0" smtClean="0"/>
              <a:t>chemical groups </a:t>
            </a:r>
            <a:r>
              <a:rPr lang="en-US" dirty="0"/>
              <a:t>are often covalently attached to the </a:t>
            </a:r>
            <a:r>
              <a:rPr lang="en-US" dirty="0" smtClean="0"/>
              <a:t>particles and </a:t>
            </a:r>
            <a:r>
              <a:rPr lang="en-US" dirty="0"/>
              <a:t>this is called bonded phase liquid chromatography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the latter case, a liquid phase may coat the particle </a:t>
            </a:r>
            <a:r>
              <a:rPr lang="en-US" dirty="0" smtClean="0"/>
              <a:t>and be </a:t>
            </a:r>
            <a:r>
              <a:rPr lang="en-US" dirty="0"/>
              <a:t>attached by </a:t>
            </a:r>
            <a:r>
              <a:rPr lang="en-US" dirty="0" err="1"/>
              <a:t>noncovalent</a:t>
            </a:r>
            <a:r>
              <a:rPr lang="en-US" dirty="0"/>
              <a:t>, physical attraction. This </a:t>
            </a:r>
            <a:r>
              <a:rPr lang="en-US" dirty="0" smtClean="0"/>
              <a:t>type of </a:t>
            </a:r>
            <a:r>
              <a:rPr lang="en-US" dirty="0"/>
              <a:t>system is called liquid–liquid phase chromatography.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Commonly, the </a:t>
            </a:r>
            <a:r>
              <a:rPr lang="en-US" dirty="0" smtClean="0"/>
              <a:t>particles are </a:t>
            </a:r>
            <a:r>
              <a:rPr lang="en-US" dirty="0"/>
              <a:t>composed of hydrated polymers such as </a:t>
            </a:r>
            <a:r>
              <a:rPr lang="en-US" dirty="0" smtClean="0"/>
              <a:t>cellulose or </a:t>
            </a:r>
            <a:r>
              <a:rPr lang="en-US" dirty="0" err="1"/>
              <a:t>agarose</a:t>
            </a:r>
            <a:r>
              <a:rPr lang="en-US" dirty="0"/>
              <a:t>. Such particles may be immobilized in a </a:t>
            </a:r>
            <a:r>
              <a:rPr lang="en-US" dirty="0" smtClean="0"/>
              <a:t>column and </a:t>
            </a:r>
            <a:r>
              <a:rPr lang="en-US" dirty="0"/>
              <a:t>washed with mobile phase</a:t>
            </a:r>
            <a:r>
              <a:rPr lang="en-US" dirty="0" smtClean="0"/>
              <a:t>.</a:t>
            </a:r>
          </a:p>
          <a:p>
            <a:r>
              <a:rPr lang="en-US" dirty="0"/>
              <a:t>Because </a:t>
            </a:r>
            <a:r>
              <a:rPr lang="en-US" dirty="0" err="1"/>
              <a:t>biomolecules</a:t>
            </a:r>
            <a:r>
              <a:rPr lang="en-US" dirty="0"/>
              <a:t> have evolved to </a:t>
            </a:r>
            <a:r>
              <a:rPr lang="en-US" dirty="0" smtClean="0"/>
              <a:t>function in </a:t>
            </a:r>
            <a:r>
              <a:rPr lang="en-US" dirty="0"/>
              <a:t>an aqueous environment, it is usually necessary </a:t>
            </a:r>
            <a:r>
              <a:rPr lang="en-US" dirty="0" smtClean="0"/>
              <a:t>to use </a:t>
            </a:r>
            <a:r>
              <a:rPr lang="en-US" dirty="0"/>
              <a:t>aqueous buffers as the mobile phase if we require </a:t>
            </a:r>
            <a:r>
              <a:rPr lang="en-US" dirty="0" smtClean="0"/>
              <a:t>the molecule </a:t>
            </a:r>
            <a:r>
              <a:rPr lang="en-US" dirty="0"/>
              <a:t>to retain its native structure (e.g. in the </a:t>
            </a:r>
            <a:r>
              <a:rPr lang="en-US" dirty="0" smtClean="0"/>
              <a:t>purification of </a:t>
            </a:r>
            <a:r>
              <a:rPr lang="en-US" dirty="0"/>
              <a:t>active enzymes). If the native structure is not </a:t>
            </a:r>
            <a:r>
              <a:rPr lang="en-US" dirty="0" smtClean="0"/>
              <a:t>required, however</a:t>
            </a:r>
            <a:r>
              <a:rPr lang="en-US" dirty="0"/>
              <a:t>, then it is possible to use more ‘</a:t>
            </a:r>
            <a:r>
              <a:rPr lang="en-US" dirty="0" err="1" smtClean="0"/>
              <a:t>nonbiological</a:t>
            </a:r>
            <a:r>
              <a:rPr lang="en-US" dirty="0" smtClean="0"/>
              <a:t>’ conditions </a:t>
            </a:r>
            <a:r>
              <a:rPr lang="en-US" dirty="0"/>
              <a:t>such as organic </a:t>
            </a:r>
            <a:r>
              <a:rPr lang="en-US" dirty="0" smtClean="0"/>
              <a:t>solvents.</a:t>
            </a:r>
          </a:p>
          <a:p>
            <a:r>
              <a:rPr lang="en-US" dirty="0"/>
              <a:t>Liquid–solid or liquid–liquid phases are the most </a:t>
            </a:r>
            <a:r>
              <a:rPr lang="en-US" dirty="0" smtClean="0"/>
              <a:t>common phase </a:t>
            </a:r>
            <a:r>
              <a:rPr lang="en-US" dirty="0"/>
              <a:t>systems used in </a:t>
            </a:r>
            <a:r>
              <a:rPr lang="en-US" dirty="0" smtClean="0"/>
              <a:t>biochemistry.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77822-3509-456F-BE9F-BCE0949625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Nikhat Siddiqi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9A6D54C1CBC4A88031E67819A49B1" ma:contentTypeVersion="1" ma:contentTypeDescription="Create a new document." ma:contentTypeScope="" ma:versionID="16bece5558f779e2f0474736386af9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9F99E85-E5C0-4F25-8494-C3F7B135503B}"/>
</file>

<file path=customXml/itemProps2.xml><?xml version="1.0" encoding="utf-8"?>
<ds:datastoreItem xmlns:ds="http://schemas.openxmlformats.org/officeDocument/2006/customXml" ds:itemID="{0468D0BF-617A-4B52-B5FB-089907A7C399}"/>
</file>

<file path=customXml/itemProps3.xml><?xml version="1.0" encoding="utf-8"?>
<ds:datastoreItem xmlns:ds="http://schemas.openxmlformats.org/officeDocument/2006/customXml" ds:itemID="{B2DFDEAD-CF1A-4CD5-A7B5-DB7C61578A7D}"/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1412</Words>
  <Application>Microsoft Office PowerPoint</Application>
  <PresentationFormat>On-screen Show (4:3)</PresentationFormat>
  <Paragraphs>108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Chromatography</vt:lpstr>
      <vt:lpstr>Slide 2</vt:lpstr>
      <vt:lpstr>PRINCIPLES OF CHROMATOGRAPHY</vt:lpstr>
      <vt:lpstr>The Partition Coefficient</vt:lpstr>
      <vt:lpstr>Slide 5</vt:lpstr>
      <vt:lpstr>Slide 6</vt:lpstr>
      <vt:lpstr>Slide 7</vt:lpstr>
      <vt:lpstr>Phase Systems Used in Biochemistry</vt:lpstr>
      <vt:lpstr>Slide 9</vt:lpstr>
      <vt:lpstr>Liquid Chromatography</vt:lpstr>
      <vt:lpstr>Slide 11</vt:lpstr>
      <vt:lpstr>Slide 12</vt:lpstr>
      <vt:lpstr>Slide 13</vt:lpstr>
      <vt:lpstr>Slide 14</vt:lpstr>
      <vt:lpstr>Gas Chromatography</vt:lpstr>
      <vt:lpstr>CHROMATOGRAPHY EQUIPMENT</vt:lpstr>
      <vt:lpstr>Stationary Phases</vt:lpstr>
      <vt:lpstr>Slide 18</vt:lpstr>
      <vt:lpstr>Elution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Chromatography</dc:title>
  <dc:creator>nikhat siddiqi</dc:creator>
  <cp:lastModifiedBy>nikhat siddiqi</cp:lastModifiedBy>
  <cp:revision>32</cp:revision>
  <dcterms:created xsi:type="dcterms:W3CDTF">2011-02-13T08:27:32Z</dcterms:created>
  <dcterms:modified xsi:type="dcterms:W3CDTF">2011-03-15T09:04:45Z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0x01010025D9A6D54C1CBC4A88031E67819A49B1</vt:lpwstr>
  </property>
</Properties>
</file>