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 id="269" r:id="rId16"/>
    <p:sldId id="281" r:id="rId17"/>
    <p:sldId id="271" r:id="rId18"/>
    <p:sldId id="272" r:id="rId19"/>
    <p:sldId id="273" r:id="rId20"/>
    <p:sldId id="274" r:id="rId21"/>
    <p:sldId id="275" r:id="rId22"/>
    <p:sldId id="276" r:id="rId23"/>
    <p:sldId id="277" r:id="rId24"/>
    <p:sldId id="278"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6" d="100"/>
          <a:sy n="96" d="100"/>
        </p:scale>
        <p:origin x="-4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50DED97-2E54-480A-B524-9EA817E991AF}" type="datetimeFigureOut">
              <a:rPr lang="en-US" smtClean="0"/>
              <a:pPr/>
              <a:t>8/1/2015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B3181AF-732B-49DB-86EC-70934F6375B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0DED97-2E54-480A-B524-9EA817E991AF}" type="datetimeFigureOut">
              <a:rPr lang="en-US" smtClean="0"/>
              <a:pPr/>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181AF-732B-49DB-86EC-70934F6375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0DED97-2E54-480A-B524-9EA817E991AF}" type="datetimeFigureOut">
              <a:rPr lang="en-US" smtClean="0"/>
              <a:pPr/>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181AF-732B-49DB-86EC-70934F6375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50DED97-2E54-480A-B524-9EA817E991AF}" type="datetimeFigureOut">
              <a:rPr lang="en-US" smtClean="0"/>
              <a:pPr/>
              <a:t>8/1/2015</a:t>
            </a:fld>
            <a:endParaRPr lang="en-US"/>
          </a:p>
        </p:txBody>
      </p:sp>
      <p:sp>
        <p:nvSpPr>
          <p:cNvPr id="9" name="Slide Number Placeholder 8"/>
          <p:cNvSpPr>
            <a:spLocks noGrp="1"/>
          </p:cNvSpPr>
          <p:nvPr>
            <p:ph type="sldNum" sz="quarter" idx="15"/>
          </p:nvPr>
        </p:nvSpPr>
        <p:spPr/>
        <p:txBody>
          <a:bodyPr rtlCol="0"/>
          <a:lstStyle/>
          <a:p>
            <a:fld id="{9B3181AF-732B-49DB-86EC-70934F6375B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50DED97-2E54-480A-B524-9EA817E991AF}" type="datetimeFigureOut">
              <a:rPr lang="en-US" smtClean="0"/>
              <a:pPr/>
              <a:t>8/1/2015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B3181AF-732B-49DB-86EC-70934F6375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0DED97-2E54-480A-B524-9EA817E991AF}" type="datetimeFigureOut">
              <a:rPr lang="en-US" smtClean="0"/>
              <a:pPr/>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181AF-732B-49DB-86EC-70934F6375B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50DED97-2E54-480A-B524-9EA817E991AF}" type="datetimeFigureOut">
              <a:rPr lang="en-US" smtClean="0"/>
              <a:pPr/>
              <a:t>8/1/2015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3181AF-732B-49DB-86EC-70934F6375B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50DED97-2E54-480A-B524-9EA817E991AF}" type="datetimeFigureOut">
              <a:rPr lang="en-US" smtClean="0"/>
              <a:pPr/>
              <a:t>8/1/2015</a:t>
            </a:fld>
            <a:endParaRPr lang="en-US"/>
          </a:p>
        </p:txBody>
      </p:sp>
      <p:sp>
        <p:nvSpPr>
          <p:cNvPr id="7" name="Slide Number Placeholder 6"/>
          <p:cNvSpPr>
            <a:spLocks noGrp="1"/>
          </p:cNvSpPr>
          <p:nvPr>
            <p:ph type="sldNum" sz="quarter" idx="11"/>
          </p:nvPr>
        </p:nvSpPr>
        <p:spPr/>
        <p:txBody>
          <a:bodyPr rtlCol="0"/>
          <a:lstStyle/>
          <a:p>
            <a:fld id="{9B3181AF-732B-49DB-86EC-70934F6375B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DED97-2E54-480A-B524-9EA817E991AF}" type="datetimeFigureOut">
              <a:rPr lang="en-US" smtClean="0"/>
              <a:pPr/>
              <a:t>8/1/2015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3181AF-732B-49DB-86EC-70934F6375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50DED97-2E54-480A-B524-9EA817E991AF}" type="datetimeFigureOut">
              <a:rPr lang="en-US" smtClean="0"/>
              <a:pPr/>
              <a:t>8/1/2015</a:t>
            </a:fld>
            <a:endParaRPr lang="en-US"/>
          </a:p>
        </p:txBody>
      </p:sp>
      <p:sp>
        <p:nvSpPr>
          <p:cNvPr id="22" name="Slide Number Placeholder 21"/>
          <p:cNvSpPr>
            <a:spLocks noGrp="1"/>
          </p:cNvSpPr>
          <p:nvPr>
            <p:ph type="sldNum" sz="quarter" idx="15"/>
          </p:nvPr>
        </p:nvSpPr>
        <p:spPr/>
        <p:txBody>
          <a:bodyPr rtlCol="0"/>
          <a:lstStyle/>
          <a:p>
            <a:fld id="{9B3181AF-732B-49DB-86EC-70934F6375B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50DED97-2E54-480A-B524-9EA817E991AF}" type="datetimeFigureOut">
              <a:rPr lang="en-US" smtClean="0"/>
              <a:pPr/>
              <a:t>8/1/2015</a:t>
            </a:fld>
            <a:endParaRPr lang="en-US"/>
          </a:p>
        </p:txBody>
      </p:sp>
      <p:sp>
        <p:nvSpPr>
          <p:cNvPr id="18" name="Slide Number Placeholder 17"/>
          <p:cNvSpPr>
            <a:spLocks noGrp="1"/>
          </p:cNvSpPr>
          <p:nvPr>
            <p:ph type="sldNum" sz="quarter" idx="11"/>
          </p:nvPr>
        </p:nvSpPr>
        <p:spPr/>
        <p:txBody>
          <a:bodyPr rtlCol="0"/>
          <a:lstStyle/>
          <a:p>
            <a:fld id="{9B3181AF-732B-49DB-86EC-70934F6375B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50DED97-2E54-480A-B524-9EA817E991AF}" type="datetimeFigureOut">
              <a:rPr lang="en-US" smtClean="0"/>
              <a:pPr/>
              <a:t>8/1/2015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B3181AF-732B-49DB-86EC-70934F6375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5" Type="http://schemas.openxmlformats.org/officeDocument/2006/relationships/image" Target="../media/image42.png"/><Relationship Id="rId4" Type="http://schemas.openxmlformats.org/officeDocument/2006/relationships/image" Target="../media/image41.png"/></Relationships>
</file>

<file path=ppt/slides/_rels/slide1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5071" y="520149"/>
            <a:ext cx="7772400" cy="3518451"/>
          </a:xfrm>
        </p:spPr>
        <p:txBody>
          <a:bodyPr>
            <a:noAutofit/>
          </a:bodyPr>
          <a:lstStyle/>
          <a:p>
            <a:r>
              <a:rPr lang="en-US" sz="3600" b="1" dirty="0">
                <a:latin typeface="Times New Roman" pitchFamily="18" charset="0"/>
                <a:cs typeface="Times New Roman" pitchFamily="18" charset="0"/>
              </a:rPr>
              <a:t>Modeling and Analysis of DFIG Based Wind Power System Using Instantaneous Power </a:t>
            </a:r>
            <a:r>
              <a:rPr lang="en-US" sz="3600" b="1" dirty="0" smtClean="0">
                <a:latin typeface="Times New Roman" pitchFamily="18" charset="0"/>
                <a:cs typeface="Times New Roman" pitchFamily="18" charset="0"/>
              </a:rPr>
              <a:t>Components</a:t>
            </a:r>
            <a:r>
              <a:rPr lang="en-US" sz="5400" dirty="0" smtClean="0"/>
              <a:t/>
            </a:r>
            <a:br>
              <a:rPr lang="en-US" sz="5400" dirty="0" smtClean="0"/>
            </a:br>
            <a:r>
              <a:rPr lang="en-US" sz="1800" dirty="0" err="1" smtClean="0">
                <a:solidFill>
                  <a:srgbClr val="FF0000"/>
                </a:solidFill>
                <a:latin typeface="Times New Roman" pitchFamily="18" charset="0"/>
                <a:cs typeface="Times New Roman" pitchFamily="18" charset="0"/>
              </a:rPr>
              <a:t>Jaimala</a:t>
            </a:r>
            <a:r>
              <a:rPr lang="en-US" sz="1800" dirty="0" smtClean="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Gambhir</a:t>
            </a:r>
            <a:r>
              <a:rPr lang="en-US" sz="1800" dirty="0">
                <a:solidFill>
                  <a:srgbClr val="FF0000"/>
                </a:solidFill>
                <a:latin typeface="Times New Roman" pitchFamily="18" charset="0"/>
                <a:cs typeface="Times New Roman" pitchFamily="18" charset="0"/>
              </a:rPr>
              <a:t>, </a:t>
            </a:r>
            <a:r>
              <a:rPr lang="en-US" sz="1800" dirty="0" err="1">
                <a:solidFill>
                  <a:srgbClr val="FF0000"/>
                </a:solidFill>
                <a:latin typeface="Times New Roman" pitchFamily="18" charset="0"/>
                <a:cs typeface="Times New Roman" pitchFamily="18" charset="0"/>
              </a:rPr>
              <a:t>Tilak</a:t>
            </a:r>
            <a:r>
              <a:rPr lang="en-US" sz="1800" dirty="0">
                <a:solidFill>
                  <a:srgbClr val="FF000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Thakur, </a:t>
            </a:r>
            <a:r>
              <a:rPr lang="en-US" sz="1800" dirty="0" err="1">
                <a:solidFill>
                  <a:srgbClr val="FF0000"/>
                </a:solidFill>
                <a:latin typeface="Times New Roman" pitchFamily="18" charset="0"/>
                <a:cs typeface="Times New Roman" pitchFamily="18" charset="0"/>
              </a:rPr>
              <a:t>Puneet</a:t>
            </a:r>
            <a:r>
              <a:rPr lang="en-US" sz="1800" dirty="0">
                <a:solidFill>
                  <a:srgbClr val="FF000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Chawla</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16696"/>
            <a:ext cx="8305800" cy="5909310"/>
          </a:xfrm>
          <a:prstGeom prst="rect">
            <a:avLst/>
          </a:prstGeom>
          <a:noFill/>
        </p:spPr>
        <p:txBody>
          <a:bodyPr wrap="square" rtlCol="0">
            <a:spAutoFit/>
          </a:bodyPr>
          <a:lstStyle/>
          <a:p>
            <a:pPr algn="just"/>
            <a:r>
              <a:rPr lang="en-IN" dirty="0"/>
              <a:t>where w</a:t>
            </a:r>
            <a:r>
              <a:rPr lang="en-IN" baseline="-25000" dirty="0"/>
              <a:t>e</a:t>
            </a:r>
            <a:r>
              <a:rPr lang="en-IN" dirty="0"/>
              <a:t> represents synchronous frequency, </a:t>
            </a:r>
            <a:r>
              <a:rPr lang="en-US" dirty="0"/>
              <a:t>r represents resistance, L represents inductance and suffixes </a:t>
            </a:r>
            <a:r>
              <a:rPr lang="en-US" dirty="0" err="1" smtClean="0"/>
              <a:t>s,r,m</a:t>
            </a:r>
            <a:r>
              <a:rPr lang="en-US" dirty="0" smtClean="0"/>
              <a:t> </a:t>
            </a:r>
            <a:r>
              <a:rPr lang="en-US" dirty="0"/>
              <a:t>represents stator, rotor and mutual quantities respectively</a:t>
            </a:r>
            <a:r>
              <a:rPr lang="en-US" dirty="0" smtClean="0"/>
              <a:t>. Now </a:t>
            </a:r>
            <a:r>
              <a:rPr lang="en-US" dirty="0"/>
              <a:t>the stator voltages and rotor voltage quantities can be rewritten </a:t>
            </a:r>
            <a:r>
              <a:rPr lang="en-US" dirty="0" smtClean="0"/>
              <a:t>as</a:t>
            </a:r>
            <a:endParaRPr lang="en-US" dirty="0"/>
          </a:p>
          <a:p>
            <a:endParaRPr lang="en-US" dirty="0" smtClean="0"/>
          </a:p>
          <a:p>
            <a:r>
              <a:rPr lang="en-US" dirty="0" smtClean="0"/>
              <a:t>				(12)</a:t>
            </a:r>
            <a:endParaRPr lang="en-US" dirty="0"/>
          </a:p>
          <a:p>
            <a:r>
              <a:rPr lang="en-US" dirty="0" smtClean="0"/>
              <a:t>	</a:t>
            </a:r>
          </a:p>
          <a:p>
            <a:r>
              <a:rPr lang="en-US" dirty="0" smtClean="0"/>
              <a:t>				(13)</a:t>
            </a:r>
            <a:endParaRPr lang="en-US" dirty="0"/>
          </a:p>
          <a:p>
            <a:endParaRPr lang="en-US" dirty="0" smtClean="0"/>
          </a:p>
          <a:p>
            <a:r>
              <a:rPr lang="en-US" dirty="0" smtClean="0"/>
              <a:t>				(14)</a:t>
            </a:r>
            <a:endParaRPr lang="en-US" dirty="0"/>
          </a:p>
          <a:p>
            <a:endParaRPr lang="en-US" dirty="0" smtClean="0"/>
          </a:p>
          <a:p>
            <a:r>
              <a:rPr lang="en-US" dirty="0" smtClean="0"/>
              <a:t>				(15)</a:t>
            </a:r>
            <a:endParaRPr lang="en-US" dirty="0"/>
          </a:p>
          <a:p>
            <a:endParaRPr lang="en-US" dirty="0" smtClean="0"/>
          </a:p>
          <a:p>
            <a:r>
              <a:rPr lang="en-US" dirty="0" smtClean="0"/>
              <a:t>				(16)</a:t>
            </a:r>
            <a:endParaRPr lang="en-US" dirty="0"/>
          </a:p>
          <a:p>
            <a:endParaRPr lang="en-US" dirty="0" smtClean="0"/>
          </a:p>
          <a:p>
            <a:r>
              <a:rPr lang="en-US" dirty="0"/>
              <a:t>From (8) and (9) </a:t>
            </a:r>
            <a:r>
              <a:rPr lang="en-US" dirty="0" err="1"/>
              <a:t>i</a:t>
            </a:r>
            <a:r>
              <a:rPr lang="en-US" baseline="-25000" dirty="0" err="1"/>
              <a:t>rd</a:t>
            </a:r>
            <a:r>
              <a:rPr lang="en-US" dirty="0"/>
              <a:t> and </a:t>
            </a:r>
            <a:r>
              <a:rPr lang="en-US" dirty="0" err="1"/>
              <a:t>i</a:t>
            </a:r>
            <a:r>
              <a:rPr lang="en-US" baseline="-25000" dirty="0" err="1"/>
              <a:t>rq</a:t>
            </a:r>
            <a:r>
              <a:rPr lang="en-US" dirty="0"/>
              <a:t> values can be written as</a:t>
            </a:r>
          </a:p>
          <a:p>
            <a:endParaRPr lang="en-US" dirty="0"/>
          </a:p>
          <a:p>
            <a:r>
              <a:rPr lang="en-US" dirty="0" smtClean="0"/>
              <a:t>				(17)</a:t>
            </a:r>
          </a:p>
          <a:p>
            <a:endParaRPr lang="en-US" dirty="0"/>
          </a:p>
          <a:p>
            <a:endParaRPr lang="en-US" dirty="0" smtClean="0"/>
          </a:p>
          <a:p>
            <a:endParaRPr lang="en-US"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2911" y="1653074"/>
            <a:ext cx="2655495" cy="460647"/>
          </a:xfrm>
          <a:prstGeom prst="rect">
            <a:avLst/>
          </a:prstGeom>
          <a:noFill/>
        </p:spPr>
      </p:pic>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79173" y="2193102"/>
            <a:ext cx="2662518" cy="457200"/>
          </a:xfrm>
          <a:prstGeom prst="rect">
            <a:avLst/>
          </a:prstGeom>
          <a:noFill/>
        </p:spPr>
      </p:pic>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31572" y="2789450"/>
            <a:ext cx="2438720" cy="460647"/>
          </a:xfrm>
          <a:prstGeom prst="rect">
            <a:avLst/>
          </a:prstGeom>
          <a:noFill/>
        </p:spPr>
      </p:pic>
      <p:sp>
        <p:nvSpPr>
          <p:cNvPr id="2253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831573" y="3309599"/>
            <a:ext cx="2465817" cy="460647"/>
          </a:xfrm>
          <a:prstGeom prst="rect">
            <a:avLst/>
          </a:prstGeom>
          <a:noFill/>
        </p:spPr>
      </p:pic>
      <p:sp>
        <p:nvSpPr>
          <p:cNvPr id="225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7"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907772" y="3922511"/>
            <a:ext cx="2374525" cy="384447"/>
          </a:xfrm>
          <a:prstGeom prst="rect">
            <a:avLst/>
          </a:prstGeom>
          <a:noFill/>
        </p:spPr>
      </p:pic>
      <p:sp>
        <p:nvSpPr>
          <p:cNvPr id="2254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9"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33400" y="5105400"/>
            <a:ext cx="3216564" cy="533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583095"/>
            <a:ext cx="8229600" cy="5909310"/>
          </a:xfrm>
          <a:prstGeom prst="rect">
            <a:avLst/>
          </a:prstGeom>
          <a:noFill/>
        </p:spPr>
        <p:txBody>
          <a:bodyPr wrap="square" rtlCol="0">
            <a:spAutoFit/>
          </a:bodyPr>
          <a:lstStyle/>
          <a:p>
            <a:r>
              <a:rPr lang="en-IN" dirty="0"/>
              <a:t>Substituting these values in (10),(11) </a:t>
            </a:r>
            <a:r>
              <a:rPr lang="en-IN" dirty="0" smtClean="0"/>
              <a:t>yields</a:t>
            </a:r>
          </a:p>
          <a:p>
            <a:endParaRPr lang="en-IN" dirty="0"/>
          </a:p>
          <a:p>
            <a:r>
              <a:rPr lang="en-IN" dirty="0" smtClean="0"/>
              <a:t>				(18)</a:t>
            </a:r>
          </a:p>
          <a:p>
            <a:endParaRPr lang="en-IN" dirty="0"/>
          </a:p>
          <a:p>
            <a:r>
              <a:rPr lang="en-IN" dirty="0" smtClean="0"/>
              <a:t>				(19)	</a:t>
            </a:r>
          </a:p>
          <a:p>
            <a:endParaRPr lang="en-IN" dirty="0"/>
          </a:p>
          <a:p>
            <a:r>
              <a:rPr lang="en-IN" dirty="0" smtClean="0"/>
              <a:t>Rearranging </a:t>
            </a:r>
            <a:r>
              <a:rPr lang="en-IN" dirty="0"/>
              <a:t>the terms in (15) and (16) yields</a:t>
            </a:r>
            <a:endParaRPr lang="en-US" dirty="0"/>
          </a:p>
          <a:p>
            <a:endParaRPr lang="en-IN" dirty="0" smtClean="0"/>
          </a:p>
          <a:p>
            <a:r>
              <a:rPr lang="en-IN" dirty="0" smtClean="0"/>
              <a:t>				(20)</a:t>
            </a:r>
            <a:endParaRPr lang="en-IN" dirty="0"/>
          </a:p>
          <a:p>
            <a:endParaRPr lang="en-IN" dirty="0" smtClean="0"/>
          </a:p>
          <a:p>
            <a:r>
              <a:rPr lang="en-IN" dirty="0" smtClean="0"/>
              <a:t>				(21)</a:t>
            </a:r>
          </a:p>
          <a:p>
            <a:endParaRPr lang="en-IN" dirty="0"/>
          </a:p>
          <a:p>
            <a:endParaRPr lang="en-IN" dirty="0" smtClean="0"/>
          </a:p>
          <a:p>
            <a:r>
              <a:rPr lang="en-IN" dirty="0" smtClean="0"/>
              <a:t>Where				(22)</a:t>
            </a:r>
            <a:endParaRPr lang="en-IN" dirty="0"/>
          </a:p>
          <a:p>
            <a:endParaRPr lang="en-IN" dirty="0" smtClean="0"/>
          </a:p>
          <a:p>
            <a:r>
              <a:rPr lang="en-IN" dirty="0" smtClean="0"/>
              <a:t>Now </a:t>
            </a:r>
            <a:r>
              <a:rPr lang="en-IN" dirty="0"/>
              <a:t>substituting (17), (20) and (21) in (6) and solving for </a:t>
            </a:r>
            <a:r>
              <a:rPr lang="en-IN" dirty="0" err="1"/>
              <a:t>i</a:t>
            </a:r>
            <a:r>
              <a:rPr lang="en-IN" baseline="-25000" dirty="0" err="1"/>
              <a:t>sd</a:t>
            </a:r>
            <a:r>
              <a:rPr lang="en-IN" dirty="0" err="1"/>
              <a:t>&amp;i</a:t>
            </a:r>
            <a:r>
              <a:rPr lang="en-IN" baseline="-25000" dirty="0" err="1"/>
              <a:t>sd</a:t>
            </a:r>
            <a:r>
              <a:rPr lang="en-IN" dirty="0"/>
              <a:t> we can get</a:t>
            </a:r>
            <a:endParaRPr lang="en-US" dirty="0"/>
          </a:p>
          <a:p>
            <a:endParaRPr lang="en-IN" dirty="0" smtClean="0"/>
          </a:p>
          <a:p>
            <a:r>
              <a:rPr lang="en-IN" dirty="0" smtClean="0"/>
              <a:t>					(23)	</a:t>
            </a:r>
            <a:endParaRPr lang="en-IN" dirty="0"/>
          </a:p>
          <a:p>
            <a:endParaRPr lang="en-IN" dirty="0" smtClean="0"/>
          </a:p>
          <a:p>
            <a:endParaRPr lang="en-IN" dirty="0"/>
          </a:p>
          <a:p>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1027" y="1083366"/>
            <a:ext cx="2957945" cy="533400"/>
          </a:xfrm>
          <a:prstGeom prst="rect">
            <a:avLst/>
          </a:prstGeom>
          <a:no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21026" y="1659837"/>
            <a:ext cx="2909455" cy="533400"/>
          </a:xfrm>
          <a:prstGeom prst="rect">
            <a:avLst/>
          </a:prstGeom>
          <a:noFill/>
        </p:spPr>
      </p:pic>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14399" y="2713383"/>
            <a:ext cx="2512291" cy="609600"/>
          </a:xfrm>
          <a:prstGeom prst="rect">
            <a:avLst/>
          </a:prstGeom>
          <a:noFill/>
        </p:spPr>
      </p:pic>
      <p:sp>
        <p:nvSpPr>
          <p:cNvPr id="235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07773" y="3382620"/>
            <a:ext cx="2784764" cy="685800"/>
          </a:xfrm>
          <a:prstGeom prst="rect">
            <a:avLst/>
          </a:prstGeom>
          <a:noFill/>
        </p:spPr>
      </p:pic>
      <p:sp>
        <p:nvSpPr>
          <p:cNvPr id="2356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61"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459765" y="4104861"/>
            <a:ext cx="1392767" cy="533400"/>
          </a:xfrm>
          <a:prstGeom prst="rect">
            <a:avLst/>
          </a:prstGeom>
          <a:noFill/>
        </p:spPr>
      </p:pic>
      <p:sp>
        <p:nvSpPr>
          <p:cNvPr id="2356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63"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893618" y="5300868"/>
            <a:ext cx="3449782" cy="457200"/>
          </a:xfrm>
          <a:prstGeom prst="rect">
            <a:avLst/>
          </a:prstGeom>
          <a:noFill/>
        </p:spPr>
      </p:pic>
      <p:sp>
        <p:nvSpPr>
          <p:cNvPr id="2356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65"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908878" y="5943600"/>
            <a:ext cx="2311400" cy="533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1" name="Rectangle 5"/>
          <p:cNvSpPr>
            <a:spLocks noChangeArrowheads="1"/>
          </p:cNvSpPr>
          <p:nvPr/>
        </p:nvSpPr>
        <p:spPr bwMode="auto">
          <a:xfrm>
            <a:off x="487017" y="533936"/>
            <a:ext cx="83058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Using (1), (3) replacing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sd</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sq</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with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&amp;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re arranging the terms yields</a:t>
            </a:r>
          </a:p>
          <a:p>
            <a:pPr marL="0" marR="0" lvl="0" indent="0" algn="just" defTabSz="914400" rtl="0" eaLnBrk="1" fontAlgn="base" latinLnBrk="0" hangingPunct="1">
              <a:lnSpc>
                <a:spcPct val="100000"/>
              </a:lnSpc>
              <a:spcBef>
                <a:spcPct val="0"/>
              </a:spcBef>
              <a:spcAft>
                <a:spcPct val="0"/>
              </a:spcAft>
              <a:buClrTx/>
              <a:buSzTx/>
              <a:buFontTx/>
              <a:buNone/>
              <a:tabLst/>
            </a:pPr>
            <a:r>
              <a:rPr lang="en-US" sz="2000" dirty="0" smtClean="0">
                <a:latin typeface="Times New Roman" pitchFamily="18" charset="0"/>
                <a:cs typeface="Times New Roman" pitchFamily="18" charset="0"/>
              </a:rPr>
              <a:t>					(25)</a:t>
            </a:r>
            <a:endParaRPr lang="en-US" sz="20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2000" dirty="0" smtClean="0">
                <a:latin typeface="Times New Roman" pitchFamily="18" charset="0"/>
                <a:cs typeface="Times New Roman" pitchFamily="18" charset="0"/>
              </a:rPr>
              <a:t>								   (26)			</a:t>
            </a:r>
            <a:endParaRPr lang="en-US" sz="2000" dirty="0">
              <a:latin typeface="Times New Roman" pitchFamily="18" charset="0"/>
              <a:cs typeface="Times New Roman" pitchFamily="18" charset="0"/>
            </a:endParaRPr>
          </a:p>
          <a:p>
            <a:pPr algn="just" fontAlgn="base">
              <a:spcBef>
                <a:spcPct val="0"/>
              </a:spcBef>
              <a:spcAft>
                <a:spcPct val="0"/>
              </a:spcAft>
            </a:pPr>
            <a:r>
              <a:rPr lang="en-IN" sz="2000" dirty="0" smtClean="0"/>
              <a:t>Stator </a:t>
            </a:r>
            <a:r>
              <a:rPr lang="en-IN" sz="2000" dirty="0"/>
              <a:t>flux state equation can be obtained by substituting </a:t>
            </a:r>
            <a:r>
              <a:rPr lang="en-IN" sz="2000" dirty="0" err="1"/>
              <a:t>i</a:t>
            </a:r>
            <a:r>
              <a:rPr lang="en-IN" sz="2000" baseline="-25000" dirty="0" err="1"/>
              <a:t>sd</a:t>
            </a:r>
            <a:r>
              <a:rPr lang="en-IN" sz="2000" dirty="0"/>
              <a:t> and </a:t>
            </a:r>
            <a:r>
              <a:rPr lang="en-IN" sz="2000" dirty="0" err="1"/>
              <a:t>i</a:t>
            </a:r>
            <a:r>
              <a:rPr lang="en-IN" sz="2000" baseline="-25000" dirty="0" err="1"/>
              <a:t>sq</a:t>
            </a:r>
            <a:r>
              <a:rPr lang="en-US" sz="2000" dirty="0"/>
              <a:t>in (8) and (9) and upon solving we </a:t>
            </a:r>
            <a:r>
              <a:rPr lang="en-US" sz="2000" dirty="0" smtClean="0"/>
              <a:t>get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(27)</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(28)</a:t>
            </a:r>
            <a:endParaRPr lang="en-US" sz="20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45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2"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04461" y="2176668"/>
            <a:ext cx="5156200" cy="533400"/>
          </a:xfrm>
          <a:prstGeom prst="rect">
            <a:avLst/>
          </a:prstGeom>
          <a:noFill/>
        </p:spPr>
      </p:pic>
      <p:sp>
        <p:nvSpPr>
          <p:cNvPr id="2458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4"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09762" y="2938668"/>
            <a:ext cx="5318760" cy="533400"/>
          </a:xfrm>
          <a:prstGeom prst="rect">
            <a:avLst/>
          </a:prstGeom>
          <a:noFill/>
        </p:spPr>
      </p:pic>
      <p:sp>
        <p:nvSpPr>
          <p:cNvPr id="2458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6"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61999" y="3624468"/>
            <a:ext cx="7181273" cy="381000"/>
          </a:xfrm>
          <a:prstGeom prst="rect">
            <a:avLst/>
          </a:prstGeom>
          <a:noFill/>
        </p:spPr>
      </p:pic>
      <p:pic>
        <p:nvPicPr>
          <p:cNvPr id="24577"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13499" y="1007163"/>
            <a:ext cx="2840182" cy="381000"/>
          </a:xfrm>
          <a:prstGeom prst="rect">
            <a:avLst/>
          </a:prstGeom>
          <a:noFill/>
        </p:spPr>
      </p:pic>
      <p:pic>
        <p:nvPicPr>
          <p:cNvPr id="24579" name="Picture 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901951" y="1490868"/>
            <a:ext cx="2623127" cy="609600"/>
          </a:xfrm>
          <a:prstGeom prst="rect">
            <a:avLst/>
          </a:prstGeom>
          <a:noFill/>
        </p:spPr>
      </p:pic>
      <p:sp>
        <p:nvSpPr>
          <p:cNvPr id="2458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8" name="Picture 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923636" y="4999380"/>
            <a:ext cx="4105564" cy="533400"/>
          </a:xfrm>
          <a:prstGeom prst="rect">
            <a:avLst/>
          </a:prstGeom>
          <a:noFill/>
        </p:spPr>
      </p:pic>
      <p:sp>
        <p:nvSpPr>
          <p:cNvPr id="2459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90" name="Picture 14"/>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911085" y="5685180"/>
            <a:ext cx="4089400" cy="533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65049"/>
            <a:ext cx="8305800" cy="4401205"/>
          </a:xfrm>
          <a:prstGeom prst="rect">
            <a:avLst/>
          </a:prstGeom>
          <a:noFill/>
        </p:spPr>
        <p:txBody>
          <a:bodyPr wrap="square" rtlCol="0">
            <a:spAutoFit/>
          </a:bodyPr>
          <a:lstStyle/>
          <a:p>
            <a:r>
              <a:rPr lang="en-US" sz="2000" dirty="0">
                <a:latin typeface="Times New Roman" pitchFamily="18" charset="0"/>
                <a:cs typeface="Times New Roman" pitchFamily="18" charset="0"/>
              </a:rPr>
              <a:t>The electromechanical dynamic model of the machine is presented </a:t>
            </a:r>
            <a:r>
              <a:rPr lang="en-US" sz="2000" dirty="0" smtClean="0">
                <a:latin typeface="Times New Roman" pitchFamily="18" charset="0"/>
                <a:cs typeface="Times New Roman" pitchFamily="18" charset="0"/>
              </a:rPr>
              <a:t>as</a:t>
            </a:r>
          </a:p>
          <a:p>
            <a:endParaRPr lang="en-US" sz="2000" dirty="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where p	= </a:t>
            </a:r>
            <a:r>
              <a:rPr lang="en-US" sz="2000" dirty="0">
                <a:latin typeface="Times New Roman" pitchFamily="18" charset="0"/>
                <a:cs typeface="Times New Roman" pitchFamily="18" charset="0"/>
              </a:rPr>
              <a:t>number of poles</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H	=</a:t>
            </a:r>
            <a:r>
              <a:rPr lang="en-US" sz="2000" dirty="0">
                <a:latin typeface="Times New Roman" pitchFamily="18" charset="0"/>
                <a:cs typeface="Times New Roman" pitchFamily="18" charset="0"/>
              </a:rPr>
              <a:t>inertia of the rotor</a:t>
            </a:r>
          </a:p>
          <a:p>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T</a:t>
            </a:r>
            <a:r>
              <a:rPr lang="en-IN" sz="2000" baseline="-25000" dirty="0" smtClean="0">
                <a:latin typeface="Times New Roman" pitchFamily="18" charset="0"/>
                <a:cs typeface="Times New Roman" pitchFamily="18" charset="0"/>
              </a:rPr>
              <a:t>m</a:t>
            </a:r>
            <a:r>
              <a:rPr lang="en-IN" sz="2000" dirty="0" smtClean="0">
                <a:latin typeface="Times New Roman" pitchFamily="18" charset="0"/>
                <a:cs typeface="Times New Roman" pitchFamily="18" charset="0"/>
              </a:rPr>
              <a:t> = Mechanical torque </a:t>
            </a:r>
            <a:r>
              <a:rPr lang="en-IN" sz="2000" dirty="0">
                <a:latin typeface="Times New Roman" pitchFamily="18" charset="0"/>
                <a:cs typeface="Times New Roman" pitchFamily="18" charset="0"/>
              </a:rPr>
              <a:t>of the machine</a:t>
            </a:r>
            <a:endParaRPr lang="en-US"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          T</a:t>
            </a:r>
            <a:r>
              <a:rPr lang="en-IN" sz="2000" baseline="-25000" dirty="0" smtClean="0">
                <a:latin typeface="Times New Roman" pitchFamily="18" charset="0"/>
                <a:cs typeface="Times New Roman" pitchFamily="18" charset="0"/>
              </a:rPr>
              <a:t>e</a:t>
            </a:r>
            <a:r>
              <a:rPr lang="en-IN" sz="2000" dirty="0" smtClean="0">
                <a:latin typeface="Times New Roman" pitchFamily="18" charset="0"/>
                <a:cs typeface="Times New Roman" pitchFamily="18" charset="0"/>
              </a:rPr>
              <a:t>  = electromechanical torque</a:t>
            </a:r>
            <a:endParaRPr lang="en-US" sz="2000" dirty="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r>
              <a:rPr lang="en-US" sz="2000" dirty="0" smtClean="0"/>
              <a:t>Now </a:t>
            </a:r>
            <a:r>
              <a:rPr lang="en-US" sz="2000" dirty="0"/>
              <a:t>based on (27), (26) can be expressed in terms of instantaneous real and reactive power components</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07001" y="990600"/>
            <a:ext cx="1902460" cy="533400"/>
          </a:xfrm>
          <a:prstGeom prst="rect">
            <a:avLst/>
          </a:prstGeom>
          <a:noFill/>
        </p:spPr>
      </p:pic>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09099" y="2743200"/>
            <a:ext cx="2377440" cy="457200"/>
          </a:xfrm>
          <a:prstGeom prst="rect">
            <a:avLst/>
          </a:prstGeom>
          <a:noFill/>
        </p:spPr>
      </p:pic>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6"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13737" y="4114800"/>
            <a:ext cx="5974080" cy="533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63753"/>
            <a:ext cx="8229600" cy="5078313"/>
          </a:xfrm>
          <a:prstGeom prst="rect">
            <a:avLst/>
          </a:prstGeom>
          <a:noFill/>
        </p:spPr>
        <p:txBody>
          <a:bodyPr wrap="square" rtlCol="0">
            <a:spAutoFit/>
          </a:bodyPr>
          <a:lstStyle/>
          <a:p>
            <a:pPr algn="ctr"/>
            <a:r>
              <a:rPr lang="en-US" sz="2000" b="1" cap="small" dirty="0" smtClean="0">
                <a:latin typeface="Times New Roman" pitchFamily="18" charset="0"/>
                <a:cs typeface="Times New Roman" pitchFamily="18" charset="0"/>
              </a:rPr>
              <a:t>CONTROL SYSTEM DESIGN FOR GRID SIDE AND MACHINE SIDE CONVERTERS</a:t>
            </a:r>
          </a:p>
          <a:p>
            <a:pPr algn="ctr"/>
            <a:endParaRPr lang="en-US" sz="2000" b="1" cap="small" dirty="0" smtClean="0">
              <a:latin typeface="Times New Roman" pitchFamily="18" charset="0"/>
              <a:cs typeface="Times New Roman" pitchFamily="18" charset="0"/>
            </a:endParaRPr>
          </a:p>
          <a:p>
            <a:pPr algn="just">
              <a:buFont typeface="Wingdings" pitchFamily="2" charset="2"/>
              <a:buChar char="§"/>
            </a:pPr>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purpose of the rotor side converter is to control the rotor currents such that the rotor flux position is optimally oriented with respect to stator flux in order that the desired torque is developed at the shaft of the </a:t>
            </a:r>
            <a:r>
              <a:rPr lang="en-IN" sz="2400" dirty="0" smtClean="0">
                <a:latin typeface="Times New Roman" pitchFamily="18" charset="0"/>
                <a:cs typeface="Times New Roman" pitchFamily="18" charset="0"/>
              </a:rPr>
              <a:t>machine. </a:t>
            </a:r>
          </a:p>
          <a:p>
            <a:pPr algn="just">
              <a:buFont typeface="Wingdings" pitchFamily="2" charset="2"/>
              <a:buChar char="§"/>
            </a:pPr>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grid side converter aims to regulate the voltage of the dc bus capacitor. </a:t>
            </a:r>
            <a:endParaRPr lang="en-IN" sz="2400" dirty="0" smtClean="0">
              <a:latin typeface="Times New Roman" pitchFamily="18" charset="0"/>
              <a:cs typeface="Times New Roman" pitchFamily="18" charset="0"/>
            </a:endParaRPr>
          </a:p>
          <a:p>
            <a:pPr algn="just">
              <a:buFont typeface="Wingdings" pitchFamily="2" charset="2"/>
              <a:buChar char="§"/>
            </a:pP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It </a:t>
            </a:r>
            <a:r>
              <a:rPr lang="en-IN" sz="2400" dirty="0">
                <a:latin typeface="Times New Roman" pitchFamily="18" charset="0"/>
                <a:cs typeface="Times New Roman" pitchFamily="18" charset="0"/>
              </a:rPr>
              <a:t>is allowed to generate or absorb reactive power for voltage support </a:t>
            </a:r>
            <a:r>
              <a:rPr lang="en-IN" sz="2400" dirty="0" smtClean="0">
                <a:latin typeface="Times New Roman" pitchFamily="18" charset="0"/>
                <a:cs typeface="Times New Roman" pitchFamily="18" charset="0"/>
              </a:rPr>
              <a:t>requirements. </a:t>
            </a:r>
          </a:p>
          <a:p>
            <a:pPr algn="just">
              <a:buFont typeface="Wingdings" pitchFamily="2" charset="2"/>
              <a:buChar char="§"/>
            </a:pPr>
            <a:r>
              <a:rPr lang="en-IN" sz="2400" dirty="0" smtClean="0">
                <a:latin typeface="Times New Roman" pitchFamily="18" charset="0"/>
                <a:cs typeface="Times New Roman" pitchFamily="18" charset="0"/>
              </a:rPr>
              <a:t>In </a:t>
            </a:r>
            <a:r>
              <a:rPr lang="en-IN" sz="2400" dirty="0">
                <a:latin typeface="Times New Roman" pitchFamily="18" charset="0"/>
                <a:cs typeface="Times New Roman" pitchFamily="18" charset="0"/>
              </a:rPr>
              <a:t>this scheme the control inputs of the system are </a:t>
            </a:r>
            <a:r>
              <a:rPr lang="en-IN" sz="2400" dirty="0" err="1">
                <a:latin typeface="Times New Roman" pitchFamily="18" charset="0"/>
                <a:cs typeface="Times New Roman" pitchFamily="18" charset="0"/>
              </a:rPr>
              <a:t>U</a:t>
            </a:r>
            <a:r>
              <a:rPr lang="en-IN" sz="2400" baseline="-25000" dirty="0" err="1">
                <a:latin typeface="Times New Roman" pitchFamily="18" charset="0"/>
                <a:cs typeface="Times New Roman" pitchFamily="18" charset="0"/>
              </a:rPr>
              <a:t>rd</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U</a:t>
            </a:r>
            <a:r>
              <a:rPr lang="en-IN" sz="2400" baseline="-25000" dirty="0" err="1">
                <a:latin typeface="Times New Roman" pitchFamily="18" charset="0"/>
                <a:cs typeface="Times New Roman" pitchFamily="18" charset="0"/>
              </a:rPr>
              <a:t>rq</a:t>
            </a:r>
            <a:r>
              <a:rPr lang="en-IN" sz="2400" dirty="0">
                <a:latin typeface="Times New Roman" pitchFamily="18" charset="0"/>
                <a:cs typeface="Times New Roman" pitchFamily="18" charset="0"/>
              </a:rPr>
              <a:t> to control real/reactive power of the rotor and </a:t>
            </a:r>
            <a:r>
              <a:rPr lang="en-IN" sz="2400" dirty="0" err="1">
                <a:latin typeface="Times New Roman" pitchFamily="18" charset="0"/>
                <a:cs typeface="Times New Roman" pitchFamily="18" charset="0"/>
              </a:rPr>
              <a:t>U</a:t>
            </a:r>
            <a:r>
              <a:rPr lang="en-IN" sz="2400" baseline="-25000" dirty="0" err="1">
                <a:latin typeface="Times New Roman" pitchFamily="18" charset="0"/>
                <a:cs typeface="Times New Roman" pitchFamily="18" charset="0"/>
              </a:rPr>
              <a:t>gd</a:t>
            </a:r>
            <a:r>
              <a:rPr lang="en-IN" sz="2400" dirty="0">
                <a:latin typeface="Times New Roman" pitchFamily="18" charset="0"/>
                <a:cs typeface="Times New Roman" pitchFamily="18" charset="0"/>
              </a:rPr>
              <a:t>, </a:t>
            </a:r>
            <a:r>
              <a:rPr lang="en-IN" sz="2400" dirty="0" err="1" smtClean="0">
                <a:latin typeface="Times New Roman" pitchFamily="18" charset="0"/>
                <a:cs typeface="Times New Roman" pitchFamily="18" charset="0"/>
              </a:rPr>
              <a:t>U</a:t>
            </a:r>
            <a:r>
              <a:rPr lang="en-IN" sz="2400" baseline="-25000" dirty="0" err="1" smtClean="0">
                <a:latin typeface="Times New Roman" pitchFamily="18" charset="0"/>
                <a:cs typeface="Times New Roman" pitchFamily="18" charset="0"/>
              </a:rPr>
              <a:t>gq</a:t>
            </a:r>
            <a:r>
              <a:rPr lang="en-IN" sz="2400" dirty="0" smtClean="0">
                <a:latin typeface="Times New Roman" pitchFamily="18" charset="0"/>
                <a:cs typeface="Times New Roman" pitchFamily="18" charset="0"/>
              </a:rPr>
              <a:t> to </a:t>
            </a:r>
            <a:r>
              <a:rPr lang="en-IN" sz="2400" dirty="0">
                <a:latin typeface="Times New Roman" pitchFamily="18" charset="0"/>
                <a:cs typeface="Times New Roman" pitchFamily="18" charset="0"/>
              </a:rPr>
              <a:t>adjust the dc-link voltage and injected reactive power to the </a:t>
            </a:r>
            <a:r>
              <a:rPr lang="en-IN" sz="2400" dirty="0" smtClean="0">
                <a:latin typeface="Times New Roman" pitchFamily="18" charset="0"/>
                <a:cs typeface="Times New Roman" pitchFamily="18" charset="0"/>
              </a:rPr>
              <a:t>system.</a:t>
            </a: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xmlns="" val="145611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63753"/>
            <a:ext cx="8229600" cy="3662541"/>
          </a:xfrm>
          <a:prstGeom prst="rect">
            <a:avLst/>
          </a:prstGeom>
          <a:noFill/>
        </p:spPr>
        <p:txBody>
          <a:bodyPr wrap="square" rtlCol="0">
            <a:spAutoFit/>
          </a:bodyPr>
          <a:lstStyle/>
          <a:p>
            <a:pPr algn="just">
              <a:buFont typeface="Wingdings" pitchFamily="2" charset="2"/>
              <a:buChar char="§"/>
            </a:pPr>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decoupled voltages of grid side converter and rotor side converter in </a:t>
            </a:r>
            <a:r>
              <a:rPr lang="en-IN" sz="2400" dirty="0" err="1">
                <a:latin typeface="Times New Roman" pitchFamily="18" charset="0"/>
                <a:cs typeface="Times New Roman" pitchFamily="18" charset="0"/>
              </a:rPr>
              <a:t>dq</a:t>
            </a:r>
            <a:r>
              <a:rPr lang="en-IN" sz="2400" dirty="0">
                <a:latin typeface="Times New Roman" pitchFamily="18" charset="0"/>
                <a:cs typeface="Times New Roman" pitchFamily="18" charset="0"/>
              </a:rPr>
              <a:t> reference frame values are given </a:t>
            </a:r>
            <a:r>
              <a:rPr lang="en-IN" sz="2400" dirty="0" smtClean="0">
                <a:latin typeface="Times New Roman" pitchFamily="18" charset="0"/>
                <a:cs typeface="Times New Roman" pitchFamily="18" charset="0"/>
              </a:rPr>
              <a:t>by</a:t>
            </a:r>
            <a:endParaRPr lang="en-US" sz="2400" b="1" cap="small" dirty="0">
              <a:latin typeface="Times New Roman" pitchFamily="18" charset="0"/>
              <a:cs typeface="Times New Roman" pitchFamily="18" charset="0"/>
            </a:endParaRPr>
          </a:p>
          <a:p>
            <a:r>
              <a:rPr lang="en-US" sz="2400" b="1" cap="small" dirty="0" smtClean="0">
                <a:latin typeface="Times New Roman" pitchFamily="18" charset="0"/>
                <a:cs typeface="Times New Roman" pitchFamily="18" charset="0"/>
              </a:rPr>
              <a:t>			</a:t>
            </a:r>
            <a:r>
              <a:rPr lang="en-US" sz="2000" b="1" cap="small" dirty="0" smtClean="0">
                <a:latin typeface="Times New Roman" pitchFamily="18" charset="0"/>
                <a:cs typeface="Times New Roman" pitchFamily="18" charset="0"/>
              </a:rPr>
              <a:t>		</a:t>
            </a:r>
          </a:p>
          <a:p>
            <a:endParaRPr lang="en-US" sz="2000" b="1" cap="small" dirty="0">
              <a:latin typeface="Times New Roman" pitchFamily="18" charset="0"/>
              <a:cs typeface="Times New Roman" pitchFamily="18" charset="0"/>
            </a:endParaRPr>
          </a:p>
          <a:p>
            <a:r>
              <a:rPr lang="en-US" sz="2000" b="1" cap="small" dirty="0" smtClean="0">
                <a:latin typeface="Times New Roman" pitchFamily="18" charset="0"/>
                <a:cs typeface="Times New Roman" pitchFamily="18" charset="0"/>
              </a:rPr>
              <a:t>					</a:t>
            </a:r>
            <a:r>
              <a:rPr lang="en-US" sz="2000" cap="small" dirty="0" smtClean="0">
                <a:latin typeface="Times New Roman" pitchFamily="18" charset="0"/>
                <a:cs typeface="Times New Roman" pitchFamily="18" charset="0"/>
              </a:rPr>
              <a:t>(29)</a:t>
            </a:r>
            <a:endParaRPr lang="en-US" sz="2000" cap="small" dirty="0">
              <a:latin typeface="Times New Roman" pitchFamily="18" charset="0"/>
              <a:cs typeface="Times New Roman" pitchFamily="18" charset="0"/>
            </a:endParaRPr>
          </a:p>
          <a:p>
            <a:endParaRPr lang="en-US" sz="2000" cap="small" dirty="0" smtClean="0">
              <a:latin typeface="Times New Roman" pitchFamily="18" charset="0"/>
              <a:cs typeface="Times New Roman" pitchFamily="18" charset="0"/>
            </a:endParaRPr>
          </a:p>
          <a:p>
            <a:r>
              <a:rPr lang="en-US" sz="2000" cap="small" dirty="0" smtClean="0">
                <a:latin typeface="Times New Roman" pitchFamily="18" charset="0"/>
                <a:cs typeface="Times New Roman" pitchFamily="18" charset="0"/>
              </a:rPr>
              <a:t>					(30)</a:t>
            </a:r>
            <a:endParaRPr lang="en-US" sz="2000" cap="small" dirty="0">
              <a:latin typeface="Times New Roman" pitchFamily="18" charset="0"/>
              <a:cs typeface="Times New Roman" pitchFamily="18" charset="0"/>
            </a:endParaRPr>
          </a:p>
          <a:p>
            <a:r>
              <a:rPr lang="en-US" sz="2000" cap="small" dirty="0" smtClean="0">
                <a:latin typeface="Times New Roman" pitchFamily="18" charset="0"/>
                <a:cs typeface="Times New Roman" pitchFamily="18" charset="0"/>
              </a:rPr>
              <a:t>				</a:t>
            </a:r>
          </a:p>
          <a:p>
            <a:r>
              <a:rPr lang="en-US" sz="2000" cap="small" dirty="0" smtClean="0">
                <a:latin typeface="Times New Roman" pitchFamily="18" charset="0"/>
                <a:cs typeface="Times New Roman" pitchFamily="18" charset="0"/>
              </a:rPr>
              <a:t>					(31)</a:t>
            </a:r>
            <a:endParaRPr lang="en-US" sz="2000" cap="small" dirty="0">
              <a:latin typeface="Times New Roman" pitchFamily="18" charset="0"/>
              <a:cs typeface="Times New Roman" pitchFamily="18" charset="0"/>
            </a:endParaRPr>
          </a:p>
          <a:p>
            <a:r>
              <a:rPr lang="en-US" sz="2000" cap="small" dirty="0" smtClean="0">
                <a:latin typeface="Times New Roman" pitchFamily="18" charset="0"/>
                <a:cs typeface="Times New Roman" pitchFamily="18" charset="0"/>
              </a:rPr>
              <a:t>				</a:t>
            </a:r>
          </a:p>
          <a:p>
            <a:r>
              <a:rPr lang="en-US" sz="2000" cap="small" dirty="0" smtClean="0">
                <a:latin typeface="Times New Roman" pitchFamily="18" charset="0"/>
                <a:cs typeface="Times New Roman" pitchFamily="18" charset="0"/>
              </a:rPr>
              <a:t>					(32)</a:t>
            </a:r>
            <a:endParaRPr lang="en-US" sz="2000" cap="small" dirty="0">
              <a:latin typeface="Times New Roman" pitchFamily="18" charset="0"/>
              <a:cs typeface="Times New Roman" pitchFamily="18" charset="0"/>
            </a:endParaRP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00200" y="1942771"/>
            <a:ext cx="2178424" cy="457200"/>
          </a:xfrm>
          <a:prstGeom prst="rect">
            <a:avLst/>
          </a:prstGeom>
          <a:noFill/>
        </p:spPr>
      </p:pic>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76400" y="2607610"/>
            <a:ext cx="2178424" cy="457200"/>
          </a:xfrm>
          <a:prstGeom prst="rect">
            <a:avLst/>
          </a:prstGeom>
          <a:noFill/>
        </p:spPr>
      </p:pic>
      <p:sp>
        <p:nvSpPr>
          <p:cNvPr id="266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00200" y="3213231"/>
            <a:ext cx="2311400" cy="457200"/>
          </a:xfrm>
          <a:prstGeom prst="rect">
            <a:avLst/>
          </a:prstGeom>
          <a:noFill/>
        </p:spPr>
      </p:pic>
      <p:sp>
        <p:nvSpPr>
          <p:cNvPr id="266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697182" y="3843305"/>
            <a:ext cx="2286000" cy="457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1999" y="457200"/>
            <a:ext cx="8305797" cy="5632311"/>
          </a:xfrm>
          <a:prstGeom prst="rect">
            <a:avLst/>
          </a:prstGeom>
          <a:noFill/>
        </p:spPr>
        <p:txBody>
          <a:bodyPr wrap="square" rtlCol="0">
            <a:spAutoFit/>
          </a:bodyPr>
          <a:lstStyle/>
          <a:p>
            <a:r>
              <a:rPr lang="en-US" dirty="0" smtClean="0"/>
              <a:t>Where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a:t> </a:t>
            </a:r>
          </a:p>
          <a:p>
            <a:endParaRPr lang="en-US"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2000" y="990600"/>
            <a:ext cx="2756263" cy="457200"/>
          </a:xfrm>
          <a:prstGeom prst="rect">
            <a:avLst/>
          </a:prstGeom>
          <a:noFill/>
        </p:spPr>
      </p:pic>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61999" y="1600200"/>
            <a:ext cx="2474259" cy="609600"/>
          </a:xfrm>
          <a:prstGeom prst="rect">
            <a:avLst/>
          </a:prstGeom>
          <a:noFill/>
        </p:spPr>
      </p:pic>
    </p:spTree>
    <p:extLst>
      <p:ext uri="{BB962C8B-B14F-4D97-AF65-F5344CB8AC3E}">
        <p14:creationId xmlns:p14="http://schemas.microsoft.com/office/powerpoint/2010/main" xmlns="" val="1853354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46651"/>
            <a:ext cx="8229600" cy="6247864"/>
          </a:xfrm>
          <a:prstGeom prst="rect">
            <a:avLst/>
          </a:prstGeom>
          <a:noFill/>
        </p:spPr>
        <p:txBody>
          <a:bodyPr wrap="square" rtlCol="0">
            <a:spAutoFit/>
          </a:bodyPr>
          <a:lstStyle/>
          <a:p>
            <a:pPr algn="ctr"/>
            <a:r>
              <a:rPr lang="en-US" sz="2000" b="1" cap="small" dirty="0" smtClean="0">
                <a:latin typeface="Times New Roman" pitchFamily="18" charset="0"/>
                <a:cs typeface="Times New Roman" pitchFamily="18" charset="0"/>
              </a:rPr>
              <a:t>RESULTS AND DISCUSSIONS</a:t>
            </a:r>
          </a:p>
          <a:p>
            <a:pPr algn="ctr"/>
            <a:endParaRPr lang="en-US" sz="2000" b="1" cap="small" dirty="0" smtClean="0">
              <a:latin typeface="Times New Roman" pitchFamily="18" charset="0"/>
              <a:cs typeface="Times New Roman" pitchFamily="18" charset="0"/>
            </a:endParaRPr>
          </a:p>
          <a:p>
            <a:pPr algn="just">
              <a:buFont typeface="Wingdings" pitchFamily="2" charset="2"/>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this section the performance of DFIG based wind farm modeled using MATLAB/SIMULINK under different wind speeds and different dynamic conditions (sag and swell). Here  instantaneous power components are used in  control theory for  pulses to the converters are generated using reference active and reactive power for rotor side controller and reactive power of grid , DC link voltage references are used for Grid side </a:t>
            </a:r>
            <a:r>
              <a:rPr lang="en-US" sz="2000" dirty="0" smtClean="0">
                <a:latin typeface="Times New Roman" pitchFamily="18" charset="0"/>
                <a:cs typeface="Times New Roman" pitchFamily="18" charset="0"/>
              </a:rPr>
              <a:t>controller</a:t>
            </a:r>
          </a:p>
          <a:p>
            <a:pPr algn="ctr"/>
            <a:r>
              <a:rPr lang="en-US" sz="2000" cap="small" dirty="0"/>
              <a:t>TABLE I</a:t>
            </a:r>
            <a:endParaRPr lang="en-US" sz="2000" dirty="0"/>
          </a:p>
          <a:p>
            <a:pPr algn="ctr"/>
            <a:r>
              <a:rPr lang="en-US" sz="2000" cap="small" dirty="0"/>
              <a:t>Parameters of the Induction </a:t>
            </a:r>
            <a:r>
              <a:rPr lang="en-US" sz="2000" cap="small" dirty="0" smtClean="0"/>
              <a:t>Machine</a:t>
            </a:r>
          </a:p>
          <a:p>
            <a:pPr algn="ctr"/>
            <a:endParaRPr lang="en-US" sz="2000" cap="small" dirty="0"/>
          </a:p>
          <a:p>
            <a:pPr algn="ctr"/>
            <a:endParaRPr lang="en-US" sz="2000" cap="small" dirty="0" smtClean="0"/>
          </a:p>
          <a:p>
            <a:pPr algn="ctr"/>
            <a:endParaRPr lang="en-US" sz="2000" cap="small" dirty="0"/>
          </a:p>
          <a:p>
            <a:pPr algn="ctr"/>
            <a:endParaRPr lang="en-US" sz="2000" cap="small" dirty="0" smtClean="0"/>
          </a:p>
          <a:p>
            <a:pPr algn="ctr"/>
            <a:endParaRPr lang="en-US" sz="2000" cap="small" dirty="0"/>
          </a:p>
          <a:p>
            <a:pPr algn="ctr"/>
            <a:endParaRPr lang="en-US" sz="2000" cap="small" dirty="0" smtClean="0"/>
          </a:p>
          <a:p>
            <a:pPr algn="ctr"/>
            <a:endParaRPr lang="en-US" sz="2000" cap="small" dirty="0"/>
          </a:p>
          <a:p>
            <a:pPr algn="ctr"/>
            <a:endParaRPr lang="en-US" sz="2000" cap="small" dirty="0" smtClean="0"/>
          </a:p>
          <a:p>
            <a:pPr algn="ctr"/>
            <a:endParaRPr lang="en-US" sz="2000" cap="small" dirty="0"/>
          </a:p>
          <a:p>
            <a:pPr algn="ctr"/>
            <a:endParaRPr lang="en-US" sz="2000" cap="small" dirty="0" smtClean="0"/>
          </a:p>
        </p:txBody>
      </p:sp>
      <p:graphicFrame>
        <p:nvGraphicFramePr>
          <p:cNvPr id="5" name="Table 4"/>
          <p:cNvGraphicFramePr>
            <a:graphicFrameLocks noGrp="1"/>
          </p:cNvGraphicFramePr>
          <p:nvPr/>
        </p:nvGraphicFramePr>
        <p:xfrm>
          <a:off x="2514600" y="3733800"/>
          <a:ext cx="4495800" cy="2743200"/>
        </p:xfrm>
        <a:graphic>
          <a:graphicData uri="http://schemas.openxmlformats.org/drawingml/2006/table">
            <a:tbl>
              <a:tblPr/>
              <a:tblGrid>
                <a:gridCol w="1951008"/>
                <a:gridCol w="2544792"/>
              </a:tblGrid>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Rated Power</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1.5/0.9 Mw</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tcPr>
                </a:tc>
              </a:tr>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Stator Voltage</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415V</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Rs(Stator Resistance</a:t>
                      </a:r>
                      <a:r>
                        <a:rPr lang="en-IN" sz="500" dirty="0">
                          <a:latin typeface="Times New Roman"/>
                          <a:ea typeface="Times New Roman"/>
                        </a:rPr>
                        <a:t>)</a:t>
                      </a:r>
                      <a:endParaRPr lang="en-US" sz="700" dirty="0">
                        <a:latin typeface="Times New Roman"/>
                        <a:ea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0.00706 </a:t>
                      </a:r>
                      <a:r>
                        <a:rPr lang="en-IN" sz="1400" kern="1200" dirty="0" err="1">
                          <a:solidFill>
                            <a:schemeClr val="tx1"/>
                          </a:solidFill>
                          <a:latin typeface="Times New Roman" pitchFamily="18" charset="0"/>
                          <a:ea typeface="+mn-ea"/>
                          <a:cs typeface="Times New Roman" pitchFamily="18" charset="0"/>
                        </a:rPr>
                        <a:t>pu</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err="1">
                          <a:solidFill>
                            <a:schemeClr val="tx1"/>
                          </a:solidFill>
                          <a:latin typeface="Times New Roman" pitchFamily="18" charset="0"/>
                          <a:ea typeface="+mn-ea"/>
                          <a:cs typeface="Times New Roman" pitchFamily="18" charset="0"/>
                        </a:rPr>
                        <a:t>Rr</a:t>
                      </a:r>
                      <a:r>
                        <a:rPr lang="en-IN" sz="1400" kern="1200" dirty="0">
                          <a:solidFill>
                            <a:schemeClr val="tx1"/>
                          </a:solidFill>
                          <a:latin typeface="Times New Roman" pitchFamily="18" charset="0"/>
                          <a:ea typeface="+mn-ea"/>
                          <a:cs typeface="Times New Roman" pitchFamily="18" charset="0"/>
                        </a:rPr>
                        <a:t>(Rotor Resistance)</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0.005 </a:t>
                      </a:r>
                      <a:r>
                        <a:rPr lang="en-IN" sz="1400" kern="1200" dirty="0" err="1">
                          <a:solidFill>
                            <a:schemeClr val="tx1"/>
                          </a:solidFill>
                          <a:latin typeface="Times New Roman" pitchFamily="18" charset="0"/>
                          <a:ea typeface="+mn-ea"/>
                          <a:cs typeface="Times New Roman" pitchFamily="18" charset="0"/>
                        </a:rPr>
                        <a:t>pu</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Ls</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3.071 </a:t>
                      </a:r>
                      <a:r>
                        <a:rPr lang="en-IN" sz="1400" kern="1200" dirty="0" err="1">
                          <a:solidFill>
                            <a:schemeClr val="tx1"/>
                          </a:solidFill>
                          <a:latin typeface="Times New Roman" pitchFamily="18" charset="0"/>
                          <a:ea typeface="+mn-ea"/>
                          <a:cs typeface="Times New Roman" pitchFamily="18" charset="0"/>
                        </a:rPr>
                        <a:t>pu</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Lm</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2.9 </a:t>
                      </a:r>
                      <a:r>
                        <a:rPr lang="en-IN" sz="1400" kern="1200" dirty="0" err="1">
                          <a:solidFill>
                            <a:schemeClr val="tx1"/>
                          </a:solidFill>
                          <a:latin typeface="Times New Roman" pitchFamily="18" charset="0"/>
                          <a:ea typeface="+mn-ea"/>
                          <a:cs typeface="Times New Roman" pitchFamily="18" charset="0"/>
                        </a:rPr>
                        <a:t>pu</a:t>
                      </a:r>
                      <a:r>
                        <a:rPr lang="en-IN" sz="1400" kern="1200" dirty="0">
                          <a:solidFill>
                            <a:schemeClr val="tx1"/>
                          </a:solidFill>
                          <a:latin typeface="Times New Roman" pitchFamily="18" charset="0"/>
                          <a:ea typeface="+mn-ea"/>
                          <a:cs typeface="Times New Roman" pitchFamily="18" charset="0"/>
                        </a:rPr>
                        <a:t> (Referred to the rotor)</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err="1">
                          <a:solidFill>
                            <a:schemeClr val="tx1"/>
                          </a:solidFill>
                          <a:latin typeface="Times New Roman" pitchFamily="18" charset="0"/>
                          <a:ea typeface="+mn-ea"/>
                          <a:cs typeface="Times New Roman" pitchFamily="18" charset="0"/>
                        </a:rPr>
                        <a:t>Lr</a:t>
                      </a:r>
                      <a:r>
                        <a:rPr lang="en-IN" sz="1400" kern="1200" dirty="0">
                          <a:solidFill>
                            <a:schemeClr val="tx1"/>
                          </a:solidFill>
                          <a:latin typeface="Times New Roman" pitchFamily="18" charset="0"/>
                          <a:ea typeface="+mn-ea"/>
                          <a:cs typeface="Times New Roman" pitchFamily="18" charset="0"/>
                        </a:rPr>
                        <a:t> (Rotor inductance)</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3.056pu(Referred to the rotor)</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Poles</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6</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Rated speed</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1100 rpm</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DC link Voltage</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850V</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f  Frequency</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60 Hz</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a:noFill/>
                    </a:lnB>
                  </a:tcPr>
                </a:tc>
              </a:tr>
              <a:tr h="228600">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h Inertia of rotor</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kern="1200" dirty="0">
                          <a:solidFill>
                            <a:schemeClr val="tx1"/>
                          </a:solidFill>
                          <a:latin typeface="Times New Roman" pitchFamily="18" charset="0"/>
                          <a:ea typeface="+mn-ea"/>
                          <a:cs typeface="Times New Roman" pitchFamily="18" charset="0"/>
                        </a:rPr>
                        <a:t>5.04 s</a:t>
                      </a:r>
                      <a:endParaRPr lang="en-US" sz="1400" kern="1200" dirty="0">
                        <a:solidFill>
                          <a:schemeClr val="tx1"/>
                        </a:solidFill>
                        <a:latin typeface="Times New Roman" pitchFamily="18" charset="0"/>
                        <a:ea typeface="+mn-ea"/>
                        <a:cs typeface="Times New Roman" pitchFamily="18" charset="0"/>
                      </a:endParaRP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63217"/>
            <a:ext cx="7924800" cy="6863417"/>
          </a:xfrm>
          <a:prstGeom prst="rect">
            <a:avLst/>
          </a:prstGeom>
          <a:noFill/>
        </p:spPr>
        <p:txBody>
          <a:bodyPr wrap="square" rtlCol="0">
            <a:spAutoFit/>
          </a:bodyPr>
          <a:lstStyle/>
          <a:p>
            <a:pPr algn="ctr"/>
            <a:r>
              <a:rPr lang="en-US" sz="2000" b="1" i="1" dirty="0" smtClean="0">
                <a:latin typeface="Times New Roman" pitchFamily="18" charset="0"/>
                <a:cs typeface="Times New Roman" pitchFamily="18" charset="0"/>
              </a:rPr>
              <a:t>SIMULATION UNDER BALANCED GRID CONDITION</a:t>
            </a:r>
          </a:p>
          <a:p>
            <a:pPr algn="ctr"/>
            <a:endParaRPr lang="en-US" sz="2000" b="1" i="1"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observed that the active and reactive powers supplied by the utility grid are decoupled and dc link voltage is maintained constant due to the control strategy made in the grid side converter</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pPr algn="ctr"/>
            <a:r>
              <a:rPr lang="en-US" sz="2000" b="1" i="1" dirty="0" smtClean="0">
                <a:latin typeface="Times New Roman" pitchFamily="18" charset="0"/>
                <a:cs typeface="Times New Roman" pitchFamily="18" charset="0"/>
              </a:rPr>
              <a:t>SIMULATION RESULTS UNDER VOLTAGE SAG CONDITION</a:t>
            </a:r>
          </a:p>
          <a:p>
            <a:pPr algn="ctr"/>
            <a:endParaRPr lang="en-US" sz="2000" b="1" i="1"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simulation results under the voltage </a:t>
            </a:r>
            <a:r>
              <a:rPr lang="en-US" sz="2400" dirty="0" smtClean="0">
                <a:latin typeface="Times New Roman" pitchFamily="18" charset="0"/>
                <a:cs typeface="Times New Roman" pitchFamily="18" charset="0"/>
              </a:rPr>
              <a:t>sag 80</a:t>
            </a:r>
            <a:r>
              <a:rPr lang="en-US" sz="2400" dirty="0">
                <a:latin typeface="Times New Roman" pitchFamily="18" charset="0"/>
                <a:cs typeface="Times New Roman" pitchFamily="18" charset="0"/>
              </a:rPr>
              <a:t>% of rated voltage is applied in the faulted period</a:t>
            </a:r>
            <a:r>
              <a:rPr lang="en-US" sz="2400" dirty="0" smtClean="0">
                <a:latin typeface="Times New Roman" pitchFamily="18" charset="0"/>
                <a:cs typeface="Times New Roman" pitchFamily="18" charset="0"/>
              </a:rPr>
              <a:t>.</a:t>
            </a:r>
          </a:p>
          <a:p>
            <a:pPr algn="just">
              <a:buFont typeface="Wingdings" pitchFamily="2" charset="2"/>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DFIG system produces active power of 1.4 MW which corresponds to maximum mechanical turbine output minus electrical losses in generator. </a:t>
            </a:r>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the grid voltage changes suddenly from its rated value i.e.415V the stator current as well as rotor current increases and the active power P suddenly oscillates between 0.8 MW to 1.4 MW</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83095"/>
            <a:ext cx="8305800" cy="2492990"/>
          </a:xfrm>
          <a:prstGeom prst="rect">
            <a:avLst/>
          </a:prstGeom>
          <a:noFill/>
        </p:spPr>
        <p:txBody>
          <a:bodyPr wrap="square" rtlCol="0">
            <a:spAutoFit/>
          </a:bodyPr>
          <a:lstStyle/>
          <a:p>
            <a:pPr algn="ctr"/>
            <a:r>
              <a:rPr lang="en-US" sz="2000" b="1" i="1" dirty="0" smtClean="0">
                <a:latin typeface="Times New Roman" pitchFamily="18" charset="0"/>
                <a:cs typeface="Times New Roman" pitchFamily="18" charset="0"/>
              </a:rPr>
              <a:t>SIMULATION RESULT UNDER VOLTAGE SWELL CONDITION</a:t>
            </a:r>
          </a:p>
          <a:p>
            <a:endParaRPr lang="en-US" sz="2000" b="1" i="1" dirty="0" smtClean="0">
              <a:latin typeface="Times New Roman" pitchFamily="18" charset="0"/>
              <a:cs typeface="Times New Roman" pitchFamily="18" charset="0"/>
            </a:endParaRPr>
          </a:p>
          <a:p>
            <a:pPr algn="just">
              <a:buFont typeface="Wingdings" pitchFamily="2" charset="2"/>
              <a:buChar char="§"/>
            </a:pPr>
            <a:r>
              <a:rPr lang="en-IN" sz="2400" dirty="0" smtClean="0">
                <a:latin typeface="Times New Roman" pitchFamily="18" charset="0"/>
                <a:cs typeface="Times New Roman" pitchFamily="18" charset="0"/>
              </a:rPr>
              <a:t>Simulation results under voltage swell is shown in Fig.3. When the grid voltage increases up to 120% of its rated value the stator current as well as rotor current decreases and the reactive power Q decreases suddenly and then settles to 0kVAr. </a:t>
            </a:r>
            <a:endParaRPr lang="en-US" sz="24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pic>
        <p:nvPicPr>
          <p:cNvPr id="5" name="Picture 4"/>
          <p:cNvPicPr/>
          <p:nvPr/>
        </p:nvPicPr>
        <p:blipFill>
          <a:blip r:embed="rId2" cstate="print">
            <a:extLst>
              <a:ext uri="{28A0092B-C50C-407E-A947-70E740481C1C}">
                <a14:useLocalDpi xmlns:a14="http://schemas.microsoft.com/office/drawing/2010/main" xmlns="" val="0"/>
              </a:ext>
            </a:extLst>
          </a:blip>
          <a:stretch>
            <a:fillRect/>
          </a:stretch>
        </p:blipFill>
        <p:spPr>
          <a:xfrm>
            <a:off x="1818861" y="2819400"/>
            <a:ext cx="4505739" cy="2209800"/>
          </a:xfrm>
          <a:prstGeom prst="rect">
            <a:avLst/>
          </a:prstGeom>
        </p:spPr>
      </p:pic>
      <p:pic>
        <p:nvPicPr>
          <p:cNvPr id="6" name="Picture 5"/>
          <p:cNvPicPr/>
          <p:nvPr/>
        </p:nvPicPr>
        <p:blipFill>
          <a:blip r:embed="rId3" cstate="print">
            <a:extLst>
              <a:ext uri="{28A0092B-C50C-407E-A947-70E740481C1C}">
                <a14:useLocalDpi xmlns:a14="http://schemas.microsoft.com/office/drawing/2010/main" xmlns="" val="0"/>
              </a:ext>
            </a:extLst>
          </a:blip>
          <a:stretch>
            <a:fillRect/>
          </a:stretch>
        </p:blipFill>
        <p:spPr>
          <a:xfrm>
            <a:off x="1828800" y="5015946"/>
            <a:ext cx="4419600" cy="16134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1061" y="556590"/>
            <a:ext cx="8382000" cy="6247864"/>
          </a:xfrm>
          <a:prstGeom prst="rect">
            <a:avLst/>
          </a:prstGeom>
          <a:noFill/>
        </p:spPr>
        <p:txBody>
          <a:bodyPr wrap="square" rtlCol="0">
            <a:spAutoFit/>
          </a:bodyPr>
          <a:lstStyle/>
          <a:p>
            <a:pPr algn="ctr"/>
            <a:r>
              <a:rPr lang="en-US" sz="2000" b="1" cap="small" dirty="0">
                <a:latin typeface="Times New Roman" pitchFamily="18" charset="0"/>
                <a:cs typeface="Times New Roman" pitchFamily="18" charset="0"/>
              </a:rPr>
              <a:t>INTRODUCTION</a:t>
            </a:r>
          </a:p>
          <a:p>
            <a:pPr algn="just"/>
            <a:endParaRPr lang="en-US" sz="2000" dirty="0" smtClean="0">
              <a:latin typeface="Times New Roman" pitchFamily="18" charset="0"/>
              <a:cs typeface="Times New Roman" pitchFamily="18" charset="0"/>
            </a:endParaRPr>
          </a:p>
          <a:p>
            <a:pPr algn="just">
              <a:buFont typeface="Wingdings" pitchFamily="2" charset="2"/>
              <a:buChar char="§"/>
            </a:pPr>
            <a:r>
              <a:rPr lang="en-IN" sz="20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Energy </a:t>
            </a:r>
            <a:r>
              <a:rPr lang="en-IN" sz="2400" dirty="0">
                <a:latin typeface="Times New Roman" pitchFamily="18" charset="0"/>
                <a:cs typeface="Times New Roman" pitchFamily="18" charset="0"/>
              </a:rPr>
              <a:t>supply plays an important role in the social </a:t>
            </a:r>
            <a:r>
              <a:rPr lang="en-IN" sz="2400" dirty="0" smtClean="0">
                <a:latin typeface="Times New Roman" pitchFamily="18" charset="0"/>
                <a:cs typeface="Times New Roman" pitchFamily="18" charset="0"/>
              </a:rPr>
              <a:t>and </a:t>
            </a:r>
            <a:r>
              <a:rPr lang="en-IN" sz="2400" dirty="0">
                <a:latin typeface="Times New Roman" pitchFamily="18" charset="0"/>
                <a:cs typeface="Times New Roman" pitchFamily="18" charset="0"/>
              </a:rPr>
              <a:t>energy </a:t>
            </a:r>
            <a:r>
              <a:rPr lang="en-IN" sz="2400" dirty="0" smtClean="0">
                <a:latin typeface="Times New Roman" pitchFamily="18" charset="0"/>
                <a:cs typeface="Times New Roman" pitchFamily="18" charset="0"/>
              </a:rPr>
              <a:t>consumption.</a:t>
            </a:r>
          </a:p>
          <a:p>
            <a:pPr algn="just">
              <a:buFont typeface="Wingdings" pitchFamily="2" charset="2"/>
              <a:buChar char="§"/>
            </a:pP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Scarcity </a:t>
            </a:r>
            <a:r>
              <a:rPr lang="en-IN" sz="2400" dirty="0">
                <a:latin typeface="Times New Roman" pitchFamily="18" charset="0"/>
                <a:cs typeface="Times New Roman" pitchFamily="18" charset="0"/>
              </a:rPr>
              <a:t>and cost of basic energy resources have become a worldwide challenge. </a:t>
            </a:r>
            <a:endParaRPr lang="en-IN" sz="2400" dirty="0" smtClean="0">
              <a:latin typeface="Times New Roman" pitchFamily="18" charset="0"/>
              <a:cs typeface="Times New Roman" pitchFamily="18" charset="0"/>
            </a:endParaRPr>
          </a:p>
          <a:p>
            <a:pPr algn="just">
              <a:buFont typeface="Wingdings" pitchFamily="2" charset="2"/>
              <a:buChar char="§"/>
            </a:pPr>
            <a:r>
              <a:rPr lang="en-IN" sz="2400" dirty="0" smtClean="0">
                <a:latin typeface="Times New Roman" pitchFamily="18" charset="0"/>
                <a:cs typeface="Times New Roman" pitchFamily="18" charset="0"/>
              </a:rPr>
              <a:t>While </a:t>
            </a:r>
            <a:r>
              <a:rPr lang="en-IN" sz="2400" dirty="0">
                <a:latin typeface="Times New Roman" pitchFamily="18" charset="0"/>
                <a:cs typeface="Times New Roman" pitchFamily="18" charset="0"/>
              </a:rPr>
              <a:t>coal </a:t>
            </a:r>
            <a:r>
              <a:rPr lang="en-IN" sz="2400" dirty="0" smtClean="0">
                <a:latin typeface="Times New Roman" pitchFamily="18" charset="0"/>
                <a:cs typeface="Times New Roman" pitchFamily="18" charset="0"/>
              </a:rPr>
              <a:t>using </a:t>
            </a:r>
            <a:r>
              <a:rPr lang="en-IN" sz="2400" dirty="0">
                <a:latin typeface="Times New Roman" pitchFamily="18" charset="0"/>
                <a:cs typeface="Times New Roman" pitchFamily="18" charset="0"/>
              </a:rPr>
              <a:t>conventional carbon-based energy resources will have harmful environmental impacts including global warming and climate </a:t>
            </a:r>
            <a:r>
              <a:rPr lang="en-IN" sz="2400" dirty="0" smtClean="0">
                <a:latin typeface="Times New Roman" pitchFamily="18" charset="0"/>
                <a:cs typeface="Times New Roman" pitchFamily="18" charset="0"/>
              </a:rPr>
              <a:t>change. </a:t>
            </a:r>
          </a:p>
          <a:p>
            <a:pPr algn="just">
              <a:buFont typeface="Wingdings" pitchFamily="2" charset="2"/>
              <a:buChar char="§"/>
            </a:pPr>
            <a:r>
              <a:rPr lang="en-IN" sz="2400" dirty="0" smtClean="0">
                <a:latin typeface="Times New Roman" pitchFamily="18" charset="0"/>
                <a:cs typeface="Times New Roman" pitchFamily="18" charset="0"/>
              </a:rPr>
              <a:t>Much </a:t>
            </a:r>
            <a:r>
              <a:rPr lang="en-IN" sz="2400" dirty="0">
                <a:latin typeface="Times New Roman" pitchFamily="18" charset="0"/>
                <a:cs typeface="Times New Roman" pitchFamily="18" charset="0"/>
              </a:rPr>
              <a:t>attention is focused on utilizing renewable energy resources such as wind, photovoltaic, small </a:t>
            </a:r>
            <a:r>
              <a:rPr lang="en-IN" sz="2400" dirty="0" smtClean="0">
                <a:latin typeface="Times New Roman" pitchFamily="18" charset="0"/>
                <a:cs typeface="Times New Roman" pitchFamily="18" charset="0"/>
              </a:rPr>
              <a:t>hydro</a:t>
            </a:r>
            <a:r>
              <a:rPr lang="en-IN" sz="2400" dirty="0">
                <a:latin typeface="Times New Roman" pitchFamily="18" charset="0"/>
                <a:cs typeface="Times New Roman" pitchFamily="18" charset="0"/>
              </a:rPr>
              <a:t>, wave, tidal, biomass </a:t>
            </a:r>
            <a:r>
              <a:rPr lang="en-IN" sz="2400" dirty="0" smtClean="0">
                <a:latin typeface="Times New Roman" pitchFamily="18" charset="0"/>
                <a:cs typeface="Times New Roman" pitchFamily="18" charset="0"/>
              </a:rPr>
              <a:t>study </a:t>
            </a:r>
            <a:r>
              <a:rPr lang="en-IN" sz="2400" dirty="0">
                <a:latin typeface="Times New Roman" pitchFamily="18" charset="0"/>
                <a:cs typeface="Times New Roman" pitchFamily="18" charset="0"/>
              </a:rPr>
              <a:t>the fault dynamics of wind farms (employing Doubly Fed Induction Generators, DFIG). </a:t>
            </a:r>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pPr algn="just">
              <a:buFont typeface="Wingdings" pitchFamily="2" charset="2"/>
              <a:buChar char="§"/>
            </a:pPr>
            <a:r>
              <a:rPr lang="en-IN" sz="2400" dirty="0" smtClean="0">
                <a:latin typeface="Times New Roman" pitchFamily="18" charset="0"/>
                <a:cs typeface="Times New Roman" pitchFamily="18" charset="0"/>
              </a:rPr>
              <a:t>In </a:t>
            </a:r>
            <a:r>
              <a:rPr lang="en-IN" sz="2400" dirty="0">
                <a:latin typeface="Times New Roman" pitchFamily="18" charset="0"/>
                <a:cs typeface="Times New Roman" pitchFamily="18" charset="0"/>
              </a:rPr>
              <a:t>order to analyse the DFIG performance during transient conditions, control and modelling of DFIG are important and they are </a:t>
            </a:r>
            <a:r>
              <a:rPr lang="en-IN" sz="2400" dirty="0" smtClean="0">
                <a:latin typeface="Times New Roman" pitchFamily="18" charset="0"/>
                <a:cs typeface="Times New Roman" pitchFamily="18" charset="0"/>
              </a:rPr>
              <a:t> discussed in this paper</a:t>
            </a:r>
            <a:r>
              <a:rPr lang="en-IN"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138" y="457200"/>
            <a:ext cx="8295861" cy="6186309"/>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Figure. 2 Active power during balanced grid, voltage sag and voltage swell conditions.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Figure. 3 Reactive power of DFIG during Balanced Condition, Voltage Sag and Voltage Swell Conditions.</a:t>
            </a:r>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818860" y="679173"/>
            <a:ext cx="4505739" cy="1828800"/>
          </a:xfrm>
          <a:prstGeom prst="rect">
            <a:avLst/>
          </a:prstGeom>
        </p:spPr>
      </p:pic>
      <p:pic>
        <p:nvPicPr>
          <p:cNvPr id="7" name="Picture 6"/>
          <p:cNvPicPr/>
          <p:nvPr/>
        </p:nvPicPr>
        <p:blipFill rotWithShape="1">
          <a:blip r:embed="rId3" cstate="print">
            <a:extLst>
              <a:ext uri="{28A0092B-C50C-407E-A947-70E740481C1C}">
                <a14:useLocalDpi xmlns:a14="http://schemas.microsoft.com/office/drawing/2010/main" xmlns="" val="0"/>
              </a:ext>
            </a:extLst>
          </a:blip>
          <a:srcRect t="2416"/>
          <a:stretch/>
        </p:blipFill>
        <p:spPr bwMode="auto">
          <a:xfrm>
            <a:off x="1828800" y="2895600"/>
            <a:ext cx="4953000" cy="3048000"/>
          </a:xfrm>
          <a:prstGeom prst="rect">
            <a:avLst/>
          </a:prstGeom>
          <a:ln>
            <a:noFill/>
          </a:ln>
          <a:extLst>
            <a:ext uri="{53640926-AAD7-44D8-BBD7-CCE9431645EC}">
              <a14:shadowObscured xmlns:a14="http://schemas.microsoft.com/office/drawing/2010/main" xmln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05800" cy="6586418"/>
          </a:xfrm>
          <a:prstGeom prst="rect">
            <a:avLst/>
          </a:prstGeom>
          <a:noFill/>
        </p:spPr>
        <p:txBody>
          <a:bodyPr wrap="square" rtlCol="0">
            <a:spAutoFit/>
          </a:bodyPr>
          <a:lstStyle/>
          <a:p>
            <a:endParaRPr lang="en-US" dirty="0" smtClean="0"/>
          </a:p>
          <a:p>
            <a:pPr algn="just">
              <a:buFont typeface="Wingdings" pitchFamily="2" charset="2"/>
              <a:buChar char="§"/>
            </a:pPr>
            <a:r>
              <a:rPr lang="en-IN" dirty="0">
                <a:latin typeface="Times New Roman" pitchFamily="18" charset="0"/>
                <a:cs typeface="Times New Roman" pitchFamily="18" charset="0"/>
              </a:rPr>
              <a:t>In Fig.4 the behaviour of the generator is observed from 0.11s when the voltage rises to 120% of its rated Value.</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Figure. 4 DC Link Voltage during Balanced Condition, Voltage Sag and Voltage Swell Conditions.</a:t>
            </a:r>
          </a:p>
        </p:txBody>
      </p:sp>
      <p:pic>
        <p:nvPicPr>
          <p:cNvPr id="5" name="Picture 4"/>
          <p:cNvPicPr/>
          <p:nvPr/>
        </p:nvPicPr>
        <p:blipFill>
          <a:blip r:embed="rId2" cstate="print">
            <a:extLst>
              <a:ext uri="{28A0092B-C50C-407E-A947-70E740481C1C}">
                <a14:useLocalDpi xmlns:a14="http://schemas.microsoft.com/office/drawing/2010/main" xmlns="" val="0"/>
              </a:ext>
            </a:extLst>
          </a:blip>
          <a:stretch>
            <a:fillRect/>
          </a:stretch>
        </p:blipFill>
        <p:spPr>
          <a:xfrm>
            <a:off x="1981200" y="1426309"/>
            <a:ext cx="4724400" cy="4191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62073"/>
            <a:ext cx="8305800" cy="5878532"/>
          </a:xfrm>
          <a:prstGeom prst="rect">
            <a:avLst/>
          </a:prstGeom>
          <a:noFill/>
        </p:spPr>
        <p:txBody>
          <a:bodyPr wrap="square" rtlCol="0">
            <a:spAutoFit/>
          </a:bodyPr>
          <a:lstStyle/>
          <a:p>
            <a:pPr algn="ctr"/>
            <a:r>
              <a:rPr lang="en-US" sz="2000" b="1" cap="small" dirty="0" smtClean="0">
                <a:latin typeface="Times New Roman" pitchFamily="18" charset="0"/>
                <a:cs typeface="Times New Roman" pitchFamily="18" charset="0"/>
              </a:rPr>
              <a:t>CONCLUSION </a:t>
            </a:r>
          </a:p>
          <a:p>
            <a:pPr algn="ctr"/>
            <a:endParaRPr lang="en-US" sz="2000" b="1" cap="small" dirty="0" smtClean="0">
              <a:latin typeface="Times New Roman" pitchFamily="18" charset="0"/>
              <a:cs typeface="Times New Roman" pitchFamily="18" charset="0"/>
            </a:endParaRPr>
          </a:p>
          <a:p>
            <a:pPr algn="just">
              <a:buFont typeface="Wingdings" pitchFamily="2" charset="2"/>
              <a:buChar char="§"/>
            </a:pPr>
            <a:r>
              <a:rPr lang="en-IN" sz="2400" dirty="0" smtClean="0">
                <a:latin typeface="Times New Roman" pitchFamily="18" charset="0"/>
                <a:cs typeface="Times New Roman" pitchFamily="18" charset="0"/>
              </a:rPr>
              <a:t>This paper presented modelling of DFIG using power components as variables and the performance of the DFIG system is analysed under grid voltage fluctuations. </a:t>
            </a:r>
          </a:p>
          <a:p>
            <a:pPr algn="just"/>
            <a:endParaRPr lang="en-IN" sz="2400" dirty="0" smtClean="0">
              <a:latin typeface="Times New Roman" pitchFamily="18" charset="0"/>
              <a:cs typeface="Times New Roman" pitchFamily="18" charset="0"/>
            </a:endParaRPr>
          </a:p>
          <a:p>
            <a:pPr algn="just">
              <a:buFont typeface="Wingdings" pitchFamily="2" charset="2"/>
              <a:buChar char="§"/>
            </a:pPr>
            <a:r>
              <a:rPr lang="en-IN" sz="2400" dirty="0" smtClean="0">
                <a:latin typeface="Times New Roman" pitchFamily="18" charset="0"/>
                <a:cs typeface="Times New Roman" pitchFamily="18" charset="0"/>
              </a:rPr>
              <a:t>The active and reactive power is controlled independently using the vector control strategy. </a:t>
            </a:r>
          </a:p>
          <a:p>
            <a:pPr algn="just"/>
            <a:r>
              <a:rPr lang="en-IN" sz="2400" dirty="0" smtClean="0">
                <a:latin typeface="Times New Roman" pitchFamily="18" charset="0"/>
                <a:cs typeface="Times New Roman" pitchFamily="18" charset="0"/>
              </a:rPr>
              <a:t>. </a:t>
            </a:r>
          </a:p>
          <a:p>
            <a:pPr algn="just">
              <a:buFont typeface="Wingdings" pitchFamily="2" charset="2"/>
              <a:buChar char="§"/>
            </a:pPr>
            <a:r>
              <a:rPr lang="en-IN" sz="2400" dirty="0" smtClean="0">
                <a:latin typeface="Times New Roman" pitchFamily="18" charset="0"/>
                <a:cs typeface="Times New Roman" pitchFamily="18" charset="0"/>
              </a:rPr>
              <a:t>It has been shown that Direct power control is a more efficient approach compared to modified Direct torque control and Vector Control .</a:t>
            </a:r>
          </a:p>
          <a:p>
            <a:pPr algn="just">
              <a:buFont typeface="Wingdings" pitchFamily="2" charset="2"/>
              <a:buChar char="§"/>
            </a:pPr>
            <a:r>
              <a:rPr lang="en-IN" sz="2400" dirty="0" smtClean="0">
                <a:latin typeface="Times New Roman" pitchFamily="18" charset="0"/>
                <a:cs typeface="Times New Roman" pitchFamily="18" charset="0"/>
              </a:rPr>
              <a:t>The main aim of the controlling technique is maintaining the DC link voltage constant which is achieved during voltage sag and swell conditions.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3884" y="590882"/>
            <a:ext cx="8309115" cy="5693866"/>
          </a:xfrm>
          <a:prstGeom prst="rect">
            <a:avLst/>
          </a:prstGeom>
          <a:noFill/>
        </p:spPr>
        <p:txBody>
          <a:bodyPr wrap="square" rtlCol="0">
            <a:spAutoFit/>
          </a:bodyPr>
          <a:lstStyle/>
          <a:p>
            <a:pPr algn="ctr"/>
            <a:r>
              <a:rPr lang="en-US" b="1" cap="small" dirty="0" smtClean="0">
                <a:latin typeface="Times New Roman" pitchFamily="18" charset="0"/>
                <a:cs typeface="Times New Roman" pitchFamily="18" charset="0"/>
              </a:rPr>
              <a:t>REFERENCES</a:t>
            </a:r>
          </a:p>
          <a:p>
            <a:pPr lvl="0" algn="just">
              <a:buFont typeface="Wingdings" pitchFamily="2" charset="2"/>
              <a:buChar char="§"/>
            </a:pPr>
            <a:r>
              <a:rPr lang="en-US" sz="1400" dirty="0" err="1" smtClean="0">
                <a:latin typeface="Times New Roman" pitchFamily="18" charset="0"/>
                <a:cs typeface="Times New Roman" pitchFamily="18" charset="0"/>
              </a:rPr>
              <a:t>R.Pena</a:t>
            </a:r>
            <a:r>
              <a:rPr lang="en-US" sz="1400" dirty="0" smtClean="0">
                <a:latin typeface="Times New Roman" pitchFamily="18" charset="0"/>
                <a:cs typeface="Times New Roman" pitchFamily="18" charset="0"/>
              </a:rPr>
              <a:t>, J.C. Clare, G.M. </a:t>
            </a:r>
            <a:r>
              <a:rPr lang="en-US" sz="1400" dirty="0" err="1" smtClean="0">
                <a:latin typeface="Times New Roman" pitchFamily="18" charset="0"/>
                <a:cs typeface="Times New Roman" pitchFamily="18" charset="0"/>
              </a:rPr>
              <a:t>asher</a:t>
            </a:r>
            <a:r>
              <a:rPr lang="en-US" sz="1400" dirty="0" smtClean="0">
                <a:latin typeface="Times New Roman" pitchFamily="18" charset="0"/>
                <a:cs typeface="Times New Roman" pitchFamily="18" charset="0"/>
              </a:rPr>
              <a:t>,” DFIG using back-to-back converters and </a:t>
            </a:r>
            <a:r>
              <a:rPr lang="en-US" sz="1400" dirty="0" err="1" smtClean="0">
                <a:latin typeface="Times New Roman" pitchFamily="18" charset="0"/>
                <a:cs typeface="Times New Roman" pitchFamily="18" charset="0"/>
              </a:rPr>
              <a:t>itsapplication</a:t>
            </a:r>
            <a:r>
              <a:rPr lang="en-US" sz="1400" dirty="0" smtClean="0">
                <a:latin typeface="Times New Roman" pitchFamily="18" charset="0"/>
                <a:cs typeface="Times New Roman" pitchFamily="18" charset="0"/>
              </a:rPr>
              <a:t> to variable-</a:t>
            </a:r>
            <a:r>
              <a:rPr lang="en-IN" sz="1400" dirty="0" smtClean="0">
                <a:latin typeface="Times New Roman" pitchFamily="18" charset="0"/>
                <a:cs typeface="Times New Roman" pitchFamily="18" charset="0"/>
              </a:rPr>
              <a:t> speed wind-energy generation,” </a:t>
            </a:r>
            <a:r>
              <a:rPr lang="en-IN" sz="1400" i="1" dirty="0" smtClean="0">
                <a:latin typeface="Times New Roman" pitchFamily="18" charset="0"/>
                <a:cs typeface="Times New Roman" pitchFamily="18" charset="0"/>
              </a:rPr>
              <a:t>IEE Proc. Elect. Power Appl.</a:t>
            </a:r>
            <a:r>
              <a:rPr lang="en-IN" sz="1400" dirty="0" smtClean="0">
                <a:latin typeface="Times New Roman" pitchFamily="18" charset="0"/>
                <a:cs typeface="Times New Roman" pitchFamily="18" charset="0"/>
              </a:rPr>
              <a:t>, vol. 143, no. 3, pp. 231-241, 1996</a:t>
            </a:r>
            <a:endParaRPr lang="en-US" sz="1400" dirty="0" smtClean="0">
              <a:latin typeface="Times New Roman" pitchFamily="18" charset="0"/>
              <a:cs typeface="Times New Roman" pitchFamily="18" charset="0"/>
            </a:endParaRPr>
          </a:p>
          <a:p>
            <a:pPr lvl="0" algn="just">
              <a:buFont typeface="Wingdings" pitchFamily="2" charset="2"/>
              <a:buChar char="§"/>
            </a:pPr>
            <a:r>
              <a:rPr lang="en-IN" sz="1400" dirty="0" smtClean="0">
                <a:latin typeface="Times New Roman" pitchFamily="18" charset="0"/>
                <a:cs typeface="Times New Roman" pitchFamily="18" charset="0"/>
              </a:rPr>
              <a:t>S. </a:t>
            </a:r>
            <a:r>
              <a:rPr lang="en-IN" sz="1400" dirty="0" err="1" smtClean="0">
                <a:latin typeface="Times New Roman" pitchFamily="18" charset="0"/>
                <a:cs typeface="Times New Roman" pitchFamily="18" charset="0"/>
              </a:rPr>
              <a:t>Soter</a:t>
            </a:r>
            <a:r>
              <a:rPr lang="en-IN" sz="1400" dirty="0" smtClean="0">
                <a:latin typeface="Times New Roman" pitchFamily="18" charset="0"/>
                <a:cs typeface="Times New Roman" pitchFamily="18" charset="0"/>
              </a:rPr>
              <a:t>, R. Wegener, “Development of induction machines in wind power technology,” </a:t>
            </a:r>
            <a:r>
              <a:rPr lang="en-IN" sz="1400" i="1" dirty="0" smtClean="0">
                <a:latin typeface="Times New Roman" pitchFamily="18" charset="0"/>
                <a:cs typeface="Times New Roman" pitchFamily="18" charset="0"/>
              </a:rPr>
              <a:t>Proc. IEEE Int. Electric Mach. Drives Conf.</a:t>
            </a:r>
            <a:r>
              <a:rPr lang="en-IN" sz="1400" dirty="0" smtClean="0">
                <a:latin typeface="Times New Roman" pitchFamily="18" charset="0"/>
                <a:cs typeface="Times New Roman" pitchFamily="18" charset="0"/>
              </a:rPr>
              <a:t>, vol. 2, pp. 1490-1495, 2007. </a:t>
            </a:r>
            <a:endParaRPr lang="en-US" sz="1400" dirty="0" smtClean="0">
              <a:latin typeface="Times New Roman" pitchFamily="18" charset="0"/>
              <a:cs typeface="Times New Roman" pitchFamily="18" charset="0"/>
            </a:endParaRPr>
          </a:p>
          <a:p>
            <a:pPr lvl="0" algn="just">
              <a:buFont typeface="Wingdings" pitchFamily="2" charset="2"/>
              <a:buChar char="§"/>
            </a:pPr>
            <a:r>
              <a:rPr lang="en-IN" sz="1400" dirty="0" smtClean="0">
                <a:latin typeface="Times New Roman" pitchFamily="18" charset="0"/>
                <a:cs typeface="Times New Roman" pitchFamily="18" charset="0"/>
              </a:rPr>
              <a:t>W. Leonard, “</a:t>
            </a:r>
            <a:r>
              <a:rPr lang="en-IN" sz="1400" i="1" dirty="0" smtClean="0">
                <a:latin typeface="Times New Roman" pitchFamily="18" charset="0"/>
                <a:cs typeface="Times New Roman" pitchFamily="18" charset="0"/>
              </a:rPr>
              <a:t>Control of Electrical Drives,</a:t>
            </a:r>
            <a:r>
              <a:rPr lang="en-IN" sz="1400" dirty="0" smtClean="0">
                <a:latin typeface="Times New Roman" pitchFamily="18" charset="0"/>
                <a:cs typeface="Times New Roman" pitchFamily="18" charset="0"/>
              </a:rPr>
              <a:t>” Springer, New York, 2001. </a:t>
            </a:r>
            <a:endParaRPr lang="en-US" sz="1400" dirty="0" smtClean="0">
              <a:latin typeface="Times New Roman" pitchFamily="18" charset="0"/>
              <a:cs typeface="Times New Roman" pitchFamily="18" charset="0"/>
            </a:endParaRPr>
          </a:p>
          <a:p>
            <a:pPr lvl="0" algn="just">
              <a:buFont typeface="Wingdings" pitchFamily="2" charset="2"/>
              <a:buChar char="§"/>
            </a:pPr>
            <a:r>
              <a:rPr lang="en-IN" sz="1400" dirty="0" smtClean="0">
                <a:latin typeface="Times New Roman" pitchFamily="18" charset="0"/>
                <a:cs typeface="Times New Roman" pitchFamily="18" charset="0"/>
              </a:rPr>
              <a:t>N. Mohan, T. M. </a:t>
            </a:r>
            <a:r>
              <a:rPr lang="en-IN" sz="1400" dirty="0" err="1" smtClean="0">
                <a:latin typeface="Times New Roman" pitchFamily="18" charset="0"/>
                <a:cs typeface="Times New Roman" pitchFamily="18" charset="0"/>
              </a:rPr>
              <a:t>Undeland</a:t>
            </a:r>
            <a:r>
              <a:rPr lang="en-IN" sz="1400" dirty="0" smtClean="0">
                <a:latin typeface="Times New Roman" pitchFamily="18" charset="0"/>
                <a:cs typeface="Times New Roman" pitchFamily="18" charset="0"/>
              </a:rPr>
              <a:t>, W. P. Robbins, “</a:t>
            </a:r>
            <a:r>
              <a:rPr lang="en-IN" sz="1400" i="1" dirty="0" smtClean="0">
                <a:latin typeface="Times New Roman" pitchFamily="18" charset="0"/>
                <a:cs typeface="Times New Roman" pitchFamily="18" charset="0"/>
              </a:rPr>
              <a:t>Power Electronics: Converters, Applications and Design,</a:t>
            </a:r>
            <a:r>
              <a:rPr lang="en-IN" sz="1400" dirty="0" smtClean="0">
                <a:latin typeface="Times New Roman" pitchFamily="18" charset="0"/>
                <a:cs typeface="Times New Roman" pitchFamily="18" charset="0"/>
              </a:rPr>
              <a:t>” Clarendon Press, Oxford, UK, 1989. </a:t>
            </a:r>
            <a:endParaRPr lang="en-US" sz="1400" dirty="0" smtClean="0">
              <a:latin typeface="Times New Roman" pitchFamily="18" charset="0"/>
              <a:cs typeface="Times New Roman" pitchFamily="18" charset="0"/>
            </a:endParaRPr>
          </a:p>
          <a:p>
            <a:pPr lvl="0" algn="just">
              <a:buFont typeface="Wingdings" pitchFamily="2" charset="2"/>
              <a:buChar char="§"/>
            </a:pPr>
            <a:r>
              <a:rPr lang="en-IN" sz="1400" dirty="0" smtClean="0">
                <a:latin typeface="Times New Roman" pitchFamily="18" charset="0"/>
                <a:cs typeface="Times New Roman" pitchFamily="18" charset="0"/>
              </a:rPr>
              <a:t>S. R. Jones, R. Jones, “Control strategy for sinusoidal supply side convertors,” </a:t>
            </a:r>
            <a:r>
              <a:rPr lang="en-IN" sz="1400" i="1" dirty="0" smtClean="0">
                <a:latin typeface="Times New Roman" pitchFamily="18" charset="0"/>
                <a:cs typeface="Times New Roman" pitchFamily="18" charset="0"/>
              </a:rPr>
              <a:t>IEE Colloq. Developments in real time control for induction motor drives</a:t>
            </a:r>
            <a:r>
              <a:rPr lang="en-IN" sz="1400" dirty="0" smtClean="0">
                <a:latin typeface="Times New Roman" pitchFamily="18" charset="0"/>
                <a:cs typeface="Times New Roman" pitchFamily="18" charset="0"/>
              </a:rPr>
              <a:t>, vol. 24, 1993</a:t>
            </a:r>
            <a:r>
              <a:rPr lang="en-IN" sz="1400" i="1"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lvl="0" algn="just">
              <a:buFont typeface="Wingdings" pitchFamily="2" charset="2"/>
              <a:buChar char="§"/>
            </a:pPr>
            <a:r>
              <a:rPr lang="en-IN" sz="1400" dirty="0" smtClean="0">
                <a:latin typeface="Times New Roman" pitchFamily="18" charset="0"/>
                <a:cs typeface="Times New Roman" pitchFamily="18" charset="0"/>
              </a:rPr>
              <a:t>G. A. Smith, K. </a:t>
            </a:r>
            <a:r>
              <a:rPr lang="en-IN" sz="1400" dirty="0" err="1" smtClean="0">
                <a:latin typeface="Times New Roman" pitchFamily="18" charset="0"/>
                <a:cs typeface="Times New Roman" pitchFamily="18" charset="0"/>
              </a:rPr>
              <a:t>Nigim</a:t>
            </a:r>
            <a:r>
              <a:rPr lang="en-IN" sz="1400" dirty="0" smtClean="0">
                <a:latin typeface="Times New Roman" pitchFamily="18" charset="0"/>
                <a:cs typeface="Times New Roman" pitchFamily="18" charset="0"/>
              </a:rPr>
              <a:t>, A. Smith, “Wind-energy recovery by a static </a:t>
            </a:r>
            <a:r>
              <a:rPr lang="en-IN" sz="1400" dirty="0" err="1" smtClean="0">
                <a:latin typeface="Times New Roman" pitchFamily="18" charset="0"/>
                <a:cs typeface="Times New Roman" pitchFamily="18" charset="0"/>
              </a:rPr>
              <a:t>Scherbius</a:t>
            </a:r>
            <a:r>
              <a:rPr lang="en-IN" sz="1400" dirty="0" smtClean="0">
                <a:latin typeface="Times New Roman" pitchFamily="18" charset="0"/>
                <a:cs typeface="Times New Roman" pitchFamily="18" charset="0"/>
              </a:rPr>
              <a:t> induction generator,” </a:t>
            </a:r>
            <a:r>
              <a:rPr lang="en-IN" sz="1400" i="1" dirty="0" smtClean="0">
                <a:latin typeface="Times New Roman" pitchFamily="18" charset="0"/>
                <a:cs typeface="Times New Roman" pitchFamily="18" charset="0"/>
              </a:rPr>
              <a:t>IEE Proc. C</a:t>
            </a:r>
            <a:r>
              <a:rPr lang="en-IN" sz="1400" dirty="0" smtClean="0">
                <a:latin typeface="Times New Roman" pitchFamily="18" charset="0"/>
                <a:cs typeface="Times New Roman" pitchFamily="18" charset="0"/>
              </a:rPr>
              <a:t>, vol. 128, no.6, pp. 317-324, 1981. </a:t>
            </a:r>
          </a:p>
          <a:p>
            <a:pPr algn="just">
              <a:buFont typeface="Wingdings" pitchFamily="2" charset="2"/>
              <a:buChar char="§"/>
            </a:pPr>
            <a:r>
              <a:rPr lang="en-IN" sz="1400" dirty="0" smtClean="0">
                <a:latin typeface="Times New Roman" pitchFamily="18" charset="0"/>
                <a:cs typeface="Times New Roman" pitchFamily="18" charset="0"/>
              </a:rPr>
              <a:t>M. </a:t>
            </a:r>
            <a:r>
              <a:rPr lang="en-IN" sz="1400" dirty="0" err="1" smtClean="0">
                <a:latin typeface="Times New Roman" pitchFamily="18" charset="0"/>
                <a:cs typeface="Times New Roman" pitchFamily="18" charset="0"/>
              </a:rPr>
              <a:t>Mochmoum</a:t>
            </a:r>
            <a:r>
              <a:rPr lang="en-IN" sz="1400" dirty="0" smtClean="0">
                <a:latin typeface="Times New Roman" pitchFamily="18" charset="0"/>
                <a:cs typeface="Times New Roman" pitchFamily="18" charset="0"/>
              </a:rPr>
              <a:t>, R. </a:t>
            </a:r>
            <a:r>
              <a:rPr lang="en-IN" sz="1400" dirty="0" err="1" smtClean="0">
                <a:latin typeface="Times New Roman" pitchFamily="18" charset="0"/>
                <a:cs typeface="Times New Roman" pitchFamily="18" charset="0"/>
              </a:rPr>
              <a:t>Ledoeuff</a:t>
            </a:r>
            <a:r>
              <a:rPr lang="en-IN" sz="1400" dirty="0" smtClean="0">
                <a:latin typeface="Times New Roman" pitchFamily="18" charset="0"/>
                <a:cs typeface="Times New Roman" pitchFamily="18" charset="0"/>
              </a:rPr>
              <a:t>, F. M. </a:t>
            </a:r>
            <a:r>
              <a:rPr lang="en-IN" sz="1400" dirty="0" err="1" smtClean="0">
                <a:latin typeface="Times New Roman" pitchFamily="18" charset="0"/>
                <a:cs typeface="Times New Roman" pitchFamily="18" charset="0"/>
              </a:rPr>
              <a:t>Sargos</a:t>
            </a:r>
            <a:r>
              <a:rPr lang="en-IN" sz="1400" dirty="0" smtClean="0">
                <a:latin typeface="Times New Roman" pitchFamily="18" charset="0"/>
                <a:cs typeface="Times New Roman" pitchFamily="18" charset="0"/>
              </a:rPr>
              <a:t>, and M. </a:t>
            </a:r>
            <a:r>
              <a:rPr lang="en-IN" sz="1400" dirty="0" err="1" smtClean="0">
                <a:latin typeface="Times New Roman" pitchFamily="18" charset="0"/>
                <a:cs typeface="Times New Roman" pitchFamily="18" charset="0"/>
              </a:rPr>
              <a:t>Cherkaoui</a:t>
            </a:r>
            <a:r>
              <a:rPr lang="en-IN" sz="1400" dirty="0" smtClean="0">
                <a:latin typeface="Times New Roman" pitchFamily="18" charset="0"/>
                <a:cs typeface="Times New Roman" pitchFamily="18" charset="0"/>
              </a:rPr>
              <a:t>, “Steady state analysis of a doubly fed asynchronous machine supplied by a current controlled </a:t>
            </a:r>
            <a:r>
              <a:rPr lang="en-IN" sz="1400" dirty="0" err="1" smtClean="0">
                <a:latin typeface="Times New Roman" pitchFamily="18" charset="0"/>
                <a:cs typeface="Times New Roman" pitchFamily="18" charset="0"/>
              </a:rPr>
              <a:t>cyclo</a:t>
            </a:r>
            <a:r>
              <a:rPr lang="en-IN" sz="1400" dirty="0" smtClean="0">
                <a:latin typeface="Times New Roman" pitchFamily="18" charset="0"/>
                <a:cs typeface="Times New Roman" pitchFamily="18" charset="0"/>
              </a:rPr>
              <a:t> converter in the rotor,” </a:t>
            </a:r>
            <a:r>
              <a:rPr lang="en-IN" sz="1400" i="1" dirty="0" smtClean="0">
                <a:latin typeface="Times New Roman" pitchFamily="18" charset="0"/>
                <a:cs typeface="Times New Roman" pitchFamily="18" charset="0"/>
              </a:rPr>
              <a:t>IEE Proc. B</a:t>
            </a:r>
            <a:r>
              <a:rPr lang="en-IN" sz="1400" dirty="0" smtClean="0">
                <a:latin typeface="Times New Roman" pitchFamily="18" charset="0"/>
                <a:cs typeface="Times New Roman" pitchFamily="18" charset="0"/>
              </a:rPr>
              <a:t>, vol. 139, no. 2, pp. 114-122 , 1992. </a:t>
            </a:r>
          </a:p>
          <a:p>
            <a:pPr algn="just">
              <a:buFont typeface="Wingdings" pitchFamily="2" charset="2"/>
              <a:buChar char="§"/>
            </a:pPr>
            <a:r>
              <a:rPr lang="en-IN" sz="1400" dirty="0" smtClean="0">
                <a:latin typeface="Times New Roman" pitchFamily="18" charset="0"/>
                <a:cs typeface="Times New Roman" pitchFamily="18" charset="0"/>
              </a:rPr>
              <a:t>F. </a:t>
            </a:r>
            <a:r>
              <a:rPr lang="en-IN" sz="1400" dirty="0" err="1" smtClean="0">
                <a:latin typeface="Times New Roman" pitchFamily="18" charset="0"/>
                <a:cs typeface="Times New Roman" pitchFamily="18" charset="0"/>
              </a:rPr>
              <a:t>Blaabjerg</a:t>
            </a:r>
            <a:r>
              <a:rPr lang="en-IN" sz="1400" dirty="0" smtClean="0">
                <a:latin typeface="Times New Roman" pitchFamily="18" charset="0"/>
                <a:cs typeface="Times New Roman" pitchFamily="18" charset="0"/>
              </a:rPr>
              <a:t>, R. Teodorescu, M. </a:t>
            </a:r>
            <a:r>
              <a:rPr lang="en-IN" sz="1400" dirty="0" err="1" smtClean="0">
                <a:latin typeface="Times New Roman" pitchFamily="18" charset="0"/>
                <a:cs typeface="Times New Roman" pitchFamily="18" charset="0"/>
              </a:rPr>
              <a:t>Liserre</a:t>
            </a:r>
            <a:r>
              <a:rPr lang="en-IN" sz="1400" dirty="0" smtClean="0">
                <a:latin typeface="Times New Roman" pitchFamily="18" charset="0"/>
                <a:cs typeface="Times New Roman" pitchFamily="18" charset="0"/>
              </a:rPr>
              <a:t>, A.V. </a:t>
            </a:r>
            <a:r>
              <a:rPr lang="en-IN" sz="1400" dirty="0" err="1" smtClean="0">
                <a:latin typeface="Times New Roman" pitchFamily="18" charset="0"/>
                <a:cs typeface="Times New Roman" pitchFamily="18" charset="0"/>
              </a:rPr>
              <a:t>Timbus</a:t>
            </a:r>
            <a:r>
              <a:rPr lang="en-IN" sz="1400" dirty="0" smtClean="0">
                <a:latin typeface="Times New Roman" pitchFamily="18" charset="0"/>
                <a:cs typeface="Times New Roman" pitchFamily="18" charset="0"/>
              </a:rPr>
              <a:t>, “Overview of Control and Grid Synchronization for Distributed Power Generation Systems,” </a:t>
            </a:r>
            <a:r>
              <a:rPr lang="en-IN" sz="1400" i="1" dirty="0" smtClean="0">
                <a:latin typeface="Times New Roman" pitchFamily="18" charset="0"/>
                <a:cs typeface="Times New Roman" pitchFamily="18" charset="0"/>
              </a:rPr>
              <a:t>IEEE Trans. Ind. Elect.</a:t>
            </a:r>
            <a:r>
              <a:rPr lang="en-IN" sz="1400" dirty="0" smtClean="0">
                <a:latin typeface="Times New Roman" pitchFamily="18" charset="0"/>
                <a:cs typeface="Times New Roman" pitchFamily="18" charset="0"/>
              </a:rPr>
              <a:t>, vol. 53, no. 5, pp.1398-1409, 2006.</a:t>
            </a:r>
          </a:p>
          <a:p>
            <a:pPr algn="just">
              <a:buFont typeface="Wingdings" pitchFamily="2" charset="2"/>
              <a:buChar char="§"/>
            </a:pPr>
            <a:r>
              <a:rPr lang="en-IN" sz="1400" dirty="0" smtClean="0">
                <a:latin typeface="Times New Roman" pitchFamily="18" charset="0"/>
                <a:cs typeface="Times New Roman" pitchFamily="18" charset="0"/>
              </a:rPr>
              <a:t>T. Noguchi, H. </a:t>
            </a:r>
            <a:r>
              <a:rPr lang="en-IN" sz="1400" dirty="0" err="1" smtClean="0">
                <a:latin typeface="Times New Roman" pitchFamily="18" charset="0"/>
                <a:cs typeface="Times New Roman" pitchFamily="18" charset="0"/>
              </a:rPr>
              <a:t>Tomiki</a:t>
            </a:r>
            <a:r>
              <a:rPr lang="en-IN" sz="1400" dirty="0" smtClean="0">
                <a:latin typeface="Times New Roman" pitchFamily="18" charset="0"/>
                <a:cs typeface="Times New Roman" pitchFamily="18" charset="0"/>
              </a:rPr>
              <a:t>, S. Kondo, and I. Takahashi, “Direct power control of PWM converter without power-source voltage </a:t>
            </a:r>
            <a:r>
              <a:rPr lang="en-IN" sz="1400" dirty="0" err="1" smtClean="0">
                <a:latin typeface="Times New Roman" pitchFamily="18" charset="0"/>
                <a:cs typeface="Times New Roman" pitchFamily="18" charset="0"/>
              </a:rPr>
              <a:t>sensors,”IEEETrans.Ind</a:t>
            </a:r>
            <a:r>
              <a:rPr lang="en-IN" sz="1400" dirty="0" smtClean="0">
                <a:latin typeface="Times New Roman" pitchFamily="18" charset="0"/>
                <a:cs typeface="Times New Roman" pitchFamily="18" charset="0"/>
              </a:rPr>
              <a:t>. Appl., vol.34, no.3, pp.473–479,May/Jun.1998.</a:t>
            </a:r>
          </a:p>
          <a:p>
            <a:pPr algn="just">
              <a:buFont typeface="Wingdings" pitchFamily="2" charset="2"/>
              <a:buChar char="§"/>
            </a:pPr>
            <a:r>
              <a:rPr lang="en-IN" sz="1400" dirty="0" smtClean="0">
                <a:latin typeface="Times New Roman" pitchFamily="18" charset="0"/>
                <a:cs typeface="Times New Roman" pitchFamily="18" charset="0"/>
              </a:rPr>
              <a:t>Lie </a:t>
            </a:r>
            <a:r>
              <a:rPr lang="en-IN" sz="1400" dirty="0" err="1" smtClean="0">
                <a:latin typeface="Times New Roman" pitchFamily="18" charset="0"/>
                <a:cs typeface="Times New Roman" pitchFamily="18" charset="0"/>
              </a:rPr>
              <a:t>Xu</a:t>
            </a:r>
            <a:r>
              <a:rPr lang="en-IN" sz="1400" dirty="0" smtClean="0">
                <a:latin typeface="Times New Roman" pitchFamily="18" charset="0"/>
                <a:cs typeface="Times New Roman" pitchFamily="18" charset="0"/>
              </a:rPr>
              <a:t> and Yi Wang, “Dynamic </a:t>
            </a:r>
            <a:r>
              <a:rPr lang="en-IN" sz="1400" dirty="0" err="1" smtClean="0">
                <a:latin typeface="Times New Roman" pitchFamily="18" charset="0"/>
                <a:cs typeface="Times New Roman" pitchFamily="18" charset="0"/>
              </a:rPr>
              <a:t>Modeling</a:t>
            </a:r>
            <a:r>
              <a:rPr lang="en-IN" sz="1400" dirty="0" smtClean="0">
                <a:latin typeface="Times New Roman" pitchFamily="18" charset="0"/>
                <a:cs typeface="Times New Roman" pitchFamily="18" charset="0"/>
              </a:rPr>
              <a:t> and Control of DFIG-Based Wind Turbines under Unbalanced Network Conditions,” </a:t>
            </a:r>
            <a:r>
              <a:rPr lang="en-IN" sz="1400" i="1" dirty="0" smtClean="0">
                <a:latin typeface="Times New Roman" pitchFamily="18" charset="0"/>
                <a:cs typeface="Times New Roman" pitchFamily="18" charset="0"/>
              </a:rPr>
              <a:t>IEEE Trans. On Power Systems</a:t>
            </a:r>
            <a:r>
              <a:rPr lang="en-IN" sz="1400" dirty="0" smtClean="0">
                <a:latin typeface="Times New Roman" pitchFamily="18" charset="0"/>
                <a:cs typeface="Times New Roman" pitchFamily="18" charset="0"/>
              </a:rPr>
              <a:t>, vol. 22, no. 1, pp. 314-322, February 2007.</a:t>
            </a:r>
          </a:p>
          <a:p>
            <a:pPr algn="just">
              <a:buFont typeface="Wingdings" pitchFamily="2" charset="2"/>
              <a:buChar char="§"/>
            </a:pPr>
            <a:r>
              <a:rPr lang="en-IN" sz="1400" dirty="0" smtClean="0">
                <a:latin typeface="Times New Roman" pitchFamily="18" charset="0"/>
                <a:cs typeface="Times New Roman" pitchFamily="18" charset="0"/>
              </a:rPr>
              <a:t>G. Escobar, A. M. </a:t>
            </a:r>
            <a:r>
              <a:rPr lang="en-IN" sz="1400" dirty="0" err="1" smtClean="0">
                <a:latin typeface="Times New Roman" pitchFamily="18" charset="0"/>
                <a:cs typeface="Times New Roman" pitchFamily="18" charset="0"/>
              </a:rPr>
              <a:t>Stankovic</a:t>
            </a:r>
            <a:r>
              <a:rPr lang="en-IN" sz="1400" dirty="0" smtClean="0">
                <a:latin typeface="Times New Roman" pitchFamily="18" charset="0"/>
                <a:cs typeface="Times New Roman" pitchFamily="18" charset="0"/>
              </a:rPr>
              <a:t>, J. M. Carrasco, E. Galvan, and R. </a:t>
            </a:r>
            <a:r>
              <a:rPr lang="en-IN" sz="1400" dirty="0" err="1" smtClean="0">
                <a:latin typeface="Times New Roman" pitchFamily="18" charset="0"/>
                <a:cs typeface="Times New Roman" pitchFamily="18" charset="0"/>
              </a:rPr>
              <a:t>Ortega,“Analysis</a:t>
            </a:r>
            <a:r>
              <a:rPr lang="en-IN" sz="1400" dirty="0" smtClean="0">
                <a:latin typeface="Times New Roman" pitchFamily="18" charset="0"/>
                <a:cs typeface="Times New Roman" pitchFamily="18" charset="0"/>
              </a:rPr>
              <a:t> and design of direct power control (DPC) for a three phase synchronous rectifier via output regulation subspaces, ” IEEE </a:t>
            </a:r>
            <a:r>
              <a:rPr lang="en-IN" sz="1400" dirty="0" err="1" smtClean="0">
                <a:latin typeface="Times New Roman" pitchFamily="18" charset="0"/>
                <a:cs typeface="Times New Roman" pitchFamily="18" charset="0"/>
              </a:rPr>
              <a:t>Trans.Power</a:t>
            </a:r>
            <a:r>
              <a:rPr lang="en-IN" sz="1400" dirty="0" smtClean="0">
                <a:latin typeface="Times New Roman" pitchFamily="18" charset="0"/>
                <a:cs typeface="Times New Roman" pitchFamily="18" charset="0"/>
              </a:rPr>
              <a:t> Electron., vol.18, no.3, pp.823–830, May 2003.</a:t>
            </a:r>
            <a:endParaRPr lang="en-IN" sz="1200" dirty="0" smtClean="0">
              <a:latin typeface="Times New Roman" pitchFamily="18" charset="0"/>
              <a:cs typeface="Times New Roman" pitchFamily="18" charset="0"/>
            </a:endParaRPr>
          </a:p>
          <a:p>
            <a:pPr algn="just">
              <a:buFont typeface="Wingdings" pitchFamily="2" charset="2"/>
              <a:buChar char="§"/>
            </a:pPr>
            <a:endParaRPr lang="en-IN" sz="1200" dirty="0" smtClean="0">
              <a:latin typeface="Times New Roman" pitchFamily="18" charset="0"/>
              <a:cs typeface="Times New Roman" pitchFamily="18" charset="0"/>
            </a:endParaRPr>
          </a:p>
          <a:p>
            <a:pPr algn="just">
              <a:buFont typeface="Wingdings" pitchFamily="2" charset="2"/>
              <a:buChar char="§"/>
            </a:pPr>
            <a:endParaRPr lang="en-US" sz="1200" dirty="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73156"/>
            <a:ext cx="8229600" cy="4031873"/>
          </a:xfrm>
          <a:prstGeom prst="rect">
            <a:avLst/>
          </a:prstGeom>
          <a:noFill/>
        </p:spPr>
        <p:txBody>
          <a:bodyPr wrap="square" rtlCol="0">
            <a:spAutoFit/>
          </a:bodyPr>
          <a:lstStyle/>
          <a:p>
            <a:pPr algn="just">
              <a:buFont typeface="Wingdings" pitchFamily="2" charset="2"/>
              <a:buChar char="§"/>
            </a:pPr>
            <a:r>
              <a:rPr lang="en-IN" sz="1400" dirty="0" smtClean="0">
                <a:latin typeface="Times New Roman" pitchFamily="18" charset="0"/>
                <a:cs typeface="Times New Roman" pitchFamily="18" charset="0"/>
              </a:rPr>
              <a:t>M. Malinowski, M. P. </a:t>
            </a:r>
            <a:r>
              <a:rPr lang="en-IN" sz="1400" dirty="0" err="1" smtClean="0">
                <a:latin typeface="Times New Roman" pitchFamily="18" charset="0"/>
                <a:cs typeface="Times New Roman" pitchFamily="18" charset="0"/>
              </a:rPr>
              <a:t>Kazmierkowski</a:t>
            </a:r>
            <a:r>
              <a:rPr lang="en-IN" sz="1400" dirty="0" smtClean="0">
                <a:latin typeface="Times New Roman" pitchFamily="18" charset="0"/>
                <a:cs typeface="Times New Roman" pitchFamily="18" charset="0"/>
              </a:rPr>
              <a:t>, S. Hansen, F. </a:t>
            </a:r>
            <a:r>
              <a:rPr lang="en-IN" sz="1400" dirty="0" err="1" smtClean="0">
                <a:latin typeface="Times New Roman" pitchFamily="18" charset="0"/>
                <a:cs typeface="Times New Roman" pitchFamily="18" charset="0"/>
              </a:rPr>
              <a:t>Blaabjerg</a:t>
            </a:r>
            <a:r>
              <a:rPr lang="en-IN" sz="1400" dirty="0" smtClean="0">
                <a:latin typeface="Times New Roman" pitchFamily="18" charset="0"/>
                <a:cs typeface="Times New Roman" pitchFamily="18" charset="0"/>
              </a:rPr>
              <a:t>, and G. D. Marques ,“Virtual-flux-based direct power control of three-phase PWM rectifiers,” IEEE </a:t>
            </a:r>
            <a:r>
              <a:rPr lang="en-IN" sz="1400" dirty="0" err="1" smtClean="0">
                <a:latin typeface="Times New Roman" pitchFamily="18" charset="0"/>
                <a:cs typeface="Times New Roman" pitchFamily="18" charset="0"/>
              </a:rPr>
              <a:t>Trans.Ind.Appl</a:t>
            </a:r>
            <a:r>
              <a:rPr lang="en-IN" sz="1400" dirty="0" smtClean="0">
                <a:latin typeface="Times New Roman" pitchFamily="18" charset="0"/>
                <a:cs typeface="Times New Roman" pitchFamily="18" charset="0"/>
              </a:rPr>
              <a:t>., vol.37, no.4, pp.1019–1027,Jul./Aug.2001.</a:t>
            </a:r>
          </a:p>
          <a:p>
            <a:pPr algn="just">
              <a:buFont typeface="Wingdings" pitchFamily="2" charset="2"/>
              <a:buChar char="§"/>
            </a:pPr>
            <a:r>
              <a:rPr lang="en-IN" sz="1400" dirty="0" smtClean="0">
                <a:latin typeface="Times New Roman" pitchFamily="18" charset="0"/>
                <a:cs typeface="Times New Roman" pitchFamily="18" charset="0"/>
              </a:rPr>
              <a:t>T. Noguchi, H. </a:t>
            </a:r>
            <a:r>
              <a:rPr lang="en-IN" sz="1400" dirty="0" err="1" smtClean="0">
                <a:latin typeface="Times New Roman" pitchFamily="18" charset="0"/>
                <a:cs typeface="Times New Roman" pitchFamily="18" charset="0"/>
              </a:rPr>
              <a:t>Tomiki</a:t>
            </a:r>
            <a:r>
              <a:rPr lang="en-IN" sz="1400" dirty="0" smtClean="0">
                <a:latin typeface="Times New Roman" pitchFamily="18" charset="0"/>
                <a:cs typeface="Times New Roman" pitchFamily="18" charset="0"/>
              </a:rPr>
              <a:t>, S. Kondo, and I. Takahashi, “Direct power control of PWM converter without power-source voltage sensors,” IEEE Trans. Ind. Appl., vol.34, no.3, pp.473–479, May/Jun.1998.</a:t>
            </a:r>
            <a:endParaRPr lang="en-US" sz="1400" dirty="0" smtClean="0">
              <a:latin typeface="Times New Roman" pitchFamily="18" charset="0"/>
              <a:cs typeface="Times New Roman" pitchFamily="18" charset="0"/>
            </a:endParaRPr>
          </a:p>
          <a:p>
            <a:pPr algn="just">
              <a:buFont typeface="Wingdings" pitchFamily="2" charset="2"/>
              <a:buChar char="§"/>
            </a:pPr>
            <a:r>
              <a:rPr lang="en-IN" sz="1400" dirty="0" smtClean="0">
                <a:latin typeface="Times New Roman" pitchFamily="18" charset="0"/>
                <a:cs typeface="Times New Roman" pitchFamily="18" charset="0"/>
              </a:rPr>
              <a:t>G. Escobar, A. M. </a:t>
            </a:r>
            <a:r>
              <a:rPr lang="en-IN" sz="1400" dirty="0" err="1" smtClean="0">
                <a:latin typeface="Times New Roman" pitchFamily="18" charset="0"/>
                <a:cs typeface="Times New Roman" pitchFamily="18" charset="0"/>
              </a:rPr>
              <a:t>Stankovic</a:t>
            </a:r>
            <a:r>
              <a:rPr lang="en-IN" sz="1400" dirty="0" smtClean="0">
                <a:latin typeface="Times New Roman" pitchFamily="18" charset="0"/>
                <a:cs typeface="Times New Roman" pitchFamily="18" charset="0"/>
              </a:rPr>
              <a:t>, J. M. Carrasco, E. Galvan, and R. Ortega, “ Analysis and design of direct power control (DPC) for a three phase synchronous rectifier via output regulation subspaces,” IEEE </a:t>
            </a:r>
            <a:r>
              <a:rPr lang="en-IN" sz="1400" dirty="0" err="1" smtClean="0">
                <a:latin typeface="Times New Roman" pitchFamily="18" charset="0"/>
                <a:cs typeface="Times New Roman" pitchFamily="18" charset="0"/>
              </a:rPr>
              <a:t>Trans.Power</a:t>
            </a:r>
            <a:r>
              <a:rPr lang="en-IN" sz="1400" dirty="0" smtClean="0">
                <a:latin typeface="Times New Roman" pitchFamily="18" charset="0"/>
                <a:cs typeface="Times New Roman" pitchFamily="18" charset="0"/>
              </a:rPr>
              <a:t> Electron., vol.18, no.3, pp.823–830, May2003.</a:t>
            </a:r>
          </a:p>
          <a:p>
            <a:pPr algn="just">
              <a:buFont typeface="Wingdings" pitchFamily="2" charset="2"/>
              <a:buChar char="§"/>
            </a:pPr>
            <a:r>
              <a:rPr lang="en-IN" sz="1400" dirty="0" smtClean="0">
                <a:latin typeface="Times New Roman" pitchFamily="18" charset="0"/>
                <a:cs typeface="Times New Roman" pitchFamily="18" charset="0"/>
              </a:rPr>
              <a:t>M. Malinowski, M. P. </a:t>
            </a:r>
            <a:r>
              <a:rPr lang="en-IN" sz="1400" dirty="0" err="1" smtClean="0">
                <a:latin typeface="Times New Roman" pitchFamily="18" charset="0"/>
                <a:cs typeface="Times New Roman" pitchFamily="18" charset="0"/>
              </a:rPr>
              <a:t>Kazmierkowski</a:t>
            </a:r>
            <a:r>
              <a:rPr lang="en-IN" sz="1400" dirty="0" smtClean="0">
                <a:latin typeface="Times New Roman" pitchFamily="18" charset="0"/>
                <a:cs typeface="Times New Roman" pitchFamily="18" charset="0"/>
              </a:rPr>
              <a:t>, S. Hansen, F. </a:t>
            </a:r>
            <a:r>
              <a:rPr lang="en-IN" sz="1400" dirty="0" err="1" smtClean="0">
                <a:latin typeface="Times New Roman" pitchFamily="18" charset="0"/>
                <a:cs typeface="Times New Roman" pitchFamily="18" charset="0"/>
              </a:rPr>
              <a:t>Blaabjerg</a:t>
            </a:r>
            <a:r>
              <a:rPr lang="en-IN" sz="1400" dirty="0" smtClean="0">
                <a:latin typeface="Times New Roman" pitchFamily="18" charset="0"/>
                <a:cs typeface="Times New Roman" pitchFamily="18" charset="0"/>
              </a:rPr>
              <a:t>, and GD. Marques,“ Virtual-flux-based direct power control of three-phase PWM rectifiers,” IEEE Trans. Ind. Appl., </a:t>
            </a:r>
            <a:r>
              <a:rPr lang="en-IN" sz="1400" dirty="0" err="1" smtClean="0">
                <a:latin typeface="Times New Roman" pitchFamily="18" charset="0"/>
                <a:cs typeface="Times New Roman" pitchFamily="18" charset="0"/>
              </a:rPr>
              <a:t>vol</a:t>
            </a:r>
            <a:r>
              <a:rPr lang="en-IN" sz="1400" dirty="0" smtClean="0">
                <a:latin typeface="Times New Roman" pitchFamily="18" charset="0"/>
                <a:cs typeface="Times New Roman" pitchFamily="18" charset="0"/>
              </a:rPr>
              <a:t> 37, no.4, pp.1019–1027,Jul./ Aug. 2001.</a:t>
            </a:r>
          </a:p>
          <a:p>
            <a:pPr algn="just">
              <a:buFont typeface="Wingdings" pitchFamily="2" charset="2"/>
              <a:buChar char="§"/>
            </a:pPr>
            <a:r>
              <a:rPr lang="en-IN" sz="1400" dirty="0" smtClean="0">
                <a:latin typeface="Times New Roman" pitchFamily="18" charset="0"/>
                <a:cs typeface="Times New Roman" pitchFamily="18" charset="0"/>
              </a:rPr>
              <a:t>K. P. </a:t>
            </a:r>
            <a:r>
              <a:rPr lang="en-IN" sz="1400" dirty="0" err="1" smtClean="0">
                <a:latin typeface="Times New Roman" pitchFamily="18" charset="0"/>
                <a:cs typeface="Times New Roman" pitchFamily="18" charset="0"/>
              </a:rPr>
              <a:t>Gokhale</a:t>
            </a:r>
            <a:r>
              <a:rPr lang="en-IN" sz="1400" dirty="0" smtClean="0">
                <a:latin typeface="Times New Roman" pitchFamily="18" charset="0"/>
                <a:cs typeface="Times New Roman" pitchFamily="18" charset="0"/>
              </a:rPr>
              <a:t>, D. W. </a:t>
            </a:r>
            <a:r>
              <a:rPr lang="en-IN" sz="1400" dirty="0" err="1" smtClean="0">
                <a:latin typeface="Times New Roman" pitchFamily="18" charset="0"/>
                <a:cs typeface="Times New Roman" pitchFamily="18" charset="0"/>
              </a:rPr>
              <a:t>Karraker</a:t>
            </a:r>
            <a:r>
              <a:rPr lang="en-IN" sz="1400" dirty="0" smtClean="0">
                <a:latin typeface="Times New Roman" pitchFamily="18" charset="0"/>
                <a:cs typeface="Times New Roman" pitchFamily="18" charset="0"/>
              </a:rPr>
              <a:t>, and S. J. </a:t>
            </a:r>
            <a:r>
              <a:rPr lang="en-IN" sz="1400" dirty="0" err="1" smtClean="0">
                <a:latin typeface="Times New Roman" pitchFamily="18" charset="0"/>
                <a:cs typeface="Times New Roman" pitchFamily="18" charset="0"/>
              </a:rPr>
              <a:t>Heikkila</a:t>
            </a:r>
            <a:r>
              <a:rPr lang="en-IN" sz="1400" dirty="0" smtClean="0">
                <a:latin typeface="Times New Roman" pitchFamily="18" charset="0"/>
                <a:cs typeface="Times New Roman" pitchFamily="18" charset="0"/>
              </a:rPr>
              <a:t>,“ Controller for a wound rotor slip ring induction machine,” U. S. Patent 6448735 B1,Sep.2002.</a:t>
            </a:r>
          </a:p>
          <a:p>
            <a:pPr algn="just">
              <a:buFont typeface="Wingdings" pitchFamily="2" charset="2"/>
              <a:buChar char="§"/>
            </a:pPr>
            <a:r>
              <a:rPr lang="en-IN" sz="1400" dirty="0" smtClean="0">
                <a:latin typeface="Times New Roman" pitchFamily="18" charset="0"/>
                <a:cs typeface="Times New Roman" pitchFamily="18" charset="0"/>
              </a:rPr>
              <a:t>L. </a:t>
            </a:r>
            <a:r>
              <a:rPr lang="en-IN" sz="1400" dirty="0" err="1" smtClean="0">
                <a:latin typeface="Times New Roman" pitchFamily="18" charset="0"/>
                <a:cs typeface="Times New Roman" pitchFamily="18" charset="0"/>
              </a:rPr>
              <a:t>Xu</a:t>
            </a:r>
            <a:r>
              <a:rPr lang="en-IN" sz="1400" dirty="0" smtClean="0">
                <a:latin typeface="Times New Roman" pitchFamily="18" charset="0"/>
                <a:cs typeface="Times New Roman" pitchFamily="18" charset="0"/>
              </a:rPr>
              <a:t> and P. Cart </a:t>
            </a:r>
            <a:r>
              <a:rPr lang="en-IN" sz="1400" dirty="0" err="1" smtClean="0">
                <a:latin typeface="Times New Roman" pitchFamily="18" charset="0"/>
                <a:cs typeface="Times New Roman" pitchFamily="18" charset="0"/>
              </a:rPr>
              <a:t>wright</a:t>
            </a:r>
            <a:r>
              <a:rPr lang="en-IN" sz="1400" dirty="0" smtClean="0">
                <a:latin typeface="Times New Roman" pitchFamily="18" charset="0"/>
                <a:cs typeface="Times New Roman" pitchFamily="18" charset="0"/>
              </a:rPr>
              <a:t>, “Direct active and reactive power control of DFIG for wind energy generation,” IEEE Trans. Energy Convers.,vol.21, no.3, pp.750–758, Sep.2006.</a:t>
            </a:r>
          </a:p>
          <a:p>
            <a:pPr algn="just">
              <a:buFont typeface="Wingdings" pitchFamily="2" charset="2"/>
              <a:buChar char="§"/>
            </a:pPr>
            <a:r>
              <a:rPr lang="en-IN" sz="1400" dirty="0" smtClean="0">
                <a:latin typeface="Times New Roman" pitchFamily="18" charset="0"/>
                <a:cs typeface="Times New Roman" pitchFamily="18" charset="0"/>
              </a:rPr>
              <a:t>H. </a:t>
            </a:r>
            <a:r>
              <a:rPr lang="en-IN" sz="1400" dirty="0" err="1" smtClean="0">
                <a:latin typeface="Times New Roman" pitchFamily="18" charset="0"/>
                <a:cs typeface="Times New Roman" pitchFamily="18" charset="0"/>
              </a:rPr>
              <a:t>Akagi</a:t>
            </a:r>
            <a:r>
              <a:rPr lang="en-IN" sz="1400" dirty="0" smtClean="0">
                <a:latin typeface="Times New Roman" pitchFamily="18" charset="0"/>
                <a:cs typeface="Times New Roman" pitchFamily="18" charset="0"/>
              </a:rPr>
              <a:t>, Y. Kanazawa, and A. </a:t>
            </a:r>
            <a:r>
              <a:rPr lang="en-IN" sz="1400" dirty="0" err="1" smtClean="0">
                <a:latin typeface="Times New Roman" pitchFamily="18" charset="0"/>
                <a:cs typeface="Times New Roman" pitchFamily="18" charset="0"/>
              </a:rPr>
              <a:t>Nabae</a:t>
            </a:r>
            <a:r>
              <a:rPr lang="en-IN" sz="1400" dirty="0" smtClean="0">
                <a:latin typeface="Times New Roman" pitchFamily="18" charset="0"/>
                <a:cs typeface="Times New Roman" pitchFamily="18" charset="0"/>
              </a:rPr>
              <a:t>, “Generalized theory of the instantaneous reactive power in three-phase circuits,” in Proc. </a:t>
            </a:r>
            <a:r>
              <a:rPr lang="en-IN" sz="1400" dirty="0" err="1" smtClean="0">
                <a:latin typeface="Times New Roman" pitchFamily="18" charset="0"/>
                <a:cs typeface="Times New Roman" pitchFamily="18" charset="0"/>
              </a:rPr>
              <a:t>Int.Power</a:t>
            </a:r>
            <a:r>
              <a:rPr lang="en-IN" sz="1400" dirty="0" smtClean="0">
                <a:latin typeface="Times New Roman" pitchFamily="18" charset="0"/>
                <a:cs typeface="Times New Roman" pitchFamily="18" charset="0"/>
              </a:rPr>
              <a:t> Electron. Conf., 1983, pp. 1375–1386.</a:t>
            </a:r>
            <a:endParaRPr lang="en-US" sz="1400" dirty="0" smtClean="0">
              <a:latin typeface="Times New Roman" pitchFamily="18" charset="0"/>
              <a:cs typeface="Times New Roman" pitchFamily="18"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a:p>
            <a:endParaRPr lang="en-US" dirty="0" smtClean="0"/>
          </a:p>
          <a:p>
            <a:endParaRPr lang="en-US" dirty="0"/>
          </a:p>
          <a:p>
            <a:endParaRPr lang="en-US" dirty="0" smtClean="0"/>
          </a:p>
          <a:p>
            <a:r>
              <a:rPr lang="en-US" dirty="0" smtClean="0"/>
              <a:t>               THANK YOU</a:t>
            </a:r>
            <a:endParaRPr lang="en-US" dirty="0"/>
          </a:p>
        </p:txBody>
      </p:sp>
    </p:spTree>
    <p:extLst>
      <p:ext uri="{BB962C8B-B14F-4D97-AF65-F5344CB8AC3E}">
        <p14:creationId xmlns:p14="http://schemas.microsoft.com/office/powerpoint/2010/main" xmlns="" val="27025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838200"/>
            <a:ext cx="8229600" cy="4524315"/>
          </a:xfrm>
          <a:prstGeom prst="rect">
            <a:avLst/>
          </a:prstGeom>
          <a:noFill/>
        </p:spPr>
        <p:txBody>
          <a:bodyPr wrap="square" rtlCol="0">
            <a:spAutoFit/>
          </a:bodyPr>
          <a:lstStyle/>
          <a:p>
            <a:pPr algn="ctr"/>
            <a:r>
              <a:rPr lang="en-US" sz="2400" b="1" cap="small" dirty="0" smtClean="0">
                <a:latin typeface="Times New Roman" pitchFamily="18" charset="0"/>
                <a:cs typeface="Times New Roman" pitchFamily="18" charset="0"/>
              </a:rPr>
              <a:t>CONTROL SCHEMES OF DFIG</a:t>
            </a:r>
          </a:p>
          <a:p>
            <a:pPr algn="ctr"/>
            <a:endParaRPr lang="en-US" sz="2400" b="1" cap="small" dirty="0">
              <a:latin typeface="Times New Roman" pitchFamily="18" charset="0"/>
              <a:cs typeface="Times New Roman" pitchFamily="18" charset="0"/>
            </a:endParaRPr>
          </a:p>
          <a:p>
            <a:pPr algn="just">
              <a:buFont typeface="Wingdings" pitchFamily="2" charset="2"/>
              <a:buChar char="§"/>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Modelling and control of DFIGs have been widely investigated based on well-established vector control (VC) schemes in a stator field-oriented frame of reference. </a:t>
            </a:r>
          </a:p>
          <a:p>
            <a:pPr algn="just"/>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The vector control is a fast method for independent control of the real/reactive power of a machine. </a:t>
            </a:r>
          </a:p>
          <a:p>
            <a:pPr algn="just"/>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Direct torque control (DTC) and direct power control schemes (DPC) have been presented as alternative methods which directly control machine flux and torque by selection of suitable vectors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6577" y="22761"/>
            <a:ext cx="8229600" cy="369332"/>
          </a:xfrm>
          <a:prstGeom prst="rect">
            <a:avLst/>
          </a:prstGeom>
          <a:noFill/>
        </p:spPr>
        <p:txBody>
          <a:bodyPr wrap="square" rtlCol="0">
            <a:spAutoFit/>
          </a:bodyPr>
          <a:lstStyle/>
          <a:p>
            <a:endParaRPr lang="en-US" dirty="0"/>
          </a:p>
        </p:txBody>
      </p:sp>
      <p:sp>
        <p:nvSpPr>
          <p:cNvPr id="5" name="TextBox 4"/>
          <p:cNvSpPr txBox="1"/>
          <p:nvPr/>
        </p:nvSpPr>
        <p:spPr>
          <a:xfrm>
            <a:off x="440377" y="392093"/>
            <a:ext cx="8305800" cy="6924973"/>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VECTOR CONTROL SCHEME (VC)</a:t>
            </a:r>
          </a:p>
          <a:p>
            <a:pPr algn="ctr"/>
            <a:endParaRPr lang="en-US" sz="2000" b="1" i="1" dirty="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standard voltage oriented vector control strategy is used for the machine side converter to implement control action.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Since </a:t>
            </a:r>
            <a:r>
              <a:rPr lang="en-US" sz="2400" dirty="0">
                <a:latin typeface="Times New Roman" pitchFamily="18" charset="0"/>
                <a:cs typeface="Times New Roman" pitchFamily="18" charset="0"/>
              </a:rPr>
              <a:t>the stator is connected to the utility grid and the influence of stator resistance is small, the stator magnetizing current </a:t>
            </a:r>
            <a:r>
              <a:rPr lang="en-US" sz="2400" dirty="0" err="1">
                <a:latin typeface="Times New Roman" pitchFamily="18" charset="0"/>
                <a:cs typeface="Times New Roman" pitchFamily="18" charset="0"/>
              </a:rPr>
              <a:t>i</a:t>
            </a:r>
            <a:r>
              <a:rPr lang="en-US" sz="2400" baseline="-25000" dirty="0" err="1">
                <a:latin typeface="Times New Roman" pitchFamily="18" charset="0"/>
                <a:cs typeface="Times New Roman" pitchFamily="18" charset="0"/>
              </a:rPr>
              <a:t>m</a:t>
            </a:r>
            <a:r>
              <a:rPr lang="en-US" sz="2400" dirty="0">
                <a:latin typeface="Times New Roman" pitchFamily="18" charset="0"/>
                <a:cs typeface="Times New Roman" pitchFamily="18" charset="0"/>
              </a:rPr>
              <a:t> can be considered as </a:t>
            </a:r>
            <a:r>
              <a:rPr lang="en-US" sz="2400" dirty="0" smtClean="0">
                <a:latin typeface="Times New Roman" pitchFamily="18" charset="0"/>
                <a:cs typeface="Times New Roman" pitchFamily="18" charset="0"/>
              </a:rPr>
              <a:t>constant.</a:t>
            </a:r>
          </a:p>
          <a:p>
            <a:pPr algn="just"/>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main objective of the grid side converter is to maintain dc-link voltage constant for the necessary </a:t>
            </a:r>
            <a:r>
              <a:rPr lang="en-US" sz="2400" dirty="0" smtClean="0">
                <a:latin typeface="Times New Roman" pitchFamily="18" charset="0"/>
                <a:cs typeface="Times New Roman" pitchFamily="18" charset="0"/>
              </a:rPr>
              <a:t>action.</a:t>
            </a:r>
          </a:p>
          <a:p>
            <a:pPr algn="just"/>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control scheme utilizes current control loops for i</a:t>
            </a:r>
            <a:r>
              <a:rPr lang="en-US" sz="2400" baseline="-25000" dirty="0">
                <a:latin typeface="Times New Roman" pitchFamily="18" charset="0"/>
                <a:cs typeface="Times New Roman" pitchFamily="18" charset="0"/>
              </a:rPr>
              <a:t>d</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i</a:t>
            </a:r>
            <a:r>
              <a:rPr lang="en-US" sz="2400" baseline="-25000" dirty="0" err="1">
                <a:latin typeface="Times New Roman" pitchFamily="18" charset="0"/>
                <a:cs typeface="Times New Roman" pitchFamily="18" charset="0"/>
              </a:rPr>
              <a:t>q</a:t>
            </a:r>
            <a:r>
              <a:rPr lang="en-US" sz="2400" dirty="0">
                <a:latin typeface="Times New Roman" pitchFamily="18" charset="0"/>
                <a:cs typeface="Times New Roman" pitchFamily="18" charset="0"/>
              </a:rPr>
              <a:t> with the i</a:t>
            </a:r>
            <a:r>
              <a:rPr lang="en-US" sz="2400" baseline="-25000" dirty="0">
                <a:latin typeface="Times New Roman" pitchFamily="18" charset="0"/>
                <a:cs typeface="Times New Roman" pitchFamily="18" charset="0"/>
              </a:rPr>
              <a:t>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demand being derived from the dc-link voltage error through a standard PI </a:t>
            </a:r>
            <a:r>
              <a:rPr lang="en-US" sz="2400" dirty="0" smtClean="0">
                <a:latin typeface="Times New Roman" pitchFamily="18" charset="0"/>
                <a:cs typeface="Times New Roman" pitchFamily="18" charset="0"/>
              </a:rPr>
              <a:t>controller.</a:t>
            </a:r>
          </a:p>
          <a:p>
            <a:pPr algn="just"/>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control design uses two loops, i.e. inner current loop and outer voltage loop to provide necessary control action.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04800"/>
            <a:ext cx="8229600" cy="369332"/>
          </a:xfrm>
          <a:prstGeom prst="rect">
            <a:avLst/>
          </a:prstGeom>
          <a:noFill/>
        </p:spPr>
        <p:txBody>
          <a:bodyPr wrap="square" rtlCol="0">
            <a:spAutoFit/>
          </a:bodyPr>
          <a:lstStyle/>
          <a:p>
            <a:endParaRPr lang="en-US" dirty="0"/>
          </a:p>
        </p:txBody>
      </p:sp>
      <p:sp>
        <p:nvSpPr>
          <p:cNvPr id="5" name="TextBox 4"/>
          <p:cNvSpPr txBox="1"/>
          <p:nvPr/>
        </p:nvSpPr>
        <p:spPr>
          <a:xfrm>
            <a:off x="457200" y="576471"/>
            <a:ext cx="8305800" cy="5016758"/>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DIRECT TORQUE CONTROL</a:t>
            </a:r>
          </a:p>
          <a:p>
            <a:endParaRPr lang="en-US" sz="2000" b="1" i="1" dirty="0">
              <a:latin typeface="Times New Roman" pitchFamily="18" charset="0"/>
              <a:cs typeface="Times New Roman" pitchFamily="18" charset="0"/>
            </a:endParaRPr>
          </a:p>
          <a:p>
            <a:pPr algn="just">
              <a:buFont typeface="Wingdings" pitchFamily="2" charset="2"/>
              <a:buChar char="§"/>
            </a:pPr>
            <a:r>
              <a:rPr lang="en-US" sz="2800" dirty="0">
                <a:latin typeface="Times New Roman" pitchFamily="18" charset="0"/>
                <a:cs typeface="Times New Roman" pitchFamily="18" charset="0"/>
              </a:rPr>
              <a:t>The direct torque control (DTC) method is an alternative to vector control for DFIG based wind power generation. </a:t>
            </a:r>
            <a:endParaRPr lang="en-US" sz="2800" dirty="0" smtClean="0">
              <a:latin typeface="Times New Roman" pitchFamily="18" charset="0"/>
              <a:cs typeface="Times New Roman" pitchFamily="18" charset="0"/>
            </a:endParaRPr>
          </a:p>
          <a:p>
            <a:pPr algn="just">
              <a:buFont typeface="Wingdings" pitchFamily="2" charset="2"/>
              <a:buChar char="§"/>
            </a:pPr>
            <a:r>
              <a:rPr lang="en-US" sz="2800" dirty="0" smtClean="0">
                <a:latin typeface="Times New Roman" pitchFamily="18" charset="0"/>
                <a:cs typeface="Times New Roman" pitchFamily="18" charset="0"/>
              </a:rPr>
              <a:t>Variable </a:t>
            </a:r>
            <a:r>
              <a:rPr lang="en-US" sz="2800" dirty="0">
                <a:latin typeface="Times New Roman" pitchFamily="18" charset="0"/>
                <a:cs typeface="Times New Roman" pitchFamily="18" charset="0"/>
              </a:rPr>
              <a:t>switching frequency and high torque ripple are the main limitations of hysteresis based DTC</a:t>
            </a:r>
            <a:r>
              <a:rPr lang="en-US" sz="2800" dirty="0" smtClean="0">
                <a:latin typeface="Times New Roman" pitchFamily="18" charset="0"/>
                <a:cs typeface="Times New Roman" pitchFamily="18" charset="0"/>
              </a:rPr>
              <a:t>. </a:t>
            </a:r>
          </a:p>
          <a:p>
            <a:pPr algn="just">
              <a:buFont typeface="Wingdings" pitchFamily="2" charset="2"/>
              <a:buChar char="§"/>
            </a:pPr>
            <a:r>
              <a:rPr lang="en-US" sz="2800" dirty="0" smtClean="0">
                <a:latin typeface="Times New Roman" pitchFamily="18" charset="0"/>
                <a:cs typeface="Times New Roman" pitchFamily="18" charset="0"/>
              </a:rPr>
              <a:t>To </a:t>
            </a:r>
            <a:r>
              <a:rPr lang="en-US" sz="2800" dirty="0">
                <a:latin typeface="Times New Roman" pitchFamily="18" charset="0"/>
                <a:cs typeface="Times New Roman" pitchFamily="18" charset="0"/>
              </a:rPr>
              <a:t>address these limitations, a new DTC method wherein rotor voltage vector is generated in polar form</a:t>
            </a:r>
            <a:r>
              <a:rPr lang="en-US" sz="2800" dirty="0" smtClean="0">
                <a:latin typeface="Times New Roman" pitchFamily="18" charset="0"/>
                <a:cs typeface="Times New Roman" pitchFamily="18" charset="0"/>
              </a:rPr>
              <a:t>, with </a:t>
            </a:r>
            <a:r>
              <a:rPr lang="en-US" sz="2800" dirty="0">
                <a:latin typeface="Times New Roman" pitchFamily="18" charset="0"/>
                <a:cs typeface="Times New Roman" pitchFamily="18" charset="0"/>
              </a:rPr>
              <a:t>space vector modulation based on synchronous reference frame transformation, predictive control and deadbeat control are implemented.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460" y="569841"/>
            <a:ext cx="8239539" cy="3662541"/>
          </a:xfrm>
          <a:prstGeom prst="rect">
            <a:avLst/>
          </a:prstGeom>
          <a:noFill/>
        </p:spPr>
        <p:txBody>
          <a:bodyPr wrap="square" rtlCol="0">
            <a:spAutoFit/>
          </a:bodyPr>
          <a:lstStyle/>
          <a:p>
            <a:pPr algn="ctr"/>
            <a:r>
              <a:rPr lang="en-IN" sz="2000" b="1" dirty="0" smtClean="0">
                <a:latin typeface="Times New Roman" pitchFamily="18" charset="0"/>
                <a:cs typeface="Times New Roman" pitchFamily="18" charset="0"/>
              </a:rPr>
              <a:t>DIRECT POWER CONTROL</a:t>
            </a:r>
          </a:p>
          <a:p>
            <a:pPr algn="ctr"/>
            <a:endParaRPr lang="en-IN" sz="2000" b="1" i="1"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main drawback of the vector control system is that its performance depends greatly on accurate machine parameters pertaining to the stator, rotor resistances, and inductances.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Direct </a:t>
            </a:r>
            <a:r>
              <a:rPr lang="en-US" sz="2400" dirty="0">
                <a:latin typeface="Times New Roman" pitchFamily="18" charset="0"/>
                <a:cs typeface="Times New Roman" pitchFamily="18" charset="0"/>
              </a:rPr>
              <a:t>power control (DPC) abandons the rotor current </a:t>
            </a:r>
            <a:r>
              <a:rPr lang="en-US" sz="2400" dirty="0" smtClean="0">
                <a:latin typeface="Times New Roman" pitchFamily="18" charset="0"/>
                <a:cs typeface="Times New Roman" pitchFamily="18" charset="0"/>
              </a:rPr>
              <a:t>control. Also</a:t>
            </a:r>
            <a:r>
              <a:rPr lang="en-US" sz="2400" dirty="0">
                <a:latin typeface="Times New Roman" pitchFamily="18" charset="0"/>
                <a:cs typeface="Times New Roman" pitchFamily="18" charset="0"/>
              </a:rPr>
              <a:t>, DPC achieves active and reactive power control by the modulation of the rotor voltage in accordance with the active and reactive power errors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83095"/>
            <a:ext cx="8305800" cy="4031873"/>
          </a:xfrm>
          <a:prstGeom prst="rect">
            <a:avLst/>
          </a:prstGeom>
          <a:noFill/>
        </p:spPr>
        <p:txBody>
          <a:bodyPr wrap="square" rtlCol="0">
            <a:spAutoFit/>
          </a:bodyPr>
          <a:lstStyle/>
          <a:p>
            <a:pPr algn="ctr"/>
            <a:r>
              <a:rPr lang="en-IN" sz="2400" b="1" cap="small" dirty="0" smtClean="0">
                <a:latin typeface="Times New Roman" pitchFamily="18" charset="0"/>
                <a:cs typeface="Times New Roman" pitchFamily="18" charset="0"/>
              </a:rPr>
              <a:t>MODELING OF DFIG USING INSTANTANEOUS POWER COMPONENTS</a:t>
            </a:r>
          </a:p>
          <a:p>
            <a:endParaRPr lang="en-IN" sz="2400" b="1" cap="small" dirty="0" smtClean="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parameters of DFIG are modeled using instantaneous real and reactive powers as </a:t>
            </a:r>
            <a:r>
              <a:rPr lang="en-US" sz="2400" dirty="0" smtClean="0">
                <a:latin typeface="Times New Roman" pitchFamily="18" charset="0"/>
                <a:cs typeface="Times New Roman" pitchFamily="18" charset="0"/>
              </a:rPr>
              <a:t>variables.</a:t>
            </a:r>
          </a:p>
          <a:p>
            <a:pPr algn="just"/>
            <a:endParaRPr lang="en-US" sz="2400" dirty="0" smtClean="0">
              <a:latin typeface="Times New Roman" pitchFamily="18" charset="0"/>
              <a:cs typeface="Times New Roman" pitchFamily="18" charset="0"/>
            </a:endParaRPr>
          </a:p>
          <a:p>
            <a:pPr algn="just">
              <a:buFont typeface="Wingdings" pitchFamily="2" charset="2"/>
              <a:buChar char="§"/>
            </a:pPr>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back to back power converter consists of rotor side converter which controls speed of the generator and grid side converter to inject reactive power to the </a:t>
            </a:r>
            <a:r>
              <a:rPr lang="en-IN" sz="2400" dirty="0" smtClean="0">
                <a:latin typeface="Times New Roman" pitchFamily="18" charset="0"/>
                <a:cs typeface="Times New Roman" pitchFamily="18" charset="0"/>
              </a:rPr>
              <a:t>system. </a:t>
            </a:r>
            <a:endParaRPr lang="en-US" sz="2400" dirty="0">
              <a:latin typeface="Times New Roman" pitchFamily="18" charset="0"/>
              <a:cs typeface="Times New Roman" pitchFamily="18" charset="0"/>
            </a:endParaRPr>
          </a:p>
          <a:p>
            <a:endParaRPr lang="en-US" sz="2000" b="1" cap="small"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5" name="Picture 4"/>
          <p:cNvPicPr/>
          <p:nvPr/>
        </p:nvPicPr>
        <p:blipFill>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tretch>
            <a:fillRect/>
          </a:stretch>
        </p:blipFill>
        <p:spPr>
          <a:xfrm>
            <a:off x="1752600" y="3505200"/>
            <a:ext cx="6095999" cy="320167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625930"/>
            <a:ext cx="8305799" cy="5632311"/>
          </a:xfrm>
          <a:prstGeom prst="rect">
            <a:avLst/>
          </a:prstGeom>
          <a:noFill/>
        </p:spPr>
        <p:txBody>
          <a:bodyPr wrap="square" rtlCol="0">
            <a:spAutoFit/>
          </a:bodyPr>
          <a:lstStyle/>
          <a:p>
            <a:r>
              <a:rPr lang="en-IN" sz="2000" dirty="0" smtClean="0">
                <a:latin typeface="Times New Roman" pitchFamily="18" charset="0"/>
                <a:cs typeface="Times New Roman" pitchFamily="18" charset="0"/>
              </a:rPr>
              <a:t>The </a:t>
            </a:r>
            <a:r>
              <a:rPr lang="en-IN" sz="2000" dirty="0">
                <a:latin typeface="Times New Roman" pitchFamily="18" charset="0"/>
                <a:cs typeface="Times New Roman" pitchFamily="18" charset="0"/>
              </a:rPr>
              <a:t>instantaneous real and reactive power components of the grid side converter p</a:t>
            </a:r>
            <a:r>
              <a:rPr lang="en-IN" sz="2000" baseline="-25000" dirty="0">
                <a:latin typeface="Times New Roman" pitchFamily="18" charset="0"/>
                <a:cs typeface="Times New Roman" pitchFamily="18" charset="0"/>
              </a:rPr>
              <a:t>g</a:t>
            </a:r>
            <a:r>
              <a:rPr lang="en-IN" sz="2000" dirty="0">
                <a:latin typeface="Times New Roman" pitchFamily="18" charset="0"/>
                <a:cs typeface="Times New Roman" pitchFamily="18" charset="0"/>
              </a:rPr>
              <a:t>(t) and </a:t>
            </a:r>
            <a:r>
              <a:rPr lang="en-IN" sz="2000" dirty="0" err="1">
                <a:latin typeface="Times New Roman" pitchFamily="18" charset="0"/>
                <a:cs typeface="Times New Roman" pitchFamily="18" charset="0"/>
              </a:rPr>
              <a:t>q</a:t>
            </a:r>
            <a:r>
              <a:rPr lang="en-IN" sz="2000" baseline="-25000" dirty="0" err="1">
                <a:latin typeface="Times New Roman" pitchFamily="18" charset="0"/>
                <a:cs typeface="Times New Roman" pitchFamily="18" charset="0"/>
              </a:rPr>
              <a:t>g</a:t>
            </a:r>
            <a:r>
              <a:rPr lang="en-IN" sz="2000" dirty="0">
                <a:latin typeface="Times New Roman" pitchFamily="18" charset="0"/>
                <a:cs typeface="Times New Roman" pitchFamily="18" charset="0"/>
              </a:rPr>
              <a:t>(t) in the synchronous </a:t>
            </a:r>
            <a:r>
              <a:rPr lang="en-IN" sz="2000" dirty="0" err="1">
                <a:latin typeface="Times New Roman" pitchFamily="18" charset="0"/>
                <a:cs typeface="Times New Roman" pitchFamily="18" charset="0"/>
              </a:rPr>
              <a:t>dq</a:t>
            </a:r>
            <a:r>
              <a:rPr lang="en-IN" sz="2000" dirty="0">
                <a:latin typeface="Times New Roman" pitchFamily="18" charset="0"/>
                <a:cs typeface="Times New Roman" pitchFamily="18" charset="0"/>
              </a:rPr>
              <a:t> reference frame are</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(1)</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Solving </a:t>
            </a:r>
            <a:r>
              <a:rPr lang="en-IN" sz="2000" dirty="0">
                <a:latin typeface="Times New Roman" pitchFamily="18" charset="0"/>
                <a:cs typeface="Times New Roman" pitchFamily="18" charset="0"/>
              </a:rPr>
              <a:t>(1) for </a:t>
            </a:r>
            <a:r>
              <a:rPr lang="en-IN" sz="2000" dirty="0" err="1">
                <a:latin typeface="Times New Roman" pitchFamily="18" charset="0"/>
                <a:cs typeface="Times New Roman" pitchFamily="18" charset="0"/>
              </a:rPr>
              <a:t>i</a:t>
            </a:r>
            <a:r>
              <a:rPr lang="en-IN" sz="2000" baseline="-25000" dirty="0" err="1">
                <a:latin typeface="Times New Roman" pitchFamily="18" charset="0"/>
                <a:cs typeface="Times New Roman" pitchFamily="18" charset="0"/>
              </a:rPr>
              <a:t>gd</a:t>
            </a:r>
            <a:r>
              <a:rPr lang="en-IN" sz="2000" dirty="0" err="1">
                <a:latin typeface="Times New Roman" pitchFamily="18" charset="0"/>
                <a:cs typeface="Times New Roman" pitchFamily="18" charset="0"/>
              </a:rPr>
              <a:t>,i</a:t>
            </a:r>
            <a:r>
              <a:rPr lang="en-IN" sz="2000" baseline="-25000" dirty="0" err="1">
                <a:latin typeface="Times New Roman" pitchFamily="18" charset="0"/>
                <a:cs typeface="Times New Roman" pitchFamily="18" charset="0"/>
              </a:rPr>
              <a:t>gq</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2)</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where ,  			let	 	      =</a:t>
            </a:r>
            <a:r>
              <a:rPr lang="en-IN" sz="2000" dirty="0" err="1">
                <a:latin typeface="Times New Roman" pitchFamily="18" charset="0"/>
                <a:cs typeface="Times New Roman" pitchFamily="18" charset="0"/>
              </a:rPr>
              <a:t>k</a:t>
            </a:r>
            <a:r>
              <a:rPr lang="en-IN" sz="2000" baseline="-25000" dirty="0" err="1">
                <a:latin typeface="Times New Roman" pitchFamily="18" charset="0"/>
                <a:cs typeface="Times New Roman" pitchFamily="18" charset="0"/>
              </a:rPr>
              <a:t>pq</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Similarly the instantaneous real </a:t>
            </a:r>
            <a:r>
              <a:rPr lang="en-IN" sz="2000" dirty="0" err="1">
                <a:latin typeface="Times New Roman" pitchFamily="18" charset="0"/>
                <a:cs typeface="Times New Roman" pitchFamily="18" charset="0"/>
              </a:rPr>
              <a:t>p</a:t>
            </a:r>
            <a:r>
              <a:rPr lang="en-IN" sz="2000" baseline="-25000" dirty="0" err="1">
                <a:latin typeface="Times New Roman" pitchFamily="18" charset="0"/>
                <a:cs typeface="Times New Roman" pitchFamily="18" charset="0"/>
              </a:rPr>
              <a:t>s</a:t>
            </a:r>
            <a:r>
              <a:rPr lang="en-IN" sz="2000" dirty="0">
                <a:latin typeface="Times New Roman" pitchFamily="18" charset="0"/>
                <a:cs typeface="Times New Roman" pitchFamily="18" charset="0"/>
              </a:rPr>
              <a:t>(t) and reactive powers </a:t>
            </a:r>
            <a:r>
              <a:rPr lang="en-IN" sz="2000" dirty="0" err="1">
                <a:latin typeface="Times New Roman" pitchFamily="18" charset="0"/>
                <a:cs typeface="Times New Roman" pitchFamily="18" charset="0"/>
              </a:rPr>
              <a:t>q</a:t>
            </a:r>
            <a:r>
              <a:rPr lang="en-IN" sz="2000" baseline="-25000" dirty="0" err="1">
                <a:latin typeface="Times New Roman" pitchFamily="18" charset="0"/>
                <a:cs typeface="Times New Roman" pitchFamily="18" charset="0"/>
              </a:rPr>
              <a:t>s</a:t>
            </a:r>
            <a:r>
              <a:rPr lang="en-IN" sz="2000" dirty="0">
                <a:latin typeface="Times New Roman" pitchFamily="18" charset="0"/>
                <a:cs typeface="Times New Roman" pitchFamily="18" charset="0"/>
              </a:rPr>
              <a:t>(t) of DFIG can be obtained in terms of stator currents as</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p>
          <a:p>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3)	</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0" y="1355034"/>
            <a:ext cx="2474383" cy="53340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81539" y="2189922"/>
            <a:ext cx="3471333" cy="6096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48407" y="3021498"/>
            <a:ext cx="1600200" cy="533400"/>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620655" y="2971800"/>
            <a:ext cx="1713345" cy="533400"/>
          </a:xfrm>
          <a:prstGeom prst="rect">
            <a:avLst/>
          </a:prstGeom>
          <a:noFill/>
        </p:spPr>
      </p:pic>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570383" y="4800600"/>
            <a:ext cx="3505201" cy="60879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83095"/>
            <a:ext cx="8305800" cy="6186309"/>
          </a:xfrm>
          <a:prstGeom prst="rect">
            <a:avLst/>
          </a:prstGeom>
          <a:noFill/>
        </p:spPr>
        <p:txBody>
          <a:bodyPr wrap="square" rtlCol="0">
            <a:spAutoFit/>
          </a:bodyPr>
          <a:lstStyle/>
          <a:p>
            <a:pPr algn="just">
              <a:buFont typeface="Wingdings" pitchFamily="2" charset="2"/>
              <a:buChar char="§"/>
            </a:pPr>
            <a:r>
              <a:rPr lang="en-US" dirty="0"/>
              <a:t>The main assumption to simplify the model is assuming an approximately constant stator voltage for DFIG. Using this assumption, </a:t>
            </a:r>
            <a:r>
              <a:rPr lang="en-US" dirty="0" err="1"/>
              <a:t>k</a:t>
            </a:r>
            <a:r>
              <a:rPr lang="en-US" baseline="-25000" dirty="0" err="1"/>
              <a:t>pq</a:t>
            </a:r>
            <a:r>
              <a:rPr lang="en-US" dirty="0"/>
              <a:t> is approximately constant with this derivatives of currents will be proportional to the derivatives of </a:t>
            </a:r>
            <a:r>
              <a:rPr lang="en-US" dirty="0" smtClean="0"/>
              <a:t>power.</a:t>
            </a:r>
          </a:p>
          <a:p>
            <a:pPr algn="just">
              <a:buFont typeface="Wingdings" pitchFamily="2" charset="2"/>
              <a:buChar char="§"/>
            </a:pPr>
            <a:r>
              <a:rPr lang="en-US" dirty="0" smtClean="0"/>
              <a:t>T</a:t>
            </a:r>
            <a:r>
              <a:rPr lang="en-IN" dirty="0" smtClean="0"/>
              <a:t>he </a:t>
            </a:r>
            <a:r>
              <a:rPr lang="en-IN" dirty="0"/>
              <a:t>voltage and flux equations of a doubly fed induction machine in the stator voltage synchronous reference can be represented </a:t>
            </a:r>
            <a:r>
              <a:rPr lang="en-IN" dirty="0" smtClean="0"/>
              <a:t>as :</a:t>
            </a:r>
          </a:p>
          <a:p>
            <a:pPr algn="just"/>
            <a:endParaRPr lang="en-IN" dirty="0"/>
          </a:p>
          <a:p>
            <a:pPr algn="just"/>
            <a:r>
              <a:rPr lang="en-IN" dirty="0" smtClean="0"/>
              <a:t>				(4)</a:t>
            </a:r>
          </a:p>
          <a:p>
            <a:pPr algn="just"/>
            <a:endParaRPr lang="en-IN" dirty="0"/>
          </a:p>
          <a:p>
            <a:pPr algn="just"/>
            <a:r>
              <a:rPr lang="en-IN" dirty="0" smtClean="0"/>
              <a:t>				(5)</a:t>
            </a:r>
          </a:p>
          <a:p>
            <a:pPr algn="just"/>
            <a:endParaRPr lang="en-IN" dirty="0"/>
          </a:p>
          <a:p>
            <a:pPr algn="just"/>
            <a:r>
              <a:rPr lang="en-IN" dirty="0" smtClean="0"/>
              <a:t>				(6)</a:t>
            </a:r>
          </a:p>
          <a:p>
            <a:pPr algn="just"/>
            <a:endParaRPr lang="en-IN" dirty="0"/>
          </a:p>
          <a:p>
            <a:pPr algn="just"/>
            <a:r>
              <a:rPr lang="en-IN" dirty="0" smtClean="0"/>
              <a:t>				(7)</a:t>
            </a:r>
          </a:p>
          <a:p>
            <a:pPr algn="just"/>
            <a:r>
              <a:rPr lang="en-IN" dirty="0" smtClean="0"/>
              <a:t>				</a:t>
            </a:r>
          </a:p>
          <a:p>
            <a:pPr algn="just"/>
            <a:r>
              <a:rPr lang="en-IN" dirty="0"/>
              <a:t>	</a:t>
            </a:r>
            <a:r>
              <a:rPr lang="en-IN" dirty="0" smtClean="0"/>
              <a:t>			(8)</a:t>
            </a:r>
            <a:endParaRPr lang="en-IN" dirty="0"/>
          </a:p>
          <a:p>
            <a:pPr algn="just"/>
            <a:endParaRPr lang="en-IN" dirty="0" smtClean="0"/>
          </a:p>
          <a:p>
            <a:pPr algn="just"/>
            <a:r>
              <a:rPr lang="en-IN" dirty="0" smtClean="0"/>
              <a:t>				(9)</a:t>
            </a:r>
            <a:endParaRPr lang="en-IN" dirty="0"/>
          </a:p>
          <a:p>
            <a:pPr algn="just"/>
            <a:r>
              <a:rPr lang="en-IN" dirty="0" smtClean="0"/>
              <a:t>	</a:t>
            </a:r>
          </a:p>
          <a:p>
            <a:pPr algn="just"/>
            <a:r>
              <a:rPr lang="en-US" dirty="0" smtClean="0"/>
              <a:t>				(10)</a:t>
            </a:r>
          </a:p>
          <a:p>
            <a:pPr algn="just"/>
            <a:endParaRPr lang="en-US" dirty="0"/>
          </a:p>
          <a:p>
            <a:pPr algn="just"/>
            <a:r>
              <a:rPr lang="en-US" dirty="0" smtClean="0"/>
              <a:t>				(11)</a:t>
            </a:r>
            <a:endParaRPr lang="en-US"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66800" y="2438400"/>
            <a:ext cx="2468880" cy="457200"/>
          </a:xfrm>
          <a:prstGeom prst="rect">
            <a:avLst/>
          </a:prstGeom>
          <a:noFill/>
        </p:spPr>
      </p:pic>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3000" y="2971800"/>
            <a:ext cx="2344994" cy="457200"/>
          </a:xfrm>
          <a:prstGeom prst="rect">
            <a:avLst/>
          </a:prstGeom>
          <a:noFill/>
        </p:spPr>
      </p:pic>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05840" y="3505200"/>
            <a:ext cx="2499360" cy="457200"/>
          </a:xfrm>
          <a:prstGeom prst="rect">
            <a:avLst/>
          </a:prstGeom>
          <a:noFill/>
        </p:spPr>
      </p:pic>
      <p:sp>
        <p:nvSpPr>
          <p:cNvPr id="215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90600" y="4038600"/>
            <a:ext cx="2514600" cy="484178"/>
          </a:xfrm>
          <a:prstGeom prst="rect">
            <a:avLst/>
          </a:prstGeom>
          <a:noFill/>
        </p:spPr>
      </p:pic>
      <p:sp>
        <p:nvSpPr>
          <p:cNvPr id="2151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3"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066800" y="4572000"/>
            <a:ext cx="2362200" cy="331537"/>
          </a:xfrm>
          <a:prstGeom prst="rect">
            <a:avLst/>
          </a:prstGeom>
          <a:noFill/>
        </p:spPr>
      </p:pic>
      <p:sp>
        <p:nvSpPr>
          <p:cNvPr id="2151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5"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066800" y="5105400"/>
            <a:ext cx="2532529" cy="381000"/>
          </a:xfrm>
          <a:prstGeom prst="rect">
            <a:avLst/>
          </a:prstGeom>
          <a:noFill/>
        </p:spPr>
      </p:pic>
      <p:sp>
        <p:nvSpPr>
          <p:cNvPr id="2151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7"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143000" y="5715000"/>
            <a:ext cx="2190750" cy="304800"/>
          </a:xfrm>
          <a:prstGeom prst="rect">
            <a:avLst/>
          </a:prstGeom>
          <a:noFill/>
        </p:spPr>
      </p:pic>
      <p:sp>
        <p:nvSpPr>
          <p:cNvPr id="2152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9" name="Picture 15"/>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1066799" y="6248400"/>
            <a:ext cx="2151529" cy="304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141</TotalTime>
  <Words>2081</Words>
  <Application>Microsoft Office PowerPoint</Application>
  <PresentationFormat>On-screen Show (4:3)</PresentationFormat>
  <Paragraphs>292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Modeling and Analysis of DFIG Based Wind Power System Using Instantaneous Power Components Jaimala Gambhir, Tilak Thakur, Puneet Chawla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and Analysis of DFIG Based Wind Power System Using Instantaneous Power Components  Jaimala Gambhir, Tilak Thakur, Puneet Chawla</dc:title>
  <dc:creator>admin</dc:creator>
  <cp:lastModifiedBy>admin</cp:lastModifiedBy>
  <cp:revision>105</cp:revision>
  <dcterms:created xsi:type="dcterms:W3CDTF">2015-07-31T03:45:34Z</dcterms:created>
  <dcterms:modified xsi:type="dcterms:W3CDTF">2015-08-01T06:09:27Z</dcterms:modified>
</cp:coreProperties>
</file>