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4" r:id="rId14"/>
    <p:sldId id="273" r:id="rId15"/>
    <p:sldId id="275" r:id="rId16"/>
    <p:sldId id="276" r:id="rId17"/>
    <p:sldId id="258" r:id="rId18"/>
    <p:sldId id="259" r:id="rId19"/>
    <p:sldId id="277" r:id="rId20"/>
    <p:sldId id="278" r:id="rId21"/>
    <p:sldId id="261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F499-51DE-418E-AC05-661E8574D368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6633F-26A6-421D-92F2-D1ECE32BC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5414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F499-51DE-418E-AC05-661E8574D368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6633F-26A6-421D-92F2-D1ECE32BC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521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F499-51DE-418E-AC05-661E8574D368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6633F-26A6-421D-92F2-D1ECE32BC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6694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F499-51DE-418E-AC05-661E8574D368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6633F-26A6-421D-92F2-D1ECE32BC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387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F499-51DE-418E-AC05-661E8574D368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6633F-26A6-421D-92F2-D1ECE32BC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127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F499-51DE-418E-AC05-661E8574D368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6633F-26A6-421D-92F2-D1ECE32BC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4082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F499-51DE-418E-AC05-661E8574D368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6633F-26A6-421D-92F2-D1ECE32BC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1127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F499-51DE-418E-AC05-661E8574D368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6633F-26A6-421D-92F2-D1ECE32BC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5378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F499-51DE-418E-AC05-661E8574D368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6633F-26A6-421D-92F2-D1ECE32BC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2952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F499-51DE-418E-AC05-661E8574D368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6633F-26A6-421D-92F2-D1ECE32BC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26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F499-51DE-418E-AC05-661E8574D368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6633F-26A6-421D-92F2-D1ECE32BC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887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2F499-51DE-418E-AC05-661E8574D368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6633F-26A6-421D-92F2-D1ECE32BC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899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skf.com/group/products/bearings-units-housings/ball-bearings/principles/application-of-bearings/radial-location-of-bearings/selection-of-fit/recommended-fits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Bearing Use in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7717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Bearing Selection – 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182349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Moment</a:t>
            </a:r>
          </a:p>
          <a:p>
            <a:pPr lvl="1"/>
            <a:r>
              <a:rPr lang="en-US" dirty="0" smtClean="0"/>
              <a:t>Eccentric loads resulting in tilting moment</a:t>
            </a:r>
          </a:p>
          <a:p>
            <a:pPr lvl="1"/>
            <a:r>
              <a:rPr lang="en-US" dirty="0" smtClean="0"/>
              <a:t>Best: paired single row angular contact bearings or tapered roller bearings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13760"/>
            <a:ext cx="6019800" cy="321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93263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Bearing Selection – Misalignment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Rigid Bearings</a:t>
            </a:r>
          </a:p>
          <a:p>
            <a:pPr lvl="1"/>
            <a:r>
              <a:rPr lang="en-US" dirty="0" smtClean="0"/>
              <a:t>Deep groove and cylindrical roller</a:t>
            </a:r>
          </a:p>
          <a:p>
            <a:pPr lvl="2"/>
            <a:r>
              <a:rPr lang="en-US" dirty="0" smtClean="0"/>
              <a:t>Cannot accommodate misalignments well</a:t>
            </a:r>
          </a:p>
          <a:p>
            <a:r>
              <a:rPr lang="en-US" dirty="0" smtClean="0"/>
              <a:t>Accommodating Bearings</a:t>
            </a:r>
          </a:p>
          <a:p>
            <a:pPr lvl="1"/>
            <a:r>
              <a:rPr lang="en-US" dirty="0" smtClean="0"/>
              <a:t>Self-aligning ball bearings, spherical roller (radial and thrust)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31417"/>
            <a:ext cx="5238750" cy="213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33464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Bearing Selection –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Highest Speeds</a:t>
            </a:r>
          </a:p>
          <a:p>
            <a:pPr lvl="1"/>
            <a:r>
              <a:rPr lang="en-US" dirty="0" smtClean="0"/>
              <a:t>Purely Radial Loads</a:t>
            </a:r>
          </a:p>
          <a:p>
            <a:pPr lvl="2"/>
            <a:r>
              <a:rPr lang="en-US" dirty="0" smtClean="0"/>
              <a:t>Deep Groove Ball Bearings</a:t>
            </a:r>
          </a:p>
          <a:p>
            <a:pPr lvl="2"/>
            <a:r>
              <a:rPr lang="en-US" dirty="0" smtClean="0"/>
              <a:t>Self Aligning Ball Bearings</a:t>
            </a:r>
          </a:p>
          <a:p>
            <a:pPr lvl="1"/>
            <a:r>
              <a:rPr lang="en-US" dirty="0" smtClean="0"/>
              <a:t>Combined Loads</a:t>
            </a:r>
          </a:p>
          <a:p>
            <a:pPr lvl="2"/>
            <a:r>
              <a:rPr lang="en-US" dirty="0" smtClean="0"/>
              <a:t>Angular Contact</a:t>
            </a:r>
          </a:p>
          <a:p>
            <a:r>
              <a:rPr lang="en-US" dirty="0" smtClean="0"/>
              <a:t>Thrust bearings cannot accommodate as high speeds as radial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1812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Keep contaminants out, and lubricant in the bearing cavity</a:t>
            </a:r>
          </a:p>
          <a:p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Seals in contact with stationary surfaces (static) / sliding surfaces (dynamic)</a:t>
            </a:r>
          </a:p>
          <a:p>
            <a:pPr lvl="1"/>
            <a:r>
              <a:rPr lang="en-US" dirty="0" smtClean="0"/>
              <a:t>Non-contact seals</a:t>
            </a:r>
          </a:p>
          <a:p>
            <a:pPr lvl="1"/>
            <a:r>
              <a:rPr lang="en-US" dirty="0" smtClean="0"/>
              <a:t>Bellows and membranes</a:t>
            </a:r>
          </a:p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77" t="23043" b="15413"/>
          <a:stretch/>
        </p:blipFill>
        <p:spPr bwMode="auto">
          <a:xfrm>
            <a:off x="533400" y="152400"/>
            <a:ext cx="2362200" cy="142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1981" y="303104"/>
            <a:ext cx="2400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2986" y="4876800"/>
            <a:ext cx="269799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59470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Bearing Arrangement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r>
              <a:rPr lang="en-US" dirty="0" smtClean="0"/>
              <a:t>Locating and Non-locating</a:t>
            </a:r>
          </a:p>
          <a:p>
            <a:pPr lvl="1"/>
            <a:r>
              <a:rPr lang="en-US" dirty="0" smtClean="0"/>
              <a:t>Stiff</a:t>
            </a:r>
          </a:p>
          <a:p>
            <a:pPr lvl="2"/>
            <a:r>
              <a:rPr lang="en-US" dirty="0" smtClean="0"/>
              <a:t>Deep groove ball bearing with cylindrical roller bearing</a:t>
            </a:r>
          </a:p>
          <a:p>
            <a:pPr lvl="1"/>
            <a:r>
              <a:rPr lang="en-US" dirty="0" smtClean="0"/>
              <a:t>Self-Aligning</a:t>
            </a:r>
          </a:p>
          <a:p>
            <a:pPr lvl="2"/>
            <a:r>
              <a:rPr lang="en-US" dirty="0" smtClean="0"/>
              <a:t>Self-aligning ball bearing with </a:t>
            </a:r>
            <a:r>
              <a:rPr lang="en-US" dirty="0" err="1" smtClean="0"/>
              <a:t>toroidal</a:t>
            </a:r>
            <a:r>
              <a:rPr lang="en-US" dirty="0" smtClean="0"/>
              <a:t> roller bearing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34099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24086"/>
            <a:ext cx="3505200" cy="257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08396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of 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heavier the load, particularly if it is a shock load, the greater the interference fit</a:t>
            </a:r>
          </a:p>
          <a:p>
            <a:r>
              <a:rPr lang="en-US" sz="2400" dirty="0" smtClean="0"/>
              <a:t>Elements will heat up differently causing expansion</a:t>
            </a:r>
            <a:endParaRPr lang="en-US" sz="2400" dirty="0"/>
          </a:p>
          <a:p>
            <a:r>
              <a:rPr lang="en-US" sz="2400" dirty="0" smtClean="0"/>
              <a:t>Tolerances on shaft and housing</a:t>
            </a:r>
          </a:p>
          <a:p>
            <a:r>
              <a:rPr lang="en-US" sz="1100" dirty="0" smtClean="0">
                <a:hlinkClick r:id="rId2"/>
              </a:rPr>
              <a:t>http://www.skf.com/group/products/bearings-units-housings/ball-bearings/principles/application-of-bearings/radial-location-of-bearings/selection-of-fit/recommended-fits/index.html</a:t>
            </a:r>
            <a:endParaRPr lang="en-US" sz="11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05984"/>
            <a:ext cx="4419600" cy="272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6425" y="3763802"/>
            <a:ext cx="2914173" cy="261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14982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Locking Washer</a:t>
            </a:r>
          </a:p>
          <a:p>
            <a:pPr lvl="1"/>
            <a:r>
              <a:rPr lang="en-US" dirty="0" smtClean="0"/>
              <a:t>Washer engages keyway in shaft</a:t>
            </a:r>
          </a:p>
          <a:p>
            <a:pPr lvl="1"/>
            <a:r>
              <a:rPr lang="en-US" dirty="0" smtClean="0"/>
              <a:t>Tab is bent over into slot on circumference of nut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Locking Screw</a:t>
            </a:r>
          </a:p>
          <a:p>
            <a:pPr lvl="1"/>
            <a:r>
              <a:rPr lang="en-US" dirty="0" smtClean="0"/>
              <a:t>Prevents nut from turning</a:t>
            </a:r>
          </a:p>
          <a:p>
            <a:pPr lvl="1"/>
            <a:endParaRPr lang="en-US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92" t="5324" r="23826" b="5265"/>
          <a:stretch/>
        </p:blipFill>
        <p:spPr bwMode="auto">
          <a:xfrm>
            <a:off x="3001547" y="3418998"/>
            <a:ext cx="1113253" cy="144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89" r="22037"/>
          <a:stretch/>
        </p:blipFill>
        <p:spPr bwMode="auto">
          <a:xfrm>
            <a:off x="990600" y="3138487"/>
            <a:ext cx="1402446" cy="186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00" t="22840" r="7687" b="18804"/>
          <a:stretch/>
        </p:blipFill>
        <p:spPr bwMode="auto">
          <a:xfrm>
            <a:off x="4761773" y="3417093"/>
            <a:ext cx="2248627" cy="155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838200"/>
            <a:ext cx="15716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007110"/>
            <a:ext cx="190355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191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Bearing </a:t>
            </a:r>
            <a:r>
              <a:rPr lang="en-US" dirty="0" smtClean="0"/>
              <a:t>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Dynamic</a:t>
            </a:r>
          </a:p>
          <a:p>
            <a:pPr lvl="1"/>
            <a:r>
              <a:rPr lang="en-US" dirty="0" smtClean="0"/>
              <a:t>Load to failure after </a:t>
            </a:r>
            <a:r>
              <a:rPr lang="en-US" dirty="0" smtClean="0"/>
              <a:t>1,000,000 </a:t>
            </a:r>
            <a:r>
              <a:rPr lang="en-US" dirty="0" smtClean="0"/>
              <a:t>revolutions (ISO 281:1990)</a:t>
            </a:r>
          </a:p>
          <a:p>
            <a:pPr lvl="1"/>
            <a:r>
              <a:rPr lang="en-US" dirty="0" smtClean="0"/>
              <a:t>Shows metal fatigue (flaking, </a:t>
            </a:r>
            <a:r>
              <a:rPr lang="en-US" dirty="0" err="1" smtClean="0"/>
              <a:t>spalling</a:t>
            </a:r>
            <a:r>
              <a:rPr lang="en-US" dirty="0" smtClean="0"/>
              <a:t>) on rings or rolling elements</a:t>
            </a:r>
          </a:p>
          <a:p>
            <a:r>
              <a:rPr lang="en-US" dirty="0" smtClean="0"/>
              <a:t>Static</a:t>
            </a:r>
          </a:p>
          <a:p>
            <a:pPr lvl="1"/>
            <a:r>
              <a:rPr lang="en-US" dirty="0" smtClean="0"/>
              <a:t>Rotate at slow speeds (&lt; 10 RPM)</a:t>
            </a:r>
          </a:p>
          <a:p>
            <a:pPr lvl="1"/>
            <a:r>
              <a:rPr lang="en-US" dirty="0" smtClean="0"/>
              <a:t>Perform very slow oscillating movements</a:t>
            </a:r>
          </a:p>
          <a:p>
            <a:pPr lvl="1"/>
            <a:r>
              <a:rPr lang="en-US" dirty="0" smtClean="0"/>
              <a:t>Stationary under load for certain extended periods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0605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eb.applied.com/assets/photos/Inadequate-Lubric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600200"/>
            <a:ext cx="3086100" cy="20574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</a:t>
            </a:r>
            <a:r>
              <a:rPr lang="en-US" dirty="0" smtClean="0"/>
              <a:t>Life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Contamination</a:t>
            </a:r>
          </a:p>
          <a:p>
            <a:r>
              <a:rPr lang="en-US" dirty="0" smtClean="0"/>
              <a:t>Wear</a:t>
            </a:r>
          </a:p>
          <a:p>
            <a:r>
              <a:rPr lang="en-US" dirty="0" smtClean="0"/>
              <a:t>Misalignment</a:t>
            </a:r>
          </a:p>
          <a:p>
            <a:r>
              <a:rPr lang="en-US" dirty="0" smtClean="0"/>
              <a:t>Corrosion</a:t>
            </a:r>
          </a:p>
          <a:p>
            <a:r>
              <a:rPr lang="en-US" dirty="0" smtClean="0"/>
              <a:t>Cage Failure</a:t>
            </a:r>
          </a:p>
          <a:p>
            <a:r>
              <a:rPr lang="en-US" dirty="0" smtClean="0"/>
              <a:t>Lubrication</a:t>
            </a:r>
          </a:p>
          <a:p>
            <a:r>
              <a:rPr lang="en-US" dirty="0" smtClean="0"/>
              <a:t>Seal</a:t>
            </a:r>
            <a:endParaRPr lang="en-US" dirty="0"/>
          </a:p>
        </p:txBody>
      </p:sp>
      <p:pic>
        <p:nvPicPr>
          <p:cNvPr id="4100" name="Picture 4" descr="http://media.noria.com/sites/archive_images/Articles_200902_cage-da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352800"/>
            <a:ext cx="4191000" cy="2752725"/>
          </a:xfrm>
          <a:prstGeom prst="rect">
            <a:avLst/>
          </a:prstGeom>
          <a:noFill/>
        </p:spPr>
      </p:pic>
      <p:pic>
        <p:nvPicPr>
          <p:cNvPr id="4098" name="Picture 2" descr="http://media.noria.com/sites/Uploads/2012/7/23/7d8ac806-cdfb-4cd9-96a0-607c2a74a03a_10-2-1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362200"/>
            <a:ext cx="2857500" cy="2343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75017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For Disassembly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/>
          <a:lstStyle/>
          <a:p>
            <a:r>
              <a:rPr lang="en-US" dirty="0" smtClean="0"/>
              <a:t>Add threaded holes to use screws to ‘jack’ bearings out of housings</a:t>
            </a:r>
          </a:p>
          <a:p>
            <a:r>
              <a:rPr lang="en-US" dirty="0" smtClean="0"/>
              <a:t>Add porting and grooves to use high pressure oil to dismount bearings</a:t>
            </a:r>
            <a:endParaRPr lang="en-US" dirty="0"/>
          </a:p>
        </p:txBody>
      </p:sp>
      <p:pic>
        <p:nvPicPr>
          <p:cNvPr id="17410" name="Picture 2" descr="http://www.skf.com/binary/21-3539/0008f19_tcm_12-353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5821"/>
            <a:ext cx="1837599" cy="173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4307"/>
          <a:stretch/>
        </p:blipFill>
        <p:spPr bwMode="auto">
          <a:xfrm>
            <a:off x="6400800" y="3617963"/>
            <a:ext cx="1729717" cy="24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3977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214" b="23664"/>
          <a:stretch>
            <a:fillRect/>
          </a:stretch>
        </p:blipFill>
        <p:spPr bwMode="auto">
          <a:xfrm>
            <a:off x="228600" y="1600200"/>
            <a:ext cx="87344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Bearing </a:t>
            </a:r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524250"/>
            <a:ext cx="762000" cy="3657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" dirty="0" smtClean="0"/>
              <a:t>Bearing</a:t>
            </a:r>
            <a:endParaRPr lang="en-US" sz="1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43200" y="352425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Raceway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38600" y="3524250"/>
            <a:ext cx="1447800" cy="365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Rolling Elements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15000" y="3524250"/>
            <a:ext cx="609600" cy="365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dirty="0" smtClean="0"/>
              <a:t>Cage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705600" y="352425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Lubricant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924800" y="3524250"/>
            <a:ext cx="533400" cy="365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dirty="0" smtClean="0"/>
              <a:t>Seal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828800" y="3524250"/>
            <a:ext cx="762000" cy="365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9612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Pre-Load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525963"/>
          </a:xfrm>
        </p:spPr>
        <p:txBody>
          <a:bodyPr/>
          <a:lstStyle/>
          <a:p>
            <a:r>
              <a:rPr lang="en-US" dirty="0" smtClean="0"/>
              <a:t>Enhance stiffness</a:t>
            </a:r>
          </a:p>
          <a:p>
            <a:r>
              <a:rPr lang="en-US" dirty="0" smtClean="0"/>
              <a:t>Quiet running</a:t>
            </a:r>
          </a:p>
          <a:p>
            <a:r>
              <a:rPr lang="en-US" dirty="0" smtClean="0"/>
              <a:t>Accurate shaft guidance</a:t>
            </a:r>
          </a:p>
          <a:p>
            <a:r>
              <a:rPr lang="en-US" dirty="0" smtClean="0"/>
              <a:t>Compensates for wear and settling</a:t>
            </a:r>
          </a:p>
          <a:p>
            <a:r>
              <a:rPr lang="en-US" dirty="0" smtClean="0"/>
              <a:t>Longer service life</a:t>
            </a:r>
            <a:endParaRPr lang="en-US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87"/>
          <a:stretch/>
        </p:blipFill>
        <p:spPr bwMode="auto">
          <a:xfrm>
            <a:off x="6477000" y="1905000"/>
            <a:ext cx="2002155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49407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Bearing Example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18" r="45764" b="59591"/>
          <a:stretch/>
        </p:blipFill>
        <p:spPr bwMode="auto">
          <a:xfrm>
            <a:off x="455905" y="1828800"/>
            <a:ext cx="823089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30141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Shafts for Bearings</a:t>
            </a:r>
            <a:endParaRPr lang="en-US" dirty="0"/>
          </a:p>
        </p:txBody>
      </p:sp>
      <p:pic>
        <p:nvPicPr>
          <p:cNvPr id="31" name="Picture 30" descr="Picture1.png"/>
          <p:cNvPicPr>
            <a:picLocks noChangeAspect="1"/>
          </p:cNvPicPr>
          <p:nvPr/>
        </p:nvPicPr>
        <p:blipFill>
          <a:blip r:embed="rId2" cstate="print"/>
          <a:srcRect l="36799"/>
          <a:stretch>
            <a:fillRect/>
          </a:stretch>
        </p:blipFill>
        <p:spPr>
          <a:xfrm>
            <a:off x="914400" y="914400"/>
            <a:ext cx="6543572" cy="57531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Bearing Arrangement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752600"/>
            <a:ext cx="35052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700" dirty="0" smtClean="0"/>
              <a:t>Cylindrical roller bearing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 smtClean="0"/>
              <a:t>Four-point contact ball bearing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 smtClean="0"/>
              <a:t>Housing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 smtClean="0"/>
              <a:t>Shaft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 smtClean="0"/>
              <a:t>Shaft abutment shoulder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 smtClean="0"/>
              <a:t>Shaft diameter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 smtClean="0"/>
              <a:t>Locking plate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 smtClean="0"/>
              <a:t>Radial shaft seal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 smtClean="0"/>
              <a:t>Distance ring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 smtClean="0"/>
              <a:t>Housing bore diameter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 smtClean="0"/>
              <a:t>Housing bore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 smtClean="0"/>
              <a:t>Housing cover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 smtClean="0"/>
              <a:t>Snap ring </a:t>
            </a:r>
          </a:p>
          <a:p>
            <a:endParaRPr lang="en-US" dirty="0"/>
          </a:p>
        </p:txBody>
      </p:sp>
      <p:pic>
        <p:nvPicPr>
          <p:cNvPr id="3074" name="Picture 2" descr="http://www.skf.com/binary/21-3918/047_0210_tcm_12-39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2" y="1904999"/>
            <a:ext cx="4952998" cy="359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3790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Radial Bearing Types</a:t>
            </a:r>
            <a:endParaRPr lang="en-US" dirty="0"/>
          </a:p>
        </p:txBody>
      </p:sp>
      <p:pic>
        <p:nvPicPr>
          <p:cNvPr id="5122" name="Picture 2" descr="http://www.skf.com/binary/21-3629/004_0301_tcm_12-3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24" y="1562100"/>
            <a:ext cx="866776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4163" y="1519238"/>
            <a:ext cx="9144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6" y="1528763"/>
            <a:ext cx="8858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 b="59412"/>
          <a:stretch/>
        </p:blipFill>
        <p:spPr bwMode="auto">
          <a:xfrm>
            <a:off x="7300913" y="1540669"/>
            <a:ext cx="108108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75" y="4133850"/>
            <a:ext cx="10572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6970" y="4114800"/>
            <a:ext cx="10287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1490" y="4173682"/>
            <a:ext cx="839932" cy="155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90763" y="3318035"/>
            <a:ext cx="1981200" cy="376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Angular Contact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3318035"/>
            <a:ext cx="1981200" cy="376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Deep Groove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29138" y="3318035"/>
            <a:ext cx="1981200" cy="376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Self Aligning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50856" y="3318035"/>
            <a:ext cx="1981200" cy="376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Cylindrical Roller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5867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Full Complement</a:t>
            </a:r>
          </a:p>
          <a:p>
            <a:pPr algn="ctr"/>
            <a:r>
              <a:rPr lang="en-US" dirty="0" smtClean="0"/>
              <a:t>Cylindrical Roller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10720" y="6002447"/>
            <a:ext cx="1981200" cy="376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Needle Roller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50856" y="6002447"/>
            <a:ext cx="1981200" cy="376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Tapered 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1558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Thrust Bearing Types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562" y="2281714"/>
            <a:ext cx="16954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6914" y="2110264"/>
            <a:ext cx="17526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7831" y="1991201"/>
            <a:ext cx="8858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612" y="4768215"/>
            <a:ext cx="16573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5464" y="4615815"/>
            <a:ext cx="20955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4443" y="4801552"/>
            <a:ext cx="17526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1687" y="5867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Cylindrical Roller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02614" y="6002447"/>
            <a:ext cx="1981200" cy="376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Needle Roller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60143" y="6002447"/>
            <a:ext cx="1981200" cy="376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Tapered Roller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1687" y="3686651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Thrust Ball Bearing</a:t>
            </a:r>
          </a:p>
          <a:p>
            <a:pPr algn="ctr"/>
            <a:r>
              <a:rPr lang="en-US" dirty="0" smtClean="0"/>
              <a:t>Single Direction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02614" y="3821698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Thrust Ball Bearing</a:t>
            </a:r>
          </a:p>
          <a:p>
            <a:pPr algn="ctr"/>
            <a:r>
              <a:rPr lang="en-US" dirty="0" smtClean="0"/>
              <a:t>Double Direction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60143" y="3821698"/>
            <a:ext cx="1981200" cy="376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Angular Contact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8522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Bearing Selection –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Limited Radial Space</a:t>
            </a:r>
          </a:p>
          <a:p>
            <a:pPr lvl="1"/>
            <a:r>
              <a:rPr lang="en-US" dirty="0" smtClean="0"/>
              <a:t>Choose bearing with low cross-sectional height</a:t>
            </a:r>
          </a:p>
          <a:p>
            <a:pPr lvl="1"/>
            <a:r>
              <a:rPr lang="en-US" dirty="0" smtClean="0"/>
              <a:t>EX. Needle roller and cage assemblies</a:t>
            </a:r>
          </a:p>
          <a:p>
            <a:r>
              <a:rPr lang="en-US" dirty="0" smtClean="0"/>
              <a:t>Limited Axial Space</a:t>
            </a:r>
          </a:p>
          <a:p>
            <a:pPr lvl="1"/>
            <a:r>
              <a:rPr lang="en-US" dirty="0" smtClean="0"/>
              <a:t>Choose bearings that can handle combined loads</a:t>
            </a:r>
          </a:p>
          <a:p>
            <a:pPr lvl="1"/>
            <a:r>
              <a:rPr lang="en-US" dirty="0" smtClean="0"/>
              <a:t>EX. Cylindrical roller, deep groove, needle roller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5591" y="1828800"/>
            <a:ext cx="4004109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3177540" cy="283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51807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Bearing Selection – 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Magnitude</a:t>
            </a:r>
          </a:p>
          <a:p>
            <a:pPr lvl="1"/>
            <a:r>
              <a:rPr lang="en-US" dirty="0" smtClean="0"/>
              <a:t>Roller bearings support heavier loads than similar sized ball bearings</a:t>
            </a:r>
          </a:p>
          <a:p>
            <a:pPr lvl="1"/>
            <a:r>
              <a:rPr lang="en-US" dirty="0" smtClean="0"/>
              <a:t>Full complement roller bearings support heavier loads than corresponding caged bearings</a:t>
            </a:r>
          </a:p>
          <a:p>
            <a:r>
              <a:rPr lang="en-US" dirty="0" smtClean="0"/>
              <a:t>Radial</a:t>
            </a:r>
          </a:p>
          <a:p>
            <a:pPr lvl="1"/>
            <a:r>
              <a:rPr lang="en-US" dirty="0" smtClean="0"/>
              <a:t>Some cylindrical roller and all needle roller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6043" y="1341120"/>
            <a:ext cx="1914525" cy="262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07552"/>
            <a:ext cx="2919412" cy="201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46550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Bearing Selection – 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1823497"/>
          </a:xfrm>
        </p:spPr>
        <p:txBody>
          <a:bodyPr/>
          <a:lstStyle/>
          <a:p>
            <a:r>
              <a:rPr lang="en-US" dirty="0" smtClean="0"/>
              <a:t>Axial</a:t>
            </a:r>
          </a:p>
          <a:p>
            <a:pPr lvl="1"/>
            <a:r>
              <a:rPr lang="en-US" dirty="0" smtClean="0"/>
              <a:t>Thrust ball bearing and four-point contact ball</a:t>
            </a:r>
          </a:p>
          <a:p>
            <a:pPr lvl="1"/>
            <a:r>
              <a:rPr lang="en-US" dirty="0" smtClean="0"/>
              <a:t>Angular contact thrust ball bearings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33928"/>
            <a:ext cx="2057400" cy="33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35623"/>
            <a:ext cx="2286000" cy="23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5130" y="3254950"/>
            <a:ext cx="2160270" cy="327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33494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Bearing Selection – 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1823497"/>
          </a:xfrm>
        </p:spPr>
        <p:txBody>
          <a:bodyPr/>
          <a:lstStyle/>
          <a:p>
            <a:r>
              <a:rPr lang="en-US" dirty="0" smtClean="0"/>
              <a:t>Combined</a:t>
            </a:r>
          </a:p>
          <a:p>
            <a:pPr lvl="1"/>
            <a:r>
              <a:rPr lang="en-US" dirty="0" smtClean="0"/>
              <a:t>Greater the angle of contact, greater ability to handle axial loads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30265"/>
            <a:ext cx="20097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22055"/>
            <a:ext cx="1219200" cy="261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6600"/>
            <a:ext cx="3805773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29108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503</Words>
  <Application>Microsoft Office PowerPoint</Application>
  <PresentationFormat>On-screen Show (4:3)</PresentationFormat>
  <Paragraphs>133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Bearing Use in Design</vt:lpstr>
      <vt:lpstr>Bearing Terminology</vt:lpstr>
      <vt:lpstr>Bearing Arrangement Terminology</vt:lpstr>
      <vt:lpstr>Radial Bearing Types</vt:lpstr>
      <vt:lpstr>Thrust Bearing Types</vt:lpstr>
      <vt:lpstr>Bearing Selection – Space</vt:lpstr>
      <vt:lpstr>Bearing Selection – Loads</vt:lpstr>
      <vt:lpstr>Bearing Selection – Loads</vt:lpstr>
      <vt:lpstr>Bearing Selection – Loads</vt:lpstr>
      <vt:lpstr>Bearing Selection – Loads</vt:lpstr>
      <vt:lpstr>Bearing Selection – Misalignment</vt:lpstr>
      <vt:lpstr>Bearing Selection – Speed</vt:lpstr>
      <vt:lpstr>Seals</vt:lpstr>
      <vt:lpstr>Bearing Arrangement</vt:lpstr>
      <vt:lpstr>Selection of Fit</vt:lpstr>
      <vt:lpstr>Methods of Location</vt:lpstr>
      <vt:lpstr>Bearing Load</vt:lpstr>
      <vt:lpstr>Service Life Factors</vt:lpstr>
      <vt:lpstr>Designing For Disassembly</vt:lpstr>
      <vt:lpstr>Introducing Pre-Load</vt:lpstr>
      <vt:lpstr>Bearing Example</vt:lpstr>
      <vt:lpstr>Designing Shafts for Bearings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Westphal</dc:creator>
  <cp:lastModifiedBy>Christopher</cp:lastModifiedBy>
  <cp:revision>18</cp:revision>
  <dcterms:created xsi:type="dcterms:W3CDTF">2013-02-20T15:13:51Z</dcterms:created>
  <dcterms:modified xsi:type="dcterms:W3CDTF">2013-02-20T21:05:44Z</dcterms:modified>
</cp:coreProperties>
</file>