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5" autoAdjust="0"/>
    <p:restoredTop sz="94660"/>
  </p:normalViewPr>
  <p:slideViewPr>
    <p:cSldViewPr>
      <p:cViewPr varScale="1">
        <p:scale>
          <a:sx n="74" d="100"/>
          <a:sy n="74" d="100"/>
        </p:scale>
        <p:origin x="-12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221559-CC9D-4C80-BDC0-07FB1D3903DD}"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221559-CC9D-4C80-BDC0-07FB1D3903DD}"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221559-CC9D-4C80-BDC0-07FB1D3903DD}"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221559-CC9D-4C80-BDC0-07FB1D3903DD}"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221559-CC9D-4C80-BDC0-07FB1D3903DD}"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221559-CC9D-4C80-BDC0-07FB1D3903DD}"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221559-CC9D-4C80-BDC0-07FB1D3903DD}" type="datetimeFigureOut">
              <a:rPr lang="en-US" smtClean="0"/>
              <a:pPr/>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221559-CC9D-4C80-BDC0-07FB1D3903DD}" type="datetimeFigureOut">
              <a:rPr lang="en-US" smtClean="0"/>
              <a:pPr/>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21559-CC9D-4C80-BDC0-07FB1D3903DD}" type="datetimeFigureOut">
              <a:rPr lang="en-US" smtClean="0"/>
              <a:pPr/>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221559-CC9D-4C80-BDC0-07FB1D3903DD}"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221559-CC9D-4C80-BDC0-07FB1D3903DD}"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C3EEE-239B-4086-9D26-3D9813E3524C}"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21559-CC9D-4C80-BDC0-07FB1D3903DD}" type="datetimeFigureOut">
              <a:rPr lang="en-US" smtClean="0"/>
              <a:pPr/>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C3EEE-239B-4086-9D26-3D9813E352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wire%20edm.mp4"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DEBOLINA/ME-702/edm%20vdo.mp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b="1" u="sng" dirty="0" smtClean="0">
                <a:latin typeface="Times New Roman" pitchFamily="18" charset="0"/>
                <a:cs typeface="Times New Roman" pitchFamily="18" charset="0"/>
              </a:rPr>
              <a:t>ELECTRO-DISCHARGE MACHINING</a:t>
            </a:r>
            <a:endParaRPr lang="en-US" sz="3600" b="1" u="sng" dirty="0">
              <a:latin typeface="Times New Roman" pitchFamily="18" charset="0"/>
              <a:cs typeface="Times New Roman" pitchFamily="18" charset="0"/>
            </a:endParaRPr>
          </a:p>
        </p:txBody>
      </p:sp>
      <p:sp>
        <p:nvSpPr>
          <p:cNvPr id="7" name="Rounded Rectangle 6"/>
          <p:cNvSpPr/>
          <p:nvPr/>
        </p:nvSpPr>
        <p:spPr>
          <a:xfrm>
            <a:off x="381000" y="1447800"/>
            <a:ext cx="8229600" cy="5029200"/>
          </a:xfrm>
          <a:prstGeom prst="roundRect">
            <a:avLst>
              <a:gd name="adj" fmla="val 256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Classification  of NTM processes</a:t>
            </a:r>
          </a:p>
          <a:p>
            <a:pPr algn="ctr">
              <a:buFont typeface="Wingdings" pitchFamily="2" charset="2"/>
              <a:buChar char="Ø"/>
            </a:pPr>
            <a:r>
              <a:rPr lang="en-US" dirty="0" smtClean="0"/>
              <a:t> </a:t>
            </a:r>
            <a:r>
              <a:rPr lang="en-US" sz="2800" b="1" dirty="0" smtClean="0">
                <a:latin typeface="Times New Roman" pitchFamily="18" charset="0"/>
                <a:cs typeface="Times New Roman" pitchFamily="18" charset="0"/>
              </a:rPr>
              <a:t>Mechanical Processes</a:t>
            </a:r>
          </a:p>
          <a:p>
            <a:pPr algn="just">
              <a:buFont typeface="Arial" pitchFamily="34" charset="0"/>
              <a:buChar char="•"/>
            </a:pPr>
            <a:r>
              <a:rPr lang="en-US" dirty="0" smtClean="0"/>
              <a:t> </a:t>
            </a:r>
            <a:r>
              <a:rPr lang="en-US" dirty="0" smtClean="0">
                <a:latin typeface="Times New Roman" pitchFamily="18" charset="0"/>
                <a:cs typeface="Times New Roman" pitchFamily="18" charset="0"/>
              </a:rPr>
              <a:t>Abrasive jet machining (AJM)</a:t>
            </a:r>
          </a:p>
          <a:p>
            <a:pPr algn="just">
              <a:buFont typeface="Arial" pitchFamily="34" charset="0"/>
              <a:buChar char="•"/>
            </a:pPr>
            <a:r>
              <a:rPr lang="en-US" dirty="0" smtClean="0">
                <a:latin typeface="Times New Roman" pitchFamily="18" charset="0"/>
                <a:cs typeface="Times New Roman" pitchFamily="18" charset="0"/>
              </a:rPr>
              <a:t>Ultrasonic Machining (USM)</a:t>
            </a:r>
          </a:p>
          <a:p>
            <a:pPr algn="just">
              <a:buFont typeface="Arial" pitchFamily="34" charset="0"/>
              <a:buChar char="•"/>
            </a:pPr>
            <a:r>
              <a:rPr lang="en-US" dirty="0" smtClean="0">
                <a:latin typeface="Times New Roman" pitchFamily="18" charset="0"/>
                <a:cs typeface="Times New Roman" pitchFamily="18" charset="0"/>
              </a:rPr>
              <a:t> Wtaer jet </a:t>
            </a:r>
            <a:r>
              <a:rPr lang="en-US" dirty="0" smtClean="0"/>
              <a:t>maching</a:t>
            </a:r>
            <a:r>
              <a:rPr lang="en-US" dirty="0" smtClean="0">
                <a:latin typeface="Times New Roman" pitchFamily="18" charset="0"/>
                <a:cs typeface="Times New Roman" pitchFamily="18" charset="0"/>
              </a:rPr>
              <a:t> (WJM)</a:t>
            </a:r>
          </a:p>
          <a:p>
            <a:pPr algn="just">
              <a:buFont typeface="Arial" pitchFamily="34" charset="0"/>
              <a:buChar char="•"/>
            </a:pPr>
            <a:r>
              <a:rPr lang="en-US" dirty="0" smtClean="0">
                <a:latin typeface="Times New Roman" pitchFamily="18" charset="0"/>
                <a:cs typeface="Times New Roman" pitchFamily="18" charset="0"/>
              </a:rPr>
              <a:t>Abrasive water jet machining (AWJM)</a:t>
            </a:r>
          </a:p>
          <a:p>
            <a:pPr algn="ctr">
              <a:buFont typeface="Wingdings" pitchFamily="2" charset="2"/>
              <a:buChar char="Ø"/>
            </a:pPr>
            <a:r>
              <a:rPr lang="en-US"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Electrochemical Processes</a:t>
            </a:r>
          </a:p>
          <a:p>
            <a:pPr algn="just">
              <a:buFont typeface="Wingdings" pitchFamily="2" charset="2"/>
              <a:buChar char="Ø"/>
            </a:pPr>
            <a:endParaRPr lang="en-US" dirty="0" smtClean="0"/>
          </a:p>
          <a:p>
            <a:pPr algn="just">
              <a:buFont typeface="Arial" pitchFamily="34" charset="0"/>
              <a:buChar char="•"/>
            </a:pPr>
            <a:r>
              <a:rPr lang="en-US" dirty="0" smtClean="0"/>
              <a:t> </a:t>
            </a:r>
            <a:r>
              <a:rPr lang="en-US" dirty="0" smtClean="0">
                <a:latin typeface="Times New Roman" pitchFamily="18" charset="0"/>
                <a:cs typeface="Times New Roman" pitchFamily="18" charset="0"/>
              </a:rPr>
              <a:t>Electrochemical Machining (ECM)</a:t>
            </a:r>
          </a:p>
          <a:p>
            <a:pPr algn="just">
              <a:buFont typeface="Arial" pitchFamily="34" charset="0"/>
              <a:buChar char="•"/>
            </a:pPr>
            <a:r>
              <a:rPr lang="en-US" dirty="0" smtClean="0">
                <a:latin typeface="Times New Roman" pitchFamily="18" charset="0"/>
                <a:cs typeface="Times New Roman" pitchFamily="18" charset="0"/>
              </a:rPr>
              <a:t>Electro jet Drilling (EJD) </a:t>
            </a:r>
          </a:p>
          <a:p>
            <a:pPr algn="just">
              <a:buFont typeface="Arial" pitchFamily="34" charset="0"/>
              <a:buChar char="•"/>
            </a:pPr>
            <a:r>
              <a:rPr lang="en-US" dirty="0" smtClean="0">
                <a:latin typeface="Times New Roman" pitchFamily="18" charset="0"/>
                <a:cs typeface="Times New Roman" pitchFamily="18" charset="0"/>
              </a:rPr>
              <a:t> Electro chemical Grinding (ECG)</a:t>
            </a:r>
          </a:p>
          <a:p>
            <a:pPr algn="ctr">
              <a:buFont typeface="Wingdings" pitchFamily="2" charset="2"/>
              <a:buChar char="Ø"/>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Electro thermal processes</a:t>
            </a:r>
          </a:p>
          <a:p>
            <a:pPr algn="just">
              <a:buFont typeface="Arial" pitchFamily="34" charset="0"/>
              <a:buChar char="•"/>
            </a:pPr>
            <a:r>
              <a:rPr lang="en-US" dirty="0" smtClean="0">
                <a:latin typeface="Times New Roman" pitchFamily="18" charset="0"/>
                <a:cs typeface="Times New Roman" pitchFamily="18" charset="0"/>
              </a:rPr>
              <a:t>Electro-discharge Machining (EDM)</a:t>
            </a:r>
          </a:p>
          <a:p>
            <a:pPr algn="just">
              <a:buFont typeface="Arial" pitchFamily="34" charset="0"/>
              <a:buChar char="•"/>
            </a:pPr>
            <a:r>
              <a:rPr lang="en-US" dirty="0" smtClean="0">
                <a:latin typeface="Times New Roman" pitchFamily="18" charset="0"/>
                <a:cs typeface="Times New Roman" pitchFamily="18" charset="0"/>
              </a:rPr>
              <a:t>Electron Beam Machining (EBM)</a:t>
            </a:r>
          </a:p>
          <a:p>
            <a:pPr algn="just">
              <a:buFont typeface="Arial" pitchFamily="34" charset="0"/>
              <a:buChar char="•"/>
            </a:pPr>
            <a:r>
              <a:rPr lang="en-US" dirty="0" smtClean="0">
                <a:latin typeface="Times New Roman" pitchFamily="18" charset="0"/>
                <a:cs typeface="Times New Roman" pitchFamily="18" charset="0"/>
              </a:rPr>
              <a:t>Laser Jet Machining (LJM)</a:t>
            </a:r>
          </a:p>
        </p:txBody>
      </p:sp>
      <p:pic>
        <p:nvPicPr>
          <p:cNvPr id="8" name="Picture 3" descr="C:\Users\DEBOLINA\Desktop\Feature 4 EDM small-hole EDM drilling.jpg"/>
          <p:cNvPicPr>
            <a:picLocks noGrp="1" noChangeAspect="1" noChangeArrowheads="1"/>
          </p:cNvPicPr>
          <p:nvPr>
            <p:ph idx="1"/>
          </p:nvPr>
        </p:nvPicPr>
        <p:blipFill>
          <a:blip r:embed="rId2" cstate="print"/>
          <a:srcRect/>
          <a:stretch>
            <a:fillRect/>
          </a:stretch>
        </p:blipFill>
        <p:spPr bwMode="auto">
          <a:xfrm>
            <a:off x="533400" y="1600200"/>
            <a:ext cx="8229600" cy="4724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4)">
                                      <p:cBhvr>
                                        <p:cTn id="12" dur="2000"/>
                                        <p:tgtEl>
                                          <p:spTgt spid="8"/>
                                        </p:tgtEl>
                                      </p:cBhvr>
                                    </p:animEffect>
                                  </p:childTnLst>
                                </p:cTn>
                              </p:par>
                              <p:par>
                                <p:cTn id="13" presetID="21"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4)">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838200" y="762000"/>
            <a:ext cx="3429000" cy="182880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4800600" y="685800"/>
            <a:ext cx="3048000" cy="662609"/>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4343400" y="1371600"/>
            <a:ext cx="4191000" cy="533400"/>
          </a:xfrm>
          <a:prstGeom prst="rect">
            <a:avLst/>
          </a:prstGeom>
          <a:noFill/>
          <a:ln w="9525">
            <a:noFill/>
            <a:miter lim="800000"/>
            <a:headEnd/>
            <a:tailEnd/>
          </a:ln>
        </p:spPr>
      </p:pic>
      <p:pic>
        <p:nvPicPr>
          <p:cNvPr id="6149" name="Picture 5"/>
          <p:cNvPicPr>
            <a:picLocks noChangeAspect="1" noChangeArrowheads="1"/>
          </p:cNvPicPr>
          <p:nvPr/>
        </p:nvPicPr>
        <p:blipFill>
          <a:blip r:embed="rId5" cstate="print"/>
          <a:srcRect/>
          <a:stretch>
            <a:fillRect/>
          </a:stretch>
        </p:blipFill>
        <p:spPr bwMode="auto">
          <a:xfrm>
            <a:off x="4495800" y="1981200"/>
            <a:ext cx="3886200" cy="549755"/>
          </a:xfrm>
          <a:prstGeom prst="rect">
            <a:avLst/>
          </a:prstGeom>
          <a:noFill/>
          <a:ln w="9525">
            <a:noFill/>
            <a:miter lim="800000"/>
            <a:headEnd/>
            <a:tailEnd/>
          </a:ln>
        </p:spPr>
      </p:pic>
      <p:pic>
        <p:nvPicPr>
          <p:cNvPr id="6150" name="Picture 6"/>
          <p:cNvPicPr>
            <a:picLocks noChangeAspect="1" noChangeArrowheads="1"/>
          </p:cNvPicPr>
          <p:nvPr/>
        </p:nvPicPr>
        <p:blipFill>
          <a:blip r:embed="rId6" cstate="print"/>
          <a:srcRect/>
          <a:stretch>
            <a:fillRect/>
          </a:stretch>
        </p:blipFill>
        <p:spPr bwMode="auto">
          <a:xfrm>
            <a:off x="5105400" y="2590800"/>
            <a:ext cx="2586038" cy="914400"/>
          </a:xfrm>
          <a:prstGeom prst="rect">
            <a:avLst/>
          </a:prstGeom>
          <a:noFill/>
          <a:ln w="9525">
            <a:noFill/>
            <a:miter lim="800000"/>
            <a:headEnd/>
            <a:tailEnd/>
          </a:ln>
        </p:spPr>
      </p:pic>
      <p:pic>
        <p:nvPicPr>
          <p:cNvPr id="6151" name="Picture 7"/>
          <p:cNvPicPr>
            <a:picLocks noChangeAspect="1" noChangeArrowheads="1"/>
          </p:cNvPicPr>
          <p:nvPr/>
        </p:nvPicPr>
        <p:blipFill>
          <a:blip r:embed="rId7" cstate="print"/>
          <a:srcRect/>
          <a:stretch>
            <a:fillRect/>
          </a:stretch>
        </p:blipFill>
        <p:spPr bwMode="auto">
          <a:xfrm>
            <a:off x="685799" y="4114800"/>
            <a:ext cx="7928975" cy="2057400"/>
          </a:xfrm>
          <a:prstGeom prst="rect">
            <a:avLst/>
          </a:prstGeom>
          <a:noFill/>
          <a:ln w="9525">
            <a:noFill/>
            <a:miter lim="800000"/>
            <a:headEnd/>
            <a:tailEnd/>
          </a:ln>
        </p:spPr>
      </p:pic>
      <p:sp>
        <p:nvSpPr>
          <p:cNvPr id="8" name="Rounded Rectangle 7"/>
          <p:cNvSpPr/>
          <p:nvPr/>
        </p:nvSpPr>
        <p:spPr>
          <a:xfrm>
            <a:off x="709948" y="83713"/>
            <a:ext cx="3940338" cy="60208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US" sz="3200" dirty="0" err="1" smtClean="0">
                <a:latin typeface="Times New Roman" pitchFamily="18" charset="0"/>
                <a:cs typeface="Times New Roman" pitchFamily="18" charset="0"/>
              </a:rPr>
              <a:t>Modelling</a:t>
            </a:r>
            <a:r>
              <a:rPr lang="en-US" sz="3200" dirty="0" smtClean="0">
                <a:latin typeface="Times New Roman" pitchFamily="18" charset="0"/>
                <a:cs typeface="Times New Roman" pitchFamily="18" charset="0"/>
              </a:rPr>
              <a:t> in EDM</a:t>
            </a:r>
            <a:endParaRPr lang="en-US" sz="3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ox(in)">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box(in)">
                                      <p:cBhvr>
                                        <p:cTn id="12" dur="500"/>
                                        <p:tgtEl>
                                          <p:spTgt spid="614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150"/>
                                        </p:tgtEl>
                                        <p:attrNameLst>
                                          <p:attrName>style.visibility</p:attrName>
                                        </p:attrNameLst>
                                      </p:cBhvr>
                                      <p:to>
                                        <p:strVal val="visible"/>
                                      </p:to>
                                    </p:set>
                                    <p:animEffect transition="in" filter="box(in)">
                                      <p:cBhvr>
                                        <p:cTn id="17" dur="500"/>
                                        <p:tgtEl>
                                          <p:spTgt spid="615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151"/>
                                        </p:tgtEl>
                                        <p:attrNameLst>
                                          <p:attrName>style.visibility</p:attrName>
                                        </p:attrNameLst>
                                      </p:cBhvr>
                                      <p:to>
                                        <p:strVal val="visible"/>
                                      </p:to>
                                    </p:set>
                                    <p:animEffect transition="in" filter="diamond(in)">
                                      <p:cBhvr>
                                        <p:cTn id="22" dur="20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7924800" cy="4524315"/>
          </a:xfrm>
          <a:prstGeom prst="rect">
            <a:avLst/>
          </a:prstGeom>
        </p:spPr>
        <p:txBody>
          <a:bodyPr wrap="square">
            <a:spAutoFit/>
          </a:bodyPr>
          <a:lstStyle/>
          <a:p>
            <a:r>
              <a:rPr lang="en-US" b="1" dirty="0">
                <a:latin typeface="Times New Roman" pitchFamily="18" charset="0"/>
                <a:cs typeface="Times New Roman" pitchFamily="18" charset="0"/>
              </a:rPr>
              <a:t>Advantages of EDM </a:t>
            </a:r>
          </a:p>
          <a:p>
            <a:r>
              <a:rPr lang="en-US" dirty="0">
                <a:latin typeface="Times New Roman" pitchFamily="18" charset="0"/>
                <a:cs typeface="Times New Roman" pitchFamily="18" charset="0"/>
              </a:rPr>
              <a:t>Conventional EDM machines can be </a:t>
            </a:r>
            <a:r>
              <a:rPr lang="en-US" dirty="0" err="1" smtClean="0">
                <a:latin typeface="Times New Roman" pitchFamily="18" charset="0"/>
                <a:cs typeface="Times New Roman" pitchFamily="18" charset="0"/>
              </a:rPr>
              <a:t>progrmmed</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for vertical machining, orbital, </a:t>
            </a:r>
            <a:r>
              <a:rPr lang="en-US" dirty="0" smtClean="0">
                <a:latin typeface="Times New Roman" pitchFamily="18" charset="0"/>
                <a:cs typeface="Times New Roman" pitchFamily="18" charset="0"/>
              </a:rPr>
              <a:t>directional</a:t>
            </a:r>
            <a:r>
              <a:rPr lang="en-US" dirty="0">
                <a:latin typeface="Times New Roman" pitchFamily="18" charset="0"/>
                <a:cs typeface="Times New Roman" pitchFamily="18" charset="0"/>
              </a:rPr>
              <a:t>, helical, conical, </a:t>
            </a:r>
            <a:r>
              <a:rPr lang="en-US" dirty="0" smtClean="0">
                <a:latin typeface="Times New Roman" pitchFamily="18" charset="0"/>
                <a:cs typeface="Times New Roman" pitchFamily="18" charset="0"/>
              </a:rPr>
              <a:t>rotational</a:t>
            </a:r>
            <a:r>
              <a:rPr lang="en-US" dirty="0">
                <a:latin typeface="Times New Roman" pitchFamily="18" charset="0"/>
                <a:cs typeface="Times New Roman" pitchFamily="18" charset="0"/>
              </a:rPr>
              <a:t>, spin and indexing machining cycles. This </a:t>
            </a:r>
            <a:r>
              <a:rPr lang="en-US" dirty="0" smtClean="0">
                <a:latin typeface="Times New Roman" pitchFamily="18" charset="0"/>
                <a:cs typeface="Times New Roman" pitchFamily="18" charset="0"/>
              </a:rPr>
              <a:t>versatility </a:t>
            </a:r>
            <a:r>
              <a:rPr lang="en-US" dirty="0">
                <a:latin typeface="Times New Roman" pitchFamily="18" charset="0"/>
                <a:cs typeface="Times New Roman" pitchFamily="18" charset="0"/>
              </a:rPr>
              <a:t>gives Electrical Discharge </a:t>
            </a:r>
            <a:r>
              <a:rPr lang="en-US" dirty="0" smtClean="0">
                <a:latin typeface="Times New Roman" pitchFamily="18" charset="0"/>
                <a:cs typeface="Times New Roman" pitchFamily="18" charset="0"/>
              </a:rPr>
              <a:t>Machines many </a:t>
            </a:r>
            <a:r>
              <a:rPr lang="en-US" dirty="0">
                <a:latin typeface="Times New Roman" pitchFamily="18" charset="0"/>
                <a:cs typeface="Times New Roman" pitchFamily="18" charset="0"/>
              </a:rPr>
              <a:t>advantages over conventional machine </a:t>
            </a:r>
            <a:r>
              <a:rPr lang="en-US" dirty="0" smtClean="0">
                <a:latin typeface="Times New Roman" pitchFamily="18" charset="0"/>
                <a:cs typeface="Times New Roman" pitchFamily="18" charset="0"/>
              </a:rPr>
              <a:t>tools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285750" indent="-285750">
              <a:buFont typeface="Wingdings" pitchFamily="2" charset="2"/>
              <a:buChar char="ü"/>
            </a:pPr>
            <a:r>
              <a:rPr lang="en-US" dirty="0">
                <a:solidFill>
                  <a:srgbClr val="C00000"/>
                </a:solidFill>
                <a:latin typeface="Times New Roman" pitchFamily="18" charset="0"/>
                <a:cs typeface="Times New Roman" pitchFamily="18" charset="0"/>
              </a:rPr>
              <a:t>Any material that is electrically conductive can be cut using the EDM process</a:t>
            </a:r>
            <a:r>
              <a:rPr lang="en-US" dirty="0" smtClean="0">
                <a:solidFill>
                  <a:srgbClr val="C00000"/>
                </a:solidFill>
                <a:latin typeface="Times New Roman" pitchFamily="18" charset="0"/>
                <a:cs typeface="Times New Roman" pitchFamily="18" charset="0"/>
              </a:rPr>
              <a:t>.</a:t>
            </a:r>
          </a:p>
          <a:p>
            <a:endParaRPr lang="en-US" dirty="0" smtClean="0">
              <a:solidFill>
                <a:srgbClr val="C00000"/>
              </a:solidFill>
              <a:latin typeface="Times New Roman" pitchFamily="18" charset="0"/>
              <a:cs typeface="Times New Roman" pitchFamily="18" charset="0"/>
            </a:endParaRPr>
          </a:p>
          <a:p>
            <a:pPr marL="285750" indent="-285750">
              <a:buFont typeface="Wingdings" pitchFamily="2" charset="2"/>
              <a:buChar char="ü"/>
            </a:pPr>
            <a:r>
              <a:rPr lang="en-US" dirty="0">
                <a:latin typeface="Times New Roman" pitchFamily="18" charset="0"/>
                <a:cs typeface="Times New Roman" pitchFamily="18" charset="0"/>
              </a:rPr>
              <a:t> Complex dies sections and molds can be produced accurately, faster, and at lower costs.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285750" indent="-285750">
              <a:buFont typeface="Wingdings" pitchFamily="2" charset="2"/>
              <a:buChar char="ü"/>
            </a:pPr>
            <a:r>
              <a:rPr lang="en-US" dirty="0">
                <a:solidFill>
                  <a:srgbClr val="C00000"/>
                </a:solidFill>
                <a:latin typeface="Times New Roman" pitchFamily="18" charset="0"/>
                <a:cs typeface="Times New Roman" pitchFamily="18" charset="0"/>
              </a:rPr>
              <a:t>The EDM process is </a:t>
            </a:r>
            <a:r>
              <a:rPr lang="en-US" dirty="0" smtClean="0">
                <a:solidFill>
                  <a:srgbClr val="C00000"/>
                </a:solidFill>
                <a:latin typeface="Times New Roman" pitchFamily="18" charset="0"/>
                <a:cs typeface="Times New Roman" pitchFamily="18" charset="0"/>
              </a:rPr>
              <a:t>burr-free.</a:t>
            </a:r>
          </a:p>
          <a:p>
            <a:endParaRPr lang="en-US" dirty="0" smtClean="0">
              <a:solidFill>
                <a:srgbClr val="C00000"/>
              </a:solidFill>
              <a:latin typeface="Times New Roman" pitchFamily="18" charset="0"/>
              <a:cs typeface="Times New Roman" pitchFamily="18" charset="0"/>
            </a:endParaRPr>
          </a:p>
          <a:p>
            <a:pPr marL="285750" indent="-285750">
              <a:buFont typeface="Wingdings" pitchFamily="2" charset="2"/>
              <a:buChar char="ü"/>
            </a:pPr>
            <a:r>
              <a:rPr lang="en-US" dirty="0" smtClean="0">
                <a:latin typeface="Times New Roman" pitchFamily="18" charset="0"/>
                <a:cs typeface="Times New Roman" pitchFamily="18" charset="0"/>
              </a:rPr>
              <a:t>Thin </a:t>
            </a:r>
            <a:r>
              <a:rPr lang="en-US" dirty="0">
                <a:latin typeface="Times New Roman" pitchFamily="18" charset="0"/>
                <a:cs typeface="Times New Roman" pitchFamily="18" charset="0"/>
              </a:rPr>
              <a:t>fragile sections such as webs or fins can be easily machined without deforming the </a:t>
            </a:r>
            <a:r>
              <a:rPr lang="en-US" dirty="0" smtClean="0">
                <a:latin typeface="Times New Roman" pitchFamily="18" charset="0"/>
                <a:cs typeface="Times New Roman" pitchFamily="18" charset="0"/>
              </a:rPr>
              <a:t>part</a:t>
            </a: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8086951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3139321"/>
          </a:xfrm>
          <a:prstGeom prst="rect">
            <a:avLst/>
          </a:prstGeom>
        </p:spPr>
        <p:txBody>
          <a:bodyPr wrap="square">
            <a:spAutoFit/>
          </a:bodyPr>
          <a:lstStyle/>
          <a:p>
            <a:r>
              <a:rPr lang="en-US" b="1" dirty="0">
                <a:latin typeface="Times New Roman" pitchFamily="18" charset="0"/>
                <a:cs typeface="Times New Roman" pitchFamily="18" charset="0"/>
              </a:rPr>
              <a:t>Disadvantages of EDM include</a:t>
            </a:r>
            <a:r>
              <a:rPr lang="en-US" b="1" dirty="0" smtClean="0">
                <a:latin typeface="Times New Roman" pitchFamily="18" charset="0"/>
                <a:cs typeface="Times New Roman" pitchFamily="18" charset="0"/>
              </a:rPr>
              <a:t>:</a:t>
            </a:r>
          </a:p>
          <a:p>
            <a:endParaRPr lang="en-US" b="1" dirty="0">
              <a:latin typeface="Times New Roman" pitchFamily="18" charset="0"/>
              <a:cs typeface="Times New Roman" pitchFamily="18" charset="0"/>
            </a:endParaRPr>
          </a:p>
          <a:p>
            <a:pPr marL="285750" indent="-285750">
              <a:buFont typeface="Wingdings" pitchFamily="2" charset="2"/>
              <a:buChar char="ü"/>
            </a:pPr>
            <a:r>
              <a:rPr lang="en-US" dirty="0" smtClean="0">
                <a:solidFill>
                  <a:srgbClr val="C00000"/>
                </a:solidFill>
                <a:latin typeface="Times New Roman" pitchFamily="18" charset="0"/>
                <a:cs typeface="Times New Roman" pitchFamily="18" charset="0"/>
              </a:rPr>
              <a:t>The </a:t>
            </a:r>
            <a:r>
              <a:rPr lang="en-US" dirty="0">
                <a:solidFill>
                  <a:srgbClr val="C00000"/>
                </a:solidFill>
                <a:latin typeface="Times New Roman" pitchFamily="18" charset="0"/>
                <a:cs typeface="Times New Roman" pitchFamily="18" charset="0"/>
              </a:rPr>
              <a:t>slow rate of material removal</a:t>
            </a:r>
            <a:r>
              <a:rPr lang="en-US" dirty="0" smtClean="0">
                <a:solidFill>
                  <a:srgbClr val="C00000"/>
                </a:solidFill>
                <a:latin typeface="Times New Roman" pitchFamily="18" charset="0"/>
                <a:cs typeface="Times New Roman" pitchFamily="18" charset="0"/>
              </a:rPr>
              <a:t>.</a:t>
            </a:r>
          </a:p>
          <a:p>
            <a:endParaRPr lang="en-US" dirty="0">
              <a:latin typeface="Times New Roman" pitchFamily="18" charset="0"/>
              <a:cs typeface="Times New Roman" pitchFamily="18" charset="0"/>
            </a:endParaRPr>
          </a:p>
          <a:p>
            <a:pPr marL="285750" indent="-285750">
              <a:buFont typeface="Wingdings" pitchFamily="2" charset="2"/>
              <a:buChar char="ü"/>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additional time and cost used for creating electrodes for ram/sinker EDM</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pPr marL="285750" indent="-285750">
              <a:buFont typeface="Wingdings" pitchFamily="2" charset="2"/>
              <a:buChar char="ü"/>
            </a:pPr>
            <a:r>
              <a:rPr lang="en-US" dirty="0">
                <a:solidFill>
                  <a:srgbClr val="C00000"/>
                </a:solidFill>
                <a:latin typeface="Times New Roman" pitchFamily="18" charset="0"/>
                <a:cs typeface="Times New Roman" pitchFamily="18" charset="0"/>
              </a:rPr>
              <a:t>Reproducing sharp corners on the </a:t>
            </a:r>
            <a:r>
              <a:rPr lang="en-US" dirty="0" smtClean="0">
                <a:solidFill>
                  <a:srgbClr val="C00000"/>
                </a:solidFill>
                <a:latin typeface="Times New Roman" pitchFamily="18" charset="0"/>
                <a:cs typeface="Times New Roman" pitchFamily="18" charset="0"/>
              </a:rPr>
              <a:t>work piece </a:t>
            </a:r>
            <a:r>
              <a:rPr lang="en-US" dirty="0">
                <a:solidFill>
                  <a:srgbClr val="C00000"/>
                </a:solidFill>
                <a:latin typeface="Times New Roman" pitchFamily="18" charset="0"/>
                <a:cs typeface="Times New Roman" pitchFamily="18" charset="0"/>
              </a:rPr>
              <a:t>is difficult due to electrode wear</a:t>
            </a:r>
            <a:r>
              <a:rPr lang="en-US" dirty="0" smtClean="0">
                <a:latin typeface="Times New Roman" pitchFamily="18" charset="0"/>
                <a:cs typeface="Times New Roman" pitchFamily="18" charset="0"/>
              </a:rPr>
              <a:t>.</a:t>
            </a:r>
          </a:p>
          <a:p>
            <a:pPr marL="285750" indent="-285750">
              <a:buFont typeface="Wingdings" pitchFamily="2" charset="2"/>
              <a:buChar char="ü"/>
            </a:pPr>
            <a:endParaRPr lang="en-US" dirty="0">
              <a:latin typeface="Times New Roman" pitchFamily="18" charset="0"/>
              <a:cs typeface="Times New Roman" pitchFamily="18" charset="0"/>
            </a:endParaRPr>
          </a:p>
          <a:p>
            <a:pPr marL="285750" indent="-285750">
              <a:buFont typeface="Wingdings" pitchFamily="2" charset="2"/>
              <a:buChar char="ü"/>
            </a:pP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Overcut" is formed.</a:t>
            </a:r>
          </a:p>
          <a:p>
            <a:endParaRPr lang="en-US" dirty="0" smtClean="0">
              <a:latin typeface="Times New Roman" pitchFamily="18" charset="0"/>
              <a:cs typeface="Times New Roman" pitchFamily="18" charset="0"/>
            </a:endParaRPr>
          </a:p>
          <a:p>
            <a:pPr marL="285750" indent="-285750">
              <a:buFont typeface="Wingdings" pitchFamily="2" charset="2"/>
              <a:buChar char="ü"/>
            </a:pPr>
            <a:r>
              <a:rPr lang="en-US" dirty="0" smtClean="0">
                <a:solidFill>
                  <a:srgbClr val="C00000"/>
                </a:solidFill>
                <a:latin typeface="Times New Roman" pitchFamily="18" charset="0"/>
                <a:cs typeface="Times New Roman" pitchFamily="18" charset="0"/>
              </a:rPr>
              <a:t>Excessive </a:t>
            </a:r>
            <a:r>
              <a:rPr lang="en-US" dirty="0">
                <a:solidFill>
                  <a:srgbClr val="C00000"/>
                </a:solidFill>
                <a:latin typeface="Times New Roman" pitchFamily="18" charset="0"/>
                <a:cs typeface="Times New Roman" pitchFamily="18" charset="0"/>
              </a:rPr>
              <a:t>tool wear occurs during machining</a:t>
            </a:r>
            <a:r>
              <a:rPr lang="en-US" dirty="0" smtClean="0">
                <a:solidFill>
                  <a:srgbClr val="C00000"/>
                </a:solidFill>
                <a:latin typeface="Times New Roman" pitchFamily="18" charset="0"/>
                <a:cs typeface="Times New Roman" pitchFamily="18" charset="0"/>
              </a:rPr>
              <a:t>.</a:t>
            </a:r>
            <a:endParaRPr lang="en-US"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9143024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7543800" cy="3477875"/>
          </a:xfrm>
          <a:prstGeom prst="rect">
            <a:avLst/>
          </a:prstGeom>
        </p:spPr>
        <p:txBody>
          <a:bodyPr wrap="square">
            <a:spAutoFit/>
          </a:bodyPr>
          <a:lstStyle/>
          <a:p>
            <a:r>
              <a:rPr lang="en-US" sz="3200" b="1" dirty="0">
                <a:solidFill>
                  <a:srgbClr val="C00000"/>
                </a:solidFill>
                <a:latin typeface="Times New Roman" pitchFamily="18" charset="0"/>
                <a:cs typeface="Times New Roman" pitchFamily="18" charset="0"/>
                <a:hlinkClick r:id="rId2" action="ppaction://hlinkfile"/>
              </a:rPr>
              <a:t>Wire-Cut EDM </a:t>
            </a:r>
            <a:endParaRPr lang="en-US" sz="3200" b="1" dirty="0">
              <a:solidFill>
                <a:srgbClr val="C00000"/>
              </a:solidFill>
              <a:latin typeface="Times New Roman" pitchFamily="18" charset="0"/>
              <a:cs typeface="Times New Roman" pitchFamily="18" charset="0"/>
            </a:endParaRPr>
          </a:p>
          <a:p>
            <a:endParaRPr lang="en-US" sz="2000" dirty="0" smtClean="0">
              <a:solidFill>
                <a:schemeClr val="tx2"/>
              </a:solidFill>
              <a:latin typeface="Times New Roman" pitchFamily="18" charset="0"/>
              <a:cs typeface="Times New Roman" pitchFamily="18" charset="0"/>
            </a:endParaRPr>
          </a:p>
          <a:p>
            <a:r>
              <a:rPr lang="en-US" sz="2400" dirty="0" smtClean="0">
                <a:solidFill>
                  <a:schemeClr val="accent2">
                    <a:lumMod val="75000"/>
                  </a:schemeClr>
                </a:solidFill>
                <a:latin typeface="Times New Roman" pitchFamily="18" charset="0"/>
                <a:cs typeface="Times New Roman" pitchFamily="18" charset="0"/>
              </a:rPr>
              <a:t>The </a:t>
            </a:r>
            <a:r>
              <a:rPr lang="en-US" sz="2400" dirty="0">
                <a:solidFill>
                  <a:schemeClr val="accent2">
                    <a:lumMod val="75000"/>
                  </a:schemeClr>
                </a:solidFill>
                <a:latin typeface="Times New Roman" pitchFamily="18" charset="0"/>
                <a:cs typeface="Times New Roman" pitchFamily="18" charset="0"/>
              </a:rPr>
              <a:t>wire-cut EDM is a discharge machine </a:t>
            </a:r>
            <a:r>
              <a:rPr lang="en-US" sz="2400" dirty="0" smtClean="0">
                <a:solidFill>
                  <a:schemeClr val="accent2">
                    <a:lumMod val="75000"/>
                  </a:schemeClr>
                </a:solidFill>
                <a:latin typeface="Times New Roman" pitchFamily="18" charset="0"/>
                <a:cs typeface="Times New Roman" pitchFamily="18" charset="0"/>
              </a:rPr>
              <a:t>that </a:t>
            </a:r>
            <a:r>
              <a:rPr lang="en-US" sz="2400" dirty="0">
                <a:solidFill>
                  <a:schemeClr val="accent2">
                    <a:lumMod val="75000"/>
                  </a:schemeClr>
                </a:solidFill>
                <a:latin typeface="Times New Roman" pitchFamily="18" charset="0"/>
                <a:cs typeface="Times New Roman" pitchFamily="18" charset="0"/>
              </a:rPr>
              <a:t>uses CNC movement to produce the </a:t>
            </a:r>
            <a:r>
              <a:rPr lang="en-US" sz="2400" dirty="0" smtClean="0">
                <a:solidFill>
                  <a:schemeClr val="accent2">
                    <a:lumMod val="75000"/>
                  </a:schemeClr>
                </a:solidFill>
                <a:latin typeface="Times New Roman" pitchFamily="18" charset="0"/>
                <a:cs typeface="Times New Roman" pitchFamily="18" charset="0"/>
              </a:rPr>
              <a:t>desired </a:t>
            </a:r>
            <a:r>
              <a:rPr lang="en-US" sz="2400" dirty="0">
                <a:solidFill>
                  <a:schemeClr val="accent2">
                    <a:lumMod val="75000"/>
                  </a:schemeClr>
                </a:solidFill>
                <a:latin typeface="Times New Roman" pitchFamily="18" charset="0"/>
                <a:cs typeface="Times New Roman" pitchFamily="18" charset="0"/>
              </a:rPr>
              <a:t>contour or shape. It does not require </a:t>
            </a:r>
            <a:r>
              <a:rPr lang="en-US" sz="2400" dirty="0" smtClean="0">
                <a:solidFill>
                  <a:schemeClr val="accent2">
                    <a:lumMod val="75000"/>
                  </a:schemeClr>
                </a:solidFill>
                <a:latin typeface="Times New Roman" pitchFamily="18" charset="0"/>
                <a:cs typeface="Times New Roman" pitchFamily="18" charset="0"/>
              </a:rPr>
              <a:t>a </a:t>
            </a:r>
            <a:r>
              <a:rPr lang="en-US" sz="2400" dirty="0">
                <a:solidFill>
                  <a:schemeClr val="accent2">
                    <a:lumMod val="75000"/>
                  </a:schemeClr>
                </a:solidFill>
                <a:latin typeface="Times New Roman" pitchFamily="18" charset="0"/>
                <a:cs typeface="Times New Roman" pitchFamily="18" charset="0"/>
              </a:rPr>
              <a:t>special shaped electrode, instead it uses a </a:t>
            </a:r>
            <a:r>
              <a:rPr lang="en-US" sz="2400" dirty="0" smtClean="0">
                <a:solidFill>
                  <a:schemeClr val="accent2">
                    <a:lumMod val="75000"/>
                  </a:schemeClr>
                </a:solidFill>
                <a:latin typeface="Times New Roman" pitchFamily="18" charset="0"/>
                <a:cs typeface="Times New Roman" pitchFamily="18" charset="0"/>
              </a:rPr>
              <a:t>continuous-traveling </a:t>
            </a:r>
            <a:r>
              <a:rPr lang="en-US" sz="2400" dirty="0">
                <a:solidFill>
                  <a:schemeClr val="accent2">
                    <a:lumMod val="75000"/>
                  </a:schemeClr>
                </a:solidFill>
                <a:latin typeface="Times New Roman" pitchFamily="18" charset="0"/>
                <a:cs typeface="Times New Roman" pitchFamily="18" charset="0"/>
              </a:rPr>
              <a:t>vertical wire under tension </a:t>
            </a:r>
            <a:r>
              <a:rPr lang="en-US" sz="2400" dirty="0" smtClean="0">
                <a:solidFill>
                  <a:schemeClr val="accent2">
                    <a:lumMod val="75000"/>
                  </a:schemeClr>
                </a:solidFill>
                <a:latin typeface="Times New Roman" pitchFamily="18" charset="0"/>
                <a:cs typeface="Times New Roman" pitchFamily="18" charset="0"/>
              </a:rPr>
              <a:t>as the </a:t>
            </a:r>
            <a:r>
              <a:rPr lang="en-US" sz="2400" dirty="0">
                <a:solidFill>
                  <a:schemeClr val="accent2">
                    <a:lumMod val="75000"/>
                  </a:schemeClr>
                </a:solidFill>
                <a:latin typeface="Times New Roman" pitchFamily="18" charset="0"/>
                <a:cs typeface="Times New Roman" pitchFamily="18" charset="0"/>
              </a:rPr>
              <a:t>electrode. The electrode in wire-cut EDM </a:t>
            </a:r>
            <a:r>
              <a:rPr lang="en-US" sz="2400" dirty="0" smtClean="0">
                <a:solidFill>
                  <a:schemeClr val="accent2">
                    <a:lumMod val="75000"/>
                  </a:schemeClr>
                </a:solidFill>
                <a:latin typeface="Times New Roman" pitchFamily="18" charset="0"/>
                <a:cs typeface="Times New Roman" pitchFamily="18" charset="0"/>
              </a:rPr>
              <a:t>is </a:t>
            </a:r>
            <a:r>
              <a:rPr lang="en-US" sz="2400" dirty="0">
                <a:solidFill>
                  <a:schemeClr val="accent2">
                    <a:lumMod val="75000"/>
                  </a:schemeClr>
                </a:solidFill>
                <a:latin typeface="Times New Roman" pitchFamily="18" charset="0"/>
                <a:cs typeface="Times New Roman" pitchFamily="18" charset="0"/>
              </a:rPr>
              <a:t>about as thick as a small diameter needle </a:t>
            </a:r>
            <a:r>
              <a:rPr lang="en-US" sz="2400" dirty="0" smtClean="0">
                <a:solidFill>
                  <a:schemeClr val="accent2">
                    <a:lumMod val="75000"/>
                  </a:schemeClr>
                </a:solidFill>
                <a:latin typeface="Times New Roman" pitchFamily="18" charset="0"/>
                <a:cs typeface="Times New Roman" pitchFamily="18" charset="0"/>
              </a:rPr>
              <a:t>whose </a:t>
            </a:r>
            <a:r>
              <a:rPr lang="en-US" sz="2400" dirty="0">
                <a:solidFill>
                  <a:schemeClr val="accent2">
                    <a:lumMod val="75000"/>
                  </a:schemeClr>
                </a:solidFill>
                <a:latin typeface="Times New Roman" pitchFamily="18" charset="0"/>
                <a:cs typeface="Times New Roman" pitchFamily="18" charset="0"/>
              </a:rPr>
              <a:t>path is controlled by the machine computer to </a:t>
            </a:r>
            <a:r>
              <a:rPr lang="en-US" sz="2400" dirty="0" smtClean="0">
                <a:solidFill>
                  <a:schemeClr val="accent2">
                    <a:lumMod val="75000"/>
                  </a:schemeClr>
                </a:solidFill>
                <a:latin typeface="Times New Roman" pitchFamily="18" charset="0"/>
                <a:cs typeface="Times New Roman" pitchFamily="18" charset="0"/>
              </a:rPr>
              <a:t>produce </a:t>
            </a:r>
            <a:r>
              <a:rPr lang="en-US" sz="2400" dirty="0">
                <a:solidFill>
                  <a:schemeClr val="accent2">
                    <a:lumMod val="75000"/>
                  </a:schemeClr>
                </a:solidFill>
                <a:latin typeface="Times New Roman" pitchFamily="18" charset="0"/>
                <a:cs typeface="Times New Roman" pitchFamily="18" charset="0"/>
              </a:rPr>
              <a:t>the shape required</a:t>
            </a:r>
            <a:r>
              <a:rPr lang="en-US" sz="2000" dirty="0" smtClean="0">
                <a:solidFill>
                  <a:schemeClr val="tx2"/>
                </a:solidFill>
                <a:latin typeface="Times New Roman" pitchFamily="18" charset="0"/>
                <a:cs typeface="Times New Roman" pitchFamily="18" charset="0"/>
              </a:rPr>
              <a:t>.</a:t>
            </a:r>
            <a:endParaRPr lang="en-US" sz="20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09092780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rved Down Ribbon 1"/>
          <p:cNvSpPr/>
          <p:nvPr/>
        </p:nvSpPr>
        <p:spPr>
          <a:xfrm>
            <a:off x="457200" y="1676400"/>
            <a:ext cx="8077200" cy="3276600"/>
          </a:xfrm>
          <a:prstGeom prst="ellipseRibbon">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4400" dirty="0" smtClean="0">
                <a:solidFill>
                  <a:srgbClr val="FF0000"/>
                </a:solidFill>
                <a:latin typeface="Algerian" pitchFamily="82" charset="0"/>
              </a:rPr>
              <a:t>Thank you</a:t>
            </a:r>
            <a:endParaRPr lang="en-US" sz="6000" b="1" dirty="0">
              <a:solidFill>
                <a:srgbClr val="FF0000"/>
              </a:solidFill>
              <a:latin typeface="Baskerville Old Face" pitchFamily="18" charset="0"/>
            </a:endParaRPr>
          </a:p>
        </p:txBody>
      </p:sp>
    </p:spTree>
    <p:extLst>
      <p:ext uri="{BB962C8B-B14F-4D97-AF65-F5344CB8AC3E}">
        <p14:creationId xmlns:p14="http://schemas.microsoft.com/office/powerpoint/2010/main" val="34738776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latin typeface="Times New Roman" pitchFamily="18" charset="0"/>
                <a:cs typeface="Times New Roman" pitchFamily="18" charset="0"/>
              </a:rPr>
              <a:t>E</a:t>
            </a:r>
            <a:r>
              <a:rPr lang="en-US" sz="2400" b="1" u="sng" dirty="0" smtClean="0">
                <a:latin typeface="Times New Roman" pitchFamily="18" charset="0"/>
                <a:cs typeface="Times New Roman" pitchFamily="18" charset="0"/>
              </a:rPr>
              <a:t>lectro-discharge Machining </a:t>
            </a:r>
            <a:r>
              <a:rPr lang="en-US" sz="2400" b="1" dirty="0" smtClean="0">
                <a:latin typeface="Times New Roman" pitchFamily="18" charset="0"/>
                <a:cs typeface="Times New Roman" pitchFamily="18" charset="0"/>
              </a:rPr>
              <a:t>- Process</a:t>
            </a:r>
            <a:endParaRPr lang="en-US" sz="24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33400" y="1600200"/>
            <a:ext cx="8153400" cy="4572000"/>
          </a:xfrm>
          <a:prstGeom prst="rect">
            <a:avLst/>
          </a:prstGeom>
          <a:noFill/>
          <a:ln w="9525">
            <a:noFill/>
            <a:miter lim="800000"/>
            <a:headEnd/>
            <a:tailEnd/>
          </a:ln>
        </p:spPr>
      </p:pic>
      <p:sp>
        <p:nvSpPr>
          <p:cNvPr id="3" name="Rectangle 2"/>
          <p:cNvSpPr/>
          <p:nvPr/>
        </p:nvSpPr>
        <p:spPr>
          <a:xfrm>
            <a:off x="457200" y="1600200"/>
            <a:ext cx="8229600" cy="449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Square tool and we need to make a square hole. Tool and job  emerged in a dielectric</a:t>
            </a:r>
          </a:p>
          <a:p>
            <a:pPr algn="ctr"/>
            <a:r>
              <a:rPr lang="en-US" dirty="0" smtClean="0"/>
              <a:t>Fluid typically </a:t>
            </a:r>
            <a:r>
              <a:rPr lang="en-US" dirty="0" err="1" smtClean="0"/>
              <a:t>kerosine</a:t>
            </a:r>
            <a:r>
              <a:rPr lang="en-US" dirty="0" smtClean="0"/>
              <a:t> is used as a dielectric fluid. Tool and w/p connected with G(electrical generator).Generator generates wave forms. So</a:t>
            </a:r>
            <a:r>
              <a:rPr lang="en-US" dirty="0"/>
              <a:t>,</a:t>
            </a:r>
            <a:r>
              <a:rPr lang="en-US" dirty="0" smtClean="0"/>
              <a:t> with time voltage has to </a:t>
            </a:r>
            <a:r>
              <a:rPr lang="en-US" dirty="0" smtClean="0"/>
              <a:t>be </a:t>
            </a:r>
            <a:r>
              <a:rPr lang="en-US" dirty="0" smtClean="0"/>
              <a:t>applied between tool an work piece. Once again current will vary in trapezoidal manner. Once we apply the voltage there would be sparking. Because </a:t>
            </a:r>
            <a:r>
              <a:rPr lang="en-US" dirty="0" smtClean="0"/>
              <a:t>of </a:t>
            </a:r>
            <a:r>
              <a:rPr lang="en-US" dirty="0" smtClean="0"/>
              <a:t>the thermal energy  </a:t>
            </a:r>
            <a:r>
              <a:rPr lang="en-US" dirty="0" smtClean="0"/>
              <a:t>of </a:t>
            </a:r>
            <a:r>
              <a:rPr lang="en-US" dirty="0" smtClean="0"/>
              <a:t>the spark there would be gradual machining on the work piece and tool has to be lowered to get a square hole machining.</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a:hlinkClick r:id="rId2" action="ppaction://hlinkfile"/>
          </p:cNvPr>
          <p:cNvPicPr>
            <a:picLocks noChangeAspect="1" noChangeArrowheads="1"/>
          </p:cNvPicPr>
          <p:nvPr/>
        </p:nvPicPr>
        <p:blipFill>
          <a:blip r:embed="rId3" cstate="print"/>
          <a:srcRect/>
          <a:stretch>
            <a:fillRect/>
          </a:stretch>
        </p:blipFill>
        <p:spPr bwMode="auto">
          <a:xfrm>
            <a:off x="457200" y="381000"/>
            <a:ext cx="2971800" cy="217170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5181600" y="533400"/>
            <a:ext cx="28956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1.Potential difference</a:t>
            </a:r>
          </a:p>
          <a:p>
            <a:endParaRPr lang="en-US" dirty="0" smtClean="0"/>
          </a:p>
          <a:p>
            <a:r>
              <a:rPr lang="en-US" dirty="0" smtClean="0"/>
              <a:t>2.Generally  tool negative and workpiece positive</a:t>
            </a:r>
          </a:p>
          <a:p>
            <a:endParaRPr lang="en-US" dirty="0" smtClean="0"/>
          </a:p>
          <a:p>
            <a:r>
              <a:rPr lang="en-US" dirty="0" smtClean="0"/>
              <a:t>3.Electrical field is establised</a:t>
            </a:r>
          </a:p>
          <a:p>
            <a:pPr algn="ctr"/>
            <a:endParaRPr lang="en-US" dirty="0"/>
          </a:p>
        </p:txBody>
      </p:sp>
      <p:sp>
        <p:nvSpPr>
          <p:cNvPr id="7" name="Rounded Rectangle 6"/>
          <p:cNvSpPr/>
          <p:nvPr/>
        </p:nvSpPr>
        <p:spPr>
          <a:xfrm>
            <a:off x="1143000" y="2971800"/>
            <a:ext cx="7010400" cy="34290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buFont typeface="Wingdings" pitchFamily="2" charset="2"/>
              <a:buChar char="ü"/>
            </a:pPr>
            <a:r>
              <a:rPr lang="en-US" dirty="0"/>
              <a:t> </a:t>
            </a:r>
            <a:r>
              <a:rPr lang="en-US" dirty="0" smtClean="0"/>
              <a:t>thus free electrons are available</a:t>
            </a:r>
          </a:p>
          <a:p>
            <a:pPr algn="ctr">
              <a:buFont typeface="Wingdings" pitchFamily="2" charset="2"/>
              <a:buChar char="ü"/>
            </a:pPr>
            <a:r>
              <a:rPr lang="en-US" dirty="0"/>
              <a:t> </a:t>
            </a:r>
            <a:r>
              <a:rPr lang="en-US" dirty="0" smtClean="0"/>
              <a:t>if the work function is low ,electron get emitted from tool</a:t>
            </a:r>
          </a:p>
          <a:p>
            <a:pPr algn="ctr">
              <a:buFont typeface="Wingdings" pitchFamily="2" charset="2"/>
              <a:buChar char="ü"/>
            </a:pPr>
            <a:r>
              <a:rPr lang="en-US" dirty="0"/>
              <a:t> </a:t>
            </a:r>
            <a:r>
              <a:rPr lang="en-US" b="1" dirty="0" smtClean="0">
                <a:solidFill>
                  <a:srgbClr val="FF0000"/>
                </a:solidFill>
              </a:rPr>
              <a:t>cold emission </a:t>
            </a:r>
            <a:r>
              <a:rPr lang="en-US" dirty="0" smtClean="0"/>
              <a:t>of electron and acceleration of same</a:t>
            </a:r>
          </a:p>
          <a:p>
            <a:pPr algn="ctr">
              <a:buFont typeface="Wingdings" pitchFamily="2" charset="2"/>
              <a:buChar char="ü"/>
            </a:pPr>
            <a:r>
              <a:rPr lang="en-US" dirty="0"/>
              <a:t> </a:t>
            </a:r>
            <a:r>
              <a:rPr lang="en-US" b="1" dirty="0" smtClean="0">
                <a:solidFill>
                  <a:srgbClr val="FF0000"/>
                </a:solidFill>
              </a:rPr>
              <a:t>collision</a:t>
            </a:r>
            <a:r>
              <a:rPr lang="en-US" dirty="0" smtClean="0"/>
              <a:t> of electron with dielectric molecules</a:t>
            </a:r>
          </a:p>
          <a:p>
            <a:pPr algn="ctr">
              <a:buFont typeface="Wingdings" pitchFamily="2" charset="2"/>
              <a:buChar char="ü"/>
            </a:pPr>
            <a:r>
              <a:rPr lang="en-US" dirty="0"/>
              <a:t> </a:t>
            </a:r>
            <a:r>
              <a:rPr lang="en-US" dirty="0" smtClean="0"/>
              <a:t>ionisation of dielectric molecules-more ions &amp; electrons</a:t>
            </a:r>
          </a:p>
          <a:p>
            <a:pPr algn="ctr">
              <a:buFont typeface="Wingdings" pitchFamily="2" charset="2"/>
              <a:buChar char="ü"/>
            </a:pPr>
            <a:r>
              <a:rPr lang="en-US" dirty="0"/>
              <a:t> </a:t>
            </a:r>
            <a:r>
              <a:rPr lang="en-US" dirty="0" smtClean="0"/>
              <a:t>secondary amd tertiary collision – </a:t>
            </a:r>
            <a:r>
              <a:rPr lang="en-US" b="1" dirty="0" smtClean="0">
                <a:solidFill>
                  <a:srgbClr val="FF0000"/>
                </a:solidFill>
              </a:rPr>
              <a:t>plasma channel</a:t>
            </a:r>
          </a:p>
          <a:p>
            <a:pPr algn="ctr">
              <a:buFont typeface="Wingdings" pitchFamily="2" charset="2"/>
              <a:buChar char="ü"/>
            </a:pPr>
            <a:r>
              <a:rPr lang="en-US" dirty="0"/>
              <a:t> </a:t>
            </a:r>
            <a:r>
              <a:rPr lang="en-US" dirty="0" smtClean="0"/>
              <a:t>“</a:t>
            </a:r>
            <a:r>
              <a:rPr lang="en-US" b="1" dirty="0" smtClean="0">
                <a:solidFill>
                  <a:srgbClr val="FF0000"/>
                </a:solidFill>
              </a:rPr>
              <a:t>avalanche motion</a:t>
            </a:r>
            <a:r>
              <a:rPr lang="en-US" dirty="0" smtClean="0"/>
              <a:t>” of electrons- spark</a:t>
            </a:r>
          </a:p>
          <a:p>
            <a:pPr algn="ctr">
              <a:buFont typeface="Wingdings" pitchFamily="2" charset="2"/>
              <a:buChar char="ü"/>
            </a:pPr>
            <a:r>
              <a:rPr lang="en-US" dirty="0"/>
              <a:t> </a:t>
            </a:r>
            <a:r>
              <a:rPr lang="en-US" dirty="0" smtClean="0"/>
              <a:t>impingment of work piec by high energy electron</a:t>
            </a:r>
          </a:p>
          <a:p>
            <a:pPr algn="ctr">
              <a:buFont typeface="Wingdings" pitchFamily="2" charset="2"/>
              <a:buChar char="ü"/>
            </a:pPr>
            <a:r>
              <a:rPr lang="en-US" dirty="0"/>
              <a:t> </a:t>
            </a:r>
            <a:r>
              <a:rPr lang="en-US" dirty="0" smtClean="0"/>
              <a:t>high temperature on workp iece</a:t>
            </a:r>
          </a:p>
          <a:p>
            <a:pPr algn="ctr">
              <a:buFont typeface="Wingdings" pitchFamily="2" charset="2"/>
              <a:buChar char="ü"/>
            </a:pPr>
            <a:r>
              <a:rPr lang="en-US" dirty="0"/>
              <a:t> </a:t>
            </a:r>
            <a:r>
              <a:rPr lang="en-US" dirty="0" smtClean="0"/>
              <a:t>shock wave – material removal</a:t>
            </a:r>
          </a:p>
          <a:p>
            <a:pPr algn="ctr">
              <a:buFont typeface="Wingdings" pitchFamily="2" charset="2"/>
              <a:buChar char="ü"/>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762000" y="1295400"/>
            <a:ext cx="7924800" cy="5181600"/>
          </a:xfrm>
          <a:prstGeom prst="rect">
            <a:avLst/>
          </a:prstGeom>
          <a:noFill/>
          <a:ln w="9525">
            <a:noFill/>
            <a:miter lim="800000"/>
            <a:headEnd/>
            <a:tailEnd/>
          </a:ln>
        </p:spPr>
      </p:pic>
      <p:pic>
        <p:nvPicPr>
          <p:cNvPr id="3" name="Picture 3"/>
          <p:cNvPicPr>
            <a:picLocks noChangeAspect="1" noChangeArrowheads="1"/>
          </p:cNvPicPr>
          <p:nvPr/>
        </p:nvPicPr>
        <p:blipFill>
          <a:blip r:embed="rId3" cstate="print"/>
          <a:srcRect/>
          <a:stretch>
            <a:fillRect/>
          </a:stretch>
        </p:blipFill>
        <p:spPr bwMode="auto">
          <a:xfrm>
            <a:off x="6629400" y="457200"/>
            <a:ext cx="2209800" cy="1333500"/>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990600" y="2590800"/>
            <a:ext cx="381000" cy="381000"/>
          </a:xfrm>
          <a:prstGeom prst="rect">
            <a:avLst/>
          </a:prstGeom>
          <a:noFill/>
        </p:spPr>
        <p:txBody>
          <a:bodyPr wrap="square" rtlCol="0">
            <a:spAutoFit/>
          </a:bodyPr>
          <a:lstStyle/>
          <a:p>
            <a:r>
              <a:rPr lang="en-US" b="1" dirty="0" smtClean="0"/>
              <a:t>v</a:t>
            </a:r>
            <a:endParaRPr lang="en-US" b="1" dirty="0"/>
          </a:p>
        </p:txBody>
      </p:sp>
      <p:sp>
        <p:nvSpPr>
          <p:cNvPr id="6" name="Rectangle 5"/>
          <p:cNvSpPr/>
          <p:nvPr/>
        </p:nvSpPr>
        <p:spPr>
          <a:xfrm>
            <a:off x="914400" y="4191000"/>
            <a:ext cx="245580" cy="369332"/>
          </a:xfrm>
          <a:prstGeom prst="rect">
            <a:avLst/>
          </a:prstGeom>
        </p:spPr>
        <p:txBody>
          <a:bodyPr wrap="none">
            <a:spAutoFit/>
          </a:bodyPr>
          <a:lstStyle/>
          <a:p>
            <a:r>
              <a:rPr lang="en-US" b="1" dirty="0"/>
              <a:t>I</a:t>
            </a:r>
          </a:p>
        </p:txBody>
      </p:sp>
      <p:sp>
        <p:nvSpPr>
          <p:cNvPr id="7" name="TextBox 6"/>
          <p:cNvSpPr txBox="1"/>
          <p:nvPr/>
        </p:nvSpPr>
        <p:spPr>
          <a:xfrm>
            <a:off x="4419600" y="3733800"/>
            <a:ext cx="990600" cy="381000"/>
          </a:xfrm>
          <a:prstGeom prst="rect">
            <a:avLst/>
          </a:prstGeom>
          <a:noFill/>
        </p:spPr>
        <p:txBody>
          <a:bodyPr wrap="square" rtlCol="0">
            <a:spAutoFit/>
          </a:bodyPr>
          <a:lstStyle/>
          <a:p>
            <a:r>
              <a:rPr lang="en-US" dirty="0" smtClean="0"/>
              <a:t>time</a:t>
            </a:r>
            <a:endParaRPr lang="en-US" dirty="0"/>
          </a:p>
        </p:txBody>
      </p:sp>
      <p:cxnSp>
        <p:nvCxnSpPr>
          <p:cNvPr id="9" name="Straight Arrow Connector 8"/>
          <p:cNvCxnSpPr/>
          <p:nvPr/>
        </p:nvCxnSpPr>
        <p:spPr>
          <a:xfrm>
            <a:off x="5029200" y="38862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1981200" y="1828800"/>
            <a:ext cx="1905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3886200" y="1676400"/>
            <a:ext cx="457200" cy="381000"/>
          </a:xfrm>
          <a:prstGeom prst="rect">
            <a:avLst/>
          </a:prstGeom>
          <a:noFill/>
        </p:spPr>
        <p:txBody>
          <a:bodyPr wrap="square" rtlCol="0">
            <a:spAutoFit/>
          </a:bodyPr>
          <a:lstStyle/>
          <a:p>
            <a:r>
              <a:rPr lang="en-US" b="1" dirty="0" smtClean="0"/>
              <a:t>v</a:t>
            </a:r>
            <a:r>
              <a:rPr lang="en-US" sz="900" b="1" dirty="0" smtClean="0"/>
              <a:t>w</a:t>
            </a:r>
            <a:endParaRPr lang="en-US" sz="900" b="1" dirty="0"/>
          </a:p>
        </p:txBody>
      </p:sp>
      <p:cxnSp>
        <p:nvCxnSpPr>
          <p:cNvPr id="19" name="Straight Arrow Connector 18"/>
          <p:cNvCxnSpPr/>
          <p:nvPr/>
        </p:nvCxnSpPr>
        <p:spPr>
          <a:xfrm>
            <a:off x="1524000" y="26670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2286000" y="2362200"/>
            <a:ext cx="914400" cy="646331"/>
          </a:xfrm>
          <a:prstGeom prst="rect">
            <a:avLst/>
          </a:prstGeom>
          <a:noFill/>
        </p:spPr>
        <p:txBody>
          <a:bodyPr wrap="square" rtlCol="0">
            <a:spAutoFit/>
          </a:bodyPr>
          <a:lstStyle/>
          <a:p>
            <a:r>
              <a:rPr lang="en-US" sz="3600" dirty="0" smtClean="0"/>
              <a:t>t</a:t>
            </a:r>
            <a:r>
              <a:rPr lang="en-US" sz="2000" dirty="0" smtClean="0"/>
              <a:t>on</a:t>
            </a:r>
            <a:endParaRPr lang="en-US" sz="2000" dirty="0"/>
          </a:p>
        </p:txBody>
      </p:sp>
      <p:sp>
        <p:nvSpPr>
          <p:cNvPr id="22" name="TextBox 21"/>
          <p:cNvSpPr txBox="1"/>
          <p:nvPr/>
        </p:nvSpPr>
        <p:spPr>
          <a:xfrm>
            <a:off x="4724400" y="2286000"/>
            <a:ext cx="914400" cy="584775"/>
          </a:xfrm>
          <a:prstGeom prst="rect">
            <a:avLst/>
          </a:prstGeom>
          <a:noFill/>
        </p:spPr>
        <p:txBody>
          <a:bodyPr wrap="square" rtlCol="0">
            <a:spAutoFit/>
          </a:bodyPr>
          <a:lstStyle/>
          <a:p>
            <a:r>
              <a:rPr lang="en-US" sz="3200" dirty="0" smtClean="0"/>
              <a:t>t</a:t>
            </a:r>
            <a:r>
              <a:rPr lang="en-US" dirty="0" smtClean="0"/>
              <a:t>off</a:t>
            </a:r>
            <a:endParaRPr lang="en-US" dirty="0"/>
          </a:p>
        </p:txBody>
      </p:sp>
      <p:cxnSp>
        <p:nvCxnSpPr>
          <p:cNvPr id="24" name="Straight Connector 23"/>
          <p:cNvCxnSpPr/>
          <p:nvPr/>
        </p:nvCxnSpPr>
        <p:spPr>
          <a:xfrm flipV="1">
            <a:off x="2438400" y="4343400"/>
            <a:ext cx="0" cy="60960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1524000" y="46482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a:xfrm flipH="1">
            <a:off x="2514600" y="4648200"/>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1" name="TextBox 30"/>
          <p:cNvSpPr txBox="1"/>
          <p:nvPr/>
        </p:nvSpPr>
        <p:spPr>
          <a:xfrm>
            <a:off x="1447800" y="4191000"/>
            <a:ext cx="1143000" cy="369332"/>
          </a:xfrm>
          <a:prstGeom prst="rect">
            <a:avLst/>
          </a:prstGeom>
          <a:noFill/>
        </p:spPr>
        <p:txBody>
          <a:bodyPr wrap="square" rtlCol="0">
            <a:spAutoFit/>
          </a:bodyPr>
          <a:lstStyle/>
          <a:p>
            <a:r>
              <a:rPr lang="en-US" dirty="0" smtClean="0"/>
              <a:t>      </a:t>
            </a:r>
            <a:r>
              <a:rPr lang="en-US" b="1" dirty="0" smtClean="0">
                <a:latin typeface="Times New Roman" pitchFamily="18" charset="0"/>
                <a:cs typeface="Times New Roman" pitchFamily="18" charset="0"/>
              </a:rPr>
              <a:t>delay</a:t>
            </a:r>
            <a:endParaRPr lang="en-US" b="1" dirty="0">
              <a:latin typeface="Times New Roman" pitchFamily="18" charset="0"/>
              <a:cs typeface="Times New Roman" pitchFamily="18" charset="0"/>
            </a:endParaRPr>
          </a:p>
        </p:txBody>
      </p:sp>
      <p:cxnSp>
        <p:nvCxnSpPr>
          <p:cNvPr id="32" name="Straight Connector 31"/>
          <p:cNvCxnSpPr/>
          <p:nvPr/>
        </p:nvCxnSpPr>
        <p:spPr>
          <a:xfrm flipV="1">
            <a:off x="3810000" y="5334000"/>
            <a:ext cx="0" cy="914400"/>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a:off x="3124200" y="5791200"/>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a:xfrm flipH="1">
            <a:off x="3810000" y="5791200"/>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3429000" y="4953000"/>
            <a:ext cx="13716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overflow</a:t>
            </a:r>
            <a:endParaRPr lang="en-US" b="1" dirty="0">
              <a:latin typeface="Times New Roman" pitchFamily="18" charset="0"/>
              <a:cs typeface="Times New Roman" pitchFamily="18" charset="0"/>
            </a:endParaRPr>
          </a:p>
        </p:txBody>
      </p:sp>
      <p:cxnSp>
        <p:nvCxnSpPr>
          <p:cNvPr id="38" name="Straight Arrow Connector 37"/>
          <p:cNvCxnSpPr/>
          <p:nvPr/>
        </p:nvCxnSpPr>
        <p:spPr>
          <a:xfrm>
            <a:off x="5715000" y="5029200"/>
            <a:ext cx="1066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5334000" y="4800600"/>
            <a:ext cx="533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I</a:t>
            </a:r>
            <a:r>
              <a:rPr lang="en-US" dirty="0" smtClean="0"/>
              <a:t>o</a:t>
            </a:r>
            <a:endParaRPr lang="en-US" dirty="0"/>
          </a:p>
        </p:txBody>
      </p:sp>
      <p:sp>
        <p:nvSpPr>
          <p:cNvPr id="41" name="Rounded Rectangle 40"/>
          <p:cNvSpPr/>
          <p:nvPr/>
        </p:nvSpPr>
        <p:spPr>
          <a:xfrm>
            <a:off x="762000" y="304800"/>
            <a:ext cx="57150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latin typeface="Times New Roman" pitchFamily="18" charset="0"/>
                <a:cs typeface="Times New Roman" pitchFamily="18" charset="0"/>
              </a:rPr>
              <a:t>Standard Wave Form in EDM</a:t>
            </a:r>
            <a:endParaRPr lang="en-US" sz="3200" dirty="0">
              <a:latin typeface="Times New Roman" pitchFamily="18" charset="0"/>
              <a:cs typeface="Times New Roman" pitchFamily="18" charset="0"/>
            </a:endParaRPr>
          </a:p>
        </p:txBody>
      </p:sp>
      <p:sp>
        <p:nvSpPr>
          <p:cNvPr id="2" name="Rectangle 1"/>
          <p:cNvSpPr/>
          <p:nvPr/>
        </p:nvSpPr>
        <p:spPr>
          <a:xfrm>
            <a:off x="990600" y="3581400"/>
            <a:ext cx="75438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 do not apply voltage continuously, we apply voltage step by step. Because we do not want an Arc. we want a spark. That’s why we get a rectangular wave forms, rather than a continuous wave form. </a:t>
            </a:r>
            <a:endParaRPr lang="en-US" dirty="0"/>
          </a:p>
        </p:txBody>
      </p:sp>
      <p:sp>
        <p:nvSpPr>
          <p:cNvPr id="5" name="Rectangle 4"/>
          <p:cNvSpPr/>
          <p:nvPr/>
        </p:nvSpPr>
        <p:spPr>
          <a:xfrm>
            <a:off x="1037190" y="4114800"/>
            <a:ext cx="749721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latin typeface="Times New Roman" pitchFamily="18" charset="0"/>
                <a:cs typeface="Times New Roman" pitchFamily="18" charset="0"/>
              </a:rPr>
              <a:t>Initially a voltage applied between tool and work piece. Applied voltage called Vo(open circuit voltage). When  sparking occurs it’s known </a:t>
            </a:r>
            <a:r>
              <a:rPr lang="en-US" dirty="0" err="1" smtClean="0">
                <a:latin typeface="Times New Roman" pitchFamily="18" charset="0"/>
                <a:cs typeface="Times New Roman" pitchFamily="18" charset="0"/>
              </a:rPr>
              <a:t>Vw</a:t>
            </a:r>
            <a:r>
              <a:rPr lang="en-US" dirty="0" smtClean="0">
                <a:latin typeface="Times New Roman" pitchFamily="18" charset="0"/>
                <a:cs typeface="Times New Roman" pitchFamily="18" charset="0"/>
              </a:rPr>
              <a:t>(working voltage).</a:t>
            </a:r>
          </a:p>
          <a:p>
            <a:pPr algn="just"/>
            <a:r>
              <a:rPr lang="en-US" dirty="0" smtClean="0">
                <a:latin typeface="Times New Roman" pitchFamily="18" charset="0"/>
                <a:cs typeface="Times New Roman" pitchFamily="18" charset="0"/>
              </a:rPr>
              <a:t>Voltage applied for a time duration(</a:t>
            </a:r>
            <a:r>
              <a:rPr lang="en-US" sz="2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on) which known as </a:t>
            </a:r>
            <a:r>
              <a:rPr lang="en-US" sz="2400" b="1" dirty="0" smtClean="0">
                <a:latin typeface="Times New Roman" pitchFamily="18" charset="0"/>
                <a:cs typeface="Times New Roman" pitchFamily="18" charset="0"/>
              </a:rPr>
              <a:t>pulse on time. </a:t>
            </a:r>
            <a:r>
              <a:rPr lang="en-US" dirty="0" smtClean="0">
                <a:latin typeface="Times New Roman" pitchFamily="18" charset="0"/>
                <a:cs typeface="Times New Roman" pitchFamily="18" charset="0"/>
              </a:rPr>
              <a:t>Once again it applied after some time. That time gap known as </a:t>
            </a:r>
            <a:r>
              <a:rPr lang="en-US" sz="2400" b="1" dirty="0" smtClean="0">
                <a:latin typeface="Times New Roman" pitchFamily="18" charset="0"/>
                <a:cs typeface="Times New Roman" pitchFamily="18" charset="0"/>
              </a:rPr>
              <a:t>pulse off time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8" name="Rectangle 7"/>
          <p:cNvSpPr/>
          <p:nvPr/>
        </p:nvSpPr>
        <p:spPr>
          <a:xfrm>
            <a:off x="914400" y="1405407"/>
            <a:ext cx="75438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latin typeface="Times New Roman" pitchFamily="18" charset="0"/>
                <a:cs typeface="Times New Roman" pitchFamily="18" charset="0"/>
              </a:rPr>
              <a:t>Lower is current wave form. Current attain a maximum value not instaneously, but after some time. Which is called </a:t>
            </a:r>
            <a:r>
              <a:rPr lang="en-US" sz="2400" b="1" dirty="0" smtClean="0">
                <a:latin typeface="Times New Roman" pitchFamily="18" charset="0"/>
                <a:cs typeface="Times New Roman" pitchFamily="18" charset="0"/>
              </a:rPr>
              <a:t>Delay.</a:t>
            </a:r>
            <a:r>
              <a:rPr lang="en-US" dirty="0" smtClean="0">
                <a:latin typeface="Times New Roman" pitchFamily="18" charset="0"/>
                <a:cs typeface="Times New Roman" pitchFamily="18" charset="0"/>
              </a:rPr>
              <a:t> Once again when voltage has been withdrawn the current doesn’t drop immediately to zero. that  time period called </a:t>
            </a:r>
            <a:r>
              <a:rPr lang="en-US" sz="2400" b="1" dirty="0" smtClean="0">
                <a:latin typeface="Times New Roman" pitchFamily="18" charset="0"/>
                <a:cs typeface="Times New Roman" pitchFamily="18" charset="0"/>
              </a:rPr>
              <a:t>Over flow of current </a:t>
            </a:r>
            <a:r>
              <a:rPr lang="en-US" dirty="0" smtClean="0">
                <a:latin typeface="Times New Roman" pitchFamily="18" charset="0"/>
                <a:cs typeface="Times New Roman" pitchFamily="18" charset="0"/>
              </a:rPr>
              <a:t> or </a:t>
            </a:r>
            <a:r>
              <a:rPr lang="en-US" sz="2400" b="1" dirty="0" smtClean="0">
                <a:latin typeface="Times New Roman" pitchFamily="18" charset="0"/>
                <a:cs typeface="Times New Roman" pitchFamily="18" charset="0"/>
              </a:rPr>
              <a:t>Over travel of current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xit" presetSubtype="21" fill="hold" grpId="1" nodeType="clickEffect">
                                  <p:stCondLst>
                                    <p:cond delay="0"/>
                                  </p:stCondLst>
                                  <p:childTnLst>
                                    <p:animEffect transition="out" filter="barn(inVertical)">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xit" presetSubtype="0" fill="hold" grpId="1" nodeType="clickEffect">
                                  <p:stCondLst>
                                    <p:cond delay="0"/>
                                  </p:stCondLst>
                                  <p:childTnLst>
                                    <p:animEffect transition="out" filter="fade">
                                      <p:cBhvr>
                                        <p:cTn id="33" dur="1000"/>
                                        <p:tgtEl>
                                          <p:spTgt spid="8"/>
                                        </p:tgtEl>
                                      </p:cBhvr>
                                    </p:animEffect>
                                    <p:anim calcmode="lin" valueType="num">
                                      <p:cBhvr>
                                        <p:cTn id="34" dur="1000"/>
                                        <p:tgtEl>
                                          <p:spTgt spid="8"/>
                                        </p:tgtEl>
                                        <p:attrNameLst>
                                          <p:attrName>ppt_x</p:attrName>
                                        </p:attrNameLst>
                                      </p:cBhvr>
                                      <p:tavLst>
                                        <p:tav tm="0">
                                          <p:val>
                                            <p:strVal val="ppt_x"/>
                                          </p:val>
                                        </p:tav>
                                        <p:tav tm="100000">
                                          <p:val>
                                            <p:strVal val="ppt_x"/>
                                          </p:val>
                                        </p:tav>
                                      </p:tavLst>
                                    </p:anim>
                                    <p:anim calcmode="lin" valueType="num">
                                      <p:cBhvr>
                                        <p:cTn id="35" dur="1000"/>
                                        <p:tgtEl>
                                          <p:spTgt spid="8"/>
                                        </p:tgtEl>
                                        <p:attrNameLst>
                                          <p:attrName>ppt_y</p:attrName>
                                        </p:attrNameLst>
                                      </p:cBhvr>
                                      <p:tavLst>
                                        <p:tav tm="0">
                                          <p:val>
                                            <p:strVal val="ppt_y"/>
                                          </p:val>
                                        </p:tav>
                                        <p:tav tm="100000">
                                          <p:val>
                                            <p:strVal val="ppt_y+.1"/>
                                          </p:val>
                                        </p:tav>
                                      </p:tavLst>
                                    </p:anim>
                                    <p:set>
                                      <p:cBhvr>
                                        <p:cTn id="36"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P spid="5" grpId="1" animBg="1"/>
      <p:bldP spid="8" grpId="0" animBg="1"/>
      <p:bldP spid="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62000" y="304800"/>
            <a:ext cx="57150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latin typeface="Times New Roman" pitchFamily="18" charset="0"/>
                <a:cs typeface="Times New Roman" pitchFamily="18" charset="0"/>
              </a:rPr>
              <a:t>Process Parameters in EDM</a:t>
            </a:r>
            <a:endParaRPr lang="en-US" sz="3200" dirty="0">
              <a:latin typeface="Times New Roman" pitchFamily="18" charset="0"/>
              <a:cs typeface="Times New Roman" pitchFamily="18" charset="0"/>
            </a:endParaRPr>
          </a:p>
        </p:txBody>
      </p:sp>
      <p:sp>
        <p:nvSpPr>
          <p:cNvPr id="3" name="TextBox 2"/>
          <p:cNvSpPr txBox="1"/>
          <p:nvPr/>
        </p:nvSpPr>
        <p:spPr>
          <a:xfrm>
            <a:off x="914400" y="1524000"/>
            <a:ext cx="7391400" cy="4247317"/>
          </a:xfrm>
          <a:prstGeom prst="rect">
            <a:avLst/>
          </a:prstGeom>
          <a:noFill/>
        </p:spPr>
        <p:txBody>
          <a:bodyPr wrap="square" rtlCol="0">
            <a:spAutoFit/>
          </a:bodyPr>
          <a:lstStyle/>
          <a:p>
            <a:pPr>
              <a:buFont typeface="Wingdings" pitchFamily="2" charset="2"/>
              <a:buChar char="ü"/>
            </a:pPr>
            <a:r>
              <a:rPr lang="en-US" b="1" dirty="0" smtClean="0">
                <a:latin typeface="Times New Roman" pitchFamily="18" charset="0"/>
                <a:cs typeface="Times New Roman" pitchFamily="18" charset="0"/>
              </a:rPr>
              <a:t> The working voltage – Vw (74-65 V)</a:t>
            </a: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The maximum current – Io</a:t>
            </a: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The pulse on time – t on</a:t>
            </a: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The pulse off time – t off</a:t>
            </a: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the gap between the work piece and the tool- spark gap – </a:t>
            </a:r>
            <a:r>
              <a:rPr lang="el-GR" b="1" dirty="0" smtClean="0">
                <a:latin typeface="Times New Roman" pitchFamily="18" charset="0"/>
                <a:cs typeface="Times New Roman" pitchFamily="18" charset="0"/>
              </a:rPr>
              <a:t>δ</a:t>
            </a:r>
            <a:endParaRPr lang="en-US" b="1" dirty="0" smtClean="0">
              <a:latin typeface="Times New Roman" pitchFamily="18" charset="0"/>
              <a:cs typeface="Times New Roman" pitchFamily="18" charset="0"/>
            </a:endParaRP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the polarity – straight polarity – tool (-ve)</a:t>
            </a: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the dielectric medium</a:t>
            </a: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external flusing through the spark gap.</a:t>
            </a:r>
            <a:endParaRPr lang="en-US" b="1" dirty="0">
              <a:latin typeface="Times New Roman" pitchFamily="18" charset="0"/>
              <a:cs typeface="Times New Roman" pitchFamily="18" charset="0"/>
            </a:endParaRPr>
          </a:p>
        </p:txBody>
      </p:sp>
      <p:pic>
        <p:nvPicPr>
          <p:cNvPr id="4" name="Picture 3"/>
          <p:cNvPicPr>
            <a:picLocks noChangeAspect="1" noChangeArrowheads="1"/>
          </p:cNvPicPr>
          <p:nvPr/>
        </p:nvPicPr>
        <p:blipFill>
          <a:blip r:embed="rId2" cstate="print"/>
          <a:srcRect/>
          <a:stretch>
            <a:fillRect/>
          </a:stretch>
        </p:blipFill>
        <p:spPr bwMode="auto">
          <a:xfrm>
            <a:off x="5257800" y="1524000"/>
            <a:ext cx="3505200" cy="2590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62000" y="304800"/>
            <a:ext cx="57150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latin typeface="Times New Roman" pitchFamily="18" charset="0"/>
                <a:cs typeface="Times New Roman" pitchFamily="18" charset="0"/>
              </a:rPr>
              <a:t>Characteristics of EDM</a:t>
            </a:r>
            <a:endParaRPr lang="en-US" sz="3200" dirty="0">
              <a:latin typeface="Times New Roman" pitchFamily="18" charset="0"/>
              <a:cs typeface="Times New Roman" pitchFamily="18" charset="0"/>
            </a:endParaRPr>
          </a:p>
        </p:txBody>
      </p:sp>
      <p:sp>
        <p:nvSpPr>
          <p:cNvPr id="4" name="TextBox 3"/>
          <p:cNvSpPr txBox="1"/>
          <p:nvPr/>
        </p:nvSpPr>
        <p:spPr>
          <a:xfrm>
            <a:off x="838200" y="1371600"/>
            <a:ext cx="7467600" cy="4893647"/>
          </a:xfrm>
          <a:prstGeom prst="rect">
            <a:avLst/>
          </a:prstGeom>
          <a:noFill/>
        </p:spPr>
        <p:txBody>
          <a:bodyPr wrap="square" rtlCol="0">
            <a:spAutoFit/>
          </a:bodyPr>
          <a:lstStyle/>
          <a:p>
            <a:pPr>
              <a:buFont typeface="Wingdings" pitchFamily="2" charset="2"/>
              <a:buChar char="Ø"/>
            </a:pPr>
            <a:r>
              <a:rPr lang="en-US" dirty="0" smtClean="0"/>
              <a:t> </a:t>
            </a:r>
            <a:r>
              <a:rPr lang="en-US" sz="2400" dirty="0" smtClean="0">
                <a:solidFill>
                  <a:srgbClr val="C00000"/>
                </a:solidFill>
                <a:latin typeface="Times New Roman" pitchFamily="18" charset="0"/>
                <a:cs typeface="Times New Roman" pitchFamily="18" charset="0"/>
              </a:rPr>
              <a:t>the process can be used to machine any work material if it is electrically conductive</a:t>
            </a:r>
          </a:p>
          <a:p>
            <a:pPr>
              <a:buFont typeface="Wingdings" pitchFamily="2" charset="2"/>
              <a:buChar char="Ø"/>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material removal depends on mainly thermal properties of the work material rather than its strength,hardness etc.</a:t>
            </a:r>
          </a:p>
          <a:p>
            <a:pPr>
              <a:buFont typeface="Wingdings" pitchFamily="2" charset="2"/>
              <a:buChar char="Ø"/>
            </a:pPr>
            <a:r>
              <a:rPr lang="en-US" sz="2400" dirty="0">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in EDM there is a physical tool and geometry of the tool is the positive impression of the hole or geometric feature to be machined</a:t>
            </a:r>
          </a:p>
          <a:p>
            <a:pPr>
              <a:buFont typeface="Wingdings" pitchFamily="2" charset="2"/>
              <a:buChar char="Ø"/>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tool has to be electrically conductive as well. The tool wear once again depends on the thermal properties of the tool  material.</a:t>
            </a:r>
          </a:p>
          <a:p>
            <a:pPr>
              <a:buFont typeface="Wingdings" pitchFamily="2" charset="2"/>
              <a:buChar char="Ø"/>
            </a:pPr>
            <a:r>
              <a:rPr lang="en-US" sz="2400" dirty="0">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rapid heating and cooling and local high temperature leads to surface hardening which may be desirable in some applications.</a:t>
            </a:r>
            <a:endParaRPr lang="en-US" sz="2400" dirty="0">
              <a:solidFill>
                <a:srgbClr val="C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5638800" y="1600200"/>
            <a:ext cx="2505075" cy="3162300"/>
          </a:xfrm>
          <a:prstGeom prst="rect">
            <a:avLst/>
          </a:prstGeom>
          <a:noFill/>
          <a:ln w="9525">
            <a:noFill/>
            <a:miter lim="800000"/>
            <a:headEnd/>
            <a:tailEnd/>
          </a:ln>
        </p:spPr>
      </p:pic>
      <p:sp>
        <p:nvSpPr>
          <p:cNvPr id="3" name="TextBox 2"/>
          <p:cNvSpPr txBox="1"/>
          <p:nvPr/>
        </p:nvSpPr>
        <p:spPr>
          <a:xfrm>
            <a:off x="914400" y="914400"/>
            <a:ext cx="5334000" cy="369332"/>
          </a:xfrm>
          <a:prstGeom prst="rect">
            <a:avLst/>
          </a:prstGeom>
          <a:noFill/>
        </p:spPr>
        <p:txBody>
          <a:bodyPr wrap="square" rtlCol="0">
            <a:spAutoFit/>
          </a:bodyPr>
          <a:lstStyle/>
          <a:p>
            <a:r>
              <a:rPr lang="en-US" dirty="0" smtClean="0"/>
              <a:t>Taper  cut and over  cut</a:t>
            </a:r>
            <a:endParaRPr lang="en-US" dirty="0"/>
          </a:p>
        </p:txBody>
      </p:sp>
      <p:sp>
        <p:nvSpPr>
          <p:cNvPr id="4" name="Rounded Rectangle 3"/>
          <p:cNvSpPr/>
          <p:nvPr/>
        </p:nvSpPr>
        <p:spPr>
          <a:xfrm>
            <a:off x="838200" y="2819400"/>
            <a:ext cx="44196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Though there is a  possibility  of taper cut and over cut in EDM, they can be controlled  and compensated </a:t>
            </a:r>
            <a:endParaRPr lang="en-US" dirty="0"/>
          </a:p>
        </p:txBody>
      </p:sp>
      <p:cxnSp>
        <p:nvCxnSpPr>
          <p:cNvPr id="5" name="Straight Arrow Connector 4"/>
          <p:cNvCxnSpPr/>
          <p:nvPr/>
        </p:nvCxnSpPr>
        <p:spPr>
          <a:xfrm>
            <a:off x="6096000" y="2514600"/>
            <a:ext cx="1524000"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6" name="TextBox 5"/>
          <p:cNvSpPr txBox="1"/>
          <p:nvPr/>
        </p:nvSpPr>
        <p:spPr>
          <a:xfrm>
            <a:off x="6863433" y="2013466"/>
            <a:ext cx="1719263"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Over cut</a:t>
            </a:r>
            <a:endParaRPr lang="en-US" b="1" dirty="0">
              <a:solidFill>
                <a:srgbClr val="FF0000"/>
              </a:solidFill>
              <a:latin typeface="Times New Roman" pitchFamily="18" charset="0"/>
              <a:cs typeface="Times New Roman" pitchFamily="18" charset="0"/>
            </a:endParaRPr>
          </a:p>
        </p:txBody>
      </p:sp>
      <p:cxnSp>
        <p:nvCxnSpPr>
          <p:cNvPr id="8" name="Straight Arrow Connector 7"/>
          <p:cNvCxnSpPr/>
          <p:nvPr/>
        </p:nvCxnSpPr>
        <p:spPr>
          <a:xfrm flipH="1" flipV="1">
            <a:off x="7315200" y="3924300"/>
            <a:ext cx="685800" cy="7239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8"/>
          <p:cNvSpPr/>
          <p:nvPr/>
        </p:nvSpPr>
        <p:spPr>
          <a:xfrm>
            <a:off x="6248400" y="3916918"/>
            <a:ext cx="1972404" cy="369332"/>
          </a:xfrm>
          <a:prstGeom prst="rect">
            <a:avLst/>
          </a:prstGeom>
        </p:spPr>
        <p:txBody>
          <a:bodyPr wrap="square">
            <a:spAutoFit/>
          </a:bodyPr>
          <a:lstStyle/>
          <a:p>
            <a:r>
              <a:rPr lang="en-US" b="1" dirty="0">
                <a:solidFill>
                  <a:srgbClr val="FF0000"/>
                </a:solidFill>
                <a:latin typeface="Times New Roman" pitchFamily="18" charset="0"/>
                <a:cs typeface="Times New Roman" pitchFamily="18" charset="0"/>
              </a:rPr>
              <a:t>T</a:t>
            </a:r>
            <a:r>
              <a:rPr lang="en-US" b="1" dirty="0" smtClean="0">
                <a:solidFill>
                  <a:srgbClr val="FF0000"/>
                </a:solidFill>
                <a:latin typeface="Times New Roman" pitchFamily="18" charset="0"/>
                <a:cs typeface="Times New Roman" pitchFamily="18" charset="0"/>
              </a:rPr>
              <a:t>aper </a:t>
            </a:r>
            <a:r>
              <a:rPr lang="en-US" b="1" dirty="0">
                <a:solidFill>
                  <a:srgbClr val="FF0000"/>
                </a:solidFill>
                <a:latin typeface="Times New Roman" pitchFamily="18" charset="0"/>
                <a:cs typeface="Times New Roman" pitchFamily="18" charset="0"/>
              </a:rPr>
              <a:t>cut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3953" y="1592349"/>
            <a:ext cx="2431290" cy="312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flipV="1">
            <a:off x="7239000" y="1371600"/>
            <a:ext cx="484064" cy="8265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95232" y="993751"/>
            <a:ext cx="1989348" cy="307777"/>
          </a:xfrm>
          <a:prstGeom prst="rect">
            <a:avLst/>
          </a:prstGeom>
          <a:noFill/>
        </p:spPr>
        <p:txBody>
          <a:bodyPr wrap="square" rtlCol="0">
            <a:spAutoFit/>
          </a:bodyPr>
          <a:lstStyle/>
          <a:p>
            <a:r>
              <a:rPr lang="en-US" sz="1400" b="1" dirty="0" smtClean="0"/>
              <a:t>Coated  with insulated</a:t>
            </a:r>
            <a:endParaRPr lang="en-US" sz="1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609600"/>
            <a:ext cx="2743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DIELECTRIC</a:t>
            </a:r>
            <a:endParaRPr lang="en-US" dirty="0"/>
          </a:p>
        </p:txBody>
      </p:sp>
      <p:sp>
        <p:nvSpPr>
          <p:cNvPr id="3" name="TextBox 2"/>
          <p:cNvSpPr txBox="1"/>
          <p:nvPr/>
        </p:nvSpPr>
        <p:spPr>
          <a:xfrm>
            <a:off x="198549" y="1600200"/>
            <a:ext cx="8610600" cy="4708981"/>
          </a:xfrm>
          <a:prstGeom prst="rect">
            <a:avLst/>
          </a:prstGeom>
          <a:noFill/>
        </p:spPr>
        <p:txBody>
          <a:bodyPr wrap="square" rtlCol="0">
            <a:spAutoFit/>
          </a:bodyPr>
          <a:lstStyle/>
          <a:p>
            <a:pPr>
              <a:buFont typeface="Wingdings" pitchFamily="2" charset="2"/>
              <a:buChar char="Ø"/>
            </a:pPr>
            <a:r>
              <a:rPr lang="en-US" sz="2000" dirty="0" smtClean="0">
                <a:solidFill>
                  <a:srgbClr val="C00000"/>
                </a:solidFill>
                <a:latin typeface="Times New Roman" pitchFamily="18" charset="0"/>
                <a:cs typeface="Times New Roman" pitchFamily="18" charset="0"/>
              </a:rPr>
              <a:t>Materical removal mainly occurs due to thermal evaporation and melting. As the thermal processing required to be carried out in absence of oxygen so that the process can be controlled and oxidation avoided</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pPr>
              <a:buFont typeface="Wingdings" pitchFamily="2" charset="2"/>
              <a:buChar char="Ø"/>
            </a:pPr>
            <a:r>
              <a:rPr lang="en-US" sz="2000" dirty="0" smtClean="0">
                <a:latin typeface="Times New Roman" pitchFamily="18" charset="0"/>
                <a:cs typeface="Times New Roman" pitchFamily="18" charset="0"/>
              </a:rPr>
              <a:t>Oxidation often leads to poor surface conductivity of the  work piece hindering further machining(spark will not be stable, total efficiency of the spark cannot be utilized).</a:t>
            </a:r>
          </a:p>
          <a:p>
            <a:pPr>
              <a:buFont typeface="Wingdings" pitchFamily="2" charset="2"/>
              <a:buChar char="Ø"/>
            </a:pPr>
            <a:r>
              <a:rPr lang="en-US" sz="2000" dirty="0" smtClean="0">
                <a:latin typeface="Times New Roman" pitchFamily="18" charset="0"/>
                <a:cs typeface="Times New Roman" pitchFamily="18" charset="0"/>
              </a:rPr>
              <a:t>Hence, dielectric fluid should provide an oxygen free machining environment. </a:t>
            </a:r>
          </a:p>
          <a:p>
            <a:endParaRPr lang="en-US" sz="2000" dirty="0" smtClean="0">
              <a:latin typeface="Times New Roman" pitchFamily="18" charset="0"/>
              <a:cs typeface="Times New Roman" pitchFamily="18" charset="0"/>
            </a:endParaRPr>
          </a:p>
          <a:p>
            <a:pPr>
              <a:buFont typeface="Wingdings" pitchFamily="2" charset="2"/>
              <a:buChar char="Ø"/>
            </a:pPr>
            <a:r>
              <a:rPr lang="en-US" sz="2000" dirty="0" smtClean="0">
                <a:solidFill>
                  <a:srgbClr val="C00000"/>
                </a:solidFill>
                <a:latin typeface="Times New Roman" pitchFamily="18" charset="0"/>
                <a:cs typeface="Times New Roman" pitchFamily="18" charset="0"/>
              </a:rPr>
              <a:t>Moreover, during sparking it should be  thermally resistant as well.</a:t>
            </a:r>
          </a:p>
          <a:p>
            <a:endParaRPr lang="en-US" sz="2000" dirty="0" smtClean="0">
              <a:latin typeface="Times New Roman" pitchFamily="18" charset="0"/>
              <a:cs typeface="Times New Roman" pitchFamily="18" charset="0"/>
            </a:endParaRPr>
          </a:p>
          <a:p>
            <a:pPr>
              <a:buFont typeface="Wingdings" pitchFamily="2" charset="2"/>
              <a:buChar char="Ø"/>
            </a:pPr>
            <a:r>
              <a:rPr lang="en-US" sz="2000" dirty="0" smtClean="0">
                <a:latin typeface="Times New Roman" pitchFamily="18" charset="0"/>
                <a:cs typeface="Times New Roman" pitchFamily="18" charset="0"/>
              </a:rPr>
              <a:t>Tap water cannot be usd as it ionises  too early and thus breakdown due to presence of salts as impurities occur.</a:t>
            </a:r>
          </a:p>
          <a:p>
            <a:endParaRPr lang="en-US" sz="2000" dirty="0" smtClean="0">
              <a:latin typeface="Times New Roman" pitchFamily="18" charset="0"/>
              <a:cs typeface="Times New Roman" pitchFamily="18" charset="0"/>
            </a:endParaRPr>
          </a:p>
          <a:p>
            <a:pPr>
              <a:buFont typeface="Wingdings" pitchFamily="2" charset="2"/>
              <a:buChar char="Ø"/>
            </a:pPr>
            <a:r>
              <a:rPr lang="en-US" sz="2000" dirty="0" smtClean="0">
                <a:solidFill>
                  <a:srgbClr val="C00000"/>
                </a:solidFill>
                <a:latin typeface="Times New Roman" pitchFamily="18" charset="0"/>
                <a:cs typeface="Times New Roman" pitchFamily="18" charset="0"/>
              </a:rPr>
              <a:t>Dielectric medium is generally flushed around the spark zone</a:t>
            </a:r>
            <a:endParaRPr lang="en-US" sz="2000" dirty="0">
              <a:solidFill>
                <a:srgbClr val="C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228600"/>
            <a:ext cx="2514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Tool material</a:t>
            </a:r>
            <a:endParaRPr lang="en-US" sz="2000" b="1" dirty="0">
              <a:latin typeface="Times New Roman" pitchFamily="18" charset="0"/>
              <a:cs typeface="Times New Roman" pitchFamily="18" charset="0"/>
            </a:endParaRPr>
          </a:p>
        </p:txBody>
      </p:sp>
      <p:sp>
        <p:nvSpPr>
          <p:cNvPr id="3" name="TextBox 2"/>
          <p:cNvSpPr txBox="1"/>
          <p:nvPr/>
        </p:nvSpPr>
        <p:spPr>
          <a:xfrm>
            <a:off x="609600" y="1600200"/>
            <a:ext cx="7924800" cy="4247317"/>
          </a:xfrm>
          <a:prstGeom prst="rect">
            <a:avLst/>
          </a:prstGeom>
          <a:noFill/>
        </p:spPr>
        <p:txBody>
          <a:bodyPr wrap="square" rtlCol="0">
            <a:spAutoFit/>
          </a:bodyPr>
          <a:lstStyle/>
          <a:p>
            <a:pPr>
              <a:buFont typeface="Wingdings" pitchFamily="2" charset="2"/>
              <a:buChar char="ü"/>
            </a:pPr>
            <a:r>
              <a:rPr lang="en-US" dirty="0"/>
              <a:t> </a:t>
            </a:r>
            <a:r>
              <a:rPr lang="en-US" dirty="0" smtClean="0">
                <a:solidFill>
                  <a:srgbClr val="C00000"/>
                </a:solidFill>
                <a:latin typeface="Times New Roman" pitchFamily="18" charset="0"/>
                <a:cs typeface="Times New Roman" pitchFamily="18" charset="0"/>
              </a:rPr>
              <a:t>electrode not undergo  much tool wear  when it is impinged by positive ions.</a:t>
            </a:r>
          </a:p>
          <a:p>
            <a:pPr>
              <a:buFont typeface="Wingdings" pitchFamily="2" charset="2"/>
              <a:buChar char="ü"/>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localised temperature rise has to be less by tailoring or properly choosing its properties</a:t>
            </a:r>
          </a:p>
          <a:p>
            <a:pPr>
              <a:buFont typeface="Wingdings" pitchFamily="2" charset="2"/>
              <a:buChar char="ü"/>
            </a:pPr>
            <a:r>
              <a:rPr lang="en-US" dirty="0">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or even when temperature  increases there would be less melting</a:t>
            </a:r>
          </a:p>
          <a:p>
            <a:pPr>
              <a:buFont typeface="Wingdings" pitchFamily="2" charset="2"/>
              <a:buChar char="ü"/>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further, the tool should be easily workable as intricate shaped geometric features are machined in EDM.</a:t>
            </a:r>
          </a:p>
          <a:p>
            <a:pPr>
              <a:buFont typeface="Wingdings" pitchFamily="2" charset="2"/>
              <a:buChar char="ü"/>
            </a:pPr>
            <a:r>
              <a:rPr lang="en-US" dirty="0">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high electrical conductivity – electrons Are  cold emitted more easily and there is less bulk electrical heating.</a:t>
            </a:r>
          </a:p>
          <a:p>
            <a:pPr>
              <a:buFont typeface="Wingdings" pitchFamily="2" charset="2"/>
              <a:buChar char="ü"/>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high melting point.</a:t>
            </a:r>
          </a:p>
          <a:p>
            <a:pPr>
              <a:buFont typeface="Wingdings" pitchFamily="2" charset="2"/>
              <a:buChar char="ü"/>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easy manufacturability &amp; </a:t>
            </a:r>
            <a:r>
              <a:rPr lang="en-US" dirty="0" err="1" smtClean="0">
                <a:latin typeface="Times New Roman" pitchFamily="18" charset="0"/>
                <a:cs typeface="Times New Roman" pitchFamily="18" charset="0"/>
              </a:rPr>
              <a:t>ccost</a:t>
            </a:r>
            <a:r>
              <a:rPr lang="en-US" dirty="0" smtClean="0">
                <a:latin typeface="Times New Roman" pitchFamily="18" charset="0"/>
                <a:cs typeface="Times New Roman" pitchFamily="18" charset="0"/>
              </a:rPr>
              <a:t>-cheap</a:t>
            </a:r>
          </a:p>
          <a:p>
            <a:endParaRPr lang="en-US" dirty="0" smtClean="0">
              <a:latin typeface="Times New Roman" pitchFamily="18" charset="0"/>
              <a:cs typeface="Times New Roman" pitchFamily="18" charset="0"/>
            </a:endParaRPr>
          </a:p>
          <a:p>
            <a:pPr>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graphite</a:t>
            </a:r>
          </a:p>
          <a:p>
            <a:pPr>
              <a:buFont typeface="Wingdings" pitchFamily="2" charset="2"/>
              <a:buChar char="Ø"/>
            </a:pPr>
            <a:r>
              <a:rPr lang="en-US" dirty="0" smtClean="0">
                <a:latin typeface="Times New Roman" pitchFamily="18" charset="0"/>
                <a:cs typeface="Times New Roman" pitchFamily="18" charset="0"/>
              </a:rPr>
              <a:t>Electrolytic oxygen free copper</a:t>
            </a:r>
          </a:p>
          <a:p>
            <a:pPr>
              <a:buFont typeface="Wingdings" pitchFamily="2" charset="2"/>
              <a:buChar char="Ø"/>
            </a:pPr>
            <a:r>
              <a:rPr lang="en-US" dirty="0" smtClean="0">
                <a:latin typeface="Times New Roman" pitchFamily="18" charset="0"/>
                <a:cs typeface="Times New Roman" pitchFamily="18" charset="0"/>
              </a:rPr>
              <a:t>Tellurium copper – 99% cu +0.5% tellurium</a:t>
            </a:r>
          </a:p>
          <a:p>
            <a:pPr>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brass</a:t>
            </a:r>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1114</Words>
  <Application>Microsoft Office PowerPoint</Application>
  <PresentationFormat>On-screen Show (4:3)</PresentationFormat>
  <Paragraphs>125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ELECTRO-DISCHARGE MACHINING</vt:lpstr>
      <vt:lpstr>Electro-discharge Machining -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ELECTRO-DISCHARGE MACHINING</dc:title>
  <dc:creator>DEBOLINA</dc:creator>
  <cp:lastModifiedBy>Debolina</cp:lastModifiedBy>
  <cp:revision>52</cp:revision>
  <dcterms:created xsi:type="dcterms:W3CDTF">2015-09-29T04:17:44Z</dcterms:created>
  <dcterms:modified xsi:type="dcterms:W3CDTF">2016-11-01T16:53:31Z</dcterms:modified>
</cp:coreProperties>
</file>