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7" r:id="rId2"/>
    <p:sldId id="365" r:id="rId3"/>
    <p:sldId id="387" r:id="rId4"/>
    <p:sldId id="388" r:id="rId5"/>
    <p:sldId id="390" r:id="rId6"/>
    <p:sldId id="393" r:id="rId7"/>
    <p:sldId id="391" r:id="rId8"/>
    <p:sldId id="405" r:id="rId9"/>
    <p:sldId id="389" r:id="rId10"/>
    <p:sldId id="406" r:id="rId11"/>
    <p:sldId id="407" r:id="rId12"/>
    <p:sldId id="394" r:id="rId13"/>
    <p:sldId id="400" r:id="rId14"/>
    <p:sldId id="410" r:id="rId15"/>
    <p:sldId id="411" r:id="rId16"/>
    <p:sldId id="375" r:id="rId17"/>
  </p:sldIdLst>
  <p:sldSz cx="10158413" cy="7616825"/>
  <p:notesSz cx="6797675" cy="99250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506413" indent="-492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1014413" indent="-1000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522413" indent="-1508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2030413" indent="-201613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1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184684"/>
    <a:srgbClr val="004985"/>
    <a:srgbClr val="646464"/>
    <a:srgbClr val="00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1549" autoAdjust="0"/>
  </p:normalViewPr>
  <p:slideViewPr>
    <p:cSldViewPr snapToObjects="1">
      <p:cViewPr varScale="1">
        <p:scale>
          <a:sx n="58" d="100"/>
          <a:sy n="58" d="100"/>
        </p:scale>
        <p:origin x="1656" y="78"/>
      </p:cViewPr>
      <p:guideLst>
        <p:guide orient="horz" pos="2399"/>
        <p:guide pos="31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4E324-6735-4CBC-B27C-DDFEFBAF63CE}" type="datetimeFigureOut">
              <a:rPr lang="sv-SE" smtClean="0"/>
              <a:pPr/>
              <a:t>2016-09-08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2B633-7020-4C6D-8407-F5B1779E7D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030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ED36-201F-4C24-8190-C6A1E5185695}" type="datetimeFigureOut">
              <a:rPr lang="sv-SE" smtClean="0"/>
              <a:pPr/>
              <a:t>2016-09-08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80B5A-6F4C-4909-8BED-3A62CADA5F5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13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B5A-6F4C-4909-8BED-3A62CADA5F5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979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B5A-6F4C-4909-8BED-3A62CADA5F5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58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B5A-6F4C-4909-8BED-3A62CADA5F55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85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B5A-6F4C-4909-8BED-3A62CADA5F55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427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 descr="Fotolia_58574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1217613"/>
            <a:ext cx="10337801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2" descr="te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10274301" cy="770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7113" y="455613"/>
            <a:ext cx="2120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881" y="6093460"/>
            <a:ext cx="8634651" cy="126947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4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h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9525"/>
            <a:ext cx="102790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>
          <a:xfrm>
            <a:off x="507206" y="2412000"/>
            <a:ext cx="4419600" cy="4570095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Char char="●"/>
              <a:defRPr sz="20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311106" y="2411412"/>
            <a:ext cx="3111500" cy="2921000"/>
          </a:xfrm>
          <a:prstGeom prst="rect">
            <a:avLst/>
          </a:prstGeom>
        </p:spPr>
        <p:txBody>
          <a:bodyPr vert="horz"/>
          <a:lstStyle>
            <a:lvl1pPr>
              <a:defRPr sz="1500"/>
            </a:lvl1pPr>
          </a:lstStyle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Fotolia_14901735_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413" y="2587625"/>
            <a:ext cx="74564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2" descr="h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9525"/>
            <a:ext cx="102790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>
          <a:xfrm>
            <a:off x="507206" y="2412000"/>
            <a:ext cx="4419600" cy="4570095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Char char="●"/>
              <a:defRPr sz="20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" descr="h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9525"/>
            <a:ext cx="102790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Gerade Verbindung 4"/>
          <p:cNvCxnSpPr>
            <a:cxnSpLocks noChangeShapeType="1"/>
          </p:cNvCxnSpPr>
          <p:nvPr/>
        </p:nvCxnSpPr>
        <p:spPr bwMode="auto">
          <a:xfrm>
            <a:off x="506413" y="3351213"/>
            <a:ext cx="4464050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0" name="Gerade Verbindung 4"/>
          <p:cNvCxnSpPr>
            <a:cxnSpLocks noChangeShapeType="1"/>
          </p:cNvCxnSpPr>
          <p:nvPr/>
        </p:nvCxnSpPr>
        <p:spPr bwMode="auto">
          <a:xfrm>
            <a:off x="511175" y="4721225"/>
            <a:ext cx="4462463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1" name="Gerade Verbindung 4"/>
          <p:cNvCxnSpPr>
            <a:cxnSpLocks noChangeShapeType="1"/>
          </p:cNvCxnSpPr>
          <p:nvPr/>
        </p:nvCxnSpPr>
        <p:spPr bwMode="auto">
          <a:xfrm>
            <a:off x="514350" y="6200775"/>
            <a:ext cx="446405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2" name="Gerade Verbindung 4"/>
          <p:cNvCxnSpPr>
            <a:cxnSpLocks noChangeShapeType="1"/>
          </p:cNvCxnSpPr>
          <p:nvPr/>
        </p:nvCxnSpPr>
        <p:spPr bwMode="auto">
          <a:xfrm>
            <a:off x="5154613" y="3351213"/>
            <a:ext cx="4464050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3" name="Gerade Verbindung 4"/>
          <p:cNvCxnSpPr>
            <a:cxnSpLocks noChangeShapeType="1"/>
          </p:cNvCxnSpPr>
          <p:nvPr/>
        </p:nvCxnSpPr>
        <p:spPr bwMode="auto">
          <a:xfrm>
            <a:off x="5159375" y="4721225"/>
            <a:ext cx="4462463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0" name="Gerade Verbindung 4"/>
          <p:cNvCxnSpPr>
            <a:cxnSpLocks noChangeShapeType="1"/>
          </p:cNvCxnSpPr>
          <p:nvPr/>
        </p:nvCxnSpPr>
        <p:spPr bwMode="auto">
          <a:xfrm>
            <a:off x="5162550" y="6200775"/>
            <a:ext cx="446405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7601" y="2513012"/>
            <a:ext cx="2819006" cy="609601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326606" y="2208212"/>
            <a:ext cx="1368000" cy="10668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3"/>
          </p:nvPr>
        </p:nvSpPr>
        <p:spPr>
          <a:xfrm>
            <a:off x="510807" y="3884612"/>
            <a:ext cx="2819006" cy="609601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/>
          </p:nvPr>
        </p:nvSpPr>
        <p:spPr>
          <a:xfrm>
            <a:off x="3329812" y="3579812"/>
            <a:ext cx="1368000" cy="10668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15"/>
          </p:nvPr>
        </p:nvSpPr>
        <p:spPr>
          <a:xfrm>
            <a:off x="514013" y="5408612"/>
            <a:ext cx="2819006" cy="609601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6" name="Bildplatzhalter 9"/>
          <p:cNvSpPr>
            <a:spLocks noGrp="1"/>
          </p:cNvSpPr>
          <p:nvPr>
            <p:ph type="pic" sz="quarter" idx="16"/>
          </p:nvPr>
        </p:nvSpPr>
        <p:spPr>
          <a:xfrm>
            <a:off x="3333018" y="5027612"/>
            <a:ext cx="1368000" cy="10668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  <p:sp>
        <p:nvSpPr>
          <p:cNvPr id="24" name="Textplatzhalter 3"/>
          <p:cNvSpPr>
            <a:spLocks noGrp="1"/>
          </p:cNvSpPr>
          <p:nvPr>
            <p:ph type="body" sz="half" idx="17"/>
          </p:nvPr>
        </p:nvSpPr>
        <p:spPr>
          <a:xfrm>
            <a:off x="5156593" y="2513012"/>
            <a:ext cx="2900825" cy="609601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8"/>
          </p:nvPr>
        </p:nvSpPr>
        <p:spPr>
          <a:xfrm>
            <a:off x="8057418" y="2208212"/>
            <a:ext cx="1368000" cy="10668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  <p:sp>
        <p:nvSpPr>
          <p:cNvPr id="26" name="Textplatzhalter 3"/>
          <p:cNvSpPr>
            <a:spLocks noGrp="1"/>
          </p:cNvSpPr>
          <p:nvPr>
            <p:ph type="body" sz="half" idx="19"/>
          </p:nvPr>
        </p:nvSpPr>
        <p:spPr>
          <a:xfrm>
            <a:off x="5159799" y="3884612"/>
            <a:ext cx="2900825" cy="609601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20"/>
          </p:nvPr>
        </p:nvSpPr>
        <p:spPr>
          <a:xfrm>
            <a:off x="8060624" y="3579812"/>
            <a:ext cx="1368000" cy="10668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  <p:sp>
        <p:nvSpPr>
          <p:cNvPr id="28" name="Textplatzhalter 3"/>
          <p:cNvSpPr>
            <a:spLocks noGrp="1"/>
          </p:cNvSpPr>
          <p:nvPr>
            <p:ph type="body" sz="half" idx="21"/>
          </p:nvPr>
        </p:nvSpPr>
        <p:spPr>
          <a:xfrm>
            <a:off x="5163005" y="5408612"/>
            <a:ext cx="2900825" cy="609601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9" name="Bildplatzhalter 9"/>
          <p:cNvSpPr>
            <a:spLocks noGrp="1"/>
          </p:cNvSpPr>
          <p:nvPr>
            <p:ph type="pic" sz="quarter" idx="22"/>
          </p:nvPr>
        </p:nvSpPr>
        <p:spPr>
          <a:xfrm>
            <a:off x="8063830" y="5027612"/>
            <a:ext cx="1368000" cy="10668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" descr="h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9525"/>
            <a:ext cx="102790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Gerade Verbindung 4"/>
          <p:cNvCxnSpPr>
            <a:cxnSpLocks noChangeShapeType="1"/>
          </p:cNvCxnSpPr>
          <p:nvPr/>
        </p:nvCxnSpPr>
        <p:spPr bwMode="auto">
          <a:xfrm rot="5400000">
            <a:off x="1423987" y="4548188"/>
            <a:ext cx="4068763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7" name="Gerade Verbindung 5"/>
          <p:cNvCxnSpPr>
            <a:cxnSpLocks noChangeShapeType="1"/>
          </p:cNvCxnSpPr>
          <p:nvPr/>
        </p:nvCxnSpPr>
        <p:spPr bwMode="auto">
          <a:xfrm rot="5400000">
            <a:off x="4597401" y="4546600"/>
            <a:ext cx="4068762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5775" y="4722813"/>
            <a:ext cx="2772000" cy="1858962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12"/>
          </p:nvPr>
        </p:nvSpPr>
        <p:spPr>
          <a:xfrm>
            <a:off x="3658791" y="4722812"/>
            <a:ext cx="2772000" cy="1858963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2"/>
          </p:nvPr>
        </p:nvSpPr>
        <p:spPr>
          <a:xfrm>
            <a:off x="6831806" y="4723607"/>
            <a:ext cx="2772000" cy="1858962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485775" y="2513013"/>
            <a:ext cx="2772000" cy="20160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3658791" y="2513013"/>
            <a:ext cx="2772000" cy="20160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6831806" y="2513013"/>
            <a:ext cx="2772000" cy="20160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h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9525"/>
            <a:ext cx="102790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507600" y="2360612"/>
            <a:ext cx="8803485" cy="4570095"/>
          </a:xfrm>
          <a:prstGeom prst="rect">
            <a:avLst/>
          </a:prstGeom>
        </p:spPr>
        <p:txBody>
          <a:bodyPr lIns="0" tIns="0" bIns="0"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endParaRPr lang="de-DE" noProof="0" dirty="0" smtClean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h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9525"/>
            <a:ext cx="102790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507600" y="2435225"/>
            <a:ext cx="8533213" cy="45735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4985"/>
                </a:solidFill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h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9525"/>
            <a:ext cx="102790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7206" y="2412000"/>
            <a:ext cx="8889326" cy="4570095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>
                <a:srgbClr val="004985"/>
              </a:buClr>
              <a:buSzPct val="100000"/>
              <a:buFont typeface="Arial"/>
              <a:buNone/>
              <a:defRPr sz="2000" baseline="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 descr="Fotolia_6424544_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0913"/>
            <a:ext cx="102266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2" descr="te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10274301" cy="770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7113" y="455613"/>
            <a:ext cx="2120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881" y="6093460"/>
            <a:ext cx="8634651" cy="126947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4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jose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3013"/>
            <a:ext cx="10158413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2" descr="test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10274301" cy="770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Fotolia_71045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6663"/>
            <a:ext cx="10301288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2" descr="test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10274301" cy="770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Fotolia_149017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1827213"/>
            <a:ext cx="103552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2" descr="test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10274301" cy="770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h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9525"/>
            <a:ext cx="102790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12041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7206" y="2412000"/>
            <a:ext cx="5562600" cy="4570095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2"/>
          </p:nvPr>
        </p:nvSpPr>
        <p:spPr>
          <a:xfrm>
            <a:off x="6285032" y="2487612"/>
            <a:ext cx="3111500" cy="29210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h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9525"/>
            <a:ext cx="102790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7206" y="2412000"/>
            <a:ext cx="8889326" cy="4570095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>
                <a:srgbClr val="004985"/>
              </a:buClr>
              <a:buSzPct val="100000"/>
              <a:buFont typeface="Arial"/>
              <a:buNone/>
              <a:defRPr sz="200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507599" y="4341813"/>
            <a:ext cx="3580213" cy="20320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4316413" y="4341813"/>
            <a:ext cx="2286000" cy="20320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6846093" y="4341813"/>
            <a:ext cx="3323431" cy="2032000"/>
          </a:xfrm>
          <a:prstGeom prst="rect">
            <a:avLst/>
          </a:prstGeom>
        </p:spPr>
        <p:txBody>
          <a:bodyPr vert="horz"/>
          <a:lstStyle>
            <a:lvl1pPr>
              <a:defRPr sz="1000"/>
            </a:lvl1pPr>
          </a:lstStyle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 descr="h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9525"/>
            <a:ext cx="102790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7272338"/>
            <a:ext cx="965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0" y="1080001"/>
            <a:ext cx="8686406" cy="120441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3900"/>
              </a:lnSpc>
              <a:defRPr sz="3000" b="1" i="0">
                <a:solidFill>
                  <a:srgbClr val="004985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7206" y="2412000"/>
            <a:ext cx="8889326" cy="4570095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004985"/>
              </a:buClr>
              <a:buSzPct val="100000"/>
              <a:buFont typeface="Arial"/>
              <a:buChar char="●"/>
              <a:defRPr sz="2000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3734593" cy="141287"/>
          </a:xfrm>
          <a:prstGeom prst="rect">
            <a:avLst/>
          </a:prstGeom>
        </p:spPr>
        <p:txBody>
          <a:bodyPr vert="horz" lIns="0" tIns="0" rIns="0" bIns="162000"/>
          <a:lstStyle>
            <a:lvl1pPr>
              <a:buNone/>
              <a:defRPr sz="900">
                <a:solidFill>
                  <a:srgbClr val="646464"/>
                </a:solidFill>
              </a:defRPr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  <p:sldLayoutId id="214748419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785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6pPr>
      <a:lvl7pPr marL="101571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7pPr>
      <a:lvl8pPr marL="152357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8pPr>
      <a:lvl9pPr marL="203143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793218" indent="-25392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01075" indent="-25392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08933" indent="-25392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16791" indent="-253929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507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58" algn="l" defTabSz="507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716" algn="l" defTabSz="507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73" algn="l" defTabSz="507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31" algn="l" defTabSz="507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89" algn="l" defTabSz="507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147" algn="l" defTabSz="507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004" algn="l" defTabSz="507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862" algn="l" defTabSz="507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systemair.com/globalassets/Downloads/Instructions-and-Manuals/FireSafety/InstalMaintenOperInstr_PP-52_DKI1_EN.pdf" TargetMode="External"/><Relationship Id="rId4" Type="http://schemas.openxmlformats.org/officeDocument/2006/relationships/hyperlink" Target="https://www.systemair.com/globalassets/Downloads/Instructions-and-Manuals/FireSafety/TechSpec_TPI-52_DKI1_EN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ystemair.com/globalassets/Downloads/Instructions-and-Manuals/FireSafety/InstalMaintenOperInstr_PP-53_DKISMA_EN.pdf" TargetMode="External"/><Relationship Id="rId5" Type="http://schemas.openxmlformats.org/officeDocument/2006/relationships/hyperlink" Target="https://www.systemair.com/globalassets/Downloads/Instructions-and-Manuals/FireSafety/TechSpec_TPI-53_DKISMA_EN.pdf" TargetMode="External"/><Relationship Id="rId4" Type="http://schemas.openxmlformats.org/officeDocument/2006/relationships/hyperlink" Target="https://www.systemair.com/globalassets/Downloads/Instructions-and-Manuals/FireSafety/DeclarOfPerform_53_DKISMA_EN.zi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temair.sk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718" y="6256684"/>
            <a:ext cx="8634413" cy="72008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dirty="0" err="1" smtClean="0">
                <a:latin typeface="Arial" charset="0"/>
                <a:cs typeface="Arial" charset="0"/>
              </a:rPr>
              <a:t>Smoke</a:t>
            </a:r>
            <a:r>
              <a:rPr lang="sk-SK" dirty="0" smtClean="0">
                <a:latin typeface="Arial" charset="0"/>
                <a:cs typeface="Arial" charset="0"/>
              </a:rPr>
              <a:t> </a:t>
            </a:r>
            <a:r>
              <a:rPr lang="sk-SK" dirty="0" err="1" smtClean="0">
                <a:latin typeface="Arial" charset="0"/>
                <a:cs typeface="Arial" charset="0"/>
              </a:rPr>
              <a:t>control</a:t>
            </a:r>
            <a:r>
              <a:rPr lang="sk-SK" dirty="0" smtClean="0">
                <a:latin typeface="Arial" charset="0"/>
                <a:cs typeface="Arial" charset="0"/>
              </a:rPr>
              <a:t> </a:t>
            </a:r>
            <a:r>
              <a:rPr lang="sk-SK" dirty="0" err="1" smtClean="0">
                <a:latin typeface="Arial" charset="0"/>
                <a:cs typeface="Arial" charset="0"/>
              </a:rPr>
              <a:t>dampers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textu 3"/>
          <p:cNvSpPr txBox="1">
            <a:spLocks/>
          </p:cNvSpPr>
          <p:nvPr/>
        </p:nvSpPr>
        <p:spPr>
          <a:xfrm>
            <a:off x="5511255" y="7336804"/>
            <a:ext cx="4647158" cy="287909"/>
          </a:xfrm>
          <a:prstGeom prst="rect">
            <a:avLst/>
          </a:prstGeom>
        </p:spPr>
        <p:txBody>
          <a:bodyPr/>
          <a:lstStyle/>
          <a:p>
            <a:pPr marL="379413" marR="0" lvl="0" indent="-379413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M. Janov PM FSP, IMOS-Systemair, Slovakia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4405"/>
          <a:stretch>
            <a:fillRect/>
          </a:stretch>
        </p:blipFill>
        <p:spPr bwMode="auto">
          <a:xfrm>
            <a:off x="0" y="1219200"/>
            <a:ext cx="10261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/>
          <a:srcRect r="42692"/>
          <a:stretch/>
        </p:blipFill>
        <p:spPr>
          <a:xfrm>
            <a:off x="470695" y="1231609"/>
            <a:ext cx="2520279" cy="1884761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 bwMode="auto">
          <a:xfrm>
            <a:off x="470694" y="3376330"/>
            <a:ext cx="2520280" cy="26753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95" y="3458259"/>
            <a:ext cx="2292715" cy="243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2901" y="0"/>
            <a:ext cx="7633243" cy="1000100"/>
          </a:xfrm>
        </p:spPr>
        <p:txBody>
          <a:bodyPr/>
          <a:lstStyle/>
          <a:p>
            <a:pPr algn="r"/>
            <a:r>
              <a:rPr lang="sk-SK" dirty="0" err="1" smtClean="0"/>
              <a:t>Classification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single </a:t>
            </a:r>
            <a:r>
              <a:rPr lang="sk-SK" dirty="0" err="1" smtClean="0"/>
              <a:t>compartment</a:t>
            </a:r>
            <a:r>
              <a:rPr lang="sk-SK" dirty="0" smtClean="0"/>
              <a:t> </a:t>
            </a:r>
            <a:r>
              <a:rPr lang="sk-SK" dirty="0" err="1" smtClean="0"/>
              <a:t>smoke</a:t>
            </a:r>
            <a:r>
              <a:rPr lang="sk-SK" dirty="0" smtClean="0"/>
              <a:t> </a:t>
            </a:r>
            <a:r>
              <a:rPr lang="sk-SK" dirty="0" err="1" smtClean="0"/>
              <a:t>control</a:t>
            </a:r>
            <a:r>
              <a:rPr lang="sk-SK" dirty="0" smtClean="0"/>
              <a:t> </a:t>
            </a:r>
            <a:r>
              <a:rPr lang="sk-SK" dirty="0" err="1" smtClean="0"/>
              <a:t>damper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069949" y="7158165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70693" y="1060677"/>
            <a:ext cx="968771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</a:pPr>
            <a:r>
              <a:rPr lang="sk-SK" sz="3600" dirty="0" smtClean="0">
                <a:latin typeface="Arial Narrow" pitchFamily="34" charset="0"/>
              </a:rPr>
              <a:t>E</a:t>
            </a:r>
            <a:r>
              <a:rPr lang="sk-SK" sz="3600" baseline="-25000" dirty="0" smtClean="0">
                <a:latin typeface="Arial Narrow" pitchFamily="34" charset="0"/>
              </a:rPr>
              <a:t>T </a:t>
            </a:r>
            <a:r>
              <a:rPr lang="sk-SK" sz="3600" dirty="0" smtClean="0">
                <a:latin typeface="Arial Narrow" pitchFamily="34" charset="0"/>
              </a:rPr>
              <a:t>  </a:t>
            </a:r>
            <a:r>
              <a:rPr lang="sk-SK" sz="3600" dirty="0" err="1" smtClean="0">
                <a:latin typeface="Arial Narrow" pitchFamily="34" charset="0"/>
              </a:rPr>
              <a:t>tt</a:t>
            </a:r>
            <a:r>
              <a:rPr lang="sk-SK" sz="3600" dirty="0" smtClean="0">
                <a:latin typeface="Arial Narrow" pitchFamily="34" charset="0"/>
              </a:rPr>
              <a:t>   ( </a:t>
            </a:r>
            <a:r>
              <a:rPr lang="sk-SK" sz="3600" dirty="0" err="1" smtClean="0">
                <a:latin typeface="Arial Narrow" pitchFamily="34" charset="0"/>
              </a:rPr>
              <a:t>pos</a:t>
            </a:r>
            <a:r>
              <a:rPr lang="sk-SK" sz="3600" dirty="0" smtClean="0">
                <a:latin typeface="Arial Narrow" pitchFamily="34" charset="0"/>
              </a:rPr>
              <a:t>    </a:t>
            </a:r>
            <a:r>
              <a:rPr lang="sk-SK" sz="3600" dirty="0" err="1" smtClean="0">
                <a:latin typeface="Arial Narrow" pitchFamily="34" charset="0"/>
              </a:rPr>
              <a:t>i*o</a:t>
            </a:r>
            <a:r>
              <a:rPr lang="sk-SK" sz="3600" dirty="0" smtClean="0">
                <a:latin typeface="Arial Narrow" pitchFamily="34" charset="0"/>
              </a:rPr>
              <a:t> )   S    ∆p    C</a:t>
            </a:r>
            <a:r>
              <a:rPr lang="en-US" sz="3600" baseline="-25000" dirty="0" err="1" smtClean="0">
                <a:latin typeface="Arial Narrow" pitchFamily="34" charset="0"/>
              </a:rPr>
              <a:t>nc</a:t>
            </a:r>
            <a:r>
              <a:rPr lang="sk-SK" sz="3600" baseline="-25000" dirty="0" smtClean="0">
                <a:latin typeface="Arial Narrow" pitchFamily="34" charset="0"/>
              </a:rPr>
              <a:t>    </a:t>
            </a:r>
            <a:r>
              <a:rPr lang="sk-SK" sz="3600" dirty="0" smtClean="0">
                <a:latin typeface="Arial Narrow" pitchFamily="34" charset="0"/>
              </a:rPr>
              <a:t>O single</a:t>
            </a:r>
            <a:endParaRPr lang="sk-SK" sz="3600" dirty="0">
              <a:latin typeface="Arial Narrow" pitchFamily="34" charset="0"/>
            </a:endParaRPr>
          </a:p>
          <a:p>
            <a:pPr marL="177800" indent="-177800">
              <a:spcBef>
                <a:spcPct val="20000"/>
              </a:spcBef>
            </a:pPr>
            <a:r>
              <a:rPr lang="sk-SK" sz="1200" dirty="0" smtClean="0">
                <a:latin typeface="Arial Narrow" pitchFamily="34" charset="0"/>
              </a:rPr>
              <a:t>  </a:t>
            </a:r>
          </a:p>
          <a:p>
            <a:pPr marL="177800" indent="-177800">
              <a:spcBef>
                <a:spcPct val="20000"/>
              </a:spcBef>
            </a:pPr>
            <a:r>
              <a:rPr lang="sk-SK" sz="2400" dirty="0" smtClean="0">
                <a:latin typeface="Arial Narrow" pitchFamily="34" charset="0"/>
              </a:rPr>
              <a:t>E</a:t>
            </a:r>
            <a:r>
              <a:rPr lang="sk-SK" sz="2400" baseline="-25000" dirty="0" smtClean="0">
                <a:latin typeface="Arial Narrow" pitchFamily="34" charset="0"/>
              </a:rPr>
              <a:t>T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smtClean="0">
                <a:latin typeface="Arial Narrow" pitchFamily="34" charset="0"/>
              </a:rPr>
              <a:t>E</a:t>
            </a:r>
            <a:r>
              <a:rPr lang="sk-SK" sz="2400" baseline="-25000" dirty="0" smtClean="0">
                <a:latin typeface="Arial Narrow" pitchFamily="34" charset="0"/>
              </a:rPr>
              <a:t>600/300</a:t>
            </a:r>
            <a:r>
              <a:rPr lang="sk-SK" sz="2400" dirty="0" smtClean="0">
                <a:latin typeface="Arial Narrow" pitchFamily="34" charset="0"/>
              </a:rPr>
              <a:t> - integrity </a:t>
            </a:r>
            <a:r>
              <a:rPr lang="sk-SK" sz="2400" dirty="0" err="1">
                <a:latin typeface="Arial Narrow" pitchFamily="34" charset="0"/>
              </a:rPr>
              <a:t>criterion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by 600 or 300°C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 err="1" smtClean="0">
                <a:latin typeface="Arial Narrow" pitchFamily="34" charset="0"/>
              </a:rPr>
              <a:t>tt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>
                <a:latin typeface="Arial Narrow" pitchFamily="34" charset="0"/>
              </a:rPr>
              <a:t>all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criterias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fulfilled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tt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minutes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 err="1" smtClean="0">
                <a:latin typeface="Arial Narrow" pitchFamily="34" charset="0"/>
              </a:rPr>
              <a:t>pos</a:t>
            </a:r>
            <a:r>
              <a:rPr lang="sk-SK" sz="2400" dirty="0" smtClean="0">
                <a:latin typeface="Arial Narrow" pitchFamily="34" charset="0"/>
              </a:rPr>
              <a:t> = </a:t>
            </a:r>
            <a:r>
              <a:rPr lang="sk-SK" sz="2400" dirty="0" err="1" smtClean="0">
                <a:latin typeface="Arial Narrow" pitchFamily="34" charset="0"/>
              </a:rPr>
              <a:t>v</a:t>
            </a:r>
            <a:r>
              <a:rPr lang="sk-SK" sz="2400" baseline="-25000" dirty="0" err="1" smtClean="0">
                <a:latin typeface="Arial Narrow" pitchFamily="34" charset="0"/>
              </a:rPr>
              <a:t>ed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>
                <a:latin typeface="Arial Narrow" pitchFamily="34" charset="0"/>
              </a:rPr>
              <a:t>installation</a:t>
            </a:r>
            <a:r>
              <a:rPr lang="sk-SK" sz="2400" dirty="0">
                <a:latin typeface="Arial Narrow" pitchFamily="34" charset="0"/>
              </a:rPr>
              <a:t> in </a:t>
            </a:r>
            <a:r>
              <a:rPr lang="sk-SK" sz="2400" dirty="0" smtClean="0">
                <a:latin typeface="Arial Narrow" pitchFamily="34" charset="0"/>
              </a:rPr>
              <a:t>/on </a:t>
            </a:r>
            <a:r>
              <a:rPr lang="sk-SK" sz="2400" dirty="0" err="1" smtClean="0">
                <a:latin typeface="Arial Narrow" pitchFamily="34" charset="0"/>
              </a:rPr>
              <a:t>the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duct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running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through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verticsl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supporting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construction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 smtClean="0">
                <a:latin typeface="Arial Narrow" pitchFamily="34" charset="0"/>
              </a:rPr>
              <a:t>* = </a:t>
            </a:r>
            <a:r>
              <a:rPr lang="sk-SK" sz="2400" dirty="0" err="1" smtClean="0">
                <a:latin typeface="Arial Narrow" pitchFamily="34" charset="0"/>
              </a:rPr>
              <a:t>i</a:t>
            </a:r>
            <a:r>
              <a:rPr lang="sk-SK" sz="2400" dirty="0" err="1" smtClean="0">
                <a:latin typeface="Arial Narrow"/>
              </a:rPr>
              <a:t>→o</a:t>
            </a:r>
            <a:r>
              <a:rPr lang="sk-SK" sz="2400" dirty="0" smtClean="0">
                <a:latin typeface="Arial Narrow"/>
              </a:rPr>
              <a:t>/</a:t>
            </a:r>
            <a:r>
              <a:rPr lang="sk-SK" sz="2400" dirty="0" err="1" smtClean="0">
                <a:latin typeface="Arial Narrow"/>
              </a:rPr>
              <a:t>i←o</a:t>
            </a:r>
            <a:r>
              <a:rPr lang="sk-SK" sz="2400" dirty="0" smtClean="0">
                <a:latin typeface="Arial Narrow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i</a:t>
            </a:r>
            <a:r>
              <a:rPr lang="sk-SK" sz="2400" dirty="0" err="1">
                <a:latin typeface="Arial Narrow" pitchFamily="34" charset="0"/>
              </a:rPr>
              <a:t>↔</a:t>
            </a:r>
            <a:r>
              <a:rPr lang="sk-SK" sz="2400" dirty="0" err="1" smtClean="0">
                <a:latin typeface="Arial Narrow" pitchFamily="34" charset="0"/>
              </a:rPr>
              <a:t>o</a:t>
            </a:r>
            <a:r>
              <a:rPr lang="sk-SK" sz="2400" dirty="0" smtClean="0">
                <a:latin typeface="Arial Narrow" pitchFamily="34" charset="0"/>
              </a:rPr>
              <a:t>/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 smtClean="0">
                <a:latin typeface="Arial Narrow" pitchFamily="34" charset="0"/>
              </a:rPr>
              <a:t>fire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from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inner</a:t>
            </a:r>
            <a:r>
              <a:rPr lang="sk-SK" sz="2400" dirty="0">
                <a:latin typeface="Arial Narrow" pitchFamily="34" charset="0"/>
              </a:rPr>
              <a:t> to </a:t>
            </a:r>
            <a:r>
              <a:rPr lang="sk-SK" sz="2400" dirty="0" err="1">
                <a:latin typeface="Arial Narrow" pitchFamily="34" charset="0"/>
              </a:rPr>
              <a:t>outer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from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outer</a:t>
            </a:r>
            <a:r>
              <a:rPr lang="sk-SK" sz="2400" dirty="0">
                <a:latin typeface="Arial Narrow" pitchFamily="34" charset="0"/>
              </a:rPr>
              <a:t> to </a:t>
            </a:r>
            <a:r>
              <a:rPr lang="sk-SK" sz="2400" dirty="0" err="1">
                <a:latin typeface="Arial Narrow" pitchFamily="34" charset="0"/>
              </a:rPr>
              <a:t>inner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from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both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sides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>
                <a:latin typeface="Arial Narrow" pitchFamily="34" charset="0"/>
              </a:rPr>
              <a:t>S = </a:t>
            </a:r>
            <a:r>
              <a:rPr lang="sk-SK" sz="2400" dirty="0" err="1">
                <a:latin typeface="Arial Narrow" pitchFamily="34" charset="0"/>
              </a:rPr>
              <a:t>tightnes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against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smoke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spread</a:t>
            </a:r>
            <a:r>
              <a:rPr lang="sk-SK" sz="2400" dirty="0">
                <a:latin typeface="Arial Narrow" pitchFamily="34" charset="0"/>
              </a:rPr>
              <a:t> – </a:t>
            </a:r>
            <a:r>
              <a:rPr lang="sk-SK" sz="2400" dirty="0" err="1">
                <a:latin typeface="Arial Narrow" pitchFamily="34" charset="0"/>
              </a:rPr>
              <a:t>penetration</a:t>
            </a:r>
            <a:r>
              <a:rPr lang="sk-SK" sz="2400" dirty="0">
                <a:latin typeface="Arial Narrow" pitchFamily="34" charset="0"/>
              </a:rPr>
              <a:t> &lt; 200 m</a:t>
            </a:r>
            <a:r>
              <a:rPr lang="sk-SK" sz="2400" baseline="30000" dirty="0">
                <a:latin typeface="Arial Narrow" pitchFamily="34" charset="0"/>
              </a:rPr>
              <a:t>3</a:t>
            </a:r>
            <a:r>
              <a:rPr lang="sk-SK" sz="2400" dirty="0">
                <a:latin typeface="Arial Narrow" pitchFamily="34" charset="0"/>
              </a:rPr>
              <a:t>/(hm</a:t>
            </a:r>
            <a:r>
              <a:rPr lang="sk-SK" sz="2400" baseline="30000" dirty="0">
                <a:latin typeface="Arial Narrow" pitchFamily="34" charset="0"/>
              </a:rPr>
              <a:t>2</a:t>
            </a:r>
            <a:r>
              <a:rPr lang="sk-SK" sz="2400" dirty="0">
                <a:latin typeface="Arial Narrow" pitchFamily="34" charset="0"/>
              </a:rPr>
              <a:t>)</a:t>
            </a:r>
            <a:endParaRPr lang="sk-SK" sz="2400" baseline="300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 smtClean="0">
                <a:latin typeface="Arial Narrow" pitchFamily="34" charset="0"/>
              </a:rPr>
              <a:t>∆p </a:t>
            </a:r>
            <a:r>
              <a:rPr lang="sk-SK" sz="2400" dirty="0">
                <a:latin typeface="Arial Narrow" pitchFamily="34" charset="0"/>
              </a:rPr>
              <a:t>= test by </a:t>
            </a:r>
            <a:r>
              <a:rPr lang="sk-SK" sz="2400" dirty="0" smtClean="0">
                <a:latin typeface="Arial Narrow" pitchFamily="34" charset="0"/>
              </a:rPr>
              <a:t> 500/1000/1500 </a:t>
            </a:r>
            <a:r>
              <a:rPr lang="sk-SK" sz="2400" dirty="0">
                <a:latin typeface="Arial Narrow" pitchFamily="34" charset="0"/>
              </a:rPr>
              <a:t>Pa </a:t>
            </a:r>
            <a:r>
              <a:rPr lang="sk-SK" sz="2400" dirty="0" err="1" smtClean="0">
                <a:latin typeface="Arial Narrow" pitchFamily="34" charset="0"/>
              </a:rPr>
              <a:t>underpressure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– 3 </a:t>
            </a:r>
            <a:r>
              <a:rPr lang="sk-SK" sz="2400" dirty="0" err="1" smtClean="0">
                <a:latin typeface="Arial Narrow" pitchFamily="34" charset="0"/>
              </a:rPr>
              <a:t>pressure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levels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en-US" sz="2400" dirty="0" err="1" smtClean="0">
                <a:latin typeface="Arial Narrow" pitchFamily="34" charset="0"/>
              </a:rPr>
              <a:t>nc</a:t>
            </a:r>
            <a:r>
              <a:rPr lang="sk-SK" sz="2400" dirty="0" smtClean="0">
                <a:latin typeface="Arial Narrow" pitchFamily="34" charset="0"/>
              </a:rPr>
              <a:t> = 300 or 10 </a:t>
            </a:r>
            <a:r>
              <a:rPr lang="sk-SK" sz="2400" dirty="0">
                <a:latin typeface="Arial Narrow" pitchFamily="34" charset="0"/>
              </a:rPr>
              <a:t>000 </a:t>
            </a:r>
            <a:r>
              <a:rPr lang="sk-SK" sz="2400" dirty="0" err="1">
                <a:latin typeface="Arial Narrow" pitchFamily="34" charset="0"/>
              </a:rPr>
              <a:t>cycles</a:t>
            </a:r>
            <a:r>
              <a:rPr lang="sk-SK" sz="2400" dirty="0">
                <a:latin typeface="Arial Narrow" pitchFamily="34" charset="0"/>
              </a:rPr>
              <a:t> test </a:t>
            </a:r>
            <a:r>
              <a:rPr lang="sk-SK" sz="2400" dirty="0" err="1">
                <a:latin typeface="Arial Narrow" pitchFamily="34" charset="0"/>
              </a:rPr>
              <a:t>open</a:t>
            </a:r>
            <a:r>
              <a:rPr lang="sk-SK" sz="2400" dirty="0">
                <a:latin typeface="Arial Narrow" pitchFamily="34" charset="0"/>
              </a:rPr>
              <a:t> – </a:t>
            </a:r>
            <a:r>
              <a:rPr lang="sk-SK" sz="2400" dirty="0" err="1">
                <a:latin typeface="Arial Narrow" pitchFamily="34" charset="0"/>
              </a:rPr>
              <a:t>close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befor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test</a:t>
            </a:r>
          </a:p>
          <a:p>
            <a:pPr marL="177800" indent="-177800">
              <a:spcBef>
                <a:spcPts val="1200"/>
              </a:spcBef>
            </a:pPr>
            <a:r>
              <a:rPr lang="sk-SK" sz="2400" dirty="0" smtClean="0">
                <a:latin typeface="Arial Narrow" pitchFamily="34" charset="0"/>
              </a:rPr>
              <a:t>O = AA/MA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 smtClean="0">
                <a:latin typeface="Arial Narrow" pitchFamily="34" charset="0"/>
              </a:rPr>
              <a:t>automatic</a:t>
            </a:r>
            <a:r>
              <a:rPr lang="sk-SK" sz="2400" dirty="0" smtClean="0">
                <a:latin typeface="Arial Narrow" pitchFamily="34" charset="0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manual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activation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>
                <a:latin typeface="Arial Narrow" pitchFamily="34" charset="0"/>
              </a:rPr>
              <a:t>Single = single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compartment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usage</a:t>
            </a:r>
            <a:endParaRPr lang="sk-SK" sz="2400" dirty="0">
              <a:latin typeface="Arial Narrow" pitchFamily="34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470694" y="1060677"/>
            <a:ext cx="599255" cy="70157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1069950" y="1060677"/>
            <a:ext cx="552871" cy="70157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1622822" y="1060677"/>
            <a:ext cx="1152128" cy="70157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2774950" y="1060677"/>
            <a:ext cx="1008111" cy="70157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3783062" y="1060677"/>
            <a:ext cx="648072" cy="70157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4431134" y="1060677"/>
            <a:ext cx="864095" cy="70157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5295230" y="1060677"/>
            <a:ext cx="936104" cy="70157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6231334" y="1060677"/>
            <a:ext cx="465509" cy="70157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6696843" y="1060677"/>
            <a:ext cx="1262683" cy="70157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2901" y="0"/>
            <a:ext cx="7633243" cy="1000100"/>
          </a:xfrm>
        </p:spPr>
        <p:txBody>
          <a:bodyPr/>
          <a:lstStyle/>
          <a:p>
            <a:pPr algn="r"/>
            <a:r>
              <a:rPr lang="sk-SK" dirty="0" err="1" smtClean="0"/>
              <a:t>Classification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multi</a:t>
            </a:r>
            <a:r>
              <a:rPr lang="sk-SK" dirty="0" smtClean="0"/>
              <a:t> </a:t>
            </a:r>
            <a:r>
              <a:rPr lang="sk-SK" dirty="0" err="1" smtClean="0"/>
              <a:t>compartment</a:t>
            </a:r>
            <a:r>
              <a:rPr lang="sk-SK" dirty="0" smtClean="0"/>
              <a:t> </a:t>
            </a:r>
            <a:r>
              <a:rPr lang="sk-SK" dirty="0" err="1" smtClean="0"/>
              <a:t>smoke</a:t>
            </a:r>
            <a:r>
              <a:rPr lang="sk-SK" dirty="0" smtClean="0"/>
              <a:t> </a:t>
            </a:r>
            <a:r>
              <a:rPr lang="sk-SK" dirty="0" err="1" smtClean="0"/>
              <a:t>control</a:t>
            </a:r>
            <a:r>
              <a:rPr lang="sk-SK" dirty="0" smtClean="0"/>
              <a:t> </a:t>
            </a:r>
            <a:r>
              <a:rPr lang="sk-SK" dirty="0" err="1" smtClean="0"/>
              <a:t>damper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74750" y="1216124"/>
            <a:ext cx="9183663" cy="60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</a:pPr>
            <a:r>
              <a:rPr lang="sk-SK" sz="3600" dirty="0" smtClean="0">
                <a:latin typeface="Arial Narrow" pitchFamily="34" charset="0"/>
              </a:rPr>
              <a:t>E   I   </a:t>
            </a:r>
            <a:r>
              <a:rPr lang="sk-SK" sz="3600" dirty="0" err="1" smtClean="0">
                <a:latin typeface="Arial Narrow" pitchFamily="34" charset="0"/>
              </a:rPr>
              <a:t>tt</a:t>
            </a:r>
            <a:r>
              <a:rPr lang="sk-SK" sz="3600" dirty="0" smtClean="0">
                <a:latin typeface="Arial Narrow" pitchFamily="34" charset="0"/>
              </a:rPr>
              <a:t>  ( </a:t>
            </a:r>
            <a:r>
              <a:rPr lang="sk-SK" sz="3600" dirty="0" err="1" smtClean="0">
                <a:latin typeface="Arial Narrow" pitchFamily="34" charset="0"/>
              </a:rPr>
              <a:t>pos</a:t>
            </a:r>
            <a:r>
              <a:rPr lang="sk-SK" sz="3600" dirty="0" smtClean="0">
                <a:latin typeface="Arial Narrow" pitchFamily="34" charset="0"/>
              </a:rPr>
              <a:t>  </a:t>
            </a:r>
            <a:r>
              <a:rPr lang="sk-SK" sz="3600" dirty="0" err="1" smtClean="0">
                <a:latin typeface="Arial Narrow" pitchFamily="34" charset="0"/>
              </a:rPr>
              <a:t>i*o</a:t>
            </a:r>
            <a:r>
              <a:rPr lang="sk-SK" sz="3600" dirty="0" smtClean="0">
                <a:latin typeface="Arial Narrow" pitchFamily="34" charset="0"/>
              </a:rPr>
              <a:t> )  S   ∆p   C</a:t>
            </a:r>
            <a:r>
              <a:rPr lang="en-US" sz="3600" baseline="-25000" dirty="0" err="1" smtClean="0">
                <a:latin typeface="Arial Narrow" pitchFamily="34" charset="0"/>
              </a:rPr>
              <a:t>nc</a:t>
            </a:r>
            <a:r>
              <a:rPr lang="sk-SK" sz="3600" baseline="-25000" dirty="0" smtClean="0">
                <a:latin typeface="Arial Narrow" pitchFamily="34" charset="0"/>
              </a:rPr>
              <a:t>   </a:t>
            </a:r>
            <a:r>
              <a:rPr lang="sk-SK" sz="3600" dirty="0" smtClean="0">
                <a:latin typeface="Arial Narrow" pitchFamily="34" charset="0"/>
              </a:rPr>
              <a:t>O   </a:t>
            </a:r>
            <a:r>
              <a:rPr lang="sk-SK" sz="3600" dirty="0" err="1" smtClean="0">
                <a:latin typeface="Arial Narrow" pitchFamily="34" charset="0"/>
              </a:rPr>
              <a:t>multi</a:t>
            </a:r>
            <a:endParaRPr lang="sk-SK" sz="3600" dirty="0">
              <a:latin typeface="Arial Narrow" pitchFamily="34" charset="0"/>
            </a:endParaRPr>
          </a:p>
          <a:p>
            <a:pPr marL="177800" indent="-177800">
              <a:spcBef>
                <a:spcPct val="20000"/>
              </a:spcBef>
            </a:pPr>
            <a:r>
              <a:rPr lang="sk-SK" sz="800" dirty="0" smtClean="0">
                <a:latin typeface="Arial Narrow" pitchFamily="34" charset="0"/>
              </a:rPr>
              <a:t>  </a:t>
            </a:r>
          </a:p>
          <a:p>
            <a:pPr marL="177800" indent="-177800">
              <a:spcBef>
                <a:spcPts val="900"/>
              </a:spcBef>
            </a:pPr>
            <a:r>
              <a:rPr lang="sk-SK" sz="2400" dirty="0" smtClean="0">
                <a:latin typeface="Arial Narrow" pitchFamily="34" charset="0"/>
              </a:rPr>
              <a:t>E </a:t>
            </a:r>
            <a:r>
              <a:rPr lang="sk-SK" sz="2400" dirty="0">
                <a:latin typeface="Arial Narrow" pitchFamily="34" charset="0"/>
              </a:rPr>
              <a:t>= integrity </a:t>
            </a:r>
            <a:r>
              <a:rPr lang="sk-SK" sz="2400" dirty="0" err="1" smtClean="0">
                <a:latin typeface="Arial Narrow" pitchFamily="34" charset="0"/>
              </a:rPr>
              <a:t>criterion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900"/>
              </a:spcBef>
            </a:pPr>
            <a:r>
              <a:rPr lang="sk-SK" sz="2400" dirty="0" smtClean="0">
                <a:latin typeface="Arial Narrow" pitchFamily="34" charset="0"/>
              </a:rPr>
              <a:t>I = </a:t>
            </a:r>
            <a:r>
              <a:rPr lang="sk-SK" sz="2400" dirty="0" err="1" smtClean="0">
                <a:latin typeface="Arial Narrow" pitchFamily="34" charset="0"/>
              </a:rPr>
              <a:t>thermoinsulation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criteria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equal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as</a:t>
            </a:r>
            <a:r>
              <a:rPr lang="sk-SK" sz="2400" dirty="0" smtClean="0">
                <a:latin typeface="Arial Narrow" pitchFamily="34" charset="0"/>
              </a:rPr>
              <a:t> by </a:t>
            </a:r>
            <a:r>
              <a:rPr lang="sk-SK" sz="2400" dirty="0" err="1" smtClean="0">
                <a:latin typeface="Arial Narrow" pitchFamily="34" charset="0"/>
              </a:rPr>
              <a:t>fire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dampers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900"/>
              </a:spcBef>
            </a:pPr>
            <a:r>
              <a:rPr lang="sk-SK" sz="2400" dirty="0" err="1" smtClean="0">
                <a:latin typeface="Arial Narrow" pitchFamily="34" charset="0"/>
              </a:rPr>
              <a:t>tt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>
                <a:latin typeface="Arial Narrow" pitchFamily="34" charset="0"/>
              </a:rPr>
              <a:t>all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criterias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fulfilled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tt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minutes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900"/>
              </a:spcBef>
            </a:pPr>
            <a:r>
              <a:rPr lang="sk-SK" sz="2400" dirty="0" err="1" smtClean="0">
                <a:latin typeface="Arial Narrow" pitchFamily="34" charset="0"/>
              </a:rPr>
              <a:t>pos</a:t>
            </a:r>
            <a:r>
              <a:rPr lang="sk-SK" sz="2400" dirty="0" smtClean="0">
                <a:latin typeface="Arial Narrow" pitchFamily="34" charset="0"/>
              </a:rPr>
              <a:t> = </a:t>
            </a:r>
            <a:r>
              <a:rPr lang="sk-SK" sz="2400" dirty="0" err="1" smtClean="0">
                <a:latin typeface="Arial Narrow" pitchFamily="34" charset="0"/>
              </a:rPr>
              <a:t>v</a:t>
            </a:r>
            <a:r>
              <a:rPr lang="sk-SK" sz="2400" baseline="-25000" dirty="0" err="1" smtClean="0">
                <a:latin typeface="Arial Narrow" pitchFamily="34" charset="0"/>
              </a:rPr>
              <a:t>edw</a:t>
            </a:r>
            <a:r>
              <a:rPr lang="sk-SK" sz="2400" dirty="0" smtClean="0">
                <a:latin typeface="Arial Narrow" pitchFamily="34" charset="0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h</a:t>
            </a:r>
            <a:r>
              <a:rPr lang="sk-SK" sz="2400" baseline="-25000" dirty="0" err="1" smtClean="0">
                <a:latin typeface="Arial Narrow" pitchFamily="34" charset="0"/>
              </a:rPr>
              <a:t>odw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>
                <a:latin typeface="Arial Narrow" pitchFamily="34" charset="0"/>
              </a:rPr>
              <a:t>installation</a:t>
            </a:r>
            <a:r>
              <a:rPr lang="sk-SK" sz="2400" dirty="0">
                <a:latin typeface="Arial Narrow" pitchFamily="34" charset="0"/>
              </a:rPr>
              <a:t> in </a:t>
            </a:r>
            <a:r>
              <a:rPr lang="sk-SK" sz="2400" dirty="0" err="1" smtClean="0">
                <a:latin typeface="Arial Narrow" pitchFamily="34" charset="0"/>
              </a:rPr>
              <a:t>vertical</a:t>
            </a:r>
            <a:r>
              <a:rPr lang="sk-SK" sz="2400" dirty="0" smtClean="0">
                <a:latin typeface="Arial Narrow" pitchFamily="34" charset="0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horizontal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position</a:t>
            </a:r>
            <a:r>
              <a:rPr lang="sk-SK" sz="2400" dirty="0" smtClean="0">
                <a:latin typeface="Arial Narrow" pitchFamily="34" charset="0"/>
              </a:rPr>
              <a:t> in/on </a:t>
            </a:r>
            <a:r>
              <a:rPr lang="sk-SK" sz="2400" dirty="0" err="1" smtClean="0">
                <a:latin typeface="Arial Narrow" pitchFamily="34" charset="0"/>
              </a:rPr>
              <a:t>duct</a:t>
            </a:r>
            <a:r>
              <a:rPr lang="sk-SK" sz="2400" dirty="0" smtClean="0">
                <a:latin typeface="Arial Narrow" pitchFamily="34" charset="0"/>
              </a:rPr>
              <a:t>, in </a:t>
            </a:r>
            <a:r>
              <a:rPr lang="sk-SK" sz="2400" dirty="0" err="1" smtClean="0">
                <a:latin typeface="Arial Narrow" pitchFamily="34" charset="0"/>
              </a:rPr>
              <a:t>wall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900"/>
              </a:spcBef>
            </a:pPr>
            <a:r>
              <a:rPr lang="sk-SK" sz="2400" dirty="0" smtClean="0">
                <a:latin typeface="Arial Narrow" pitchFamily="34" charset="0"/>
              </a:rPr>
              <a:t>* = </a:t>
            </a:r>
            <a:r>
              <a:rPr lang="sk-SK" sz="2400" dirty="0" err="1" smtClean="0">
                <a:latin typeface="Arial Narrow" pitchFamily="34" charset="0"/>
              </a:rPr>
              <a:t>i</a:t>
            </a:r>
            <a:r>
              <a:rPr lang="sk-SK" sz="2400" dirty="0" err="1" smtClean="0">
                <a:latin typeface="Arial Narrow"/>
              </a:rPr>
              <a:t>→o</a:t>
            </a:r>
            <a:r>
              <a:rPr lang="sk-SK" sz="2400" dirty="0" smtClean="0">
                <a:latin typeface="Arial Narrow"/>
              </a:rPr>
              <a:t>/</a:t>
            </a:r>
            <a:r>
              <a:rPr lang="sk-SK" sz="2400" dirty="0" err="1" smtClean="0">
                <a:latin typeface="Arial Narrow"/>
              </a:rPr>
              <a:t>i←o</a:t>
            </a:r>
            <a:r>
              <a:rPr lang="sk-SK" sz="2400" dirty="0" smtClean="0">
                <a:latin typeface="Arial Narrow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i</a:t>
            </a:r>
            <a:r>
              <a:rPr lang="sk-SK" sz="2400" dirty="0" err="1">
                <a:latin typeface="Arial Narrow" pitchFamily="34" charset="0"/>
              </a:rPr>
              <a:t>↔</a:t>
            </a:r>
            <a:r>
              <a:rPr lang="sk-SK" sz="2400" dirty="0" err="1" smtClean="0">
                <a:latin typeface="Arial Narrow" pitchFamily="34" charset="0"/>
              </a:rPr>
              <a:t>o</a:t>
            </a:r>
            <a:r>
              <a:rPr lang="sk-SK" sz="2400" dirty="0" smtClean="0">
                <a:latin typeface="Arial Narrow" pitchFamily="34" charset="0"/>
              </a:rPr>
              <a:t>/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 smtClean="0">
                <a:latin typeface="Arial Narrow" pitchFamily="34" charset="0"/>
              </a:rPr>
              <a:t>fire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from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inner</a:t>
            </a:r>
            <a:r>
              <a:rPr lang="sk-SK" sz="2400" dirty="0">
                <a:latin typeface="Arial Narrow" pitchFamily="34" charset="0"/>
              </a:rPr>
              <a:t> to </a:t>
            </a:r>
            <a:r>
              <a:rPr lang="sk-SK" sz="2400" dirty="0" err="1">
                <a:latin typeface="Arial Narrow" pitchFamily="34" charset="0"/>
              </a:rPr>
              <a:t>outer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from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outer</a:t>
            </a:r>
            <a:r>
              <a:rPr lang="sk-SK" sz="2400" dirty="0">
                <a:latin typeface="Arial Narrow" pitchFamily="34" charset="0"/>
              </a:rPr>
              <a:t> to </a:t>
            </a:r>
            <a:r>
              <a:rPr lang="sk-SK" sz="2400" dirty="0" err="1">
                <a:latin typeface="Arial Narrow" pitchFamily="34" charset="0"/>
              </a:rPr>
              <a:t>inner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from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both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sides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900"/>
              </a:spcBef>
            </a:pPr>
            <a:r>
              <a:rPr lang="sk-SK" sz="2400" dirty="0">
                <a:latin typeface="Arial Narrow" pitchFamily="34" charset="0"/>
              </a:rPr>
              <a:t>S = </a:t>
            </a:r>
            <a:r>
              <a:rPr lang="sk-SK" sz="2400" dirty="0" err="1">
                <a:latin typeface="Arial Narrow" pitchFamily="34" charset="0"/>
              </a:rPr>
              <a:t>tightnes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against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smoke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spread</a:t>
            </a:r>
            <a:r>
              <a:rPr lang="sk-SK" sz="2400" dirty="0">
                <a:latin typeface="Arial Narrow" pitchFamily="34" charset="0"/>
              </a:rPr>
              <a:t> – </a:t>
            </a:r>
            <a:r>
              <a:rPr lang="sk-SK" sz="2400" dirty="0" err="1">
                <a:latin typeface="Arial Narrow" pitchFamily="34" charset="0"/>
              </a:rPr>
              <a:t>penetration</a:t>
            </a:r>
            <a:r>
              <a:rPr lang="sk-SK" sz="2400" dirty="0">
                <a:latin typeface="Arial Narrow" pitchFamily="34" charset="0"/>
              </a:rPr>
              <a:t> &lt; 200 m</a:t>
            </a:r>
            <a:r>
              <a:rPr lang="sk-SK" sz="2400" baseline="30000" dirty="0">
                <a:latin typeface="Arial Narrow" pitchFamily="34" charset="0"/>
              </a:rPr>
              <a:t>3</a:t>
            </a:r>
            <a:r>
              <a:rPr lang="sk-SK" sz="2400" dirty="0">
                <a:latin typeface="Arial Narrow" pitchFamily="34" charset="0"/>
              </a:rPr>
              <a:t>/(hm</a:t>
            </a:r>
            <a:r>
              <a:rPr lang="sk-SK" sz="2400" baseline="30000" dirty="0">
                <a:latin typeface="Arial Narrow" pitchFamily="34" charset="0"/>
              </a:rPr>
              <a:t>2</a:t>
            </a:r>
            <a:r>
              <a:rPr lang="sk-SK" sz="2400" dirty="0">
                <a:latin typeface="Arial Narrow" pitchFamily="34" charset="0"/>
              </a:rPr>
              <a:t>)</a:t>
            </a:r>
            <a:endParaRPr lang="sk-SK" sz="2400" baseline="30000" dirty="0">
              <a:latin typeface="Arial Narrow" pitchFamily="34" charset="0"/>
            </a:endParaRPr>
          </a:p>
          <a:p>
            <a:pPr marL="177800" indent="-177800">
              <a:spcBef>
                <a:spcPts val="900"/>
              </a:spcBef>
            </a:pPr>
            <a:r>
              <a:rPr lang="sk-SK" sz="2400" dirty="0" smtClean="0">
                <a:latin typeface="Arial Narrow" pitchFamily="34" charset="0"/>
              </a:rPr>
              <a:t>∆p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>
                <a:latin typeface="Arial Narrow" pitchFamily="34" charset="0"/>
              </a:rPr>
              <a:t>test by  500/1000/1500 Pa </a:t>
            </a:r>
            <a:r>
              <a:rPr lang="sk-SK" sz="2400" dirty="0" err="1">
                <a:latin typeface="Arial Narrow" pitchFamily="34" charset="0"/>
              </a:rPr>
              <a:t>underpressure</a:t>
            </a:r>
            <a:r>
              <a:rPr lang="sk-SK" sz="2400" dirty="0">
                <a:latin typeface="Arial Narrow" pitchFamily="34" charset="0"/>
              </a:rPr>
              <a:t> – 3 </a:t>
            </a:r>
            <a:r>
              <a:rPr lang="sk-SK" sz="2400" dirty="0" err="1">
                <a:latin typeface="Arial Narrow" pitchFamily="34" charset="0"/>
              </a:rPr>
              <a:t>pressure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levels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900"/>
              </a:spcBef>
            </a:pPr>
            <a:r>
              <a:rPr lang="en-US" sz="2400" dirty="0" err="1" smtClean="0">
                <a:latin typeface="Arial Narrow" pitchFamily="34" charset="0"/>
              </a:rPr>
              <a:t>nc</a:t>
            </a:r>
            <a:r>
              <a:rPr lang="sk-SK" sz="2400" dirty="0" smtClean="0">
                <a:latin typeface="Arial Narrow" pitchFamily="34" charset="0"/>
              </a:rPr>
              <a:t> = 300 or </a:t>
            </a:r>
            <a:r>
              <a:rPr lang="sk-SK" sz="2400" dirty="0" smtClean="0">
                <a:latin typeface="Arial Narrow" pitchFamily="34" charset="0"/>
              </a:rPr>
              <a:t>10000 </a:t>
            </a:r>
            <a:r>
              <a:rPr lang="sk-SK" sz="2400" dirty="0" err="1">
                <a:latin typeface="Arial Narrow" pitchFamily="34" charset="0"/>
              </a:rPr>
              <a:t>cycles</a:t>
            </a:r>
            <a:r>
              <a:rPr lang="sk-SK" sz="2400" dirty="0">
                <a:latin typeface="Arial Narrow" pitchFamily="34" charset="0"/>
              </a:rPr>
              <a:t> test </a:t>
            </a:r>
            <a:r>
              <a:rPr lang="sk-SK" sz="2400" dirty="0" err="1">
                <a:latin typeface="Arial Narrow" pitchFamily="34" charset="0"/>
              </a:rPr>
              <a:t>open</a:t>
            </a:r>
            <a:r>
              <a:rPr lang="sk-SK" sz="2400" dirty="0">
                <a:latin typeface="Arial Narrow" pitchFamily="34" charset="0"/>
              </a:rPr>
              <a:t> – </a:t>
            </a:r>
            <a:r>
              <a:rPr lang="sk-SK" sz="2400" dirty="0" err="1">
                <a:latin typeface="Arial Narrow" pitchFamily="34" charset="0"/>
              </a:rPr>
              <a:t>close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befor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test, </a:t>
            </a:r>
            <a:r>
              <a:rPr lang="sk-SK" sz="2400" dirty="0" err="1" smtClean="0">
                <a:latin typeface="Arial Narrow" pitchFamily="34" charset="0"/>
              </a:rPr>
              <a:t>mod</a:t>
            </a:r>
            <a:r>
              <a:rPr lang="sk-SK" sz="2400" dirty="0" smtClean="0">
                <a:latin typeface="Arial Narrow" pitchFamily="34" charset="0"/>
              </a:rPr>
              <a:t>=20000cycles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900"/>
              </a:spcBef>
            </a:pPr>
            <a:r>
              <a:rPr lang="sk-SK" sz="2400" dirty="0" smtClean="0">
                <a:latin typeface="Arial Narrow" pitchFamily="34" charset="0"/>
              </a:rPr>
              <a:t>O = AA/MA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 smtClean="0">
                <a:latin typeface="Arial Narrow" pitchFamily="34" charset="0"/>
              </a:rPr>
              <a:t>automatic</a:t>
            </a:r>
            <a:r>
              <a:rPr lang="sk-SK" sz="2400" dirty="0" smtClean="0">
                <a:latin typeface="Arial Narrow" pitchFamily="34" charset="0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manual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activation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900"/>
              </a:spcBef>
            </a:pPr>
            <a:r>
              <a:rPr lang="sk-SK" sz="2400" dirty="0" err="1" smtClean="0">
                <a:latin typeface="Arial Narrow" pitchFamily="34" charset="0"/>
              </a:rPr>
              <a:t>multi</a:t>
            </a:r>
            <a:r>
              <a:rPr lang="sk-SK" sz="2400" dirty="0" smtClean="0">
                <a:latin typeface="Arial Narrow" pitchFamily="34" charset="0"/>
              </a:rPr>
              <a:t> = </a:t>
            </a:r>
            <a:r>
              <a:rPr lang="sk-SK" sz="2400" dirty="0" err="1" smtClean="0">
                <a:latin typeface="Arial Narrow" pitchFamily="34" charset="0"/>
              </a:rPr>
              <a:t>usage</a:t>
            </a:r>
            <a:r>
              <a:rPr lang="sk-SK" sz="2400" dirty="0" smtClean="0">
                <a:latin typeface="Arial Narrow" pitchFamily="34" charset="0"/>
              </a:rPr>
              <a:t> in </a:t>
            </a:r>
            <a:r>
              <a:rPr lang="sk-SK" sz="2400" dirty="0" err="1" smtClean="0">
                <a:latin typeface="Arial Narrow" pitchFamily="34" charset="0"/>
              </a:rPr>
              <a:t>multi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compartment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areas</a:t>
            </a:r>
            <a:endParaRPr lang="sk-SK" sz="2400" dirty="0">
              <a:latin typeface="Arial Narrow" pitchFamily="34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974751" y="1216123"/>
            <a:ext cx="447649" cy="64807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1422400" y="1216123"/>
            <a:ext cx="447649" cy="64807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1870049" y="1216123"/>
            <a:ext cx="504851" cy="64807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2374900" y="1216123"/>
            <a:ext cx="976114" cy="64807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3351014" y="1216123"/>
            <a:ext cx="916186" cy="64807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4267200" y="1216123"/>
            <a:ext cx="523974" cy="64807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4791174" y="1216123"/>
            <a:ext cx="720080" cy="64807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5511254" y="1216123"/>
            <a:ext cx="864096" cy="64807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6375350" y="1216123"/>
            <a:ext cx="504056" cy="64807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Obdĺžnik 14"/>
          <p:cNvSpPr/>
          <p:nvPr/>
        </p:nvSpPr>
        <p:spPr bwMode="auto">
          <a:xfrm>
            <a:off x="6879406" y="1216123"/>
            <a:ext cx="1224136" cy="64807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2901" y="0"/>
            <a:ext cx="7633243" cy="1000100"/>
          </a:xfrm>
        </p:spPr>
        <p:txBody>
          <a:bodyPr/>
          <a:lstStyle/>
          <a:p>
            <a:pPr algn="r"/>
            <a:r>
              <a:rPr lang="sk-SK" dirty="0" err="1" smtClean="0"/>
              <a:t>Example</a:t>
            </a:r>
            <a:r>
              <a:rPr lang="sk-SK" dirty="0" smtClean="0"/>
              <a:t> - </a:t>
            </a:r>
            <a:r>
              <a:rPr lang="sk-SK" dirty="0" err="1" smtClean="0"/>
              <a:t>Classification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single </a:t>
            </a:r>
            <a:r>
              <a:rPr lang="sk-SK" dirty="0" err="1" smtClean="0"/>
              <a:t>compartment</a:t>
            </a:r>
            <a:r>
              <a:rPr lang="sk-SK" dirty="0" smtClean="0"/>
              <a:t> </a:t>
            </a:r>
            <a:r>
              <a:rPr lang="sk-SK" dirty="0" err="1" smtClean="0"/>
              <a:t>smoke</a:t>
            </a:r>
            <a:r>
              <a:rPr lang="sk-SK" dirty="0" smtClean="0"/>
              <a:t> </a:t>
            </a:r>
            <a:r>
              <a:rPr lang="sk-SK" dirty="0" err="1" smtClean="0"/>
              <a:t>control</a:t>
            </a:r>
            <a:r>
              <a:rPr lang="sk-SK" dirty="0" smtClean="0"/>
              <a:t> </a:t>
            </a:r>
            <a:r>
              <a:rPr lang="sk-SK" dirty="0" err="1" smtClean="0"/>
              <a:t>damper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74750" y="1336948"/>
            <a:ext cx="900139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</a:pPr>
            <a:r>
              <a:rPr lang="sk-SK" sz="3600" dirty="0" smtClean="0">
                <a:latin typeface="Arial Narrow" pitchFamily="34" charset="0"/>
              </a:rPr>
              <a:t>E</a:t>
            </a:r>
            <a:r>
              <a:rPr lang="sk-SK" sz="3600" baseline="-25000" dirty="0" smtClean="0">
                <a:latin typeface="Arial Narrow" pitchFamily="34" charset="0"/>
              </a:rPr>
              <a:t>600</a:t>
            </a:r>
            <a:r>
              <a:rPr lang="sk-SK" sz="3600" dirty="0" smtClean="0">
                <a:latin typeface="Arial Narrow" pitchFamily="34" charset="0"/>
              </a:rPr>
              <a:t>120(</a:t>
            </a:r>
            <a:r>
              <a:rPr lang="sk-SK" sz="3600" dirty="0" err="1" smtClean="0">
                <a:latin typeface="Arial Narrow" pitchFamily="34" charset="0"/>
              </a:rPr>
              <a:t>v</a:t>
            </a:r>
            <a:r>
              <a:rPr lang="sk-SK" sz="3600" baseline="-25000" dirty="0" err="1" smtClean="0">
                <a:latin typeface="Arial Narrow" pitchFamily="34" charset="0"/>
              </a:rPr>
              <a:t>ed</a:t>
            </a:r>
            <a:r>
              <a:rPr lang="sk-SK" sz="3600" dirty="0" smtClean="0">
                <a:latin typeface="Arial Narrow" pitchFamily="34" charset="0"/>
              </a:rPr>
              <a:t> </a:t>
            </a:r>
            <a:r>
              <a:rPr lang="sk-SK" sz="3600" dirty="0" err="1" smtClean="0">
                <a:latin typeface="Arial Narrow" pitchFamily="34" charset="0"/>
              </a:rPr>
              <a:t>i</a:t>
            </a:r>
            <a:r>
              <a:rPr lang="sk-SK" sz="3600" dirty="0" err="1">
                <a:latin typeface="Arial Narrow" pitchFamily="34" charset="0"/>
              </a:rPr>
              <a:t>↔</a:t>
            </a:r>
            <a:r>
              <a:rPr lang="sk-SK" sz="3600" dirty="0" err="1" smtClean="0">
                <a:latin typeface="Arial Narrow" pitchFamily="34" charset="0"/>
              </a:rPr>
              <a:t>o</a:t>
            </a:r>
            <a:r>
              <a:rPr lang="sk-SK" sz="3600" dirty="0" smtClean="0">
                <a:latin typeface="Arial Narrow" pitchFamily="34" charset="0"/>
              </a:rPr>
              <a:t>)S1500C</a:t>
            </a:r>
            <a:r>
              <a:rPr lang="sk-SK" sz="3600" baseline="-25000" dirty="0" smtClean="0">
                <a:latin typeface="Arial Narrow" pitchFamily="34" charset="0"/>
              </a:rPr>
              <a:t>10000</a:t>
            </a:r>
            <a:r>
              <a:rPr lang="sk-SK" sz="3600" dirty="0" smtClean="0">
                <a:latin typeface="Arial Narrow" pitchFamily="34" charset="0"/>
              </a:rPr>
              <a:t>AAsingle</a:t>
            </a:r>
            <a:endParaRPr lang="sk-SK" sz="3600" dirty="0">
              <a:latin typeface="Arial Narrow" pitchFamily="34" charset="0"/>
            </a:endParaRPr>
          </a:p>
          <a:p>
            <a:pPr marL="177800" indent="-177800">
              <a:spcBef>
                <a:spcPct val="20000"/>
              </a:spcBef>
            </a:pP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ct val="20000"/>
              </a:spcBef>
            </a:pPr>
            <a:r>
              <a:rPr lang="sk-SK" sz="2400" dirty="0">
                <a:latin typeface="Arial Narrow" pitchFamily="34" charset="0"/>
              </a:rPr>
              <a:t>E</a:t>
            </a:r>
            <a:r>
              <a:rPr lang="sk-SK" sz="2400" baseline="-25000" dirty="0">
                <a:latin typeface="Arial Narrow" pitchFamily="34" charset="0"/>
              </a:rPr>
              <a:t>600</a:t>
            </a:r>
            <a:r>
              <a:rPr lang="sk-SK" sz="2400" dirty="0">
                <a:latin typeface="Arial Narrow" pitchFamily="34" charset="0"/>
              </a:rPr>
              <a:t> = integrity </a:t>
            </a:r>
            <a:r>
              <a:rPr lang="sk-SK" sz="2400" dirty="0" err="1">
                <a:latin typeface="Arial Narrow" pitchFamily="34" charset="0"/>
              </a:rPr>
              <a:t>criterion</a:t>
            </a:r>
            <a:r>
              <a:rPr lang="sk-SK" sz="2400" dirty="0">
                <a:latin typeface="Arial Narrow" pitchFamily="34" charset="0"/>
              </a:rPr>
              <a:t> (by 600°C</a:t>
            </a:r>
            <a:r>
              <a:rPr lang="sk-SK" sz="2400" dirty="0" smtClean="0">
                <a:latin typeface="Arial Narrow" pitchFamily="34" charset="0"/>
              </a:rPr>
              <a:t>)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>
                <a:latin typeface="Arial Narrow" pitchFamily="34" charset="0"/>
              </a:rPr>
              <a:t>120 = </a:t>
            </a:r>
            <a:r>
              <a:rPr lang="sk-SK" sz="2400" dirty="0" err="1">
                <a:latin typeface="Arial Narrow" pitchFamily="34" charset="0"/>
              </a:rPr>
              <a:t>all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criterias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fulfilled</a:t>
            </a:r>
            <a:r>
              <a:rPr lang="sk-SK" sz="2400" dirty="0">
                <a:latin typeface="Arial Narrow" pitchFamily="34" charset="0"/>
              </a:rPr>
              <a:t> 120 </a:t>
            </a:r>
            <a:r>
              <a:rPr lang="sk-SK" sz="2400" dirty="0" err="1">
                <a:latin typeface="Arial Narrow" pitchFamily="34" charset="0"/>
              </a:rPr>
              <a:t>minutes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 err="1" smtClean="0">
                <a:latin typeface="Arial Narrow" pitchFamily="34" charset="0"/>
              </a:rPr>
              <a:t>v</a:t>
            </a:r>
            <a:r>
              <a:rPr lang="sk-SK" sz="2400" baseline="-25000" dirty="0" err="1" smtClean="0">
                <a:latin typeface="Arial Narrow" pitchFamily="34" charset="0"/>
              </a:rPr>
              <a:t>ed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>
                <a:latin typeface="Arial Narrow" pitchFamily="34" charset="0"/>
              </a:rPr>
              <a:t>installation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in/on </a:t>
            </a:r>
            <a:r>
              <a:rPr lang="sk-SK" sz="2400" dirty="0" err="1" smtClean="0">
                <a:latin typeface="Arial Narrow" pitchFamily="34" charset="0"/>
              </a:rPr>
              <a:t>the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duct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running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through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vertical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supporting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construction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 err="1">
                <a:latin typeface="Arial Narrow" pitchFamily="34" charset="0"/>
              </a:rPr>
              <a:t>i↔o</a:t>
            </a:r>
            <a:r>
              <a:rPr lang="sk-SK" sz="2400" dirty="0">
                <a:latin typeface="Arial Narrow" pitchFamily="34" charset="0"/>
              </a:rPr>
              <a:t> = i –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from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inner</a:t>
            </a:r>
            <a:r>
              <a:rPr lang="sk-SK" sz="2400" dirty="0">
                <a:latin typeface="Arial Narrow" pitchFamily="34" charset="0"/>
              </a:rPr>
              <a:t> to </a:t>
            </a:r>
            <a:r>
              <a:rPr lang="sk-SK" sz="2400" dirty="0" err="1">
                <a:latin typeface="Arial Narrow" pitchFamily="34" charset="0"/>
              </a:rPr>
              <a:t>outer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side</a:t>
            </a:r>
            <a:r>
              <a:rPr lang="sk-SK" sz="2400" dirty="0">
                <a:latin typeface="Arial Narrow" pitchFamily="34" charset="0"/>
              </a:rPr>
              <a:t>, o –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from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outer</a:t>
            </a:r>
            <a:r>
              <a:rPr lang="sk-SK" sz="2400" dirty="0">
                <a:latin typeface="Arial Narrow" pitchFamily="34" charset="0"/>
              </a:rPr>
              <a:t> to </a:t>
            </a:r>
            <a:r>
              <a:rPr lang="sk-SK" sz="2400" dirty="0" err="1">
                <a:latin typeface="Arial Narrow" pitchFamily="34" charset="0"/>
              </a:rPr>
              <a:t>inner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side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>
                <a:latin typeface="Arial Narrow" pitchFamily="34" charset="0"/>
              </a:rPr>
              <a:t>S = </a:t>
            </a:r>
            <a:r>
              <a:rPr lang="sk-SK" sz="2400" dirty="0" err="1">
                <a:latin typeface="Arial Narrow" pitchFamily="34" charset="0"/>
              </a:rPr>
              <a:t>tightnes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against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smoke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spread</a:t>
            </a:r>
            <a:r>
              <a:rPr lang="sk-SK" sz="2400" dirty="0">
                <a:latin typeface="Arial Narrow" pitchFamily="34" charset="0"/>
              </a:rPr>
              <a:t> – </a:t>
            </a:r>
            <a:r>
              <a:rPr lang="sk-SK" sz="2400" dirty="0" err="1">
                <a:latin typeface="Arial Narrow" pitchFamily="34" charset="0"/>
              </a:rPr>
              <a:t>penetration</a:t>
            </a:r>
            <a:r>
              <a:rPr lang="sk-SK" sz="2400" dirty="0">
                <a:latin typeface="Arial Narrow" pitchFamily="34" charset="0"/>
              </a:rPr>
              <a:t> &lt; 200 m</a:t>
            </a:r>
            <a:r>
              <a:rPr lang="sk-SK" sz="2400" baseline="30000" dirty="0">
                <a:latin typeface="Arial Narrow" pitchFamily="34" charset="0"/>
              </a:rPr>
              <a:t>3</a:t>
            </a:r>
            <a:r>
              <a:rPr lang="sk-SK" sz="2400" dirty="0">
                <a:latin typeface="Arial Narrow" pitchFamily="34" charset="0"/>
              </a:rPr>
              <a:t>/(hm</a:t>
            </a:r>
            <a:r>
              <a:rPr lang="sk-SK" sz="2400" baseline="30000" dirty="0">
                <a:latin typeface="Arial Narrow" pitchFamily="34" charset="0"/>
              </a:rPr>
              <a:t>2</a:t>
            </a:r>
            <a:r>
              <a:rPr lang="sk-SK" sz="2400" dirty="0" smtClean="0">
                <a:latin typeface="Arial Narrow" pitchFamily="34" charset="0"/>
              </a:rPr>
              <a:t>) </a:t>
            </a:r>
          </a:p>
          <a:p>
            <a:pPr marL="177800" indent="-177800">
              <a:spcBef>
                <a:spcPts val="1200"/>
              </a:spcBef>
            </a:pPr>
            <a:r>
              <a:rPr lang="sk-SK" sz="2400" dirty="0" smtClean="0">
                <a:latin typeface="Arial Narrow" pitchFamily="34" charset="0"/>
              </a:rPr>
              <a:t>1500 </a:t>
            </a:r>
            <a:r>
              <a:rPr lang="sk-SK" sz="2400" dirty="0">
                <a:latin typeface="Arial Narrow" pitchFamily="34" charset="0"/>
              </a:rPr>
              <a:t>= test by </a:t>
            </a:r>
            <a:r>
              <a:rPr lang="sk-SK" sz="2400" dirty="0" smtClean="0">
                <a:latin typeface="Arial Narrow" pitchFamily="34" charset="0"/>
              </a:rPr>
              <a:t>1500 </a:t>
            </a:r>
            <a:r>
              <a:rPr lang="sk-SK" sz="2400" dirty="0">
                <a:latin typeface="Arial Narrow" pitchFamily="34" charset="0"/>
              </a:rPr>
              <a:t>Pa </a:t>
            </a:r>
            <a:r>
              <a:rPr lang="sk-SK" sz="2400" dirty="0" err="1" smtClean="0">
                <a:latin typeface="Arial Narrow" pitchFamily="34" charset="0"/>
              </a:rPr>
              <a:t>underpressure</a:t>
            </a:r>
            <a:r>
              <a:rPr lang="sk-SK" sz="2400" dirty="0" smtClean="0">
                <a:latin typeface="Arial Narrow" pitchFamily="34" charset="0"/>
              </a:rPr>
              <a:t> 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>
                <a:latin typeface="Arial Narrow" pitchFamily="34" charset="0"/>
              </a:rPr>
              <a:t>C</a:t>
            </a:r>
            <a:r>
              <a:rPr lang="sk-SK" sz="2400" baseline="-25000" dirty="0">
                <a:latin typeface="Arial Narrow" pitchFamily="34" charset="0"/>
              </a:rPr>
              <a:t>10 000 </a:t>
            </a:r>
            <a:r>
              <a:rPr lang="sk-SK" sz="2400" dirty="0">
                <a:latin typeface="Arial Narrow" pitchFamily="34" charset="0"/>
              </a:rPr>
              <a:t> = 10 000 </a:t>
            </a:r>
            <a:r>
              <a:rPr lang="sk-SK" sz="2400" dirty="0" err="1">
                <a:latin typeface="Arial Narrow" pitchFamily="34" charset="0"/>
              </a:rPr>
              <a:t>cycles</a:t>
            </a:r>
            <a:r>
              <a:rPr lang="sk-SK" sz="2400" dirty="0">
                <a:latin typeface="Arial Narrow" pitchFamily="34" charset="0"/>
              </a:rPr>
              <a:t> test </a:t>
            </a:r>
            <a:r>
              <a:rPr lang="sk-SK" sz="2400" dirty="0" err="1">
                <a:latin typeface="Arial Narrow" pitchFamily="34" charset="0"/>
              </a:rPr>
              <a:t>open</a:t>
            </a:r>
            <a:r>
              <a:rPr lang="sk-SK" sz="2400" dirty="0">
                <a:latin typeface="Arial Narrow" pitchFamily="34" charset="0"/>
              </a:rPr>
              <a:t> – </a:t>
            </a:r>
            <a:r>
              <a:rPr lang="sk-SK" sz="2400" dirty="0" err="1">
                <a:latin typeface="Arial Narrow" pitchFamily="34" charset="0"/>
              </a:rPr>
              <a:t>close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befor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test</a:t>
            </a:r>
          </a:p>
          <a:p>
            <a:pPr marL="177800" indent="-177800">
              <a:spcBef>
                <a:spcPts val="1200"/>
              </a:spcBef>
            </a:pPr>
            <a:r>
              <a:rPr lang="sk-SK" sz="2400" dirty="0">
                <a:latin typeface="Arial Narrow" pitchFamily="34" charset="0"/>
              </a:rPr>
              <a:t>AA = </a:t>
            </a:r>
            <a:r>
              <a:rPr lang="sk-SK" sz="2400" dirty="0" err="1">
                <a:latin typeface="Arial Narrow" pitchFamily="34" charset="0"/>
              </a:rPr>
              <a:t>automatic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activation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>
                <a:latin typeface="Arial Narrow" pitchFamily="34" charset="0"/>
              </a:rPr>
              <a:t>Single = single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compartment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usage</a:t>
            </a:r>
            <a:endParaRPr lang="sk-SK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42901" y="0"/>
            <a:ext cx="7633243" cy="1000100"/>
          </a:xfrm>
        </p:spPr>
        <p:txBody>
          <a:bodyPr/>
          <a:lstStyle/>
          <a:p>
            <a:pPr algn="r"/>
            <a:r>
              <a:rPr lang="sk-SK" dirty="0" err="1" smtClean="0"/>
              <a:t>Example</a:t>
            </a:r>
            <a:r>
              <a:rPr lang="sk-SK" dirty="0" smtClean="0"/>
              <a:t> - </a:t>
            </a:r>
            <a:r>
              <a:rPr lang="sk-SK" dirty="0" err="1" smtClean="0"/>
              <a:t>Classification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multi</a:t>
            </a:r>
            <a:r>
              <a:rPr lang="sk-SK" dirty="0" smtClean="0"/>
              <a:t> </a:t>
            </a:r>
            <a:r>
              <a:rPr lang="sk-SK" dirty="0" err="1" smtClean="0"/>
              <a:t>compartment</a:t>
            </a:r>
            <a:r>
              <a:rPr lang="sk-SK" dirty="0" smtClean="0"/>
              <a:t> </a:t>
            </a:r>
            <a:r>
              <a:rPr lang="sk-SK" dirty="0" err="1" smtClean="0"/>
              <a:t>smoke</a:t>
            </a:r>
            <a:r>
              <a:rPr lang="sk-SK" dirty="0" smtClean="0"/>
              <a:t> </a:t>
            </a:r>
            <a:r>
              <a:rPr lang="sk-SK" dirty="0" err="1" smtClean="0"/>
              <a:t>control</a:t>
            </a:r>
            <a:r>
              <a:rPr lang="sk-SK" dirty="0" smtClean="0"/>
              <a:t> </a:t>
            </a:r>
            <a:r>
              <a:rPr lang="sk-SK" dirty="0" err="1" smtClean="0"/>
              <a:t>damper</a:t>
            </a:r>
            <a:endParaRPr lang="sk-SK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74751" y="1000100"/>
            <a:ext cx="8712968" cy="63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</a:pPr>
            <a:r>
              <a:rPr lang="sk-SK" sz="3600" dirty="0" smtClean="0">
                <a:latin typeface="Arial Narrow" pitchFamily="34" charset="0"/>
              </a:rPr>
              <a:t>EI120(</a:t>
            </a:r>
            <a:r>
              <a:rPr lang="sk-SK" sz="3600" dirty="0" err="1" smtClean="0">
                <a:latin typeface="Arial Narrow" pitchFamily="34" charset="0"/>
              </a:rPr>
              <a:t>v</a:t>
            </a:r>
            <a:r>
              <a:rPr lang="sk-SK" sz="3600" baseline="-25000" dirty="0" err="1" smtClean="0">
                <a:latin typeface="Arial Narrow" pitchFamily="34" charset="0"/>
              </a:rPr>
              <a:t>ew</a:t>
            </a:r>
            <a:r>
              <a:rPr lang="sk-SK" sz="3600" dirty="0" smtClean="0">
                <a:latin typeface="Arial Narrow" pitchFamily="34" charset="0"/>
              </a:rPr>
              <a:t> </a:t>
            </a:r>
            <a:r>
              <a:rPr lang="sk-SK" sz="3600" dirty="0" err="1" smtClean="0">
                <a:latin typeface="Arial Narrow" pitchFamily="34" charset="0"/>
              </a:rPr>
              <a:t>i</a:t>
            </a:r>
            <a:r>
              <a:rPr lang="sk-SK" sz="3600" dirty="0" err="1">
                <a:latin typeface="Arial Narrow" pitchFamily="34" charset="0"/>
              </a:rPr>
              <a:t>↔</a:t>
            </a:r>
            <a:r>
              <a:rPr lang="sk-SK" sz="3600" dirty="0" err="1" smtClean="0">
                <a:latin typeface="Arial Narrow" pitchFamily="34" charset="0"/>
              </a:rPr>
              <a:t>o</a:t>
            </a:r>
            <a:r>
              <a:rPr lang="sk-SK" sz="3600" dirty="0" smtClean="0">
                <a:latin typeface="Arial Narrow" pitchFamily="34" charset="0"/>
              </a:rPr>
              <a:t>)S1500C</a:t>
            </a:r>
            <a:r>
              <a:rPr lang="sk-SK" sz="3600" baseline="-25000" dirty="0" smtClean="0">
                <a:latin typeface="Arial Narrow" pitchFamily="34" charset="0"/>
              </a:rPr>
              <a:t>mod</a:t>
            </a:r>
            <a:r>
              <a:rPr lang="sk-SK" sz="3600" dirty="0" smtClean="0">
                <a:latin typeface="Arial Narrow" pitchFamily="34" charset="0"/>
              </a:rPr>
              <a:t>AA</a:t>
            </a:r>
            <a:r>
              <a:rPr lang="en-US" sz="3600" dirty="0" smtClean="0">
                <a:latin typeface="Arial Narrow" pitchFamily="34" charset="0"/>
              </a:rPr>
              <a:t>multi</a:t>
            </a:r>
            <a:endParaRPr lang="sk-SK" sz="3600" dirty="0">
              <a:latin typeface="Arial Narrow" pitchFamily="34" charset="0"/>
            </a:endParaRPr>
          </a:p>
          <a:p>
            <a:pPr marL="177800" indent="-177800">
              <a:spcBef>
                <a:spcPct val="20000"/>
              </a:spcBef>
            </a:pPr>
            <a:r>
              <a:rPr lang="sk-SK" sz="2400" dirty="0" smtClean="0">
                <a:latin typeface="Arial Narrow" pitchFamily="34" charset="0"/>
              </a:rPr>
              <a:t>E </a:t>
            </a:r>
            <a:r>
              <a:rPr lang="sk-SK" sz="2400" dirty="0">
                <a:latin typeface="Arial Narrow" pitchFamily="34" charset="0"/>
              </a:rPr>
              <a:t>= integrity </a:t>
            </a:r>
            <a:r>
              <a:rPr lang="sk-SK" sz="2400" dirty="0" err="1">
                <a:latin typeface="Arial Narrow" pitchFamily="34" charset="0"/>
              </a:rPr>
              <a:t>criterion</a:t>
            </a:r>
            <a:r>
              <a:rPr lang="sk-SK" sz="2400" dirty="0">
                <a:latin typeface="Arial Narrow" pitchFamily="34" charset="0"/>
              </a:rPr>
              <a:t> </a:t>
            </a:r>
            <a:endParaRPr lang="sk-SK" sz="2400" dirty="0" smtClean="0">
              <a:latin typeface="Arial Narrow" pitchFamily="34" charset="0"/>
            </a:endParaRPr>
          </a:p>
          <a:p>
            <a:pPr marL="177800" indent="-177800">
              <a:spcBef>
                <a:spcPct val="20000"/>
              </a:spcBef>
            </a:pPr>
            <a:r>
              <a:rPr lang="sk-SK" sz="2400" dirty="0" smtClean="0">
                <a:latin typeface="Arial Narrow" pitchFamily="34" charset="0"/>
              </a:rPr>
              <a:t>I = </a:t>
            </a:r>
            <a:r>
              <a:rPr lang="sk-SK" sz="2400" dirty="0" err="1" smtClean="0">
                <a:latin typeface="Arial Narrow" pitchFamily="34" charset="0"/>
              </a:rPr>
              <a:t>thermo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insulation</a:t>
            </a:r>
            <a:r>
              <a:rPr lang="sk-SK" sz="2400" dirty="0" smtClean="0">
                <a:latin typeface="Arial Narrow" pitchFamily="34" charset="0"/>
              </a:rPr>
              <a:t> </a:t>
            </a:r>
          </a:p>
          <a:p>
            <a:pPr marL="177800" indent="-177800">
              <a:spcBef>
                <a:spcPct val="20000"/>
              </a:spcBef>
            </a:pPr>
            <a:r>
              <a:rPr lang="sk-SK" sz="2400" dirty="0" smtClean="0">
                <a:latin typeface="Arial Narrow" pitchFamily="34" charset="0"/>
              </a:rPr>
              <a:t>120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>
                <a:latin typeface="Arial Narrow" pitchFamily="34" charset="0"/>
              </a:rPr>
              <a:t>all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criterias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fulfilled</a:t>
            </a:r>
            <a:r>
              <a:rPr lang="sk-SK" sz="2400" dirty="0">
                <a:latin typeface="Arial Narrow" pitchFamily="34" charset="0"/>
              </a:rPr>
              <a:t> 120 </a:t>
            </a:r>
            <a:r>
              <a:rPr lang="sk-SK" sz="2400" dirty="0" err="1">
                <a:latin typeface="Arial Narrow" pitchFamily="34" charset="0"/>
              </a:rPr>
              <a:t>minutes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 err="1" smtClean="0">
                <a:latin typeface="Arial Narrow" pitchFamily="34" charset="0"/>
              </a:rPr>
              <a:t>v</a:t>
            </a:r>
            <a:r>
              <a:rPr lang="sk-SK" sz="2400" baseline="-25000" dirty="0" err="1" smtClean="0">
                <a:latin typeface="Arial Narrow" pitchFamily="34" charset="0"/>
              </a:rPr>
              <a:t>ew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err="1">
                <a:latin typeface="Arial Narrow" pitchFamily="34" charset="0"/>
              </a:rPr>
              <a:t>installation</a:t>
            </a:r>
            <a:r>
              <a:rPr lang="sk-SK" sz="2400" dirty="0">
                <a:latin typeface="Arial Narrow" pitchFamily="34" charset="0"/>
              </a:rPr>
              <a:t> in </a:t>
            </a:r>
            <a:r>
              <a:rPr lang="sk-SK" sz="2400" dirty="0" err="1" smtClean="0">
                <a:latin typeface="Arial Narrow" pitchFamily="34" charset="0"/>
              </a:rPr>
              <a:t>vertical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supporting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construction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 err="1">
                <a:latin typeface="Arial Narrow" pitchFamily="34" charset="0"/>
              </a:rPr>
              <a:t>i↔o</a:t>
            </a:r>
            <a:r>
              <a:rPr lang="sk-SK" sz="2400" dirty="0">
                <a:latin typeface="Arial Narrow" pitchFamily="34" charset="0"/>
              </a:rPr>
              <a:t> = i –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from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inner</a:t>
            </a:r>
            <a:r>
              <a:rPr lang="sk-SK" sz="2400" dirty="0">
                <a:latin typeface="Arial Narrow" pitchFamily="34" charset="0"/>
              </a:rPr>
              <a:t> to </a:t>
            </a:r>
            <a:r>
              <a:rPr lang="sk-SK" sz="2400" dirty="0" err="1">
                <a:latin typeface="Arial Narrow" pitchFamily="34" charset="0"/>
              </a:rPr>
              <a:t>outer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side</a:t>
            </a:r>
            <a:r>
              <a:rPr lang="sk-SK" sz="2400" dirty="0">
                <a:latin typeface="Arial Narrow" pitchFamily="34" charset="0"/>
              </a:rPr>
              <a:t>, o –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from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outer</a:t>
            </a:r>
            <a:r>
              <a:rPr lang="sk-SK" sz="2400" dirty="0">
                <a:latin typeface="Arial Narrow" pitchFamily="34" charset="0"/>
              </a:rPr>
              <a:t> to </a:t>
            </a:r>
            <a:r>
              <a:rPr lang="sk-SK" sz="2400" dirty="0" err="1">
                <a:latin typeface="Arial Narrow" pitchFamily="34" charset="0"/>
              </a:rPr>
              <a:t>inner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side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>
                <a:latin typeface="Arial Narrow" pitchFamily="34" charset="0"/>
              </a:rPr>
              <a:t>S = </a:t>
            </a:r>
            <a:r>
              <a:rPr lang="sk-SK" sz="2400" dirty="0" err="1">
                <a:latin typeface="Arial Narrow" pitchFamily="34" charset="0"/>
              </a:rPr>
              <a:t>tightnes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against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smoke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spread</a:t>
            </a:r>
            <a:r>
              <a:rPr lang="sk-SK" sz="2400" dirty="0">
                <a:latin typeface="Arial Narrow" pitchFamily="34" charset="0"/>
              </a:rPr>
              <a:t> – </a:t>
            </a:r>
            <a:r>
              <a:rPr lang="sk-SK" sz="2400" dirty="0" err="1">
                <a:latin typeface="Arial Narrow" pitchFamily="34" charset="0"/>
              </a:rPr>
              <a:t>penetration</a:t>
            </a:r>
            <a:r>
              <a:rPr lang="sk-SK" sz="2400" dirty="0">
                <a:latin typeface="Arial Narrow" pitchFamily="34" charset="0"/>
              </a:rPr>
              <a:t> &lt; 200 m</a:t>
            </a:r>
            <a:r>
              <a:rPr lang="sk-SK" sz="2400" baseline="30000" dirty="0">
                <a:latin typeface="Arial Narrow" pitchFamily="34" charset="0"/>
              </a:rPr>
              <a:t>3</a:t>
            </a:r>
            <a:r>
              <a:rPr lang="sk-SK" sz="2400" dirty="0">
                <a:latin typeface="Arial Narrow" pitchFamily="34" charset="0"/>
              </a:rPr>
              <a:t>/(hm</a:t>
            </a:r>
            <a:r>
              <a:rPr lang="sk-SK" sz="2400" baseline="30000" dirty="0">
                <a:latin typeface="Arial Narrow" pitchFamily="34" charset="0"/>
              </a:rPr>
              <a:t>2</a:t>
            </a:r>
            <a:r>
              <a:rPr lang="sk-SK" sz="2400" dirty="0">
                <a:latin typeface="Arial Narrow" pitchFamily="34" charset="0"/>
              </a:rPr>
              <a:t>)</a:t>
            </a:r>
            <a:endParaRPr lang="sk-SK" sz="2400" baseline="300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 smtClean="0">
                <a:latin typeface="Arial Narrow" pitchFamily="34" charset="0"/>
              </a:rPr>
              <a:t>1500 </a:t>
            </a:r>
            <a:r>
              <a:rPr lang="sk-SK" sz="2400" dirty="0">
                <a:latin typeface="Arial Narrow" pitchFamily="34" charset="0"/>
              </a:rPr>
              <a:t>= test by </a:t>
            </a:r>
            <a:r>
              <a:rPr lang="sk-SK" sz="2400" dirty="0" smtClean="0">
                <a:latin typeface="Arial Narrow" pitchFamily="34" charset="0"/>
              </a:rPr>
              <a:t>1500 </a:t>
            </a:r>
            <a:r>
              <a:rPr lang="sk-SK" sz="2400" dirty="0">
                <a:latin typeface="Arial Narrow" pitchFamily="34" charset="0"/>
              </a:rPr>
              <a:t>Pa </a:t>
            </a:r>
            <a:r>
              <a:rPr lang="sk-SK" sz="2400" dirty="0" err="1">
                <a:latin typeface="Arial Narrow" pitchFamily="34" charset="0"/>
              </a:rPr>
              <a:t>pressure</a:t>
            </a:r>
            <a:r>
              <a:rPr lang="sk-SK" sz="2400" dirty="0">
                <a:latin typeface="Arial Narrow" pitchFamily="34" charset="0"/>
              </a:rPr>
              <a:t> </a:t>
            </a:r>
          </a:p>
          <a:p>
            <a:pPr marL="177800" indent="-177800">
              <a:spcBef>
                <a:spcPts val="1200"/>
              </a:spcBef>
            </a:pPr>
            <a:r>
              <a:rPr lang="sk-SK" sz="2400" dirty="0" err="1" smtClean="0">
                <a:latin typeface="Arial Narrow" pitchFamily="34" charset="0"/>
              </a:rPr>
              <a:t>C</a:t>
            </a:r>
            <a:r>
              <a:rPr lang="sk-SK" sz="2400" baseline="-25000" dirty="0" err="1" smtClean="0">
                <a:latin typeface="Arial Narrow" pitchFamily="34" charset="0"/>
              </a:rPr>
              <a:t>mod</a:t>
            </a:r>
            <a:r>
              <a:rPr lang="sk-SK" sz="2400" baseline="-25000" dirty="0" smtClean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sk-SK" sz="2400" dirty="0" smtClean="0">
                <a:latin typeface="Arial Narrow" pitchFamily="34" charset="0"/>
              </a:rPr>
              <a:t>20 </a:t>
            </a:r>
            <a:r>
              <a:rPr lang="sk-SK" sz="2400" dirty="0">
                <a:latin typeface="Arial Narrow" pitchFamily="34" charset="0"/>
              </a:rPr>
              <a:t>000 </a:t>
            </a:r>
            <a:r>
              <a:rPr lang="sk-SK" sz="2400" dirty="0" err="1">
                <a:latin typeface="Arial Narrow" pitchFamily="34" charset="0"/>
              </a:rPr>
              <a:t>cycles</a:t>
            </a:r>
            <a:r>
              <a:rPr lang="sk-SK" sz="2400" dirty="0">
                <a:latin typeface="Arial Narrow" pitchFamily="34" charset="0"/>
              </a:rPr>
              <a:t> test </a:t>
            </a:r>
            <a:r>
              <a:rPr lang="sk-SK" sz="2400" dirty="0" err="1">
                <a:latin typeface="Arial Narrow" pitchFamily="34" charset="0"/>
              </a:rPr>
              <a:t>open</a:t>
            </a:r>
            <a:r>
              <a:rPr lang="sk-SK" sz="2400" dirty="0">
                <a:latin typeface="Arial Narrow" pitchFamily="34" charset="0"/>
              </a:rPr>
              <a:t> – </a:t>
            </a:r>
            <a:r>
              <a:rPr lang="sk-SK" sz="2400" dirty="0" err="1">
                <a:latin typeface="Arial Narrow" pitchFamily="34" charset="0"/>
              </a:rPr>
              <a:t>close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befor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test, </a:t>
            </a:r>
            <a:r>
              <a:rPr lang="sk-SK" sz="2400" dirty="0" err="1" smtClean="0">
                <a:latin typeface="Arial Narrow" pitchFamily="34" charset="0"/>
              </a:rPr>
              <a:t>for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modulated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actuator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sk-SK" sz="2400" dirty="0">
                <a:latin typeface="Arial Narrow" pitchFamily="34" charset="0"/>
              </a:rPr>
              <a:t>AA = </a:t>
            </a:r>
            <a:r>
              <a:rPr lang="sk-SK" sz="2400" dirty="0" err="1">
                <a:latin typeface="Arial Narrow" pitchFamily="34" charset="0"/>
              </a:rPr>
              <a:t>automatic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activation</a:t>
            </a:r>
            <a:endParaRPr lang="sk-SK" sz="2400" dirty="0">
              <a:latin typeface="Arial Narrow" pitchFamily="34" charset="0"/>
            </a:endParaRPr>
          </a:p>
          <a:p>
            <a:pPr marL="177800" indent="-177800">
              <a:spcBef>
                <a:spcPts val="1200"/>
              </a:spcBef>
            </a:pPr>
            <a:r>
              <a:rPr lang="en-US" sz="2400" dirty="0" smtClean="0">
                <a:latin typeface="Arial Narrow" pitchFamily="34" charset="0"/>
              </a:rPr>
              <a:t>multi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>
                <a:latin typeface="Arial Narrow" pitchFamily="34" charset="0"/>
              </a:rPr>
              <a:t>= </a:t>
            </a:r>
            <a:r>
              <a:rPr lang="en-US" sz="2400" dirty="0" smtClean="0">
                <a:latin typeface="Arial Narrow" pitchFamily="34" charset="0"/>
              </a:rPr>
              <a:t>multi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fire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compartment</a:t>
            </a:r>
            <a:r>
              <a:rPr lang="sk-SK" sz="2400" dirty="0">
                <a:latin typeface="Arial Narrow" pitchFamily="34" charset="0"/>
              </a:rPr>
              <a:t> </a:t>
            </a:r>
            <a:r>
              <a:rPr lang="sk-SK" sz="2400" dirty="0" err="1">
                <a:latin typeface="Arial Narrow" pitchFamily="34" charset="0"/>
              </a:rPr>
              <a:t>usage</a:t>
            </a:r>
            <a:endParaRPr lang="sk-SK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00" y="227744"/>
            <a:ext cx="9468544" cy="628340"/>
          </a:xfrm>
        </p:spPr>
        <p:txBody>
          <a:bodyPr/>
          <a:lstStyle/>
          <a:p>
            <a:pPr marL="530225" lvl="0" indent="-514350" algn="r"/>
            <a:r>
              <a:rPr lang="sk-SK" sz="2800" dirty="0" err="1" smtClean="0">
                <a:latin typeface="Arial Narrow" pitchFamily="34" charset="0"/>
              </a:rPr>
              <a:t>Products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for</a:t>
            </a:r>
            <a:r>
              <a:rPr lang="sk-SK" sz="2800" dirty="0" smtClean="0">
                <a:latin typeface="Arial Narrow" pitchFamily="34" charset="0"/>
              </a:rPr>
              <a:t> SHEVS – </a:t>
            </a:r>
            <a:r>
              <a:rPr lang="sk-SK" sz="2800" dirty="0" err="1" smtClean="0">
                <a:latin typeface="Arial Narrow" pitchFamily="34" charset="0"/>
              </a:rPr>
              <a:t>smoke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dampers</a:t>
            </a:r>
            <a:r>
              <a:rPr lang="sk-SK" sz="2800" dirty="0" smtClean="0">
                <a:latin typeface="Arial Narrow" pitchFamily="34" charset="0"/>
              </a:rPr>
              <a:t> single</a:t>
            </a:r>
          </a:p>
        </p:txBody>
      </p:sp>
      <p:pic>
        <p:nvPicPr>
          <p:cNvPr id="5" name="Obrázok 4" descr="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5704" y="2233613"/>
            <a:ext cx="1000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941716" y="2847975"/>
            <a:ext cx="138271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200" dirty="0" smtClean="0">
                <a:latin typeface="+mn-lt"/>
              </a:rPr>
              <a:t>1396-CPR-0058</a:t>
            </a:r>
            <a:endParaRPr lang="sk-SK" sz="1200" dirty="0">
              <a:latin typeface="+mn-lt"/>
            </a:endParaRPr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507600" y="4608513"/>
            <a:ext cx="91801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200" dirty="0" smtClean="0">
                <a:latin typeface="Arial Narrow" pitchFamily="34" charset="0"/>
              </a:rPr>
              <a:t>DKIR1 </a:t>
            </a:r>
            <a:r>
              <a:rPr lang="sk-SK" sz="2200" dirty="0" err="1" smtClean="0">
                <a:latin typeface="Arial Narrow" pitchFamily="34" charset="0"/>
              </a:rPr>
              <a:t>from</a:t>
            </a:r>
            <a:r>
              <a:rPr lang="sk-SK" sz="2200" dirty="0" smtClean="0">
                <a:latin typeface="Arial Narrow" pitchFamily="34" charset="0"/>
              </a:rPr>
              <a:t> Ø100 </a:t>
            </a:r>
            <a:r>
              <a:rPr lang="sk-SK" sz="2200" dirty="0" err="1" smtClean="0">
                <a:latin typeface="Arial Narrow" pitchFamily="34" charset="0"/>
              </a:rPr>
              <a:t>up</a:t>
            </a:r>
            <a:r>
              <a:rPr lang="sk-SK" sz="2200" dirty="0" smtClean="0">
                <a:latin typeface="Arial Narrow" pitchFamily="34" charset="0"/>
              </a:rPr>
              <a:t> </a:t>
            </a:r>
            <a:r>
              <a:rPr lang="sk-SK" sz="2200" dirty="0">
                <a:latin typeface="Arial Narrow" pitchFamily="34" charset="0"/>
              </a:rPr>
              <a:t>to </a:t>
            </a:r>
            <a:r>
              <a:rPr lang="sk-SK" sz="2200" dirty="0" smtClean="0">
                <a:latin typeface="Arial Narrow" pitchFamily="34" charset="0"/>
              </a:rPr>
              <a:t>Ø630 mm, DKIS1 </a:t>
            </a:r>
            <a:r>
              <a:rPr lang="sk-SK" sz="2200" dirty="0" err="1" smtClean="0">
                <a:latin typeface="Arial Narrow" pitchFamily="34" charset="0"/>
              </a:rPr>
              <a:t>from</a:t>
            </a:r>
            <a:r>
              <a:rPr lang="sk-SK" sz="2200" dirty="0" smtClean="0">
                <a:latin typeface="Arial Narrow" pitchFamily="34" charset="0"/>
              </a:rPr>
              <a:t> 1200x800 </a:t>
            </a:r>
            <a:r>
              <a:rPr lang="sk-SK" sz="2200" dirty="0" err="1" smtClean="0">
                <a:latin typeface="Arial Narrow" pitchFamily="34" charset="0"/>
              </a:rPr>
              <a:t>up</a:t>
            </a:r>
            <a:r>
              <a:rPr lang="sk-SK" sz="2200" dirty="0" smtClean="0">
                <a:latin typeface="Arial Narrow" pitchFamily="34" charset="0"/>
              </a:rPr>
              <a:t> to 1500x800 mm: E</a:t>
            </a:r>
            <a:r>
              <a:rPr lang="sk-SK" sz="2200" baseline="-25000" dirty="0" smtClean="0">
                <a:latin typeface="Arial Narrow" pitchFamily="34" charset="0"/>
              </a:rPr>
              <a:t>600</a:t>
            </a:r>
            <a:r>
              <a:rPr lang="sk-SK" sz="2200" dirty="0" smtClean="0">
                <a:latin typeface="Arial Narrow" pitchFamily="34" charset="0"/>
              </a:rPr>
              <a:t>120(</a:t>
            </a:r>
            <a:r>
              <a:rPr lang="sk-SK" sz="2200" dirty="0" err="1" smtClean="0">
                <a:latin typeface="Arial Narrow" pitchFamily="34" charset="0"/>
              </a:rPr>
              <a:t>v</a:t>
            </a:r>
            <a:r>
              <a:rPr lang="sk-SK" sz="2200" baseline="-25000" dirty="0" err="1" smtClean="0">
                <a:latin typeface="Arial Narrow" pitchFamily="34" charset="0"/>
              </a:rPr>
              <a:t>ed</a:t>
            </a:r>
            <a:r>
              <a:rPr lang="sk-SK" sz="2200" baseline="-25000" dirty="0" smtClean="0">
                <a:latin typeface="Arial Narrow" pitchFamily="34" charset="0"/>
              </a:rPr>
              <a:t>  </a:t>
            </a:r>
            <a:r>
              <a:rPr lang="sk-SK" sz="2200" dirty="0" smtClean="0">
                <a:latin typeface="Arial Narrow" pitchFamily="34" charset="0"/>
              </a:rPr>
              <a:t>i </a:t>
            </a:r>
            <a:r>
              <a:rPr lang="sk-SK" sz="2200" dirty="0">
                <a:latin typeface="Arial Narrow" pitchFamily="34" charset="0"/>
              </a:rPr>
              <a:t>↔ o)S500C</a:t>
            </a:r>
            <a:r>
              <a:rPr lang="sk-SK" sz="2200" baseline="-25000" dirty="0">
                <a:latin typeface="Arial Narrow" pitchFamily="34" charset="0"/>
              </a:rPr>
              <a:t>10000</a:t>
            </a:r>
            <a:r>
              <a:rPr lang="sk-SK" sz="2200" dirty="0">
                <a:latin typeface="Arial Narrow" pitchFamily="34" charset="0"/>
              </a:rPr>
              <a:t>AAsingle</a:t>
            </a:r>
          </a:p>
        </p:txBody>
      </p:sp>
      <p:sp>
        <p:nvSpPr>
          <p:cNvPr id="9" name="Obdĺžnik 8"/>
          <p:cNvSpPr/>
          <p:nvPr/>
        </p:nvSpPr>
        <p:spPr>
          <a:xfrm>
            <a:off x="507600" y="856084"/>
            <a:ext cx="9180118" cy="5688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sk-SK" sz="2000" b="1" dirty="0" smtClean="0">
                <a:solidFill>
                  <a:srgbClr val="FF0000"/>
                </a:solidFill>
                <a:hlinkClick r:id="rId4"/>
              </a:rPr>
              <a:t>DeclarOfPerform_52_DKI1_EN.zip</a:t>
            </a:r>
          </a:p>
          <a:p>
            <a:pPr algn="ctr">
              <a:defRPr/>
            </a:pPr>
            <a:r>
              <a:rPr lang="sk-SK" sz="2000" b="1" dirty="0" smtClean="0">
                <a:solidFill>
                  <a:srgbClr val="FF0000"/>
                </a:solidFill>
                <a:hlinkClick r:id="rId4"/>
              </a:rPr>
              <a:t>TechSpec_TPI-52_DKI1_EN.pdf</a:t>
            </a:r>
            <a:r>
              <a:rPr lang="sk-SK" sz="2000" b="1" dirty="0" smtClean="0">
                <a:solidFill>
                  <a:srgbClr val="FF0000"/>
                </a:solidFill>
              </a:rPr>
              <a:t>  </a:t>
            </a:r>
          </a:p>
          <a:p>
            <a:pPr algn="ctr">
              <a:defRPr/>
            </a:pPr>
            <a:r>
              <a:rPr lang="sk-SK" sz="2000" b="1" dirty="0" smtClean="0">
                <a:solidFill>
                  <a:srgbClr val="FF0000"/>
                </a:solidFill>
                <a:hlinkClick r:id="rId5"/>
              </a:rPr>
              <a:t>InstalMaintenOperInstr_PP-52_DKI1_EN.pdf</a:t>
            </a:r>
            <a:endParaRPr lang="sk-SK" sz="2000" b="1" dirty="0">
              <a:solidFill>
                <a:srgbClr val="FF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337" y="2233612"/>
            <a:ext cx="4839779" cy="2074191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 bwMode="auto">
          <a:xfrm>
            <a:off x="5943302" y="3520380"/>
            <a:ext cx="923802" cy="787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BlokTextu 10"/>
          <p:cNvSpPr txBox="1">
            <a:spLocks noChangeArrowheads="1"/>
          </p:cNvSpPr>
          <p:nvPr/>
        </p:nvSpPr>
        <p:spPr bwMode="auto">
          <a:xfrm>
            <a:off x="902742" y="5651622"/>
            <a:ext cx="8064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200" dirty="0">
                <a:latin typeface="Arial Narrow" pitchFamily="34" charset="0"/>
              </a:rPr>
              <a:t>DKIS1 </a:t>
            </a:r>
            <a:r>
              <a:rPr lang="sk-SK" sz="2200" dirty="0" err="1" smtClean="0">
                <a:latin typeface="Arial Narrow" pitchFamily="34" charset="0"/>
              </a:rPr>
              <a:t>from</a:t>
            </a:r>
            <a:r>
              <a:rPr lang="sk-SK" sz="2200" dirty="0" smtClean="0">
                <a:latin typeface="Arial Narrow" pitchFamily="34" charset="0"/>
              </a:rPr>
              <a:t> 100x100 </a:t>
            </a:r>
            <a:r>
              <a:rPr lang="sk-SK" sz="2200" dirty="0" err="1" smtClean="0">
                <a:latin typeface="Arial Narrow" pitchFamily="34" charset="0"/>
              </a:rPr>
              <a:t>up</a:t>
            </a:r>
            <a:r>
              <a:rPr lang="sk-SK" sz="2200" dirty="0" smtClean="0">
                <a:latin typeface="Arial Narrow" pitchFamily="34" charset="0"/>
              </a:rPr>
              <a:t> to 1200x800 mm : </a:t>
            </a:r>
          </a:p>
          <a:p>
            <a:pPr algn="ctr"/>
            <a:r>
              <a:rPr lang="sk-SK" sz="2200" dirty="0" smtClean="0">
                <a:latin typeface="Arial Narrow" pitchFamily="34" charset="0"/>
              </a:rPr>
              <a:t>E</a:t>
            </a:r>
            <a:r>
              <a:rPr lang="sk-SK" sz="2200" baseline="-25000" dirty="0" smtClean="0">
                <a:latin typeface="Arial Narrow" pitchFamily="34" charset="0"/>
              </a:rPr>
              <a:t>600</a:t>
            </a:r>
            <a:r>
              <a:rPr lang="sk-SK" sz="2200" dirty="0" smtClean="0">
                <a:latin typeface="Arial Narrow" pitchFamily="34" charset="0"/>
              </a:rPr>
              <a:t>120(</a:t>
            </a:r>
            <a:r>
              <a:rPr lang="sk-SK" sz="2200" dirty="0" err="1" smtClean="0">
                <a:latin typeface="Arial Narrow" pitchFamily="34" charset="0"/>
              </a:rPr>
              <a:t>v</a:t>
            </a:r>
            <a:r>
              <a:rPr lang="sk-SK" sz="2200" baseline="-25000" dirty="0" err="1" smtClean="0">
                <a:latin typeface="Arial Narrow" pitchFamily="34" charset="0"/>
              </a:rPr>
              <a:t>ed</a:t>
            </a:r>
            <a:r>
              <a:rPr lang="sk-SK" sz="2200" baseline="-25000" dirty="0" smtClean="0">
                <a:latin typeface="Arial Narrow" pitchFamily="34" charset="0"/>
              </a:rPr>
              <a:t>  </a:t>
            </a:r>
            <a:r>
              <a:rPr lang="sk-SK" sz="2200" dirty="0" smtClean="0">
                <a:latin typeface="Arial Narrow" pitchFamily="34" charset="0"/>
              </a:rPr>
              <a:t>i </a:t>
            </a:r>
            <a:r>
              <a:rPr lang="sk-SK" sz="2200" dirty="0">
                <a:latin typeface="Arial Narrow" pitchFamily="34" charset="0"/>
              </a:rPr>
              <a:t>↔ </a:t>
            </a:r>
            <a:r>
              <a:rPr lang="sk-SK" sz="2200" dirty="0" smtClean="0">
                <a:latin typeface="Arial Narrow" pitchFamily="34" charset="0"/>
              </a:rPr>
              <a:t>o)S1500C</a:t>
            </a:r>
            <a:r>
              <a:rPr lang="sk-SK" sz="2200" baseline="-25000" dirty="0" smtClean="0">
                <a:latin typeface="Arial Narrow" pitchFamily="34" charset="0"/>
              </a:rPr>
              <a:t>10000</a:t>
            </a:r>
            <a:r>
              <a:rPr lang="sk-SK" sz="2200" dirty="0" smtClean="0">
                <a:latin typeface="Arial Narrow" pitchFamily="34" charset="0"/>
              </a:rPr>
              <a:t>AAsingle</a:t>
            </a:r>
            <a:endParaRPr lang="sk-SK" sz="2200" dirty="0">
              <a:latin typeface="Arial Narrow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2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518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00" y="227744"/>
            <a:ext cx="9468544" cy="628340"/>
          </a:xfrm>
        </p:spPr>
        <p:txBody>
          <a:bodyPr/>
          <a:lstStyle/>
          <a:p>
            <a:pPr marL="530225" lvl="0" indent="-514350" algn="r"/>
            <a:r>
              <a:rPr lang="sk-SK" sz="2800" dirty="0" err="1" smtClean="0">
                <a:latin typeface="Arial Narrow" pitchFamily="34" charset="0"/>
              </a:rPr>
              <a:t>Products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for</a:t>
            </a:r>
            <a:r>
              <a:rPr lang="sk-SK" sz="2800" dirty="0" smtClean="0">
                <a:latin typeface="Arial Narrow" pitchFamily="34" charset="0"/>
              </a:rPr>
              <a:t> SHEVS – </a:t>
            </a:r>
            <a:r>
              <a:rPr lang="sk-SK" sz="2800" dirty="0" err="1" smtClean="0">
                <a:latin typeface="Arial Narrow" pitchFamily="34" charset="0"/>
              </a:rPr>
              <a:t>smoke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dampers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multi</a:t>
            </a:r>
            <a:endParaRPr lang="sk-SK" sz="2800" dirty="0" smtClean="0">
              <a:latin typeface="Arial Narrow" pitchFamily="34" charset="0"/>
            </a:endParaRPr>
          </a:p>
        </p:txBody>
      </p:sp>
      <p:pic>
        <p:nvPicPr>
          <p:cNvPr id="5" name="Obrázok 4" descr="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4692" y="3025701"/>
            <a:ext cx="1000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930704" y="3640063"/>
            <a:ext cx="138271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200" dirty="0" smtClean="0">
                <a:latin typeface="+mn-lt"/>
              </a:rPr>
              <a:t>1396-CPR-0112</a:t>
            </a:r>
            <a:endParaRPr lang="sk-SK" sz="1200" dirty="0">
              <a:latin typeface="+mn-lt"/>
            </a:endParaRPr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1551982" y="5703267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latin typeface="Arial Narrow" pitchFamily="34" charset="0"/>
              </a:rPr>
              <a:t>DKISMA: EI120(</a:t>
            </a:r>
            <a:r>
              <a:rPr lang="sk-SK" sz="2400" dirty="0" err="1" smtClean="0">
                <a:latin typeface="Arial Narrow" pitchFamily="34" charset="0"/>
              </a:rPr>
              <a:t>v</a:t>
            </a:r>
            <a:r>
              <a:rPr lang="sk-SK" sz="2400" baseline="-25000" dirty="0" err="1" smtClean="0">
                <a:latin typeface="Arial Narrow" pitchFamily="34" charset="0"/>
              </a:rPr>
              <a:t>ew</a:t>
            </a:r>
            <a:r>
              <a:rPr lang="sk-SK" sz="2400" baseline="-25000" dirty="0" smtClean="0">
                <a:latin typeface="Arial Narrow" pitchFamily="34" charset="0"/>
              </a:rPr>
              <a:t>  </a:t>
            </a:r>
            <a:r>
              <a:rPr lang="sk-SK" sz="2400" dirty="0" smtClean="0">
                <a:latin typeface="Arial Narrow" pitchFamily="34" charset="0"/>
              </a:rPr>
              <a:t>i </a:t>
            </a:r>
            <a:r>
              <a:rPr lang="sk-SK" sz="2400" dirty="0">
                <a:latin typeface="Arial Narrow" pitchFamily="34" charset="0"/>
              </a:rPr>
              <a:t>↔ </a:t>
            </a:r>
            <a:r>
              <a:rPr lang="sk-SK" sz="2400" dirty="0" smtClean="0">
                <a:latin typeface="Arial Narrow" pitchFamily="34" charset="0"/>
              </a:rPr>
              <a:t>o)S1500C</a:t>
            </a:r>
            <a:r>
              <a:rPr lang="sk-SK" sz="2400" baseline="-25000" dirty="0" smtClean="0">
                <a:latin typeface="Arial Narrow" pitchFamily="34" charset="0"/>
              </a:rPr>
              <a:t>mod</a:t>
            </a:r>
            <a:r>
              <a:rPr lang="sk-SK" sz="2400" dirty="0" smtClean="0">
                <a:latin typeface="Arial Narrow" pitchFamily="34" charset="0"/>
              </a:rPr>
              <a:t>AAmulti</a:t>
            </a:r>
            <a:endParaRPr lang="sk-SK" sz="2400" dirty="0">
              <a:latin typeface="Arial Narrow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562994" y="1648172"/>
            <a:ext cx="7190938" cy="4748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sk-SK" sz="2000" b="1" dirty="0" smtClean="0">
                <a:solidFill>
                  <a:srgbClr val="FF0000"/>
                </a:solidFill>
                <a:hlinkClick r:id="rId4"/>
              </a:rPr>
              <a:t>DeclarOfPerform_53_DKISMA_EN.zip</a:t>
            </a:r>
            <a:endParaRPr lang="sk-SK" sz="2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sk-SK" sz="2000" b="1" dirty="0" smtClean="0">
                <a:solidFill>
                  <a:srgbClr val="FF0000"/>
                </a:solidFill>
                <a:hlinkClick r:id="rId5"/>
              </a:rPr>
              <a:t>TechSpec_TPI-53_DKISMA_EN.pdf</a:t>
            </a:r>
            <a:endParaRPr lang="sk-SK" sz="2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sk-SK" sz="2000" b="1" dirty="0" smtClean="0">
                <a:solidFill>
                  <a:srgbClr val="FF0000"/>
                </a:solidFill>
                <a:hlinkClick r:id="rId6"/>
              </a:rPr>
              <a:t>InstalMaintenOperInstr_PP-53_DKISMA_EN.pdf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5932290" y="4312468"/>
            <a:ext cx="923802" cy="7874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751" y="2918351"/>
            <a:ext cx="2554211" cy="2716495"/>
          </a:xfrm>
          <a:prstGeom prst="rect">
            <a:avLst/>
          </a:prstGeom>
        </p:spPr>
      </p:pic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849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nigmaczech.cz/files/DSC05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0158412" cy="76168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2423" y="3183467"/>
            <a:ext cx="8123957" cy="648072"/>
          </a:xfrm>
        </p:spPr>
        <p:txBody>
          <a:bodyPr/>
          <a:lstStyle/>
          <a:p>
            <a:pPr algn="ctr"/>
            <a:r>
              <a:rPr lang="sk-SK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 FOR THE ATTENTION!</a:t>
            </a:r>
            <a:endParaRPr lang="sk-SK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0" y="4096444"/>
            <a:ext cx="8686406" cy="3055588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sk-SK" dirty="0" smtClean="0">
                <a:latin typeface="Arial" charset="0"/>
              </a:rPr>
              <a:t>Miroslav JANOV</a:t>
            </a:r>
          </a:p>
          <a:p>
            <a:pPr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sk-SK" dirty="0" err="1" smtClean="0">
                <a:latin typeface="Arial" charset="0"/>
              </a:rPr>
              <a:t>product</a:t>
            </a:r>
            <a:r>
              <a:rPr lang="sk-SK" dirty="0" smtClean="0">
                <a:latin typeface="Arial" charset="0"/>
              </a:rPr>
              <a:t> </a:t>
            </a:r>
            <a:r>
              <a:rPr lang="sk-SK" dirty="0" err="1" smtClean="0">
                <a:latin typeface="Arial" charset="0"/>
              </a:rPr>
              <a:t>manager</a:t>
            </a:r>
            <a:r>
              <a:rPr lang="sk-SK" dirty="0" smtClean="0">
                <a:latin typeface="Arial" charset="0"/>
              </a:rPr>
              <a:t> </a:t>
            </a:r>
            <a:r>
              <a:rPr lang="sk-SK" dirty="0" err="1" smtClean="0">
                <a:latin typeface="Arial" charset="0"/>
              </a:rPr>
              <a:t>for</a:t>
            </a:r>
            <a:r>
              <a:rPr lang="sk-SK" dirty="0" smtClean="0">
                <a:latin typeface="Arial" charset="0"/>
              </a:rPr>
              <a:t> </a:t>
            </a:r>
            <a:r>
              <a:rPr lang="sk-SK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</a:t>
            </a:r>
            <a:r>
              <a:rPr lang="sk-SK" dirty="0" err="1" smtClean="0">
                <a:latin typeface="Arial" charset="0"/>
              </a:rPr>
              <a:t>ire</a:t>
            </a:r>
            <a:r>
              <a:rPr lang="sk-SK" dirty="0" smtClean="0">
                <a:latin typeface="Arial" charset="0"/>
              </a:rPr>
              <a:t> </a:t>
            </a:r>
            <a:r>
              <a:rPr lang="sk-SK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</a:t>
            </a:r>
            <a:r>
              <a:rPr lang="sk-SK" dirty="0" err="1" smtClean="0">
                <a:latin typeface="Arial" charset="0"/>
              </a:rPr>
              <a:t>afety</a:t>
            </a:r>
            <a:r>
              <a:rPr lang="sk-SK" dirty="0" smtClean="0">
                <a:latin typeface="Arial" charset="0"/>
              </a:rPr>
              <a:t> </a:t>
            </a:r>
            <a:r>
              <a:rPr lang="sk-SK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</a:t>
            </a:r>
            <a:r>
              <a:rPr lang="sk-SK" dirty="0" err="1" smtClean="0">
                <a:latin typeface="Arial" charset="0"/>
              </a:rPr>
              <a:t>roducts</a:t>
            </a:r>
            <a:r>
              <a:rPr lang="sk-SK" dirty="0" smtClean="0">
                <a:latin typeface="Arial" charset="0"/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sk-SK" dirty="0" smtClean="0">
                <a:latin typeface="Arial" charset="0"/>
              </a:rPr>
              <a:t>IMOS-Systemair </a:t>
            </a:r>
            <a:r>
              <a:rPr lang="sk-SK" dirty="0" err="1" smtClean="0">
                <a:latin typeface="Arial" charset="0"/>
              </a:rPr>
              <a:t>sro</a:t>
            </a:r>
            <a:r>
              <a:rPr lang="sk-SK" dirty="0" smtClean="0">
                <a:latin typeface="Arial" charset="0"/>
              </a:rPr>
              <a:t>, 90043 Kalinkovo 371, Slovakia   </a:t>
            </a:r>
          </a:p>
          <a:p>
            <a:pPr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6"/>
                </a:solidFill>
                <a:latin typeface="Arial" charset="0"/>
                <a:hlinkClick r:id="rId3"/>
              </a:rPr>
              <a:t>www.systemair.sk</a:t>
            </a:r>
            <a:endParaRPr lang="en-US" dirty="0" smtClean="0">
              <a:solidFill>
                <a:schemeClr val="accent6"/>
              </a:solidFill>
              <a:latin typeface="Arial" charset="0"/>
            </a:endParaRPr>
          </a:p>
          <a:p>
            <a:pPr marL="355600" lvl="1" indent="-339725" algn="ctr">
              <a:spcBef>
                <a:spcPts val="3600"/>
              </a:spcBef>
              <a:spcAft>
                <a:spcPts val="0"/>
              </a:spcAft>
              <a:buNone/>
              <a:tabLst>
                <a:tab pos="355600" algn="l"/>
              </a:tabLst>
            </a:pPr>
            <a:endParaRPr lang="sk-SK" sz="2000" dirty="0" smtClean="0"/>
          </a:p>
          <a:p>
            <a:pPr marL="355600" lvl="1" indent="-339725" algn="ctr">
              <a:spcBef>
                <a:spcPts val="3600"/>
              </a:spcBef>
              <a:spcAft>
                <a:spcPts val="0"/>
              </a:spcAft>
              <a:buNone/>
              <a:tabLst>
                <a:tab pos="355600" algn="l"/>
              </a:tabLst>
            </a:pPr>
            <a:endParaRPr lang="en-US" sz="2000" dirty="0" smtClean="0"/>
          </a:p>
          <a:p>
            <a:pPr marL="711200" lvl="1" indent="-525463" algn="ctr">
              <a:spcBef>
                <a:spcPts val="3600"/>
              </a:spcBef>
              <a:spcAft>
                <a:spcPts val="0"/>
              </a:spcAft>
              <a:buNone/>
              <a:tabLst>
                <a:tab pos="711200" algn="l"/>
              </a:tabLst>
            </a:pPr>
            <a:endParaRPr lang="en-US" sz="2000" dirty="0" smtClean="0"/>
          </a:p>
          <a:p>
            <a:pPr algn="ctr">
              <a:spcBef>
                <a:spcPts val="36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smtClean="0"/>
              <a:t>Business Conference Jun 2011   M. Janov PM FSP, IMOS-Systemair, Slovakia</a:t>
            </a:r>
            <a:endParaRPr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2901" y="0"/>
            <a:ext cx="7633243" cy="568171"/>
          </a:xfrm>
        </p:spPr>
        <p:txBody>
          <a:bodyPr/>
          <a:lstStyle/>
          <a:p>
            <a:pPr algn="r"/>
            <a:r>
              <a:rPr lang="sk-SK" dirty="0" err="1" smtClean="0"/>
              <a:t>Content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507600" y="406399"/>
            <a:ext cx="9650813" cy="6498357"/>
          </a:xfrm>
        </p:spPr>
        <p:txBody>
          <a:bodyPr/>
          <a:lstStyle/>
          <a:p>
            <a:pPr marL="355600" lvl="1" indent="-339725">
              <a:spcBef>
                <a:spcPts val="800"/>
              </a:spcBef>
              <a:spcAft>
                <a:spcPts val="0"/>
              </a:spcAft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Compartmentisation</a:t>
            </a:r>
            <a:endParaRPr lang="sk-SK" sz="2000" dirty="0" smtClean="0"/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smtClean="0"/>
              <a:t>FSP </a:t>
            </a:r>
            <a:r>
              <a:rPr lang="sk-SK" sz="2000" dirty="0" err="1" smtClean="0"/>
              <a:t>types</a:t>
            </a:r>
            <a:endParaRPr lang="sk-SK" sz="2000" dirty="0" smtClean="0"/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Definitions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 </a:t>
            </a:r>
            <a:r>
              <a:rPr lang="sk-SK" sz="2000" dirty="0" err="1" smtClean="0"/>
              <a:t>smoke</a:t>
            </a:r>
            <a:r>
              <a:rPr lang="sk-SK" sz="2000" dirty="0" smtClean="0"/>
              <a:t> </a:t>
            </a:r>
            <a:r>
              <a:rPr lang="sk-SK" sz="2000" dirty="0" err="1" smtClean="0"/>
              <a:t>control</a:t>
            </a:r>
            <a:r>
              <a:rPr lang="sk-SK" sz="2000" dirty="0" smtClean="0"/>
              <a:t> </a:t>
            </a:r>
            <a:r>
              <a:rPr lang="sk-SK" sz="2000" dirty="0" err="1" smtClean="0"/>
              <a:t>dampers</a:t>
            </a:r>
            <a:r>
              <a:rPr lang="sk-SK" sz="2000" dirty="0" smtClean="0"/>
              <a:t> </a:t>
            </a:r>
            <a:r>
              <a:rPr lang="sk-SK" sz="2000" dirty="0" err="1" smtClean="0"/>
              <a:t>according</a:t>
            </a:r>
            <a:r>
              <a:rPr lang="sk-SK" sz="2000" dirty="0" smtClean="0"/>
              <a:t> to EN12101-8 &amp; EN 1366-10 </a:t>
            </a:r>
            <a:r>
              <a:rPr lang="sk-SK" sz="2000" dirty="0" err="1" smtClean="0"/>
              <a:t>Smoke</a:t>
            </a:r>
            <a:r>
              <a:rPr lang="sk-SK" sz="2000" dirty="0" smtClean="0"/>
              <a:t> </a:t>
            </a:r>
            <a:r>
              <a:rPr lang="sk-SK" sz="2000" dirty="0" err="1" smtClean="0"/>
              <a:t>control</a:t>
            </a:r>
            <a:r>
              <a:rPr lang="sk-SK" sz="2000" dirty="0" smtClean="0"/>
              <a:t> </a:t>
            </a:r>
            <a:r>
              <a:rPr lang="sk-SK" sz="2000" dirty="0" err="1" smtClean="0"/>
              <a:t>dampers</a:t>
            </a:r>
            <a:r>
              <a:rPr lang="sk-SK" sz="2000" dirty="0" smtClean="0"/>
              <a:t> </a:t>
            </a:r>
            <a:r>
              <a:rPr lang="sk-SK" sz="2000" dirty="0" err="1" smtClean="0"/>
              <a:t>types</a:t>
            </a:r>
            <a:r>
              <a:rPr lang="sk-SK" sz="2000" dirty="0" smtClean="0"/>
              <a:t> (SCD)</a:t>
            </a:r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smtClean="0"/>
              <a:t>EU </a:t>
            </a:r>
            <a:r>
              <a:rPr lang="sk-SK" sz="2000" dirty="0" err="1" smtClean="0"/>
              <a:t>standardisation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smoke</a:t>
            </a:r>
            <a:r>
              <a:rPr lang="sk-SK" sz="2000" dirty="0" smtClean="0"/>
              <a:t> </a:t>
            </a:r>
            <a:r>
              <a:rPr lang="sk-SK" sz="2000" dirty="0" err="1" smtClean="0"/>
              <a:t>control</a:t>
            </a:r>
            <a:r>
              <a:rPr lang="sk-SK" sz="2000" dirty="0" smtClean="0"/>
              <a:t> </a:t>
            </a:r>
            <a:r>
              <a:rPr lang="sk-SK" sz="2000" dirty="0" err="1" smtClean="0"/>
              <a:t>dampers</a:t>
            </a:r>
            <a:endParaRPr lang="sk-SK" sz="2000" dirty="0" smtClean="0"/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Classification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single </a:t>
            </a:r>
            <a:r>
              <a:rPr lang="sk-SK" sz="2000" dirty="0" err="1" smtClean="0"/>
              <a:t>compartment</a:t>
            </a:r>
            <a:r>
              <a:rPr lang="sk-SK" sz="2000" dirty="0" smtClean="0"/>
              <a:t> </a:t>
            </a:r>
            <a:r>
              <a:rPr lang="sk-SK" sz="2000" dirty="0" err="1" smtClean="0"/>
              <a:t>smoke</a:t>
            </a:r>
            <a:r>
              <a:rPr lang="sk-SK" sz="2000" dirty="0" smtClean="0"/>
              <a:t> </a:t>
            </a:r>
            <a:r>
              <a:rPr lang="sk-SK" sz="2000" dirty="0" err="1" smtClean="0"/>
              <a:t>control</a:t>
            </a:r>
            <a:r>
              <a:rPr lang="sk-SK" sz="2000" dirty="0" smtClean="0"/>
              <a:t> </a:t>
            </a:r>
            <a:r>
              <a:rPr lang="sk-SK" sz="2000" dirty="0" err="1" smtClean="0"/>
              <a:t>dampers</a:t>
            </a:r>
            <a:endParaRPr lang="sk-SK" sz="2000" dirty="0" smtClean="0"/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Classification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multi</a:t>
            </a:r>
            <a:r>
              <a:rPr lang="sk-SK" sz="2000" dirty="0" smtClean="0"/>
              <a:t> </a:t>
            </a:r>
            <a:r>
              <a:rPr lang="sk-SK" sz="2000" dirty="0" err="1" smtClean="0"/>
              <a:t>compartment</a:t>
            </a:r>
            <a:r>
              <a:rPr lang="sk-SK" sz="2000" dirty="0" smtClean="0"/>
              <a:t> </a:t>
            </a:r>
            <a:r>
              <a:rPr lang="sk-SK" sz="2000" dirty="0" err="1" smtClean="0"/>
              <a:t>smoke</a:t>
            </a:r>
            <a:r>
              <a:rPr lang="sk-SK" sz="2000" dirty="0" smtClean="0"/>
              <a:t> </a:t>
            </a:r>
            <a:r>
              <a:rPr lang="sk-SK" sz="2000" dirty="0" err="1" smtClean="0"/>
              <a:t>control</a:t>
            </a:r>
            <a:r>
              <a:rPr lang="sk-SK" sz="2000" dirty="0" smtClean="0"/>
              <a:t> </a:t>
            </a:r>
            <a:r>
              <a:rPr lang="sk-SK" sz="2000" dirty="0" err="1" smtClean="0"/>
              <a:t>dampers</a:t>
            </a:r>
            <a:endParaRPr lang="sk-SK" sz="2000" dirty="0" smtClean="0"/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Example</a:t>
            </a:r>
            <a:r>
              <a:rPr lang="sk-SK" sz="2000" dirty="0" smtClean="0"/>
              <a:t> - </a:t>
            </a:r>
            <a:r>
              <a:rPr lang="sk-SK" sz="2000" dirty="0" err="1" smtClean="0"/>
              <a:t>Classification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single </a:t>
            </a:r>
            <a:r>
              <a:rPr lang="sk-SK" sz="2000" dirty="0" err="1" smtClean="0"/>
              <a:t>compartment</a:t>
            </a:r>
            <a:r>
              <a:rPr lang="sk-SK" sz="2000" dirty="0" smtClean="0"/>
              <a:t> </a:t>
            </a:r>
            <a:r>
              <a:rPr lang="sk-SK" sz="2000" dirty="0" err="1" smtClean="0"/>
              <a:t>smoke</a:t>
            </a:r>
            <a:r>
              <a:rPr lang="sk-SK" sz="2000" dirty="0" smtClean="0"/>
              <a:t> </a:t>
            </a:r>
            <a:r>
              <a:rPr lang="sk-SK" sz="2000" dirty="0" err="1" smtClean="0"/>
              <a:t>control</a:t>
            </a:r>
            <a:r>
              <a:rPr lang="sk-SK" sz="2000" dirty="0" smtClean="0"/>
              <a:t> </a:t>
            </a:r>
            <a:r>
              <a:rPr lang="sk-SK" sz="2000" dirty="0" err="1" smtClean="0"/>
              <a:t>damper</a:t>
            </a:r>
            <a:endParaRPr lang="sk-SK" sz="2000" dirty="0" smtClean="0"/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Example</a:t>
            </a:r>
            <a:r>
              <a:rPr lang="sk-SK" sz="2000" dirty="0" smtClean="0"/>
              <a:t> - </a:t>
            </a:r>
            <a:r>
              <a:rPr lang="sk-SK" sz="2000" dirty="0" err="1" smtClean="0"/>
              <a:t>Classification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multi</a:t>
            </a:r>
            <a:r>
              <a:rPr lang="sk-SK" sz="2000" dirty="0" smtClean="0"/>
              <a:t> </a:t>
            </a:r>
            <a:r>
              <a:rPr lang="sk-SK" sz="2000" dirty="0" err="1" smtClean="0"/>
              <a:t>compartment</a:t>
            </a:r>
            <a:r>
              <a:rPr lang="sk-SK" sz="2000" dirty="0" smtClean="0"/>
              <a:t> </a:t>
            </a:r>
            <a:r>
              <a:rPr lang="sk-SK" sz="2000" dirty="0" err="1" smtClean="0"/>
              <a:t>smoke</a:t>
            </a:r>
            <a:r>
              <a:rPr lang="sk-SK" sz="2000" dirty="0" smtClean="0"/>
              <a:t> </a:t>
            </a:r>
            <a:r>
              <a:rPr lang="sk-SK" sz="2000" dirty="0" err="1" smtClean="0"/>
              <a:t>control</a:t>
            </a:r>
            <a:r>
              <a:rPr lang="sk-SK" sz="2000" dirty="0" smtClean="0"/>
              <a:t> </a:t>
            </a:r>
            <a:r>
              <a:rPr lang="sk-SK" sz="2000" dirty="0" err="1" smtClean="0"/>
              <a:t>damper</a:t>
            </a:r>
            <a:endParaRPr lang="sk-SK" sz="2000" dirty="0" smtClean="0"/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Design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smoke</a:t>
            </a:r>
            <a:r>
              <a:rPr lang="sk-SK" sz="2000" dirty="0" smtClean="0"/>
              <a:t> </a:t>
            </a:r>
            <a:r>
              <a:rPr lang="sk-SK" sz="2000" dirty="0" err="1" smtClean="0"/>
              <a:t>control</a:t>
            </a:r>
            <a:r>
              <a:rPr lang="sk-SK" sz="2000" dirty="0" smtClean="0"/>
              <a:t> </a:t>
            </a:r>
            <a:r>
              <a:rPr lang="sk-SK" sz="2000" dirty="0" err="1" smtClean="0"/>
              <a:t>dampers</a:t>
            </a:r>
            <a:r>
              <a:rPr lang="sk-SK" sz="2000" dirty="0" smtClean="0"/>
              <a:t> DKI1</a:t>
            </a:r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Basic</a:t>
            </a:r>
            <a:r>
              <a:rPr lang="sk-SK" sz="2000" dirty="0" smtClean="0"/>
              <a:t> </a:t>
            </a:r>
            <a:r>
              <a:rPr lang="sk-SK" sz="2000" dirty="0" err="1" smtClean="0"/>
              <a:t>parts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smoke</a:t>
            </a:r>
            <a:r>
              <a:rPr lang="sk-SK" sz="2000" dirty="0" smtClean="0"/>
              <a:t> </a:t>
            </a:r>
            <a:r>
              <a:rPr lang="sk-SK" sz="2000" dirty="0" err="1" smtClean="0"/>
              <a:t>control</a:t>
            </a:r>
            <a:r>
              <a:rPr lang="sk-SK" sz="2000" dirty="0" smtClean="0"/>
              <a:t> </a:t>
            </a:r>
            <a:r>
              <a:rPr lang="sk-SK" sz="2000" dirty="0" err="1" smtClean="0"/>
              <a:t>damper</a:t>
            </a:r>
            <a:endParaRPr lang="sk-SK" sz="2000" dirty="0" smtClean="0"/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Standards</a:t>
            </a:r>
            <a:r>
              <a:rPr lang="sk-SK" sz="2000" dirty="0" smtClean="0"/>
              <a:t> </a:t>
            </a:r>
            <a:r>
              <a:rPr lang="sk-SK" sz="2000" dirty="0" err="1" smtClean="0"/>
              <a:t>used</a:t>
            </a:r>
            <a:r>
              <a:rPr lang="sk-SK" sz="2000" dirty="0" smtClean="0"/>
              <a:t> by </a:t>
            </a:r>
            <a:r>
              <a:rPr lang="sk-SK" sz="2000" dirty="0" err="1" smtClean="0"/>
              <a:t>development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DKI1-R/S</a:t>
            </a:r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Classification</a:t>
            </a:r>
            <a:r>
              <a:rPr lang="sk-SK" sz="2000" dirty="0" smtClean="0"/>
              <a:t> </a:t>
            </a:r>
            <a:r>
              <a:rPr lang="sk-SK" sz="2000" dirty="0" err="1" smtClean="0"/>
              <a:t>range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DKI1-R and DKI1-S</a:t>
            </a:r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Ordering</a:t>
            </a:r>
            <a:r>
              <a:rPr lang="sk-SK" sz="2000" dirty="0" smtClean="0"/>
              <a:t> </a:t>
            </a:r>
            <a:r>
              <a:rPr lang="sk-SK" sz="2000" dirty="0" err="1" smtClean="0"/>
              <a:t>codes</a:t>
            </a:r>
            <a:r>
              <a:rPr lang="sk-SK" sz="2000" dirty="0" smtClean="0"/>
              <a:t> </a:t>
            </a:r>
            <a:r>
              <a:rPr lang="sk-SK" sz="2000" dirty="0" err="1" smtClean="0"/>
              <a:t>for</a:t>
            </a:r>
            <a:r>
              <a:rPr lang="sk-SK" sz="2000" dirty="0" smtClean="0"/>
              <a:t> DKI1-R and DKI1-S</a:t>
            </a:r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Dimension</a:t>
            </a:r>
            <a:r>
              <a:rPr lang="sk-SK" sz="2000" dirty="0" smtClean="0"/>
              <a:t> </a:t>
            </a:r>
            <a:r>
              <a:rPr lang="sk-SK" sz="2000" dirty="0" err="1" smtClean="0"/>
              <a:t>ranges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DKI1-R and DKI1-S</a:t>
            </a:r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err="1" smtClean="0"/>
              <a:t>Multi</a:t>
            </a:r>
            <a:r>
              <a:rPr lang="sk-SK" sz="2000" dirty="0" smtClean="0"/>
              <a:t> </a:t>
            </a:r>
            <a:r>
              <a:rPr lang="sk-SK" sz="2000" dirty="0" err="1" smtClean="0"/>
              <a:t>compartment</a:t>
            </a:r>
            <a:r>
              <a:rPr lang="sk-SK" sz="2000" dirty="0" smtClean="0"/>
              <a:t> </a:t>
            </a:r>
            <a:r>
              <a:rPr lang="en-US" sz="2000" dirty="0" smtClean="0"/>
              <a:t>smoke dampers for </a:t>
            </a:r>
            <a:r>
              <a:rPr lang="sk-SK" sz="2000" dirty="0" smtClean="0"/>
              <a:t>HSEVS</a:t>
            </a:r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r>
              <a:rPr lang="sk-SK" sz="2000" dirty="0" smtClean="0"/>
              <a:t>CE </a:t>
            </a:r>
            <a:r>
              <a:rPr lang="sk-SK" sz="2000" dirty="0" err="1" smtClean="0"/>
              <a:t>certification</a:t>
            </a:r>
            <a:r>
              <a:rPr lang="sk-SK" sz="2000" dirty="0" smtClean="0"/>
              <a:t> and </a:t>
            </a:r>
            <a:r>
              <a:rPr lang="sk-SK" sz="2000" dirty="0" err="1" smtClean="0"/>
              <a:t>harmonized</a:t>
            </a:r>
            <a:r>
              <a:rPr lang="sk-SK" sz="2000" dirty="0" smtClean="0"/>
              <a:t> </a:t>
            </a:r>
            <a:r>
              <a:rPr lang="sk-SK" sz="2000" dirty="0" err="1" smtClean="0"/>
              <a:t>standards</a:t>
            </a:r>
            <a:endParaRPr lang="sk-SK" sz="2000" dirty="0" smtClean="0"/>
          </a:p>
          <a:p>
            <a:pPr marL="355600" lvl="1" indent="-339725">
              <a:spcBef>
                <a:spcPts val="800"/>
              </a:spcBef>
              <a:spcAft>
                <a:spcPts val="0"/>
              </a:spcAft>
              <a:buFontTx/>
              <a:buAutoNum type="arabicPeriod"/>
              <a:tabLst>
                <a:tab pos="355600" algn="l"/>
              </a:tabLst>
            </a:pPr>
            <a:endParaRPr lang="en-US" sz="2000" dirty="0" smtClean="0"/>
          </a:p>
          <a:p>
            <a:pPr>
              <a:spcBef>
                <a:spcPts val="8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 bwMode="auto">
          <a:xfrm>
            <a:off x="1304149" y="0"/>
            <a:ext cx="8702241" cy="595065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r">
              <a:spcBef>
                <a:spcPts val="900"/>
              </a:spcBef>
            </a:pPr>
            <a:r>
              <a:rPr lang="sk-SK" sz="3200" dirty="0" err="1" smtClean="0">
                <a:latin typeface="Arial" charset="0"/>
              </a:rPr>
              <a:t>Compartmentisation</a:t>
            </a:r>
            <a:endParaRPr lang="en-US" sz="3200" dirty="0" smtClean="0">
              <a:latin typeface="Arial" charset="0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Business Conference J</a:t>
            </a:r>
            <a:r>
              <a:rPr lang="sk-SK" dirty="0" err="1" smtClean="0"/>
              <a:t>an</a:t>
            </a:r>
            <a:r>
              <a:rPr lang="en-US" dirty="0" smtClean="0"/>
              <a:t> 201</a:t>
            </a:r>
            <a:r>
              <a:rPr lang="sk-SK" dirty="0" smtClean="0"/>
              <a:t>2</a:t>
            </a:r>
            <a:r>
              <a:rPr lang="en-US" dirty="0" smtClean="0"/>
              <a:t>   M. Janov PM FSP, IMOS-Systemair, Slovakia</a:t>
            </a:r>
            <a:endParaRPr lang="en-US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7062" y="1216124"/>
            <a:ext cx="9379327" cy="11730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dirty="0" smtClean="0"/>
              <a:t>Building fire and smoke safe zones or containment sections </a:t>
            </a:r>
            <a:r>
              <a:rPr lang="en-GB" sz="2800" u="sng" dirty="0" smtClean="0"/>
              <a:t>“Compartment</a:t>
            </a:r>
            <a:r>
              <a:rPr lang="sk-SK" sz="2800" u="sng" dirty="0" err="1" smtClean="0"/>
              <a:t>isa</a:t>
            </a:r>
            <a:r>
              <a:rPr lang="en-GB" sz="2800" u="sng" dirty="0" err="1" smtClean="0"/>
              <a:t>tion</a:t>
            </a:r>
            <a:r>
              <a:rPr lang="en-GB" sz="2800" u="sng" dirty="0" smtClean="0"/>
              <a:t>”</a:t>
            </a:r>
          </a:p>
          <a:p>
            <a:pPr marL="0" indent="0" eaLnBrk="1" hangingPunct="1">
              <a:buFontTx/>
              <a:buNone/>
            </a:pPr>
            <a:endParaRPr lang="en-GB" sz="2800" u="sng" dirty="0" smtClean="0"/>
          </a:p>
        </p:txBody>
      </p:sp>
      <p:pic>
        <p:nvPicPr>
          <p:cNvPr id="22" name="Picture 6" descr="npo0000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2389187"/>
            <a:ext cx="5040313" cy="3779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228976" y="3830637"/>
            <a:ext cx="2087562" cy="720725"/>
          </a:xfrm>
          <a:prstGeom prst="rect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278712" y="3830636"/>
            <a:ext cx="1800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FF6600"/>
                </a:solidFill>
                <a:latin typeface="+mn-lt"/>
              </a:rPr>
              <a:t>fire</a:t>
            </a:r>
            <a:r>
              <a:rPr lang="de-CH" sz="18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+mn-lt"/>
              </a:rPr>
              <a:t>protection </a:t>
            </a:r>
          </a:p>
          <a:p>
            <a:pPr algn="ctr" eaLnBrk="0" hangingPunct="0"/>
            <a:r>
              <a:rPr lang="en-US" sz="1800" b="1" dirty="0">
                <a:solidFill>
                  <a:srgbClr val="FF6600"/>
                </a:solidFill>
                <a:latin typeface="+mn-lt"/>
              </a:rPr>
              <a:t>area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647158" y="6175384"/>
            <a:ext cx="5359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Fire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resistive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wall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defined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fire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resistivity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068026" y="2389187"/>
            <a:ext cx="39383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latin typeface="+mn-lt"/>
              </a:rPr>
              <a:t>Goal:</a:t>
            </a: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latin typeface="+mn-lt"/>
              </a:rPr>
              <a:t>Prevent Fire &amp; Smoke spreading</a:t>
            </a:r>
          </a:p>
          <a:p>
            <a:pPr>
              <a:defRPr/>
            </a:pPr>
            <a:endParaRPr lang="en-US" sz="1800" b="1" dirty="0">
              <a:latin typeface="+mn-lt"/>
            </a:endParaRPr>
          </a:p>
          <a:p>
            <a:pPr marL="177800" indent="-177800">
              <a:buFontTx/>
              <a:buChar char="•"/>
              <a:defRPr/>
            </a:pPr>
            <a:r>
              <a:rPr lang="en-US" sz="1800" b="1" dirty="0">
                <a:latin typeface="+mn-lt"/>
              </a:rPr>
              <a:t>Focus on Safety in Case of Fire</a:t>
            </a:r>
          </a:p>
          <a:p>
            <a:pPr marL="177800" indent="-177800">
              <a:buFontTx/>
              <a:buChar char="•"/>
              <a:defRPr/>
            </a:pPr>
            <a:endParaRPr lang="en-US" sz="1800" b="1" dirty="0">
              <a:latin typeface="+mn-lt"/>
            </a:endParaRPr>
          </a:p>
          <a:p>
            <a:pPr marL="177800" indent="-177800">
              <a:buFontTx/>
              <a:buChar char="•"/>
              <a:defRPr/>
            </a:pPr>
            <a:r>
              <a:rPr lang="en-US" sz="1800" b="1" dirty="0">
                <a:latin typeface="+mn-lt"/>
              </a:rPr>
              <a:t>Building -  type and  - use</a:t>
            </a:r>
          </a:p>
          <a:p>
            <a:pPr marL="177800" indent="-177800">
              <a:buFontTx/>
              <a:buChar char="•"/>
              <a:defRPr/>
            </a:pPr>
            <a:endParaRPr lang="en-US" sz="1800" b="1" dirty="0">
              <a:latin typeface="+mn-lt"/>
            </a:endParaRPr>
          </a:p>
          <a:p>
            <a:pPr marL="177800" indent="-177800">
              <a:buFontTx/>
              <a:buChar char="•"/>
              <a:defRPr/>
            </a:pPr>
            <a:r>
              <a:rPr lang="en-US" sz="1800" b="1" dirty="0" smtClean="0">
                <a:latin typeface="+mn-lt"/>
              </a:rPr>
              <a:t>Using </a:t>
            </a:r>
            <a:r>
              <a:rPr lang="en-US" sz="1800" b="1" dirty="0">
                <a:latin typeface="+mn-lt"/>
              </a:rPr>
              <a:t>existing HV</a:t>
            </a:r>
            <a:r>
              <a:rPr lang="sk-SK" sz="1800" b="1" dirty="0">
                <a:latin typeface="+mn-lt"/>
              </a:rPr>
              <a:t>C</a:t>
            </a:r>
            <a:r>
              <a:rPr lang="en-US" sz="1800" b="1" dirty="0">
                <a:latin typeface="+mn-lt"/>
              </a:rPr>
              <a:t> installation to increase safety</a:t>
            </a:r>
            <a:endParaRPr lang="en-GB" sz="1800" b="1" dirty="0">
              <a:latin typeface="+mn-lt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3155952" y="3016324"/>
            <a:ext cx="65085" cy="30243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 flipV="1">
            <a:off x="3228976" y="3784917"/>
            <a:ext cx="2087562" cy="4571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9" name="Obdĺžnik 28"/>
          <p:cNvSpPr/>
          <p:nvPr/>
        </p:nvSpPr>
        <p:spPr bwMode="auto">
          <a:xfrm flipV="1">
            <a:off x="3221036" y="4505642"/>
            <a:ext cx="2095501" cy="4571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068026" y="5176564"/>
            <a:ext cx="3938363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k-SK" sz="1800" b="1" dirty="0" err="1" smtClean="0">
                <a:solidFill>
                  <a:srgbClr val="FF0000"/>
                </a:solidFill>
                <a:latin typeface="+mj-lt"/>
              </a:rPr>
              <a:t>Fire</a:t>
            </a:r>
            <a:r>
              <a:rPr lang="sk-SK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j-lt"/>
              </a:rPr>
              <a:t>resistive</a:t>
            </a:r>
            <a:r>
              <a:rPr lang="sk-SK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j-lt"/>
              </a:rPr>
              <a:t>ceilings</a:t>
            </a:r>
            <a:endParaRPr lang="sk-SK" sz="1800" b="1" dirty="0" smtClean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600"/>
              </a:spcBef>
              <a:defRPr/>
            </a:pPr>
            <a:r>
              <a:rPr lang="sk-SK" sz="1800" b="1" dirty="0" err="1" smtClean="0">
                <a:solidFill>
                  <a:srgbClr val="FF0000"/>
                </a:solidFill>
                <a:latin typeface="+mj-lt"/>
              </a:rPr>
              <a:t>with</a:t>
            </a:r>
            <a:r>
              <a:rPr lang="sk-SK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j-lt"/>
              </a:rPr>
              <a:t>defined</a:t>
            </a:r>
            <a:r>
              <a:rPr lang="sk-SK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j-lt"/>
              </a:rPr>
              <a:t>fire</a:t>
            </a:r>
            <a:r>
              <a:rPr lang="sk-SK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j-lt"/>
              </a:rPr>
              <a:t>resistivity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Rovná spojovacia šípka 31"/>
          <p:cNvCxnSpPr>
            <a:stCxn id="30" idx="1"/>
          </p:cNvCxnSpPr>
          <p:nvPr/>
        </p:nvCxnSpPr>
        <p:spPr bwMode="auto">
          <a:xfrm flipH="1" flipV="1">
            <a:off x="5079206" y="3830638"/>
            <a:ext cx="988820" cy="17075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Rovná spojovacia šípka 32"/>
          <p:cNvCxnSpPr>
            <a:stCxn id="30" idx="1"/>
          </p:cNvCxnSpPr>
          <p:nvPr/>
        </p:nvCxnSpPr>
        <p:spPr bwMode="auto">
          <a:xfrm flipH="1" flipV="1">
            <a:off x="4911726" y="4551364"/>
            <a:ext cx="1156300" cy="9868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Rovná spojovacia šípka 34"/>
          <p:cNvCxnSpPr>
            <a:stCxn id="25" idx="1"/>
          </p:cNvCxnSpPr>
          <p:nvPr/>
        </p:nvCxnSpPr>
        <p:spPr bwMode="auto">
          <a:xfrm flipH="1" flipV="1">
            <a:off x="3228976" y="5550184"/>
            <a:ext cx="1418182" cy="8098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09613" y="6794225"/>
            <a:ext cx="7825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Fire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resistive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closing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– in HVAC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duct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fire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damper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/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fire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air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grille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Rovná spojovacia šípka 18"/>
          <p:cNvCxnSpPr/>
          <p:nvPr/>
        </p:nvCxnSpPr>
        <p:spPr bwMode="auto">
          <a:xfrm flipV="1">
            <a:off x="1024780" y="3933371"/>
            <a:ext cx="2110306" cy="28608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2901" y="0"/>
            <a:ext cx="7633243" cy="568171"/>
          </a:xfrm>
        </p:spPr>
        <p:txBody>
          <a:bodyPr/>
          <a:lstStyle/>
          <a:p>
            <a:pPr algn="r"/>
            <a:r>
              <a:rPr lang="sk-SK" dirty="0" smtClean="0"/>
              <a:t>FSP </a:t>
            </a:r>
            <a:r>
              <a:rPr lang="sk-SK" dirty="0" err="1" smtClean="0"/>
              <a:t>types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1844675"/>
            <a:ext cx="689451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4788" y="1592263"/>
            <a:ext cx="1450975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pPr defTabSz="801688" eaLnBrk="0" hangingPunct="0"/>
            <a:r>
              <a:rPr lang="de-DE" sz="1600" b="1">
                <a:latin typeface="+mn-lt"/>
              </a:rPr>
              <a:t>Fire dampers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034463" y="3284538"/>
            <a:ext cx="1081087" cy="573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defTabSz="801688" eaLnBrk="0" hangingPunct="0"/>
            <a:r>
              <a:rPr lang="de-CH" sz="1600" b="1">
                <a:latin typeface="+mn-lt"/>
              </a:rPr>
              <a:t>Smoke dampers </a:t>
            </a:r>
            <a:endParaRPr lang="de-DE" sz="1600" b="1">
              <a:latin typeface="+mn-lt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7488238" y="4437063"/>
            <a:ext cx="1079500" cy="5048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sk-SK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1655763" y="2417764"/>
            <a:ext cx="2808287" cy="1587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sk-SK">
              <a:latin typeface="+mn-lt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747125" y="4941888"/>
            <a:ext cx="1260475" cy="106521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defTabSz="801688" eaLnBrk="0" hangingPunct="0"/>
            <a:r>
              <a:rPr lang="en-GB" sz="1600" b="1">
                <a:latin typeface="+mn-lt"/>
              </a:rPr>
              <a:t>Safety position:</a:t>
            </a:r>
          </a:p>
          <a:p>
            <a:pPr algn="ctr" defTabSz="801688" eaLnBrk="0" hangingPunct="0"/>
            <a:r>
              <a:rPr lang="en-GB" sz="1600" b="1">
                <a:latin typeface="+mn-lt"/>
              </a:rPr>
              <a:t>OPEN</a:t>
            </a:r>
          </a:p>
          <a:p>
            <a:pPr algn="ctr" defTabSz="801688" eaLnBrk="0" hangingPunct="0"/>
            <a:r>
              <a:rPr lang="en-GB" sz="1600" b="1">
                <a:latin typeface="+mn-lt"/>
              </a:rPr>
              <a:t>CLOSED</a:t>
            </a: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6" y="1879600"/>
            <a:ext cx="13684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2188" y="4005263"/>
            <a:ext cx="1503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7488238" y="4005263"/>
            <a:ext cx="1439862" cy="215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sk-SK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644651" y="2417765"/>
            <a:ext cx="2817812" cy="187483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sk-SK">
              <a:latin typeface="+mn-lt"/>
            </a:endParaRPr>
          </a:p>
        </p:txBody>
      </p:sp>
      <p:pic>
        <p:nvPicPr>
          <p:cNvPr id="16" name="Picture 8" descr="D77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238" y="4543425"/>
            <a:ext cx="9064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7201" y="5551488"/>
            <a:ext cx="1079500" cy="820737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defTabSz="801688" eaLnBrk="0" hangingPunct="0"/>
            <a:r>
              <a:rPr lang="en-GB" sz="1600" b="1">
                <a:latin typeface="+mn-lt"/>
              </a:rPr>
              <a:t>Safety position:</a:t>
            </a:r>
          </a:p>
          <a:p>
            <a:pPr algn="ctr" defTabSz="801688" eaLnBrk="0" hangingPunct="0"/>
            <a:r>
              <a:rPr lang="en-GB" sz="1600" b="1">
                <a:latin typeface="+mn-lt"/>
              </a:rPr>
              <a:t>CLOSED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536701" y="4941888"/>
            <a:ext cx="2351087" cy="719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sk-SK">
              <a:latin typeface="+mn-lt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215407" y="1089819"/>
            <a:ext cx="1701800" cy="57308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pPr algn="ctr" defTabSz="801688" eaLnBrk="0" hangingPunct="0"/>
            <a:r>
              <a:rPr lang="en-GB" sz="1600" b="1" dirty="0">
                <a:latin typeface="+mn-lt"/>
              </a:rPr>
              <a:t>Safety position:</a:t>
            </a:r>
          </a:p>
          <a:p>
            <a:pPr algn="ctr" defTabSz="801688" eaLnBrk="0" hangingPunct="0"/>
            <a:r>
              <a:rPr lang="sk-SK" sz="1600" b="1" dirty="0">
                <a:latin typeface="+mn-lt"/>
              </a:rPr>
              <a:t>OPEN</a:t>
            </a:r>
            <a:endParaRPr lang="en-GB" sz="1600" b="1" dirty="0">
              <a:latin typeface="+mn-lt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4273550"/>
            <a:ext cx="1644651" cy="3271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defTabSz="801688" eaLnBrk="0" hangingPunct="0"/>
            <a:r>
              <a:rPr lang="sk-SK" sz="1600" b="1" dirty="0" err="1">
                <a:latin typeface="+mn-lt"/>
              </a:rPr>
              <a:t>Fire</a:t>
            </a:r>
            <a:r>
              <a:rPr lang="sk-SK" sz="1600" b="1" dirty="0">
                <a:latin typeface="+mn-lt"/>
              </a:rPr>
              <a:t> </a:t>
            </a:r>
            <a:r>
              <a:rPr lang="sk-SK" sz="1600" b="1" dirty="0" err="1">
                <a:latin typeface="+mn-lt"/>
              </a:rPr>
              <a:t>air</a:t>
            </a:r>
            <a:r>
              <a:rPr lang="sk-SK" sz="1600" b="1" dirty="0">
                <a:latin typeface="+mn-lt"/>
              </a:rPr>
              <a:t> </a:t>
            </a:r>
            <a:r>
              <a:rPr lang="sk-SK" sz="1600" b="1" dirty="0" err="1">
                <a:latin typeface="+mn-lt"/>
              </a:rPr>
              <a:t>grills</a:t>
            </a:r>
            <a:endParaRPr lang="de-DE" sz="1600" b="1" dirty="0">
              <a:latin typeface="+mn-lt"/>
            </a:endParaRPr>
          </a:p>
        </p:txBody>
      </p:sp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2607" y="803275"/>
            <a:ext cx="1092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57201" y="2960688"/>
            <a:ext cx="1073150" cy="819150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defTabSz="801688" eaLnBrk="0" hangingPunct="0"/>
            <a:r>
              <a:rPr lang="en-GB" sz="1600" b="1" dirty="0">
                <a:latin typeface="+mn-lt"/>
              </a:rPr>
              <a:t>Safety position:</a:t>
            </a:r>
          </a:p>
          <a:p>
            <a:pPr algn="ctr" defTabSz="801688" eaLnBrk="0" hangingPunct="0"/>
            <a:r>
              <a:rPr lang="en-GB" sz="1600" b="1" dirty="0">
                <a:latin typeface="+mn-lt"/>
              </a:rPr>
              <a:t>CLOSED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655270" y="442913"/>
            <a:ext cx="2232025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defTabSz="801688" eaLnBrk="0" hangingPunct="0"/>
            <a:r>
              <a:rPr lang="sk-SK" sz="1600" b="1">
                <a:latin typeface="+mn-lt"/>
              </a:rPr>
              <a:t>Evacuation</a:t>
            </a:r>
            <a:r>
              <a:rPr lang="de-CH" sz="1600" b="1">
                <a:latin typeface="+mn-lt"/>
              </a:rPr>
              <a:t> dampers </a:t>
            </a:r>
            <a:endParaRPr lang="de-DE" sz="1600" b="1">
              <a:latin typeface="+mn-lt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>
            <a:off x="4679949" y="1662907"/>
            <a:ext cx="1368425" cy="306149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sk-SK">
              <a:latin typeface="+mn-lt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4606925" y="1662908"/>
            <a:ext cx="1441449" cy="421401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sk-SK">
              <a:latin typeface="+mn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2901" y="0"/>
            <a:ext cx="7633243" cy="568171"/>
          </a:xfrm>
        </p:spPr>
        <p:txBody>
          <a:bodyPr/>
          <a:lstStyle/>
          <a:p>
            <a:pPr algn="r"/>
            <a:r>
              <a:rPr lang="sk-SK" dirty="0" err="1" smtClean="0"/>
              <a:t>Smoke</a:t>
            </a:r>
            <a:r>
              <a:rPr lang="sk-SK" dirty="0" smtClean="0"/>
              <a:t> </a:t>
            </a:r>
            <a:r>
              <a:rPr lang="sk-SK" dirty="0" err="1" smtClean="0"/>
              <a:t>control</a:t>
            </a:r>
            <a:r>
              <a:rPr lang="sk-SK" dirty="0" smtClean="0"/>
              <a:t> </a:t>
            </a:r>
            <a:r>
              <a:rPr lang="sk-SK" dirty="0" err="1" smtClean="0"/>
              <a:t>dampers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71109"/>
          <a:stretch>
            <a:fillRect/>
          </a:stretch>
        </p:blipFill>
        <p:spPr bwMode="auto">
          <a:xfrm>
            <a:off x="571500" y="735462"/>
            <a:ext cx="2608540" cy="58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71109" t="35663" b="23662"/>
          <a:stretch>
            <a:fillRect/>
          </a:stretch>
        </p:blipFill>
        <p:spPr bwMode="auto">
          <a:xfrm>
            <a:off x="2970213" y="739067"/>
            <a:ext cx="6429473" cy="583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735391" y="3140609"/>
            <a:ext cx="2664296" cy="1707616"/>
          </a:xfrm>
          <a:prstGeom prst="rect">
            <a:avLst/>
          </a:prstGeom>
          <a:noFill/>
        </p:spPr>
        <p:txBody>
          <a:bodyPr lIns="80156" tIns="40078" rIns="80156" bIns="40078"/>
          <a:lstStyle/>
          <a:p>
            <a:pPr marL="266700" indent="-266700" eaLnBrk="1" hangingPunct="1">
              <a:buFontTx/>
              <a:buNone/>
            </a:pPr>
            <a:r>
              <a:rPr lang="en-US" sz="1800" b="1" dirty="0" smtClean="0"/>
              <a:t>Safety positions:</a:t>
            </a:r>
          </a:p>
          <a:p>
            <a:pPr marL="266700" indent="-266700" eaLnBrk="1" hangingPunct="1">
              <a:buFontTx/>
              <a:buNone/>
            </a:pPr>
            <a:endParaRPr lang="en-US" sz="1800" b="1" dirty="0" smtClean="0"/>
          </a:p>
          <a:p>
            <a:pPr marL="266700" indent="-266700" eaLnBrk="1" hangingPunct="1">
              <a:buFontTx/>
              <a:buAutoNum type="arabicPeriod"/>
            </a:pPr>
            <a:r>
              <a:rPr lang="en-US" sz="1800" b="1" dirty="0" smtClean="0"/>
              <a:t>OPEN</a:t>
            </a:r>
          </a:p>
          <a:p>
            <a:pPr marL="266700" indent="-266700" eaLnBrk="1" hangingPunct="1">
              <a:buFontTx/>
              <a:buAutoNum type="arabicPeriod"/>
            </a:pPr>
            <a:r>
              <a:rPr lang="en-US" sz="1800" b="1" dirty="0" smtClean="0"/>
              <a:t>CLOSED</a:t>
            </a:r>
          </a:p>
          <a:p>
            <a:pPr marL="266700" indent="-266700" eaLnBrk="1" hangingPunct="1">
              <a:buFontTx/>
              <a:buNone/>
            </a:pPr>
            <a:endParaRPr lang="en-US" sz="1800" b="1" dirty="0" smtClean="0">
              <a:solidFill>
                <a:srgbClr val="0000FF"/>
              </a:solidFill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5391" y="1378857"/>
            <a:ext cx="1975173" cy="12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5391" y="4848225"/>
            <a:ext cx="1975173" cy="127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5858972" y="2031999"/>
            <a:ext cx="1093371" cy="2841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858972" y="5515429"/>
            <a:ext cx="1093371" cy="337931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b="30077"/>
          <a:stretch>
            <a:fillRect/>
          </a:stretch>
        </p:blipFill>
        <p:spPr bwMode="auto">
          <a:xfrm>
            <a:off x="470694" y="1288132"/>
            <a:ext cx="8535590" cy="463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342901" y="0"/>
            <a:ext cx="7633243" cy="568171"/>
          </a:xfrm>
        </p:spPr>
        <p:txBody>
          <a:bodyPr/>
          <a:lstStyle/>
          <a:p>
            <a:pPr algn="r"/>
            <a:r>
              <a:rPr lang="sk-SK" dirty="0" err="1" smtClean="0"/>
              <a:t>Smoke</a:t>
            </a:r>
            <a:r>
              <a:rPr lang="sk-SK" dirty="0" smtClean="0"/>
              <a:t> </a:t>
            </a:r>
            <a:r>
              <a:rPr lang="sk-SK" dirty="0" err="1" smtClean="0"/>
              <a:t>control</a:t>
            </a:r>
            <a:r>
              <a:rPr lang="sk-SK" dirty="0" smtClean="0"/>
              <a:t> </a:t>
            </a:r>
            <a:r>
              <a:rPr lang="sk-SK" dirty="0" err="1" smtClean="0"/>
              <a:t>dampers</a:t>
            </a:r>
            <a:endParaRPr lang="sk-SK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118766" y="568171"/>
            <a:ext cx="8857378" cy="568171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r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98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Single / </a:t>
            </a:r>
            <a:r>
              <a:rPr kumimoji="0" lang="sk-SK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98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multi</a:t>
            </a:r>
            <a: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98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sk-SK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98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compartments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4985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4622799" y="2540000"/>
            <a:ext cx="2963333" cy="14054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1507067" y="2523067"/>
            <a:ext cx="2933872" cy="1322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1517237" y="4345402"/>
            <a:ext cx="2933872" cy="1322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4655964" y="4321011"/>
            <a:ext cx="2862436" cy="1322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Obdĺžnik 14"/>
          <p:cNvSpPr/>
          <p:nvPr/>
        </p:nvSpPr>
        <p:spPr bwMode="auto">
          <a:xfrm>
            <a:off x="-1" y="2523067"/>
            <a:ext cx="1303867" cy="1322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Obdĺžnik 15"/>
          <p:cNvSpPr/>
          <p:nvPr/>
        </p:nvSpPr>
        <p:spPr bwMode="auto">
          <a:xfrm>
            <a:off x="-1" y="4419600"/>
            <a:ext cx="1303867" cy="15035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Obdĺžnik 16"/>
          <p:cNvSpPr/>
          <p:nvPr/>
        </p:nvSpPr>
        <p:spPr bwMode="auto">
          <a:xfrm>
            <a:off x="8031535" y="1136342"/>
            <a:ext cx="974750" cy="6613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Obdĺžnik 17"/>
          <p:cNvSpPr/>
          <p:nvPr/>
        </p:nvSpPr>
        <p:spPr bwMode="auto">
          <a:xfrm>
            <a:off x="4406612" y="1423010"/>
            <a:ext cx="974750" cy="6613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299259" y="6609559"/>
            <a:ext cx="2713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k-SK" sz="1800" b="1" dirty="0" smtClean="0">
                <a:solidFill>
                  <a:srgbClr val="FFC000"/>
                </a:solidFill>
                <a:latin typeface="+mn-lt"/>
              </a:rPr>
              <a:t>Single </a:t>
            </a:r>
            <a:r>
              <a:rPr lang="sk-SK" sz="1800" b="1" dirty="0" err="1" smtClean="0">
                <a:solidFill>
                  <a:srgbClr val="FFC000"/>
                </a:solidFill>
                <a:latin typeface="+mn-lt"/>
              </a:rPr>
              <a:t>compartments</a:t>
            </a:r>
            <a:endParaRPr lang="en-US" sz="1800" b="1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22" name="Rovná spojovacia šípka 21"/>
          <p:cNvCxnSpPr/>
          <p:nvPr/>
        </p:nvCxnSpPr>
        <p:spPr bwMode="auto">
          <a:xfrm flipH="1" flipV="1">
            <a:off x="3132667" y="4470400"/>
            <a:ext cx="722403" cy="21391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Rovná spojovacia šípka 24"/>
          <p:cNvCxnSpPr/>
          <p:nvPr/>
        </p:nvCxnSpPr>
        <p:spPr bwMode="auto">
          <a:xfrm flipV="1">
            <a:off x="5112963" y="4470400"/>
            <a:ext cx="1135437" cy="21391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533465" y="1288132"/>
            <a:ext cx="2713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sk-SK" sz="1800" b="1" dirty="0" err="1" smtClean="0">
                <a:solidFill>
                  <a:srgbClr val="00B050"/>
                </a:solidFill>
                <a:latin typeface="+mn-lt"/>
              </a:rPr>
              <a:t>Multi</a:t>
            </a:r>
            <a:r>
              <a:rPr lang="sk-SK" sz="18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00B050"/>
                </a:solidFill>
                <a:latin typeface="+mn-lt"/>
              </a:rPr>
              <a:t>compartment</a:t>
            </a:r>
            <a:endParaRPr lang="en-US" sz="1800" b="1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>
            <a:off x="4830170" y="1656162"/>
            <a:ext cx="194814" cy="5318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Obdĺžnik 31"/>
          <p:cNvSpPr/>
          <p:nvPr/>
        </p:nvSpPr>
        <p:spPr bwMode="auto">
          <a:xfrm flipH="1">
            <a:off x="7569200" y="2084370"/>
            <a:ext cx="203200" cy="389309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Obdĺžnik 32"/>
          <p:cNvSpPr/>
          <p:nvPr/>
        </p:nvSpPr>
        <p:spPr bwMode="auto">
          <a:xfrm flipH="1">
            <a:off x="4419599" y="2084370"/>
            <a:ext cx="203200" cy="389309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 flipH="1">
            <a:off x="1303867" y="2084370"/>
            <a:ext cx="203200" cy="389309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458803" y="1136342"/>
            <a:ext cx="2713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Fire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resistive</a:t>
            </a:r>
            <a:r>
              <a:rPr lang="sk-SK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1800" b="1" dirty="0" err="1" smtClean="0">
                <a:solidFill>
                  <a:srgbClr val="FF0000"/>
                </a:solidFill>
                <a:latin typeface="+mn-lt"/>
              </a:rPr>
              <a:t>walls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6" name="Rovná spojovacia šípka 35"/>
          <p:cNvCxnSpPr/>
          <p:nvPr/>
        </p:nvCxnSpPr>
        <p:spPr bwMode="auto">
          <a:xfrm flipH="1">
            <a:off x="1517237" y="1494086"/>
            <a:ext cx="5116043" cy="152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Rovná spojovacia šípka 37"/>
          <p:cNvCxnSpPr/>
          <p:nvPr/>
        </p:nvCxnSpPr>
        <p:spPr bwMode="auto">
          <a:xfrm flipH="1">
            <a:off x="4622799" y="1505674"/>
            <a:ext cx="2010482" cy="17785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1" name="Rovná spojovacia šípka 40"/>
          <p:cNvCxnSpPr/>
          <p:nvPr/>
        </p:nvCxnSpPr>
        <p:spPr bwMode="auto">
          <a:xfrm>
            <a:off x="6633281" y="1505674"/>
            <a:ext cx="935919" cy="15106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4" name="Obdĺžnik 13"/>
          <p:cNvSpPr/>
          <p:nvPr/>
        </p:nvSpPr>
        <p:spPr bwMode="auto">
          <a:xfrm flipH="1">
            <a:off x="4655962" y="4095447"/>
            <a:ext cx="2741547" cy="32415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Obdĺžnik 18"/>
          <p:cNvSpPr/>
          <p:nvPr/>
        </p:nvSpPr>
        <p:spPr bwMode="auto">
          <a:xfrm flipH="1">
            <a:off x="1248228" y="4095448"/>
            <a:ext cx="3192711" cy="324152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 flipH="1">
            <a:off x="4406612" y="2215848"/>
            <a:ext cx="3408896" cy="324152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rgbClr val="FFC000"/>
              </a:solidFill>
              <a:effectLst/>
              <a:latin typeface="Times" charset="0"/>
            </a:endParaRPr>
          </a:p>
        </p:txBody>
      </p:sp>
      <p:sp>
        <p:nvSpPr>
          <p:cNvPr id="30" name="Obdĺžnik 29"/>
          <p:cNvSpPr/>
          <p:nvPr/>
        </p:nvSpPr>
        <p:spPr bwMode="auto">
          <a:xfrm flipH="1">
            <a:off x="1545777" y="2246445"/>
            <a:ext cx="2704489" cy="332804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31" name="Rovná spojovacia šípka 30"/>
          <p:cNvCxnSpPr/>
          <p:nvPr/>
        </p:nvCxnSpPr>
        <p:spPr bwMode="auto">
          <a:xfrm flipH="1" flipV="1">
            <a:off x="3465188" y="2589447"/>
            <a:ext cx="413891" cy="39658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Obdĺžnik 36"/>
          <p:cNvSpPr/>
          <p:nvPr/>
        </p:nvSpPr>
        <p:spPr bwMode="auto">
          <a:xfrm flipH="1">
            <a:off x="7467764" y="4104651"/>
            <a:ext cx="400440" cy="314949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rgbClr val="FFC000"/>
              </a:solidFill>
              <a:effectLst/>
              <a:latin typeface="Times" charset="0"/>
            </a:endParaRPr>
          </a:p>
        </p:txBody>
      </p:sp>
      <p:cxnSp>
        <p:nvCxnSpPr>
          <p:cNvPr id="39" name="Rovná spojovacia šípka 38"/>
          <p:cNvCxnSpPr/>
          <p:nvPr/>
        </p:nvCxnSpPr>
        <p:spPr bwMode="auto">
          <a:xfrm>
            <a:off x="4890169" y="1704297"/>
            <a:ext cx="2577594" cy="22819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4" grpId="0" animBg="1"/>
      <p:bldP spid="19" grpId="0" animBg="1"/>
      <p:bldP spid="20" grpId="0" animBg="1"/>
      <p:bldP spid="30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3719" y="2368252"/>
            <a:ext cx="9602425" cy="53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Fire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compartment</a:t>
            </a:r>
            <a:endParaRPr lang="sk-SK" sz="18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reservoir</a:t>
            </a:r>
            <a:endParaRPr lang="sk-SK" sz="18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smtClean="0">
                <a:latin typeface="+mn-lt"/>
              </a:rPr>
              <a:t>(</a:t>
            </a:r>
            <a:r>
              <a:rPr lang="sk-SK" sz="1800" dirty="0" err="1" smtClean="0">
                <a:latin typeface="+mn-lt"/>
              </a:rPr>
              <a:t>position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left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empty</a:t>
            </a:r>
            <a:r>
              <a:rPr lang="sk-SK" sz="1800" dirty="0" smtClean="0">
                <a:latin typeface="+mn-lt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Air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inlet</a:t>
            </a:r>
            <a:endParaRPr lang="sk-SK" sz="18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barrier</a:t>
            </a:r>
            <a:endParaRPr lang="sk-SK" sz="18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Powered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end </a:t>
            </a:r>
            <a:r>
              <a:rPr lang="sk-SK" sz="1800" dirty="0" err="1" smtClean="0">
                <a:latin typeface="+mn-lt"/>
              </a:rPr>
              <a:t>heat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exhaust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ventilator</a:t>
            </a:r>
            <a:r>
              <a:rPr lang="sk-SK" sz="1800" dirty="0" smtClean="0">
                <a:latin typeface="+mn-lt"/>
              </a:rPr>
              <a:t> (</a:t>
            </a:r>
            <a:r>
              <a:rPr lang="sk-SK" sz="1800" dirty="0" err="1" smtClean="0">
                <a:latin typeface="+mn-lt"/>
              </a:rPr>
              <a:t>fan</a:t>
            </a:r>
            <a:r>
              <a:rPr lang="sk-SK" sz="1800" dirty="0" smtClean="0">
                <a:latin typeface="+mn-lt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dampers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for</a:t>
            </a:r>
            <a:r>
              <a:rPr lang="sk-SK" sz="1800" dirty="0" smtClean="0">
                <a:latin typeface="+mn-lt"/>
              </a:rPr>
              <a:t> single </a:t>
            </a:r>
            <a:r>
              <a:rPr lang="sk-SK" sz="1800" dirty="0" err="1" smtClean="0">
                <a:latin typeface="+mn-lt"/>
              </a:rPr>
              <a:t>compartments</a:t>
            </a:r>
            <a:r>
              <a:rPr lang="sk-SK" sz="1800" dirty="0" smtClean="0">
                <a:latin typeface="+mn-lt"/>
              </a:rPr>
              <a:t> (EN12101-8 &amp; EN 1366-10)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ducts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for</a:t>
            </a:r>
            <a:r>
              <a:rPr lang="sk-SK" sz="1800" dirty="0" smtClean="0">
                <a:latin typeface="+mn-lt"/>
              </a:rPr>
              <a:t> single </a:t>
            </a:r>
            <a:r>
              <a:rPr lang="sk-SK" sz="1800" dirty="0" err="1" smtClean="0">
                <a:latin typeface="+mn-lt"/>
              </a:rPr>
              <a:t>compartments</a:t>
            </a:r>
            <a:r>
              <a:rPr lang="sk-SK" sz="1800" dirty="0" smtClean="0">
                <a:latin typeface="+mn-lt"/>
              </a:rPr>
              <a:t> (EN12101-7 &amp; EN 1366-9)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ducts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for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multi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compartments</a:t>
            </a:r>
            <a:r>
              <a:rPr lang="sk-SK" sz="1800" dirty="0" smtClean="0">
                <a:latin typeface="+mn-lt"/>
              </a:rPr>
              <a:t> (EN12101-7 &amp; EN 1366-8)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dampers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for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multi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compartments</a:t>
            </a:r>
            <a:r>
              <a:rPr lang="sk-SK" sz="1800" dirty="0" smtClean="0">
                <a:latin typeface="+mn-lt"/>
              </a:rPr>
              <a:t> (EN12101-8 &amp; EN 1366-10) </a:t>
            </a:r>
            <a:r>
              <a:rPr lang="sk-SK" sz="1800" dirty="0" err="1" smtClean="0">
                <a:latin typeface="+mn-lt"/>
              </a:rPr>
              <a:t>mounted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inside</a:t>
            </a:r>
            <a:r>
              <a:rPr lang="sk-SK" sz="1800" dirty="0" smtClean="0">
                <a:latin typeface="+mn-lt"/>
              </a:rPr>
              <a:t> or </a:t>
            </a:r>
            <a:r>
              <a:rPr lang="sk-SK" sz="1800" dirty="0" err="1" smtClean="0">
                <a:latin typeface="+mn-lt"/>
              </a:rPr>
              <a:t>outside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of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wall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or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floor</a:t>
            </a:r>
            <a:endParaRPr lang="sk-SK" sz="18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dampers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for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multi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compartments</a:t>
            </a:r>
            <a:r>
              <a:rPr lang="sk-SK" sz="1800" dirty="0" smtClean="0">
                <a:latin typeface="+mn-lt"/>
              </a:rPr>
              <a:t> (EN12101-8 &amp; EN 1366-10) </a:t>
            </a:r>
            <a:r>
              <a:rPr lang="sk-SK" sz="1800" dirty="0" err="1" smtClean="0">
                <a:latin typeface="+mn-lt"/>
              </a:rPr>
              <a:t>mounted</a:t>
            </a:r>
            <a:r>
              <a:rPr lang="sk-SK" sz="1800" dirty="0" smtClean="0">
                <a:latin typeface="+mn-lt"/>
              </a:rPr>
              <a:t> on </a:t>
            </a:r>
            <a:r>
              <a:rPr lang="sk-SK" sz="1800" dirty="0" err="1" smtClean="0">
                <a:latin typeface="+mn-lt"/>
              </a:rPr>
              <a:t>the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surface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of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the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duct</a:t>
            </a:r>
            <a:r>
              <a:rPr lang="sk-SK" sz="1800" dirty="0" smtClean="0">
                <a:latin typeface="+mn-lt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Electrical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equipment</a:t>
            </a:r>
            <a:endParaRPr lang="sk-SK" sz="18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endParaRPr lang="en-GB" sz="1800" dirty="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2901" y="0"/>
            <a:ext cx="7633243" cy="568171"/>
          </a:xfrm>
        </p:spPr>
        <p:txBody>
          <a:bodyPr/>
          <a:lstStyle/>
          <a:p>
            <a:pPr algn="r"/>
            <a:r>
              <a:rPr lang="sk-SK" dirty="0" err="1" smtClean="0"/>
              <a:t>Types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 SCD </a:t>
            </a:r>
            <a:r>
              <a:rPr lang="sk-SK" dirty="0" err="1" smtClean="0"/>
              <a:t>according</a:t>
            </a:r>
            <a:r>
              <a:rPr lang="sk-SK" dirty="0" smtClean="0"/>
              <a:t> to EN 12101-8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8492"/>
            <a:ext cx="6015310" cy="46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07294" y="928091"/>
            <a:ext cx="4351119" cy="42319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Fire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compartment</a:t>
            </a:r>
            <a:endParaRPr lang="sk-SK" sz="18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reservoir</a:t>
            </a:r>
            <a:endParaRPr lang="sk-SK" sz="18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(</a:t>
            </a:r>
            <a:r>
              <a:rPr lang="sk-SK" sz="18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position</a:t>
            </a:r>
            <a:r>
              <a:rPr lang="sk-SK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sk-SK" sz="18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left</a:t>
            </a:r>
            <a:r>
              <a:rPr lang="sk-SK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sk-SK" sz="18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empty</a:t>
            </a:r>
            <a:r>
              <a:rPr lang="sk-SK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Air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inlet</a:t>
            </a:r>
            <a:endParaRPr lang="sk-SK" sz="18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barrier</a:t>
            </a:r>
            <a:endParaRPr lang="sk-SK" sz="18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Powered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end </a:t>
            </a:r>
            <a:r>
              <a:rPr lang="sk-SK" sz="1800" dirty="0" err="1" smtClean="0">
                <a:latin typeface="+mn-lt"/>
              </a:rPr>
              <a:t>heat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exhaust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ventilator</a:t>
            </a:r>
            <a:r>
              <a:rPr lang="sk-SK" sz="1800" dirty="0" smtClean="0">
                <a:latin typeface="+mn-lt"/>
              </a:rPr>
              <a:t> (</a:t>
            </a:r>
            <a:r>
              <a:rPr lang="sk-SK" sz="1800" dirty="0" err="1" smtClean="0">
                <a:latin typeface="+mn-lt"/>
              </a:rPr>
              <a:t>fan</a:t>
            </a:r>
            <a:r>
              <a:rPr lang="sk-SK" sz="1800" dirty="0" smtClean="0">
                <a:latin typeface="+mn-lt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dampers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for</a:t>
            </a:r>
            <a:r>
              <a:rPr lang="sk-SK" sz="1800" dirty="0" smtClean="0">
                <a:latin typeface="+mn-lt"/>
              </a:rPr>
              <a:t> single </a:t>
            </a:r>
            <a:r>
              <a:rPr lang="sk-SK" sz="1800" dirty="0" err="1" smtClean="0">
                <a:latin typeface="+mn-lt"/>
              </a:rPr>
              <a:t>compartments</a:t>
            </a:r>
            <a:r>
              <a:rPr lang="sk-SK" sz="1800" dirty="0" smtClean="0">
                <a:latin typeface="+mn-lt"/>
              </a:rPr>
              <a:t> (EN12101-8 &amp; EN 1366-10)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ducts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for</a:t>
            </a:r>
            <a:r>
              <a:rPr lang="sk-SK" sz="1800" dirty="0" smtClean="0">
                <a:latin typeface="+mn-lt"/>
              </a:rPr>
              <a:t> single </a:t>
            </a:r>
            <a:r>
              <a:rPr lang="sk-SK" sz="1800" dirty="0" err="1" smtClean="0">
                <a:latin typeface="+mn-lt"/>
              </a:rPr>
              <a:t>compartments</a:t>
            </a:r>
            <a:r>
              <a:rPr lang="sk-SK" sz="1800" dirty="0" smtClean="0">
                <a:latin typeface="+mn-lt"/>
              </a:rPr>
              <a:t> (EN12101-7 &amp; EN 1366-9)</a:t>
            </a:r>
          </a:p>
        </p:txBody>
      </p:sp>
      <p:sp>
        <p:nvSpPr>
          <p:cNvPr id="13" name="Ovál 12"/>
          <p:cNvSpPr/>
          <p:nvPr/>
        </p:nvSpPr>
        <p:spPr bwMode="auto">
          <a:xfrm>
            <a:off x="5765552" y="3280229"/>
            <a:ext cx="432048" cy="43204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Ovál 13"/>
          <p:cNvSpPr/>
          <p:nvPr/>
        </p:nvSpPr>
        <p:spPr bwMode="auto">
          <a:xfrm>
            <a:off x="403385" y="5504295"/>
            <a:ext cx="432048" cy="432048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395266" y="6099381"/>
            <a:ext cx="432048" cy="432048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Ovál 17"/>
          <p:cNvSpPr/>
          <p:nvPr/>
        </p:nvSpPr>
        <p:spPr bwMode="auto">
          <a:xfrm>
            <a:off x="758125" y="4052868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4588205" y="1576164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2412754" y="4049486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Ovál 21"/>
          <p:cNvSpPr/>
          <p:nvPr/>
        </p:nvSpPr>
        <p:spPr bwMode="auto">
          <a:xfrm>
            <a:off x="4608720" y="3086333"/>
            <a:ext cx="379432" cy="40992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Ovál 15"/>
          <p:cNvSpPr/>
          <p:nvPr/>
        </p:nvSpPr>
        <p:spPr bwMode="auto">
          <a:xfrm>
            <a:off x="3121573" y="534968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Obdĺžnik 22"/>
          <p:cNvSpPr/>
          <p:nvPr/>
        </p:nvSpPr>
        <p:spPr bwMode="auto">
          <a:xfrm>
            <a:off x="716281" y="1165860"/>
            <a:ext cx="2095500" cy="118110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Obdĺžnik 23"/>
          <p:cNvSpPr/>
          <p:nvPr/>
        </p:nvSpPr>
        <p:spPr bwMode="auto">
          <a:xfrm>
            <a:off x="703571" y="3680476"/>
            <a:ext cx="991259" cy="266684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2412755" y="4600500"/>
            <a:ext cx="330446" cy="16962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3886200" y="3712277"/>
            <a:ext cx="112887" cy="266684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289560" y="2368252"/>
            <a:ext cx="279048" cy="313636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9" name="Obdĺžnik 28"/>
          <p:cNvSpPr/>
          <p:nvPr/>
        </p:nvSpPr>
        <p:spPr bwMode="auto">
          <a:xfrm>
            <a:off x="4503142" y="2872308"/>
            <a:ext cx="152976" cy="2602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4343031" y="2752725"/>
            <a:ext cx="49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10</a:t>
            </a:r>
            <a:endParaRPr lang="sk-SK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Ovál 19"/>
          <p:cNvSpPr/>
          <p:nvPr/>
        </p:nvSpPr>
        <p:spPr bwMode="auto">
          <a:xfrm>
            <a:off x="4389418" y="2795554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0" name="Ovál 29"/>
          <p:cNvSpPr/>
          <p:nvPr/>
        </p:nvSpPr>
        <p:spPr bwMode="auto">
          <a:xfrm>
            <a:off x="4592618" y="4113400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11168" y="6929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7</a:t>
            </a:r>
            <a:endParaRPr lang="sk-SK" sz="1800" dirty="0">
              <a:latin typeface="+mj-lt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614628" y="67149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7</a:t>
            </a:r>
            <a:endParaRPr lang="sk-SK" sz="1800" dirty="0">
              <a:latin typeface="+mj-lt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2393300" y="6425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7</a:t>
            </a:r>
            <a:endParaRPr lang="sk-SK" sz="1800" dirty="0">
              <a:latin typeface="+mj-lt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858168" y="26692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7</a:t>
            </a:r>
            <a:endParaRPr lang="sk-SK" sz="1800" dirty="0">
              <a:latin typeface="+mj-lt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01584" y="26384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7</a:t>
            </a:r>
            <a:endParaRPr lang="sk-SK" sz="1800" dirty="0">
              <a:latin typeface="+mj-lt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2372193" y="26692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7</a:t>
            </a:r>
            <a:endParaRPr lang="sk-SK" sz="1800" dirty="0">
              <a:latin typeface="+mj-lt"/>
            </a:endParaRPr>
          </a:p>
        </p:txBody>
      </p:sp>
      <p:sp>
        <p:nvSpPr>
          <p:cNvPr id="36" name="Ovál 35"/>
          <p:cNvSpPr/>
          <p:nvPr/>
        </p:nvSpPr>
        <p:spPr bwMode="auto">
          <a:xfrm>
            <a:off x="861917" y="2691850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Ovál 36"/>
          <p:cNvSpPr/>
          <p:nvPr/>
        </p:nvSpPr>
        <p:spPr bwMode="auto">
          <a:xfrm>
            <a:off x="1395259" y="2665150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" name="Ovál 37"/>
          <p:cNvSpPr/>
          <p:nvPr/>
        </p:nvSpPr>
        <p:spPr bwMode="auto">
          <a:xfrm>
            <a:off x="2358243" y="2685312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9" name="Ovál 38"/>
          <p:cNvSpPr/>
          <p:nvPr/>
        </p:nvSpPr>
        <p:spPr bwMode="auto">
          <a:xfrm>
            <a:off x="897952" y="709050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0" name="Ovál 39"/>
          <p:cNvSpPr/>
          <p:nvPr/>
        </p:nvSpPr>
        <p:spPr bwMode="auto">
          <a:xfrm>
            <a:off x="1619789" y="663618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1" name="Ovál 40"/>
          <p:cNvSpPr/>
          <p:nvPr/>
        </p:nvSpPr>
        <p:spPr bwMode="auto">
          <a:xfrm>
            <a:off x="2372193" y="653855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2309247" y="31933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7</a:t>
            </a:r>
            <a:endParaRPr lang="sk-SK" sz="1800" dirty="0">
              <a:latin typeface="+mj-lt"/>
            </a:endParaRPr>
          </a:p>
        </p:txBody>
      </p:sp>
      <p:sp>
        <p:nvSpPr>
          <p:cNvPr id="43" name="Ovál 42"/>
          <p:cNvSpPr/>
          <p:nvPr/>
        </p:nvSpPr>
        <p:spPr bwMode="auto">
          <a:xfrm>
            <a:off x="2302431" y="3220085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2990974" y="1364798"/>
            <a:ext cx="44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11</a:t>
            </a:r>
            <a:endParaRPr lang="sk-SK" sz="1800" dirty="0">
              <a:latin typeface="+mj-lt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3801711" y="627155"/>
            <a:ext cx="4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11</a:t>
            </a:r>
            <a:endParaRPr lang="sk-SK" sz="1800" dirty="0">
              <a:latin typeface="+mj-lt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4526051" y="675560"/>
            <a:ext cx="44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11</a:t>
            </a:r>
            <a:endParaRPr lang="sk-SK" sz="1800" dirty="0">
              <a:latin typeface="+mj-lt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2886923" y="2991187"/>
            <a:ext cx="44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11</a:t>
            </a:r>
            <a:endParaRPr lang="sk-SK" sz="1800" dirty="0">
              <a:latin typeface="+mj-lt"/>
            </a:endParaRPr>
          </a:p>
        </p:txBody>
      </p:sp>
      <p:sp>
        <p:nvSpPr>
          <p:cNvPr id="49" name="Ovál 48"/>
          <p:cNvSpPr/>
          <p:nvPr/>
        </p:nvSpPr>
        <p:spPr bwMode="auto">
          <a:xfrm>
            <a:off x="2902317" y="2969331"/>
            <a:ext cx="379432" cy="40992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0" name="Ovál 49"/>
          <p:cNvSpPr/>
          <p:nvPr/>
        </p:nvSpPr>
        <p:spPr bwMode="auto">
          <a:xfrm>
            <a:off x="3023879" y="1378215"/>
            <a:ext cx="379432" cy="40992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" name="Ovál 50"/>
          <p:cNvSpPr/>
          <p:nvPr/>
        </p:nvSpPr>
        <p:spPr bwMode="auto">
          <a:xfrm>
            <a:off x="3814985" y="601922"/>
            <a:ext cx="379432" cy="40992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2" name="Ovál 51"/>
          <p:cNvSpPr/>
          <p:nvPr/>
        </p:nvSpPr>
        <p:spPr bwMode="auto">
          <a:xfrm>
            <a:off x="4557884" y="630905"/>
            <a:ext cx="379432" cy="40992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" name="Rovná spojnica 5"/>
          <p:cNvCxnSpPr>
            <a:stCxn id="39" idx="4"/>
          </p:cNvCxnSpPr>
          <p:nvPr/>
        </p:nvCxnSpPr>
        <p:spPr bwMode="auto">
          <a:xfrm flipH="1">
            <a:off x="1012881" y="1024982"/>
            <a:ext cx="43037" cy="2069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ovná spojnica 7"/>
          <p:cNvCxnSpPr>
            <a:stCxn id="23" idx="0"/>
            <a:endCxn id="40" idx="4"/>
          </p:cNvCxnSpPr>
          <p:nvPr/>
        </p:nvCxnSpPr>
        <p:spPr bwMode="auto">
          <a:xfrm flipV="1">
            <a:off x="1764031" y="979550"/>
            <a:ext cx="13724" cy="1863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Rovná spojnica 11"/>
          <p:cNvCxnSpPr>
            <a:endCxn id="50" idx="0"/>
          </p:cNvCxnSpPr>
          <p:nvPr/>
        </p:nvCxnSpPr>
        <p:spPr bwMode="auto">
          <a:xfrm flipH="1">
            <a:off x="3213595" y="1223826"/>
            <a:ext cx="50294" cy="1543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Rovná spojnica 52"/>
          <p:cNvCxnSpPr>
            <a:endCxn id="51" idx="4"/>
          </p:cNvCxnSpPr>
          <p:nvPr/>
        </p:nvCxnSpPr>
        <p:spPr bwMode="auto">
          <a:xfrm flipV="1">
            <a:off x="3970611" y="1011842"/>
            <a:ext cx="34090" cy="2315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Rovná spojnica 54"/>
          <p:cNvCxnSpPr>
            <a:endCxn id="52" idx="4"/>
          </p:cNvCxnSpPr>
          <p:nvPr/>
        </p:nvCxnSpPr>
        <p:spPr bwMode="auto">
          <a:xfrm flipV="1">
            <a:off x="4701651" y="1040825"/>
            <a:ext cx="45949" cy="191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Rovná spojnica 56"/>
          <p:cNvCxnSpPr>
            <a:endCxn id="36" idx="0"/>
          </p:cNvCxnSpPr>
          <p:nvPr/>
        </p:nvCxnSpPr>
        <p:spPr bwMode="auto">
          <a:xfrm flipH="1">
            <a:off x="1019883" y="2490390"/>
            <a:ext cx="14516" cy="2014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Rovná spojnica 58"/>
          <p:cNvCxnSpPr>
            <a:endCxn id="37" idx="7"/>
          </p:cNvCxnSpPr>
          <p:nvPr/>
        </p:nvCxnSpPr>
        <p:spPr bwMode="auto">
          <a:xfrm flipH="1">
            <a:off x="1664924" y="2487838"/>
            <a:ext cx="99107" cy="223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Rovná spojnica 60"/>
          <p:cNvCxnSpPr>
            <a:endCxn id="38" idx="0"/>
          </p:cNvCxnSpPr>
          <p:nvPr/>
        </p:nvCxnSpPr>
        <p:spPr bwMode="auto">
          <a:xfrm>
            <a:off x="2460397" y="2496902"/>
            <a:ext cx="55812" cy="188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BlokTextu 62"/>
          <p:cNvSpPr txBox="1"/>
          <p:nvPr/>
        </p:nvSpPr>
        <p:spPr>
          <a:xfrm>
            <a:off x="3023879" y="20079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7</a:t>
            </a:r>
            <a:endParaRPr lang="sk-SK" sz="1800" dirty="0">
              <a:latin typeface="+mj-lt"/>
            </a:endParaRPr>
          </a:p>
        </p:txBody>
      </p:sp>
      <p:sp>
        <p:nvSpPr>
          <p:cNvPr id="64" name="BlokTextu 63"/>
          <p:cNvSpPr txBox="1"/>
          <p:nvPr/>
        </p:nvSpPr>
        <p:spPr>
          <a:xfrm>
            <a:off x="3614638" y="19121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7</a:t>
            </a:r>
            <a:endParaRPr lang="sk-SK" sz="1800" dirty="0">
              <a:latin typeface="+mj-lt"/>
            </a:endParaRPr>
          </a:p>
        </p:txBody>
      </p:sp>
      <p:sp>
        <p:nvSpPr>
          <p:cNvPr id="65" name="BlokTextu 64"/>
          <p:cNvSpPr txBox="1"/>
          <p:nvPr/>
        </p:nvSpPr>
        <p:spPr>
          <a:xfrm>
            <a:off x="4139210" y="19039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latin typeface="+mj-lt"/>
              </a:rPr>
              <a:t>7</a:t>
            </a:r>
            <a:endParaRPr lang="sk-SK" sz="1800" dirty="0">
              <a:latin typeface="+mj-lt"/>
            </a:endParaRPr>
          </a:p>
        </p:txBody>
      </p:sp>
      <p:sp>
        <p:nvSpPr>
          <p:cNvPr id="66" name="Ovál 65"/>
          <p:cNvSpPr/>
          <p:nvPr/>
        </p:nvSpPr>
        <p:spPr bwMode="auto">
          <a:xfrm>
            <a:off x="3018758" y="2023976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7" name="Ovál 66"/>
          <p:cNvSpPr/>
          <p:nvPr/>
        </p:nvSpPr>
        <p:spPr bwMode="auto">
          <a:xfrm>
            <a:off x="3600688" y="1928504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8" name="Ovál 67"/>
          <p:cNvSpPr/>
          <p:nvPr/>
        </p:nvSpPr>
        <p:spPr bwMode="auto">
          <a:xfrm>
            <a:off x="4142896" y="1928504"/>
            <a:ext cx="315932" cy="3159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9" name="Rovná spojnica 68"/>
          <p:cNvCxnSpPr>
            <a:endCxn id="63" idx="2"/>
          </p:cNvCxnSpPr>
          <p:nvPr/>
        </p:nvCxnSpPr>
        <p:spPr bwMode="auto">
          <a:xfrm flipH="1" flipV="1">
            <a:off x="3167895" y="2377327"/>
            <a:ext cx="45700" cy="119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Rovná spojnica 70"/>
          <p:cNvCxnSpPr>
            <a:endCxn id="67" idx="4"/>
          </p:cNvCxnSpPr>
          <p:nvPr/>
        </p:nvCxnSpPr>
        <p:spPr bwMode="auto">
          <a:xfrm flipH="1" flipV="1">
            <a:off x="3758654" y="2244436"/>
            <a:ext cx="183989" cy="280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Rovná spojnica 72"/>
          <p:cNvCxnSpPr>
            <a:endCxn id="68" idx="5"/>
          </p:cNvCxnSpPr>
          <p:nvPr/>
        </p:nvCxnSpPr>
        <p:spPr bwMode="auto">
          <a:xfrm flipH="1" flipV="1">
            <a:off x="4412561" y="2198169"/>
            <a:ext cx="243557" cy="326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Rovná spojnica 74"/>
          <p:cNvCxnSpPr>
            <a:endCxn id="49" idx="4"/>
          </p:cNvCxnSpPr>
          <p:nvPr/>
        </p:nvCxnSpPr>
        <p:spPr bwMode="auto">
          <a:xfrm flipH="1" flipV="1">
            <a:off x="3092033" y="3379251"/>
            <a:ext cx="143712" cy="3663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Rovná spojnica 76"/>
          <p:cNvCxnSpPr>
            <a:endCxn id="43" idx="4"/>
          </p:cNvCxnSpPr>
          <p:nvPr/>
        </p:nvCxnSpPr>
        <p:spPr bwMode="auto">
          <a:xfrm flipV="1">
            <a:off x="2420890" y="3536017"/>
            <a:ext cx="39507" cy="2778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Rovná spojnica 78"/>
          <p:cNvCxnSpPr>
            <a:endCxn id="41" idx="4"/>
          </p:cNvCxnSpPr>
          <p:nvPr/>
        </p:nvCxnSpPr>
        <p:spPr bwMode="auto">
          <a:xfrm flipV="1">
            <a:off x="2467213" y="969787"/>
            <a:ext cx="62946" cy="271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0" grpId="0" animBg="1"/>
      <p:bldP spid="3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3720" y="1144116"/>
            <a:ext cx="96024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600"/>
              </a:spcBef>
              <a:defRPr/>
            </a:pPr>
            <a:r>
              <a:rPr lang="sk-SK" sz="1800" dirty="0" smtClean="0">
                <a:latin typeface="+mn-lt"/>
              </a:rPr>
              <a:t>7. 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sk-SK" sz="1800" b="1" dirty="0" smtClean="0">
                <a:latin typeface="+mn-lt"/>
              </a:rPr>
              <a:t>Single </a:t>
            </a:r>
            <a:r>
              <a:rPr lang="sk-SK" sz="1800" b="1" dirty="0" err="1" smtClean="0">
                <a:latin typeface="+mn-lt"/>
              </a:rPr>
              <a:t>compartment</a:t>
            </a:r>
            <a:r>
              <a:rPr lang="sk-SK" sz="1800" b="1" dirty="0" smtClean="0">
                <a:latin typeface="+mn-lt"/>
              </a:rPr>
              <a:t> </a:t>
            </a:r>
            <a:r>
              <a:rPr lang="sk-SK" sz="1800" b="1" dirty="0" err="1" smtClean="0">
                <a:latin typeface="+mn-lt"/>
              </a:rPr>
              <a:t>smoke</a:t>
            </a:r>
            <a:r>
              <a:rPr lang="sk-SK" sz="1800" b="1" dirty="0" smtClean="0">
                <a:latin typeface="+mn-lt"/>
              </a:rPr>
              <a:t> </a:t>
            </a:r>
            <a:r>
              <a:rPr lang="sk-SK" sz="1800" b="1" dirty="0" err="1" smtClean="0">
                <a:latin typeface="+mn-lt"/>
              </a:rPr>
              <a:t>control</a:t>
            </a:r>
            <a:r>
              <a:rPr lang="sk-SK" sz="1800" b="1" dirty="0" smtClean="0">
                <a:latin typeface="+mn-lt"/>
              </a:rPr>
              <a:t> </a:t>
            </a:r>
            <a:r>
              <a:rPr lang="sk-SK" sz="1800" b="1" dirty="0" err="1" smtClean="0">
                <a:latin typeface="+mn-lt"/>
              </a:rPr>
              <a:t>damper</a:t>
            </a:r>
            <a:r>
              <a:rPr lang="sk-SK" sz="1800" b="1" dirty="0" smtClean="0">
                <a:latin typeface="+mn-lt"/>
              </a:rPr>
              <a:t>  </a:t>
            </a:r>
            <a:r>
              <a:rPr lang="sk-SK" sz="1800" dirty="0" smtClean="0">
                <a:latin typeface="+mn-lt"/>
              </a:rPr>
              <a:t>= </a:t>
            </a: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dampers</a:t>
            </a:r>
            <a:r>
              <a:rPr lang="sk-SK" sz="1800" dirty="0" smtClean="0">
                <a:latin typeface="+mn-lt"/>
              </a:rPr>
              <a:t>  </a:t>
            </a:r>
            <a:r>
              <a:rPr lang="sk-SK" sz="1800" dirty="0" err="1" smtClean="0">
                <a:latin typeface="+mn-lt"/>
              </a:rPr>
              <a:t>for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use</a:t>
            </a:r>
            <a:r>
              <a:rPr lang="sk-SK" sz="1800" dirty="0" smtClean="0">
                <a:latin typeface="+mn-lt"/>
              </a:rPr>
              <a:t> in single </a:t>
            </a:r>
            <a:r>
              <a:rPr lang="sk-SK" sz="1800" dirty="0" err="1" smtClean="0">
                <a:latin typeface="+mn-lt"/>
              </a:rPr>
              <a:t>compartment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areas</a:t>
            </a:r>
            <a:r>
              <a:rPr lang="sk-SK" sz="1800" dirty="0" smtClean="0">
                <a:latin typeface="+mn-lt"/>
              </a:rPr>
              <a:t>, </a:t>
            </a:r>
            <a:r>
              <a:rPr lang="sk-SK" sz="1800" dirty="0" err="1" smtClean="0">
                <a:latin typeface="+mn-lt"/>
              </a:rPr>
              <a:t>which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may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be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associated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with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duct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tested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according</a:t>
            </a:r>
            <a:r>
              <a:rPr lang="sk-SK" sz="1800" dirty="0" smtClean="0">
                <a:latin typeface="+mn-lt"/>
              </a:rPr>
              <a:t> to EN1366-10 and/or </a:t>
            </a:r>
            <a:r>
              <a:rPr lang="sk-SK" sz="1800" dirty="0" err="1" smtClean="0">
                <a:latin typeface="+mn-lt"/>
              </a:rPr>
              <a:t>may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be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installed</a:t>
            </a:r>
            <a:r>
              <a:rPr lang="sk-SK" sz="1800" dirty="0" smtClean="0">
                <a:latin typeface="+mn-lt"/>
              </a:rPr>
              <a:t> in </a:t>
            </a:r>
            <a:r>
              <a:rPr lang="sk-SK" sz="1800" dirty="0" err="1" smtClean="0">
                <a:latin typeface="+mn-lt"/>
              </a:rPr>
              <a:t>an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external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wall</a:t>
            </a:r>
            <a:r>
              <a:rPr lang="sk-SK" sz="1800" dirty="0" smtClean="0">
                <a:latin typeface="+mn-lt"/>
              </a:rPr>
              <a:t>, </a:t>
            </a:r>
            <a:r>
              <a:rPr lang="sk-SK" sz="1800" dirty="0" err="1" smtClean="0">
                <a:latin typeface="+mn-lt"/>
              </a:rPr>
              <a:t>floor</a:t>
            </a:r>
            <a:r>
              <a:rPr lang="sk-SK" sz="1800" dirty="0" smtClean="0">
                <a:latin typeface="+mn-lt"/>
              </a:rPr>
              <a:t> or </a:t>
            </a:r>
            <a:r>
              <a:rPr lang="sk-SK" sz="1800" dirty="0" err="1" smtClean="0">
                <a:latin typeface="+mn-lt"/>
              </a:rPr>
              <a:t>roof</a:t>
            </a:r>
            <a:endParaRPr lang="sk-SK" sz="1800" dirty="0" smtClean="0">
              <a:latin typeface="+mn-lt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defRPr/>
            </a:pPr>
            <a:endParaRPr lang="sk-SK" sz="1800" dirty="0" smtClean="0">
              <a:latin typeface="+mn-lt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defRPr/>
            </a:pPr>
            <a:endParaRPr lang="sk-SK" sz="1800" dirty="0" smtClean="0">
              <a:latin typeface="+mn-lt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defRPr/>
            </a:pPr>
            <a:r>
              <a:rPr lang="sk-SK" sz="1800" dirty="0" smtClean="0">
                <a:latin typeface="+mn-lt"/>
              </a:rPr>
              <a:t>10.&amp;11. 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sk-SK" sz="1800" b="1" dirty="0" err="1" smtClean="0">
                <a:latin typeface="+mn-lt"/>
              </a:rPr>
              <a:t>Multi</a:t>
            </a:r>
            <a:r>
              <a:rPr lang="sk-SK" sz="1800" b="1" dirty="0" smtClean="0">
                <a:latin typeface="+mn-lt"/>
              </a:rPr>
              <a:t> </a:t>
            </a:r>
            <a:r>
              <a:rPr lang="sk-SK" sz="1800" b="1" dirty="0" err="1" smtClean="0">
                <a:latin typeface="+mn-lt"/>
              </a:rPr>
              <a:t>compartment</a:t>
            </a:r>
            <a:r>
              <a:rPr lang="sk-SK" sz="1800" b="1" dirty="0" smtClean="0">
                <a:latin typeface="+mn-lt"/>
              </a:rPr>
              <a:t> </a:t>
            </a:r>
            <a:r>
              <a:rPr lang="sk-SK" sz="1800" b="1" dirty="0" err="1" smtClean="0">
                <a:latin typeface="+mn-lt"/>
              </a:rPr>
              <a:t>fire</a:t>
            </a:r>
            <a:r>
              <a:rPr lang="sk-SK" sz="1800" b="1" dirty="0" smtClean="0">
                <a:latin typeface="+mn-lt"/>
              </a:rPr>
              <a:t> </a:t>
            </a:r>
            <a:r>
              <a:rPr lang="sk-SK" sz="1800" b="1" dirty="0" err="1" smtClean="0">
                <a:latin typeface="+mn-lt"/>
              </a:rPr>
              <a:t>resisting</a:t>
            </a:r>
            <a:r>
              <a:rPr lang="sk-SK" sz="1800" b="1" dirty="0" smtClean="0">
                <a:latin typeface="+mn-lt"/>
              </a:rPr>
              <a:t> </a:t>
            </a:r>
            <a:r>
              <a:rPr lang="sk-SK" sz="1800" b="1" dirty="0" err="1" smtClean="0">
                <a:latin typeface="+mn-lt"/>
              </a:rPr>
              <a:t>smoke</a:t>
            </a:r>
            <a:r>
              <a:rPr lang="sk-SK" sz="1800" b="1" dirty="0" smtClean="0">
                <a:latin typeface="+mn-lt"/>
              </a:rPr>
              <a:t> </a:t>
            </a:r>
            <a:r>
              <a:rPr lang="sk-SK" sz="1800" b="1" dirty="0" err="1" smtClean="0">
                <a:latin typeface="+mn-lt"/>
              </a:rPr>
              <a:t>control</a:t>
            </a:r>
            <a:r>
              <a:rPr lang="sk-SK" sz="1800" b="1" dirty="0" smtClean="0">
                <a:latin typeface="+mn-lt"/>
              </a:rPr>
              <a:t> </a:t>
            </a:r>
            <a:r>
              <a:rPr lang="sk-SK" sz="1800" b="1" dirty="0" err="1" smtClean="0">
                <a:latin typeface="+mn-lt"/>
              </a:rPr>
              <a:t>damper</a:t>
            </a:r>
            <a:r>
              <a:rPr lang="sk-SK" sz="1800" b="1" dirty="0" smtClean="0">
                <a:latin typeface="+mn-lt"/>
              </a:rPr>
              <a:t> </a:t>
            </a:r>
            <a:r>
              <a:rPr lang="sk-SK" sz="1800" dirty="0" smtClean="0">
                <a:latin typeface="+mn-lt"/>
              </a:rPr>
              <a:t>= </a:t>
            </a: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dampers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for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use</a:t>
            </a:r>
            <a:r>
              <a:rPr lang="sk-SK" sz="1800" dirty="0" smtClean="0">
                <a:latin typeface="+mn-lt"/>
              </a:rPr>
              <a:t> in </a:t>
            </a:r>
            <a:r>
              <a:rPr lang="sk-SK" sz="1800" dirty="0" err="1" smtClean="0">
                <a:latin typeface="+mn-lt"/>
              </a:rPr>
              <a:t>multi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compartment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areas</a:t>
            </a:r>
            <a:r>
              <a:rPr lang="sk-SK" sz="1800" dirty="0" smtClean="0">
                <a:latin typeface="+mn-lt"/>
              </a:rPr>
              <a:t>, </a:t>
            </a:r>
            <a:r>
              <a:rPr lang="sk-SK" sz="1800" dirty="0" err="1" smtClean="0">
                <a:latin typeface="+mn-lt"/>
              </a:rPr>
              <a:t>which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may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be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associated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with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smoke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control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duct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tested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according</a:t>
            </a:r>
            <a:r>
              <a:rPr lang="sk-SK" sz="1800" dirty="0" smtClean="0">
                <a:latin typeface="+mn-lt"/>
              </a:rPr>
              <a:t> to EN1366-10 and/or </a:t>
            </a:r>
            <a:r>
              <a:rPr lang="sk-SK" sz="1800" dirty="0" err="1" smtClean="0">
                <a:latin typeface="+mn-lt"/>
              </a:rPr>
              <a:t>may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be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installed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within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or</a:t>
            </a:r>
            <a:r>
              <a:rPr lang="sk-SK" sz="1800" dirty="0" smtClean="0">
                <a:latin typeface="+mn-lt"/>
              </a:rPr>
              <a:t> on </a:t>
            </a:r>
            <a:r>
              <a:rPr lang="sk-SK" sz="1800" dirty="0" err="1" smtClean="0">
                <a:latin typeface="+mn-lt"/>
              </a:rPr>
              <a:t>the</a:t>
            </a:r>
            <a:r>
              <a:rPr lang="sk-SK" sz="1800" dirty="0" smtClean="0">
                <a:latin typeface="+mn-lt"/>
              </a:rPr>
              <a:t> face </a:t>
            </a:r>
            <a:r>
              <a:rPr lang="sk-SK" sz="1800" dirty="0" err="1" smtClean="0">
                <a:latin typeface="+mn-lt"/>
              </a:rPr>
              <a:t>of</a:t>
            </a:r>
            <a:r>
              <a:rPr lang="sk-SK" sz="1800" dirty="0" smtClean="0">
                <a:latin typeface="+mn-lt"/>
              </a:rPr>
              <a:t> a </a:t>
            </a:r>
            <a:r>
              <a:rPr lang="sk-SK" sz="1800" dirty="0" err="1" smtClean="0">
                <a:latin typeface="+mn-lt"/>
              </a:rPr>
              <a:t>fire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compartment</a:t>
            </a:r>
            <a:r>
              <a:rPr lang="sk-SK" sz="1800" dirty="0" smtClean="0">
                <a:latin typeface="+mn-lt"/>
              </a:rPr>
              <a:t> </a:t>
            </a:r>
            <a:r>
              <a:rPr lang="sk-SK" sz="1800" dirty="0" err="1" smtClean="0">
                <a:latin typeface="+mn-lt"/>
              </a:rPr>
              <a:t>structure</a:t>
            </a:r>
            <a:endParaRPr lang="sk-SK" sz="1800" dirty="0" smtClean="0">
              <a:latin typeface="+mn-lt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defRPr/>
            </a:pPr>
            <a:r>
              <a:rPr lang="sk-SK" sz="1800" dirty="0" smtClean="0">
                <a:latin typeface="+mn-lt"/>
              </a:rPr>
              <a:t>	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4007" y="0"/>
            <a:ext cx="8402138" cy="568171"/>
          </a:xfrm>
        </p:spPr>
        <p:txBody>
          <a:bodyPr/>
          <a:lstStyle/>
          <a:p>
            <a:pPr algn="r"/>
            <a:r>
              <a:rPr lang="sk-SK" dirty="0" err="1" smtClean="0"/>
              <a:t>Definitions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 </a:t>
            </a:r>
            <a:r>
              <a:rPr lang="sk-SK" dirty="0" err="1" smtClean="0"/>
              <a:t>smoke</a:t>
            </a:r>
            <a:r>
              <a:rPr lang="sk-SK" dirty="0" smtClean="0"/>
              <a:t> </a:t>
            </a:r>
            <a:r>
              <a:rPr lang="sk-SK" dirty="0" err="1" smtClean="0"/>
              <a:t>control</a:t>
            </a:r>
            <a:r>
              <a:rPr lang="sk-SK" dirty="0" smtClean="0"/>
              <a:t> </a:t>
            </a:r>
            <a:r>
              <a:rPr lang="sk-SK" dirty="0" err="1" smtClean="0"/>
              <a:t>dampers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according</a:t>
            </a:r>
            <a:r>
              <a:rPr lang="sk-SK" dirty="0" smtClean="0"/>
              <a:t> to </a:t>
            </a:r>
            <a:r>
              <a:rPr lang="sk-SK" sz="3200" dirty="0" smtClean="0">
                <a:latin typeface="+mn-lt"/>
              </a:rPr>
              <a:t>EN12101-8 &amp; EN 1366-10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  <p:cxnSp>
        <p:nvCxnSpPr>
          <p:cNvPr id="24" name="Rovná spojnica 23"/>
          <p:cNvCxnSpPr/>
          <p:nvPr/>
        </p:nvCxnSpPr>
        <p:spPr bwMode="auto">
          <a:xfrm>
            <a:off x="468965" y="2224236"/>
            <a:ext cx="19459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Rovná spojnica 24"/>
          <p:cNvCxnSpPr/>
          <p:nvPr/>
        </p:nvCxnSpPr>
        <p:spPr bwMode="auto">
          <a:xfrm>
            <a:off x="468966" y="4384476"/>
            <a:ext cx="273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ovná spojnica 7"/>
          <p:cNvCxnSpPr/>
          <p:nvPr/>
        </p:nvCxnSpPr>
        <p:spPr bwMode="auto">
          <a:xfrm>
            <a:off x="9039646" y="1864196"/>
            <a:ext cx="57779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2901" y="0"/>
            <a:ext cx="7633243" cy="568171"/>
          </a:xfrm>
        </p:spPr>
        <p:txBody>
          <a:bodyPr/>
          <a:lstStyle/>
          <a:p>
            <a:pPr algn="r"/>
            <a:r>
              <a:rPr lang="sk-SK" dirty="0" err="1" smtClean="0"/>
              <a:t>Standardisation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1"/>
          </p:nvPr>
        </p:nvSpPr>
        <p:spPr>
          <a:xfrm>
            <a:off x="1574006" y="7313612"/>
            <a:ext cx="4081264" cy="141287"/>
          </a:xfrm>
        </p:spPr>
        <p:txBody>
          <a:bodyPr/>
          <a:lstStyle/>
          <a:p>
            <a:r>
              <a:rPr lang="en-US" dirty="0" smtClean="0"/>
              <a:t>M. Janov PM FSP, IMOS-Systemair, Slovakia</a:t>
            </a:r>
            <a:endParaRPr lang="en-US" dirty="0"/>
          </a:p>
        </p:txBody>
      </p:sp>
      <p:graphicFrame>
        <p:nvGraphicFramePr>
          <p:cNvPr id="26" name="Tabuľk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63808"/>
              </p:ext>
            </p:extLst>
          </p:nvPr>
        </p:nvGraphicFramePr>
        <p:xfrm>
          <a:off x="182267" y="568171"/>
          <a:ext cx="9793877" cy="6090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969"/>
                <a:gridCol w="2489968"/>
                <a:gridCol w="2448470"/>
                <a:gridCol w="2448470"/>
              </a:tblGrid>
              <a:tr h="49612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Goal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of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standardisation</a:t>
                      </a:r>
                      <a:endParaRPr lang="sk-SK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Fire</a:t>
                      </a:r>
                      <a:r>
                        <a:rPr lang="sk-SK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dampers</a:t>
                      </a:r>
                      <a:endParaRPr lang="sk-SK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Smoke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control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dampers</a:t>
                      </a:r>
                      <a:endParaRPr lang="sk-SK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Fire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air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grills</a:t>
                      </a:r>
                      <a:endParaRPr lang="sk-SK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Product Standard</a:t>
                      </a: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 Narrow" pitchFamily="34" charset="0"/>
                        </a:rPr>
                        <a:t>EN 15 650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Ventilation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for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buildings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.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Fire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dampers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 Narrow" pitchFamily="34" charset="0"/>
                        </a:rPr>
                        <a:t>EN 12101-8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Smoke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and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heat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control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systems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. Part 8: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Smoke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control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dampers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err="1" smtClean="0">
                          <a:latin typeface="Arial Narrow" pitchFamily="34" charset="0"/>
                        </a:rPr>
                        <a:t>Terminology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for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fire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safety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generaly</a:t>
                      </a:r>
                      <a:endParaRPr lang="sk-SK" sz="18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 Narrow" pitchFamily="34" charset="0"/>
                        </a:rPr>
                        <a:t>EN 13 943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Fire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Safety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.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Vocabulary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25009"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Test </a:t>
                      </a:r>
                      <a:r>
                        <a:rPr lang="sk-SK" sz="16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standards</a:t>
                      </a:r>
                      <a:endParaRPr lang="sk-SK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 1366 </a:t>
                      </a:r>
                      <a:r>
                        <a:rPr lang="sk-SK" sz="16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Fire</a:t>
                      </a:r>
                      <a:r>
                        <a:rPr lang="sk-SK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resistance</a:t>
                      </a:r>
                      <a:r>
                        <a:rPr lang="sk-SK" sz="16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 </a:t>
                      </a:r>
                      <a:r>
                        <a:rPr lang="sk-SK" sz="1600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tests</a:t>
                      </a:r>
                      <a:r>
                        <a:rPr lang="sk-SK" sz="16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for</a:t>
                      </a:r>
                      <a:r>
                        <a:rPr lang="sk-SK" sz="16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service</a:t>
                      </a:r>
                      <a:r>
                        <a:rPr lang="sk-SK" sz="16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installations</a:t>
                      </a:r>
                      <a:endParaRPr lang="sk-SK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 1634 </a:t>
                      </a:r>
                      <a:r>
                        <a:rPr lang="sk-SK" sz="16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Fire</a:t>
                      </a:r>
                      <a:r>
                        <a:rPr lang="sk-SK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resist</a:t>
                      </a:r>
                      <a:r>
                        <a:rPr lang="sk-SK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. </a:t>
                      </a:r>
                      <a:r>
                        <a:rPr lang="sk-SK" sz="16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tests</a:t>
                      </a:r>
                      <a:endParaRPr lang="sk-SK" sz="160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sk-SK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Part1: </a:t>
                      </a:r>
                      <a:r>
                        <a:rPr lang="sk-SK" sz="16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Fire</a:t>
                      </a:r>
                      <a:r>
                        <a:rPr lang="sk-SK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doors</a:t>
                      </a:r>
                      <a:r>
                        <a:rPr lang="sk-SK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and </a:t>
                      </a:r>
                      <a:r>
                        <a:rPr lang="sk-SK" sz="16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shutter</a:t>
                      </a:r>
                      <a:r>
                        <a:rPr lang="sk-SK" sz="16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assemblies</a:t>
                      </a:r>
                      <a:endParaRPr lang="sk-SK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500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Part 2: </a:t>
                      </a:r>
                      <a:r>
                        <a:rPr lang="sk-SK" sz="1600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Fire</a:t>
                      </a:r>
                      <a:r>
                        <a:rPr lang="sk-SK" sz="16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dampers</a:t>
                      </a:r>
                      <a:endParaRPr lang="sk-SK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Part 10: </a:t>
                      </a:r>
                      <a:r>
                        <a:rPr lang="sk-SK" sz="1600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Smoke</a:t>
                      </a:r>
                      <a:r>
                        <a:rPr lang="sk-SK" sz="16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dampers</a:t>
                      </a:r>
                      <a:endParaRPr lang="sk-SK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25365"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 err="1" smtClean="0">
                          <a:latin typeface="Arial Narrow" pitchFamily="34" charset="0"/>
                        </a:rPr>
                        <a:t>Classification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standards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 Narrow" pitchFamily="34" charset="0"/>
                        </a:rPr>
                        <a:t>EN 13 501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Fire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classification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of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construction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products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and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building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elements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,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classification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using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data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from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fire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resistance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tests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36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 Narrow" pitchFamily="34" charset="0"/>
                        </a:rPr>
                        <a:t>Part 3: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fire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resisting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ducts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and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fire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dampers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>
                          <a:latin typeface="Arial Narrow" pitchFamily="34" charset="0"/>
                        </a:rPr>
                        <a:t>Part 4: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components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of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smoke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control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systems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>
                          <a:latin typeface="Arial Narrow" pitchFamily="34" charset="0"/>
                        </a:rPr>
                        <a:t>Part 2: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excluding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ventilation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baseline="0" dirty="0" err="1" smtClean="0">
                          <a:latin typeface="Arial Narrow" pitchFamily="34" charset="0"/>
                        </a:rPr>
                        <a:t>services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3688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>
                          <a:latin typeface="Arial Narrow" pitchFamily="34" charset="0"/>
                        </a:rPr>
                        <a:t>Extended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application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Standards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C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Arial Narrow" pitchFamily="34" charset="0"/>
                        </a:rPr>
                        <a:t>EN 15 080 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Extended applications of results from fire resistance tests for service installations</a:t>
                      </a:r>
                      <a:endParaRPr lang="sk-SK" sz="1600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sk-SK" sz="1600" dirty="0" smtClean="0">
                          <a:latin typeface="Arial Narrow" pitchFamily="34" charset="0"/>
                        </a:rPr>
                        <a:t>Part 11: </a:t>
                      </a:r>
                      <a:r>
                        <a:rPr lang="sk-SK" sz="1600" dirty="0" err="1" smtClean="0">
                          <a:latin typeface="Arial Narrow" pitchFamily="34" charset="0"/>
                        </a:rPr>
                        <a:t>Dampers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C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 smtClean="0">
                          <a:latin typeface="Arial Narrow" pitchFamily="34" charset="0"/>
                        </a:rPr>
                        <a:t>prEN</a:t>
                      </a:r>
                      <a:r>
                        <a:rPr lang="sk-SK" sz="1600" dirty="0" smtClean="0">
                          <a:latin typeface="Arial Narrow" pitchFamily="34" charset="0"/>
                        </a:rPr>
                        <a:t> 15882 Part5</a:t>
                      </a:r>
                    </a:p>
                    <a:p>
                      <a:pPr algn="ctr"/>
                      <a:r>
                        <a:rPr lang="sk-SK" sz="1600" dirty="0" err="1" smtClean="0">
                          <a:latin typeface="Arial Narrow" pitchFamily="34" charset="0"/>
                        </a:rPr>
                        <a:t>Canceled</a:t>
                      </a:r>
                      <a:r>
                        <a:rPr lang="sk-SK" sz="1600" baseline="0" dirty="0" smtClean="0">
                          <a:latin typeface="Arial Narrow" pitchFamily="34" charset="0"/>
                        </a:rPr>
                        <a:t> </a:t>
                      </a:r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C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>
                        <a:latin typeface="Arial Narrow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C68"/>
                    </a:solidFill>
                  </a:tcPr>
                </a:tc>
              </a:tr>
            </a:tbl>
          </a:graphicData>
        </a:graphic>
      </p:graphicFrame>
      <p:sp>
        <p:nvSpPr>
          <p:cNvPr id="29" name="Obdĺžnik 28"/>
          <p:cNvSpPr/>
          <p:nvPr/>
        </p:nvSpPr>
        <p:spPr bwMode="auto">
          <a:xfrm flipH="1">
            <a:off x="5079205" y="1072108"/>
            <a:ext cx="2448272" cy="103479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Obdĺžnik 30"/>
          <p:cNvSpPr/>
          <p:nvPr/>
        </p:nvSpPr>
        <p:spPr bwMode="auto">
          <a:xfrm>
            <a:off x="7527477" y="568170"/>
            <a:ext cx="2448667" cy="6090809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 flipH="1">
            <a:off x="5079205" y="3304356"/>
            <a:ext cx="2448272" cy="576064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 flipH="1">
            <a:off x="5079205" y="4564380"/>
            <a:ext cx="2448272" cy="74676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0" name="Obdĺžnik 29"/>
          <p:cNvSpPr/>
          <p:nvPr/>
        </p:nvSpPr>
        <p:spPr bwMode="auto">
          <a:xfrm flipH="1">
            <a:off x="5079205" y="568171"/>
            <a:ext cx="2448272" cy="51739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Obdĺžnik 31"/>
          <p:cNvSpPr/>
          <p:nvPr/>
        </p:nvSpPr>
        <p:spPr bwMode="auto">
          <a:xfrm>
            <a:off x="2630538" y="568171"/>
            <a:ext cx="2448667" cy="6090809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 flipH="1">
            <a:off x="5079205" y="5311139"/>
            <a:ext cx="2448272" cy="134783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7" grpId="0" animBg="1"/>
      <p:bldP spid="28" grpId="0" animBg="1"/>
      <p:bldP spid="30" grpId="0" animBg="1"/>
      <p:bldP spid="32" grpId="0" animBg="1"/>
      <p:bldP spid="12" grpId="0" animBg="1"/>
    </p:bldLst>
  </p:timing>
</p:sld>
</file>

<file path=ppt/theme/theme1.xml><?xml version="1.0" encoding="utf-8"?>
<a:theme xmlns:a="http://schemas.openxmlformats.org/drawingml/2006/main" name="systemair-vorlage_110104">
  <a:themeElements>
    <a:clrScheme name="SYSTEMAI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1E8E5"/>
      </a:accent1>
      <a:accent2>
        <a:srgbClr val="33B3A8"/>
      </a:accent2>
      <a:accent3>
        <a:srgbClr val="336D9D"/>
      </a:accent3>
      <a:accent4>
        <a:srgbClr val="33B3A8"/>
      </a:accent4>
      <a:accent5>
        <a:srgbClr val="004985"/>
      </a:accent5>
      <a:accent6>
        <a:srgbClr val="4C7FA9"/>
      </a:accent6>
      <a:hlink>
        <a:srgbClr val="33B3A8"/>
      </a:hlink>
      <a:folHlink>
        <a:srgbClr val="004985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systemair-vorlage_110104</Template>
  <TotalTime>3371</TotalTime>
  <Words>1362</Words>
  <Application>Microsoft Office PowerPoint</Application>
  <PresentationFormat>Vlastná</PresentationFormat>
  <Paragraphs>218</Paragraphs>
  <Slides>16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Arial Narrow</vt:lpstr>
      <vt:lpstr>Calibri</vt:lpstr>
      <vt:lpstr>Times</vt:lpstr>
      <vt:lpstr>systemair-vorlage_110104</vt:lpstr>
      <vt:lpstr>Smoke control dampers</vt:lpstr>
      <vt:lpstr>Content</vt:lpstr>
      <vt:lpstr>Compartmentisation</vt:lpstr>
      <vt:lpstr>FSP types</vt:lpstr>
      <vt:lpstr>Smoke control dampers</vt:lpstr>
      <vt:lpstr>Smoke control dampers</vt:lpstr>
      <vt:lpstr>Types of  SCD according to EN 12101-8</vt:lpstr>
      <vt:lpstr>Definitions of  smoke control dampers according to EN12101-8 &amp; EN 1366-10 </vt:lpstr>
      <vt:lpstr>Standardisation</vt:lpstr>
      <vt:lpstr>Classification of single compartment smoke control damper</vt:lpstr>
      <vt:lpstr>Classification of multi compartment smoke control damper</vt:lpstr>
      <vt:lpstr>Example - Classification of single compartment smoke control damper</vt:lpstr>
      <vt:lpstr>Example - Classification of multi compartment smoke control damper</vt:lpstr>
      <vt:lpstr>Products for SHEVS – smoke dampers single</vt:lpstr>
      <vt:lpstr>Products for SHEVS – smoke dampers multi</vt:lpstr>
      <vt:lpstr>THANK YOU FOR THE ATTENTION!</vt:lpstr>
    </vt:vector>
  </TitlesOfParts>
  <Company>Systemair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steht hier</dc:title>
  <dc:creator>Systemair GmbH</dc:creator>
  <cp:lastModifiedBy>d505mija</cp:lastModifiedBy>
  <cp:revision>365</cp:revision>
  <dcterms:created xsi:type="dcterms:W3CDTF">2011-01-04T19:56:31Z</dcterms:created>
  <dcterms:modified xsi:type="dcterms:W3CDTF">2016-09-08T08:45:20Z</dcterms:modified>
</cp:coreProperties>
</file>