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9" r:id="rId1"/>
  </p:sldMasterIdLst>
  <p:notesMasterIdLst>
    <p:notesMasterId r:id="rId93"/>
  </p:notesMasterIdLst>
  <p:handoutMasterIdLst>
    <p:handoutMasterId r:id="rId94"/>
  </p:handoutMasterIdLst>
  <p:sldIdLst>
    <p:sldId id="256" r:id="rId2"/>
    <p:sldId id="474" r:id="rId3"/>
    <p:sldId id="257" r:id="rId4"/>
    <p:sldId id="258" r:id="rId5"/>
    <p:sldId id="400" r:id="rId6"/>
    <p:sldId id="288" r:id="rId7"/>
    <p:sldId id="282" r:id="rId8"/>
    <p:sldId id="284" r:id="rId9"/>
    <p:sldId id="464" r:id="rId10"/>
    <p:sldId id="460" r:id="rId11"/>
    <p:sldId id="463" r:id="rId12"/>
    <p:sldId id="273" r:id="rId13"/>
    <p:sldId id="280" r:id="rId14"/>
    <p:sldId id="260" r:id="rId15"/>
    <p:sldId id="461" r:id="rId16"/>
    <p:sldId id="496" r:id="rId17"/>
    <p:sldId id="261" r:id="rId18"/>
    <p:sldId id="495" r:id="rId19"/>
    <p:sldId id="488" r:id="rId20"/>
    <p:sldId id="297" r:id="rId21"/>
    <p:sldId id="475" r:id="rId22"/>
    <p:sldId id="289" r:id="rId23"/>
    <p:sldId id="479" r:id="rId24"/>
    <p:sldId id="263" r:id="rId25"/>
    <p:sldId id="295" r:id="rId26"/>
    <p:sldId id="296" r:id="rId27"/>
    <p:sldId id="294" r:id="rId28"/>
    <p:sldId id="498" r:id="rId29"/>
    <p:sldId id="293" r:id="rId30"/>
    <p:sldId id="290" r:id="rId31"/>
    <p:sldId id="287" r:id="rId32"/>
    <p:sldId id="401" r:id="rId33"/>
    <p:sldId id="271" r:id="rId34"/>
    <p:sldId id="270" r:id="rId35"/>
    <p:sldId id="301" r:id="rId36"/>
    <p:sldId id="265" r:id="rId37"/>
    <p:sldId id="299" r:id="rId38"/>
    <p:sldId id="313" r:id="rId39"/>
    <p:sldId id="312" r:id="rId40"/>
    <p:sldId id="468" r:id="rId41"/>
    <p:sldId id="318" r:id="rId42"/>
    <p:sldId id="492" r:id="rId43"/>
    <p:sldId id="493" r:id="rId44"/>
    <p:sldId id="494" r:id="rId45"/>
    <p:sldId id="411" r:id="rId46"/>
    <p:sldId id="404" r:id="rId47"/>
    <p:sldId id="403" r:id="rId48"/>
    <p:sldId id="491" r:id="rId49"/>
    <p:sldId id="478" r:id="rId50"/>
    <p:sldId id="489" r:id="rId51"/>
    <p:sldId id="277" r:id="rId52"/>
    <p:sldId id="409" r:id="rId53"/>
    <p:sldId id="413" r:id="rId54"/>
    <p:sldId id="415" r:id="rId55"/>
    <p:sldId id="437" r:id="rId56"/>
    <p:sldId id="436" r:id="rId57"/>
    <p:sldId id="275" r:id="rId58"/>
    <p:sldId id="278" r:id="rId59"/>
    <p:sldId id="320" r:id="rId60"/>
    <p:sldId id="425" r:id="rId61"/>
    <p:sldId id="444" r:id="rId62"/>
    <p:sldId id="423" r:id="rId63"/>
    <p:sldId id="420" r:id="rId64"/>
    <p:sldId id="324" r:id="rId65"/>
    <p:sldId id="419" r:id="rId66"/>
    <p:sldId id="391" r:id="rId67"/>
    <p:sldId id="417" r:id="rId68"/>
    <p:sldId id="445" r:id="rId69"/>
    <p:sldId id="483" r:id="rId70"/>
    <p:sldId id="325" r:id="rId71"/>
    <p:sldId id="471" r:id="rId72"/>
    <p:sldId id="472" r:id="rId73"/>
    <p:sldId id="451" r:id="rId74"/>
    <p:sldId id="344" r:id="rId75"/>
    <p:sldId id="350" r:id="rId76"/>
    <p:sldId id="452" r:id="rId77"/>
    <p:sldId id="347" r:id="rId78"/>
    <p:sldId id="349" r:id="rId79"/>
    <p:sldId id="351" r:id="rId80"/>
    <p:sldId id="352" r:id="rId81"/>
    <p:sldId id="426" r:id="rId82"/>
    <p:sldId id="480" r:id="rId83"/>
    <p:sldId id="398" r:id="rId84"/>
    <p:sldId id="395" r:id="rId85"/>
    <p:sldId id="380" r:id="rId86"/>
    <p:sldId id="428" r:id="rId87"/>
    <p:sldId id="477" r:id="rId88"/>
    <p:sldId id="476" r:id="rId89"/>
    <p:sldId id="490" r:id="rId90"/>
    <p:sldId id="482" r:id="rId91"/>
    <p:sldId id="467"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555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23919" autoAdjust="0"/>
    <p:restoredTop sz="94652" autoAdjust="0"/>
  </p:normalViewPr>
  <p:slideViewPr>
    <p:cSldViewPr snapToGrid="0" snapToObjects="1">
      <p:cViewPr>
        <p:scale>
          <a:sx n="100" d="100"/>
          <a:sy n="100" d="100"/>
        </p:scale>
        <p:origin x="-464" y="-80"/>
      </p:cViewPr>
      <p:guideLst>
        <p:guide orient="horz" pos="2160"/>
        <p:guide pos="2880"/>
      </p:guideLst>
    </p:cSldViewPr>
  </p:slideViewPr>
  <p:outlineViewPr>
    <p:cViewPr>
      <p:scale>
        <a:sx n="33" d="100"/>
        <a:sy n="33" d="100"/>
      </p:scale>
      <p:origin x="0" y="10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12700">
          <a:solidFill>
            <a:srgbClr val="000000"/>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0819209039548022"/>
          <c:y val="0.0388888888888889"/>
          <c:w val="0.65819209039548"/>
          <c:h val="0.805555555555556"/>
        </c:manualLayout>
      </c:layout>
      <c:bar3DChart>
        <c:barDir val="col"/>
        <c:grouping val="clustered"/>
        <c:varyColors val="0"/>
        <c:ser>
          <c:idx val="0"/>
          <c:order val="0"/>
          <c:tx>
            <c:strRef>
              <c:f>Sheet1!$A$2</c:f>
              <c:strCache>
                <c:ptCount val="1"/>
                <c:pt idx="0">
                  <c:v>TPO-TSH nl</c:v>
                </c:pt>
              </c:strCache>
            </c:strRef>
          </c:tx>
          <c:spPr>
            <a:solidFill>
              <a:srgbClr val="63AAFE"/>
            </a:solidFill>
            <a:ln w="11632">
              <a:solidFill>
                <a:srgbClr val="000000"/>
              </a:solidFill>
              <a:prstDash val="solid"/>
            </a:ln>
          </c:spPr>
          <c:invertIfNegative val="0"/>
          <c:cat>
            <c:strRef>
              <c:f>Sheet1!$B$1:$B$1</c:f>
              <c:strCache>
                <c:ptCount val="1"/>
                <c:pt idx="0">
                  <c:v>Baseline Assessment</c:v>
                </c:pt>
              </c:strCache>
            </c:strRef>
          </c:cat>
          <c:val>
            <c:numRef>
              <c:f>Sheet1!$B$2:$B$2</c:f>
              <c:numCache>
                <c:formatCode>General</c:formatCode>
                <c:ptCount val="1"/>
                <c:pt idx="0">
                  <c:v>0.3</c:v>
                </c:pt>
              </c:numCache>
            </c:numRef>
          </c:val>
        </c:ser>
        <c:ser>
          <c:idx val="1"/>
          <c:order val="1"/>
          <c:tx>
            <c:strRef>
              <c:f>Sheet1!$A$3</c:f>
              <c:strCache>
                <c:ptCount val="1"/>
                <c:pt idx="0">
                  <c:v>TPO-TSH HI</c:v>
                </c:pt>
              </c:strCache>
            </c:strRef>
          </c:tx>
          <c:spPr>
            <a:solidFill>
              <a:srgbClr val="DD2D32"/>
            </a:solidFill>
            <a:ln w="11632">
              <a:solidFill>
                <a:srgbClr val="000000"/>
              </a:solidFill>
              <a:prstDash val="solid"/>
            </a:ln>
          </c:spPr>
          <c:invertIfNegative val="0"/>
          <c:cat>
            <c:strRef>
              <c:f>Sheet1!$B$1:$B$1</c:f>
              <c:strCache>
                <c:ptCount val="1"/>
                <c:pt idx="0">
                  <c:v>Baseline Assessment</c:v>
                </c:pt>
              </c:strCache>
            </c:strRef>
          </c:cat>
          <c:val>
            <c:numRef>
              <c:f>Sheet1!$B$3:$B$3</c:f>
              <c:numCache>
                <c:formatCode>General</c:formatCode>
                <c:ptCount val="1"/>
                <c:pt idx="0">
                  <c:v>2.6</c:v>
                </c:pt>
              </c:numCache>
            </c:numRef>
          </c:val>
        </c:ser>
        <c:ser>
          <c:idx val="2"/>
          <c:order val="2"/>
          <c:tx>
            <c:strRef>
              <c:f>Sheet1!$A$4</c:f>
              <c:strCache>
                <c:ptCount val="1"/>
                <c:pt idx="0">
                  <c:v>TPO+TSH nl</c:v>
                </c:pt>
              </c:strCache>
            </c:strRef>
          </c:tx>
          <c:spPr>
            <a:solidFill>
              <a:srgbClr val="FFF58C"/>
            </a:solidFill>
            <a:ln w="11632">
              <a:solidFill>
                <a:srgbClr val="000000"/>
              </a:solidFill>
              <a:prstDash val="solid"/>
            </a:ln>
          </c:spPr>
          <c:invertIfNegative val="0"/>
          <c:cat>
            <c:strRef>
              <c:f>Sheet1!$B$1:$B$1</c:f>
              <c:strCache>
                <c:ptCount val="1"/>
                <c:pt idx="0">
                  <c:v>Baseline Assessment</c:v>
                </c:pt>
              </c:strCache>
            </c:strRef>
          </c:cat>
          <c:val>
            <c:numRef>
              <c:f>Sheet1!$B$4:$B$4</c:f>
              <c:numCache>
                <c:formatCode>General</c:formatCode>
                <c:ptCount val="1"/>
                <c:pt idx="0">
                  <c:v>2.1</c:v>
                </c:pt>
              </c:numCache>
            </c:numRef>
          </c:val>
        </c:ser>
        <c:ser>
          <c:idx val="3"/>
          <c:order val="3"/>
          <c:tx>
            <c:strRef>
              <c:f>Sheet1!$A$5</c:f>
              <c:strCache>
                <c:ptCount val="1"/>
                <c:pt idx="0">
                  <c:v>TPO+TSH HI</c:v>
                </c:pt>
              </c:strCache>
            </c:strRef>
          </c:tx>
          <c:spPr>
            <a:solidFill>
              <a:srgbClr val="4EE257"/>
            </a:solidFill>
            <a:ln w="11632">
              <a:solidFill>
                <a:srgbClr val="000000"/>
              </a:solidFill>
              <a:prstDash val="solid"/>
            </a:ln>
          </c:spPr>
          <c:invertIfNegative val="0"/>
          <c:cat>
            <c:strRef>
              <c:f>Sheet1!$B$1:$B$1</c:f>
              <c:strCache>
                <c:ptCount val="1"/>
                <c:pt idx="0">
                  <c:v>Baseline Assessment</c:v>
                </c:pt>
              </c:strCache>
            </c:strRef>
          </c:cat>
          <c:val>
            <c:numRef>
              <c:f>Sheet1!$B$5:$B$5</c:f>
              <c:numCache>
                <c:formatCode>General</c:formatCode>
                <c:ptCount val="1"/>
                <c:pt idx="0">
                  <c:v>4.3</c:v>
                </c:pt>
              </c:numCache>
            </c:numRef>
          </c:val>
        </c:ser>
        <c:dLbls>
          <c:showLegendKey val="0"/>
          <c:showVal val="0"/>
          <c:showCatName val="0"/>
          <c:showSerName val="0"/>
          <c:showPercent val="0"/>
          <c:showBubbleSize val="0"/>
        </c:dLbls>
        <c:gapWidth val="150"/>
        <c:gapDepth val="0"/>
        <c:shape val="box"/>
        <c:axId val="2124067288"/>
        <c:axId val="2124833256"/>
        <c:axId val="0"/>
      </c:bar3DChart>
      <c:catAx>
        <c:axId val="2124067288"/>
        <c:scaling>
          <c:orientation val="minMax"/>
        </c:scaling>
        <c:delete val="0"/>
        <c:axPos val="b"/>
        <c:numFmt formatCode="General" sourceLinked="1"/>
        <c:majorTickMark val="out"/>
        <c:minorTickMark val="none"/>
        <c:tickLblPos val="low"/>
        <c:spPr>
          <a:ln w="2908">
            <a:solidFill>
              <a:srgbClr val="000000"/>
            </a:solidFill>
            <a:prstDash val="solid"/>
          </a:ln>
        </c:spPr>
        <c:txPr>
          <a:bodyPr rot="0" vert="horz"/>
          <a:lstStyle/>
          <a:p>
            <a:pPr>
              <a:defRPr sz="1800" b="1" i="0" u="none" strike="noStrike" baseline="0">
                <a:solidFill>
                  <a:schemeClr val="tx1"/>
                </a:solidFill>
                <a:latin typeface="+mn-lt"/>
                <a:ea typeface="Arial"/>
                <a:cs typeface="Arial"/>
              </a:defRPr>
            </a:pPr>
            <a:endParaRPr lang="en-US"/>
          </a:p>
        </c:txPr>
        <c:crossAx val="2124833256"/>
        <c:crosses val="autoZero"/>
        <c:auto val="1"/>
        <c:lblAlgn val="ctr"/>
        <c:lblOffset val="100"/>
        <c:tickLblSkip val="1"/>
        <c:tickMarkSkip val="1"/>
        <c:noMultiLvlLbl val="0"/>
      </c:catAx>
      <c:valAx>
        <c:axId val="2124833256"/>
        <c:scaling>
          <c:orientation val="minMax"/>
        </c:scaling>
        <c:delete val="0"/>
        <c:axPos val="l"/>
        <c:majorGridlines>
          <c:spPr>
            <a:ln w="11632">
              <a:solidFill>
                <a:schemeClr val="tx1"/>
              </a:solidFill>
              <a:prstDash val="solid"/>
            </a:ln>
          </c:spPr>
        </c:majorGridlines>
        <c:numFmt formatCode="General" sourceLinked="1"/>
        <c:majorTickMark val="out"/>
        <c:minorTickMark val="none"/>
        <c:tickLblPos val="nextTo"/>
        <c:spPr>
          <a:ln w="2908">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2124067288"/>
        <c:crosses val="autoZero"/>
        <c:crossBetween val="between"/>
      </c:valAx>
      <c:spPr>
        <a:noFill/>
        <a:ln w="23263">
          <a:noFill/>
        </a:ln>
      </c:spPr>
    </c:plotArea>
    <c:legend>
      <c:legendPos val="r"/>
      <c:layout>
        <c:manualLayout>
          <c:xMode val="edge"/>
          <c:yMode val="edge"/>
          <c:x val="0.76271186440678"/>
          <c:y val="0.344444444444444"/>
          <c:w val="0.225988700564972"/>
          <c:h val="0.316666666666667"/>
        </c:manualLayout>
      </c:layout>
      <c:overlay val="0"/>
      <c:spPr>
        <a:noFill/>
        <a:ln w="11632">
          <a:solidFill>
            <a:schemeClr val="tx1"/>
          </a:solidFill>
          <a:prstDash val="solid"/>
        </a:ln>
      </c:spPr>
      <c:txPr>
        <a:bodyPr/>
        <a:lstStyle/>
        <a:p>
          <a:pPr>
            <a:defRPr sz="1600" b="1" i="0" u="none" strike="noStrike" baseline="0">
              <a:solidFill>
                <a:schemeClr val="tx1"/>
              </a:solidFill>
              <a:latin typeface="+mn-lt"/>
              <a:ea typeface="Arial"/>
              <a:cs typeface="Arial"/>
            </a:defRPr>
          </a:pPr>
          <a:endParaRPr lang="en-US"/>
        </a:p>
      </c:txPr>
    </c:legend>
    <c:plotVisOnly val="1"/>
    <c:dispBlanksAs val="gap"/>
    <c:showDLblsOverMax val="0"/>
  </c:chart>
  <c:spPr>
    <a:noFill/>
    <a:ln>
      <a:noFill/>
    </a:ln>
  </c:spPr>
  <c:txPr>
    <a:bodyPr/>
    <a:lstStyle/>
    <a:p>
      <a:pPr>
        <a:defRPr sz="962" b="1"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057A96-5DAE-BC40-9576-9D2537A1A39D}" type="datetimeFigureOut">
              <a:rPr lang="en-US" smtClean="0"/>
              <a:pPr/>
              <a:t>10/29/15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B3E940-9950-F24E-A07C-1CF3DAFB18E5}" type="slidenum">
              <a:rPr lang="en-US" smtClean="0"/>
              <a:pPr/>
              <a:t>‹#›</a:t>
            </a:fld>
            <a:endParaRPr lang="en-US"/>
          </a:p>
        </p:txBody>
      </p:sp>
    </p:spTree>
    <p:extLst>
      <p:ext uri="{BB962C8B-B14F-4D97-AF65-F5344CB8AC3E}">
        <p14:creationId xmlns:p14="http://schemas.microsoft.com/office/powerpoint/2010/main" val="3815225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6A86F-E310-4C45-AE04-7039F5334C7F}" type="datetimeFigureOut">
              <a:rPr lang="en-US" smtClean="0"/>
              <a:pPr/>
              <a:t>10/29/15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F4B746-AAE2-074D-82D2-23F9239BF260}" type="slidenum">
              <a:rPr lang="en-US" smtClean="0"/>
              <a:pPr/>
              <a:t>‹#›</a:t>
            </a:fld>
            <a:endParaRPr lang="en-US"/>
          </a:p>
        </p:txBody>
      </p:sp>
    </p:spTree>
    <p:extLst>
      <p:ext uri="{BB962C8B-B14F-4D97-AF65-F5344CB8AC3E}">
        <p14:creationId xmlns:p14="http://schemas.microsoft.com/office/powerpoint/2010/main" val="12351621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CEF184A-874D-1848-8D98-6057A5E9CE47}" type="slidenum">
              <a:rPr lang="en-US"/>
              <a:pPr/>
              <a:t>10</a:t>
            </a:fld>
            <a:endParaRPr 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typical appearance of severe </a:t>
            </a:r>
            <a:r>
              <a:rPr lang="en-GB" dirty="0" err="1">
                <a:latin typeface="Arial" charset="0"/>
                <a:ea typeface="msgothic" charset="0"/>
                <a:cs typeface="msgothic" charset="0"/>
              </a:rPr>
              <a:t>thyrotoxicosis</a:t>
            </a:r>
            <a:r>
              <a:rPr lang="en-GB" dirty="0">
                <a:latin typeface="Arial" charset="0"/>
                <a:ea typeface="msgothic" charset="0"/>
                <a:cs typeface="msgothic" charset="0"/>
              </a:rPr>
              <a:t>. Dr M A </a:t>
            </a:r>
            <a:r>
              <a:rPr lang="en-GB" dirty="0" err="1">
                <a:latin typeface="Arial" charset="0"/>
                <a:ea typeface="msgothic" charset="0"/>
                <a:cs typeface="msgothic" charset="0"/>
              </a:rPr>
              <a:t>Ansary</a:t>
            </a:r>
            <a:r>
              <a:rPr lang="en-GB" dirty="0">
                <a:latin typeface="Arial" charset="0"/>
                <a:ea typeface="msgothic" charset="0"/>
                <a:cs typeface="msgothic" charset="0"/>
              </a:rPr>
              <a:t>/Science Photo Library.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FA64C18-0759-B643-A354-F0B206E78437}" type="slidenum">
              <a:rPr lang="en-US"/>
              <a:pPr/>
              <a:t>64</a:t>
            </a:fld>
            <a:endParaRPr lang="en-US"/>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0DDB1EC-61F3-E646-A306-E2D03C641E17}" type="slidenum">
              <a:rPr lang="en-US"/>
              <a:pPr/>
              <a:t>65</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09159"/>
            <a:ext cx="4965606" cy="3798455"/>
          </a:xfrm>
          <a:prstGeom prst="rect">
            <a:avLst/>
          </a:prstGeom>
          <a:noFill/>
          <a:ln>
            <a:round/>
            <a:headEnd/>
            <a:tailEnd/>
          </a:ln>
        </p:spPr>
        <p:txBody>
          <a:bodyPr lIns="0" tIns="0" rIns="0" bIns="0">
            <a:prstTxWarp prst="textNoShape">
              <a:avLst/>
            </a:prstTxWarp>
          </a:bodyPr>
          <a:lstStyle/>
          <a:p>
            <a:pPr>
              <a:lnSpc>
                <a:spcPct val="93000"/>
              </a:lnSpc>
              <a:spcBef>
                <a:spcPct val="0"/>
              </a:spcBef>
              <a:buSzPct val="45000"/>
              <a:tabLst>
                <a:tab pos="649628" algn="l"/>
                <a:tab pos="1299256" algn="l"/>
                <a:tab pos="1948884" algn="l"/>
                <a:tab pos="2598511" algn="l"/>
                <a:tab pos="3248139" algn="l"/>
                <a:tab pos="3897767" algn="l"/>
                <a:tab pos="4547395" algn="l"/>
              </a:tabLst>
            </a:pPr>
            <a:r>
              <a:rPr lang="en-US" sz="900" dirty="0">
                <a:latin typeface="Arial Unicode MS" charset="0"/>
                <a:ea typeface="Arial Unicode MS" charset="0"/>
                <a:cs typeface="Arial Unicode MS" charset="0"/>
              </a:rPr>
              <a:t>Figure 1. Clinical Manifestations of Graves' Disease. Panel A shows diffuse goiter in a 28-year-old woman with Graves' hyperthyroidism. Panels B and C show </a:t>
            </a:r>
            <a:r>
              <a:rPr lang="en-US" sz="900" dirty="0" err="1">
                <a:latin typeface="Arial Unicode MS" charset="0"/>
                <a:ea typeface="Arial Unicode MS" charset="0"/>
                <a:cs typeface="Arial Unicode MS" charset="0"/>
              </a:rPr>
              <a:t>ophthalmopathy</a:t>
            </a:r>
            <a:r>
              <a:rPr lang="en-US" sz="900" dirty="0">
                <a:latin typeface="Arial Unicode MS" charset="0"/>
                <a:ea typeface="Arial Unicode MS" charset="0"/>
                <a:cs typeface="Arial Unicode MS" charset="0"/>
              </a:rPr>
              <a:t> in a 55-year-old woman with Graves' disease, with </a:t>
            </a:r>
            <a:r>
              <a:rPr lang="en-US" sz="900" dirty="0" err="1">
                <a:latin typeface="Arial Unicode MS" charset="0"/>
                <a:ea typeface="Arial Unicode MS" charset="0"/>
                <a:cs typeface="Arial Unicode MS" charset="0"/>
              </a:rPr>
              <a:t>periorbital</a:t>
            </a:r>
            <a:r>
              <a:rPr lang="en-US" sz="900" dirty="0">
                <a:latin typeface="Arial Unicode MS" charset="0"/>
                <a:ea typeface="Arial Unicode MS" charset="0"/>
                <a:cs typeface="Arial Unicode MS" charset="0"/>
              </a:rPr>
              <a:t> edema, </a:t>
            </a:r>
            <a:r>
              <a:rPr lang="en-US" sz="900" dirty="0" err="1">
                <a:latin typeface="Arial Unicode MS" charset="0"/>
                <a:ea typeface="Arial Unicode MS" charset="0"/>
                <a:cs typeface="Arial Unicode MS" charset="0"/>
              </a:rPr>
              <a:t>chemosis</a:t>
            </a:r>
            <a:r>
              <a:rPr lang="en-US" sz="900" dirty="0">
                <a:latin typeface="Arial Unicode MS" charset="0"/>
                <a:ea typeface="Arial Unicode MS" charset="0"/>
                <a:cs typeface="Arial Unicode MS" charset="0"/>
              </a:rPr>
              <a:t>, </a:t>
            </a:r>
            <a:r>
              <a:rPr lang="en-US" sz="900" dirty="0" err="1">
                <a:latin typeface="Arial Unicode MS" charset="0"/>
                <a:ea typeface="Arial Unicode MS" charset="0"/>
                <a:cs typeface="Arial Unicode MS" charset="0"/>
              </a:rPr>
              <a:t>scleral</a:t>
            </a:r>
            <a:r>
              <a:rPr lang="en-US" sz="900" dirty="0">
                <a:latin typeface="Arial Unicode MS" charset="0"/>
                <a:ea typeface="Arial Unicode MS" charset="0"/>
                <a:cs typeface="Arial Unicode MS" charset="0"/>
              </a:rPr>
              <a:t> injection, and </a:t>
            </a:r>
            <a:r>
              <a:rPr lang="en-US" sz="900" dirty="0" err="1">
                <a:latin typeface="Arial Unicode MS" charset="0"/>
                <a:ea typeface="Arial Unicode MS" charset="0"/>
                <a:cs typeface="Arial Unicode MS" charset="0"/>
              </a:rPr>
              <a:t>proptosis</a:t>
            </a:r>
            <a:r>
              <a:rPr lang="en-US" sz="900" dirty="0">
                <a:latin typeface="Arial Unicode MS" charset="0"/>
                <a:ea typeface="Arial Unicode MS" charset="0"/>
                <a:cs typeface="Arial Unicode MS" charset="0"/>
              </a:rPr>
              <a:t>; the lid retraction in this patient is obscured by </a:t>
            </a:r>
            <a:r>
              <a:rPr lang="en-US" sz="900" dirty="0" err="1">
                <a:latin typeface="Arial Unicode MS" charset="0"/>
                <a:ea typeface="Arial Unicode MS" charset="0"/>
                <a:cs typeface="Arial Unicode MS" charset="0"/>
              </a:rPr>
              <a:t>periorbital</a:t>
            </a:r>
            <a:r>
              <a:rPr lang="en-US" sz="900" dirty="0">
                <a:latin typeface="Arial Unicode MS" charset="0"/>
                <a:ea typeface="Arial Unicode MS" charset="0"/>
                <a:cs typeface="Arial Unicode MS" charset="0"/>
              </a:rPr>
              <a:t> edema. Panel D shows localized </a:t>
            </a:r>
            <a:r>
              <a:rPr lang="en-US" sz="900" dirty="0" err="1">
                <a:latin typeface="Arial Unicode MS" charset="0"/>
                <a:ea typeface="Arial Unicode MS" charset="0"/>
                <a:cs typeface="Arial Unicode MS" charset="0"/>
              </a:rPr>
              <a:t>dermopathy</a:t>
            </a:r>
            <a:r>
              <a:rPr lang="en-US" sz="900" dirty="0">
                <a:latin typeface="Arial Unicode MS" charset="0"/>
                <a:ea typeface="Arial Unicode MS" charset="0"/>
                <a:cs typeface="Arial Unicode MS" charset="0"/>
              </a:rPr>
              <a:t>, occurring as an </a:t>
            </a:r>
            <a:r>
              <a:rPr lang="en-US" sz="900" dirty="0" err="1">
                <a:latin typeface="Arial Unicode MS" charset="0"/>
                <a:ea typeface="Arial Unicode MS" charset="0"/>
                <a:cs typeface="Arial Unicode MS" charset="0"/>
              </a:rPr>
              <a:t>indurated</a:t>
            </a:r>
            <a:r>
              <a:rPr lang="en-US" sz="900" dirty="0">
                <a:latin typeface="Arial Unicode MS" charset="0"/>
                <a:ea typeface="Arial Unicode MS" charset="0"/>
                <a:cs typeface="Arial Unicode MS" charset="0"/>
              </a:rPr>
              <a:t>, </a:t>
            </a:r>
            <a:r>
              <a:rPr lang="en-US" sz="900" dirty="0" err="1">
                <a:latin typeface="Arial Unicode MS" charset="0"/>
                <a:ea typeface="Arial Unicode MS" charset="0"/>
                <a:cs typeface="Arial Unicode MS" charset="0"/>
              </a:rPr>
              <a:t>noninflamed</a:t>
            </a:r>
            <a:r>
              <a:rPr lang="en-US" sz="900" dirty="0">
                <a:latin typeface="Arial Unicode MS" charset="0"/>
                <a:ea typeface="Arial Unicode MS" charset="0"/>
                <a:cs typeface="Arial Unicode MS" charset="0"/>
              </a:rPr>
              <a:t> plaque on the </a:t>
            </a:r>
            <a:r>
              <a:rPr lang="en-US" sz="900" dirty="0" err="1">
                <a:latin typeface="Arial Unicode MS" charset="0"/>
                <a:ea typeface="Arial Unicode MS" charset="0"/>
                <a:cs typeface="Arial Unicode MS" charset="0"/>
              </a:rPr>
              <a:t>anterolateral</a:t>
            </a:r>
            <a:r>
              <a:rPr lang="en-US" sz="900" dirty="0">
                <a:latin typeface="Arial Unicode MS" charset="0"/>
                <a:ea typeface="Arial Unicode MS" charset="0"/>
                <a:cs typeface="Arial Unicode MS" charset="0"/>
              </a:rPr>
              <a:t> aspect of the shin of a 47-year-old woman.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091A51-F458-6C4F-A0CD-204457D270BF}" type="slidenum">
              <a:rPr lang="en-US"/>
              <a:pPr/>
              <a:t>66</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09159"/>
            <a:ext cx="4965606" cy="3798455"/>
          </a:xfrm>
          <a:prstGeom prst="rect">
            <a:avLst/>
          </a:prstGeom>
          <a:noFill/>
          <a:ln>
            <a:round/>
            <a:headEnd/>
            <a:tailEnd/>
          </a:ln>
        </p:spPr>
        <p:txBody>
          <a:bodyPr lIns="0" tIns="0" rIns="0" bIns="0">
            <a:prstTxWarp prst="textNoShape">
              <a:avLst/>
            </a:prstTxWarp>
          </a:bodyPr>
          <a:lstStyle/>
          <a:p>
            <a:pPr>
              <a:lnSpc>
                <a:spcPct val="93000"/>
              </a:lnSpc>
              <a:spcBef>
                <a:spcPct val="0"/>
              </a:spcBef>
              <a:buSzPct val="45000"/>
              <a:tabLst>
                <a:tab pos="649628" algn="l"/>
                <a:tab pos="1299256" algn="l"/>
                <a:tab pos="1948884" algn="l"/>
                <a:tab pos="2598511" algn="l"/>
                <a:tab pos="3248139" algn="l"/>
                <a:tab pos="3897767" algn="l"/>
                <a:tab pos="4547395" algn="l"/>
              </a:tabLst>
            </a:pPr>
            <a:r>
              <a:rPr lang="en-US" sz="900" dirty="0">
                <a:latin typeface="Arial Unicode MS" charset="0"/>
                <a:ea typeface="Arial Unicode MS" charset="0"/>
                <a:cs typeface="Arial Unicode MS" charset="0"/>
              </a:rPr>
              <a:t>Figure 3. </a:t>
            </a:r>
            <a:r>
              <a:rPr lang="en-US" sz="900" dirty="0" err="1">
                <a:latin typeface="Arial Unicode MS" charset="0"/>
                <a:ea typeface="Arial Unicode MS" charset="0"/>
                <a:cs typeface="Arial Unicode MS" charset="0"/>
              </a:rPr>
              <a:t>Histologic</a:t>
            </a:r>
            <a:r>
              <a:rPr lang="en-US" sz="900" dirty="0">
                <a:latin typeface="Arial Unicode MS" charset="0"/>
                <a:ea typeface="Arial Unicode MS" charset="0"/>
                <a:cs typeface="Arial Unicode MS" charset="0"/>
              </a:rPr>
              <a:t> Appearance of </a:t>
            </a:r>
            <a:r>
              <a:rPr lang="en-US" sz="900" dirty="0" err="1">
                <a:latin typeface="Arial Unicode MS" charset="0"/>
                <a:ea typeface="Arial Unicode MS" charset="0"/>
                <a:cs typeface="Arial Unicode MS" charset="0"/>
              </a:rPr>
              <a:t>Extraocular</a:t>
            </a:r>
            <a:r>
              <a:rPr lang="en-US" sz="900" dirty="0">
                <a:latin typeface="Arial Unicode MS" charset="0"/>
                <a:ea typeface="Arial Unicode MS" charset="0"/>
                <a:cs typeface="Arial Unicode MS" charset="0"/>
              </a:rPr>
              <a:t> Muscle in Graves' </a:t>
            </a:r>
            <a:r>
              <a:rPr lang="en-US" sz="900" dirty="0" err="1">
                <a:latin typeface="Arial Unicode MS" charset="0"/>
                <a:ea typeface="Arial Unicode MS" charset="0"/>
                <a:cs typeface="Arial Unicode MS" charset="0"/>
              </a:rPr>
              <a:t>Ophthalmopathy</a:t>
            </a:r>
            <a:r>
              <a:rPr lang="en-US" sz="900" dirty="0">
                <a:latin typeface="Arial Unicode MS" charset="0"/>
                <a:ea typeface="Arial Unicode MS" charset="0"/>
                <a:cs typeface="Arial Unicode MS" charset="0"/>
              </a:rPr>
              <a:t> (</a:t>
            </a:r>
            <a:r>
              <a:rPr lang="en-US" sz="900" dirty="0" err="1">
                <a:latin typeface="Arial Unicode MS" charset="0"/>
                <a:ea typeface="Arial Unicode MS" charset="0"/>
                <a:cs typeface="Arial Unicode MS" charset="0"/>
              </a:rPr>
              <a:t>Hematoxylin</a:t>
            </a:r>
            <a:r>
              <a:rPr lang="en-US" sz="900" dirty="0">
                <a:latin typeface="Arial Unicode MS" charset="0"/>
                <a:ea typeface="Arial Unicode MS" charset="0"/>
                <a:cs typeface="Arial Unicode MS" charset="0"/>
              </a:rPr>
              <a:t> and Eosin). The focal and </a:t>
            </a:r>
            <a:r>
              <a:rPr lang="en-US" sz="900" dirty="0" err="1">
                <a:latin typeface="Arial Unicode MS" charset="0"/>
                <a:ea typeface="Arial Unicode MS" charset="0"/>
                <a:cs typeface="Arial Unicode MS" charset="0"/>
              </a:rPr>
              <a:t>perivascular</a:t>
            </a:r>
            <a:r>
              <a:rPr lang="en-US" sz="900" dirty="0">
                <a:latin typeface="Arial Unicode MS" charset="0"/>
                <a:ea typeface="Arial Unicode MS" charset="0"/>
                <a:cs typeface="Arial Unicode MS" charset="0"/>
              </a:rPr>
              <a:t> interstitial inflammatory mononuclear cell infiltrate is in close association with intact striated </a:t>
            </a:r>
            <a:r>
              <a:rPr lang="en-US" sz="900" dirty="0" err="1">
                <a:latin typeface="Arial Unicode MS" charset="0"/>
                <a:ea typeface="Arial Unicode MS" charset="0"/>
                <a:cs typeface="Arial Unicode MS" charset="0"/>
              </a:rPr>
              <a:t>extraocular</a:t>
            </a:r>
            <a:r>
              <a:rPr lang="en-US" sz="900" dirty="0">
                <a:latin typeface="Arial Unicode MS" charset="0"/>
                <a:ea typeface="Arial Unicode MS" charset="0"/>
                <a:cs typeface="Arial Unicode MS" charset="0"/>
              </a:rPr>
              <a:t> muscle fibers widely separated by amorphous granular material.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C9B4A3-3F53-A54A-9D01-980349A1E32F}" type="slidenum">
              <a:rPr lang="en-US"/>
              <a:pPr/>
              <a:t>67</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09159"/>
            <a:ext cx="4965606" cy="3798455"/>
          </a:xfrm>
          <a:prstGeom prst="rect">
            <a:avLst/>
          </a:prstGeom>
          <a:noFill/>
          <a:ln>
            <a:round/>
            <a:headEnd/>
            <a:tailEnd/>
          </a:ln>
        </p:spPr>
        <p:txBody>
          <a:bodyPr lIns="0" tIns="0" rIns="0" bIns="0">
            <a:prstTxWarp prst="textNoShape">
              <a:avLst/>
            </a:prstTxWarp>
          </a:bodyPr>
          <a:lstStyle/>
          <a:p>
            <a:pPr>
              <a:lnSpc>
                <a:spcPct val="93000"/>
              </a:lnSpc>
              <a:spcBef>
                <a:spcPct val="0"/>
              </a:spcBef>
              <a:buSzPct val="45000"/>
              <a:tabLst>
                <a:tab pos="649628" algn="l"/>
                <a:tab pos="1299256" algn="l"/>
                <a:tab pos="1948884" algn="l"/>
                <a:tab pos="2598511" algn="l"/>
                <a:tab pos="3248139" algn="l"/>
                <a:tab pos="3897767" algn="l"/>
                <a:tab pos="4547395" algn="l"/>
              </a:tabLst>
            </a:pPr>
            <a:r>
              <a:rPr lang="en-US" sz="900" dirty="0">
                <a:latin typeface="Arial Unicode MS" charset="0"/>
                <a:ea typeface="Arial Unicode MS" charset="0"/>
                <a:cs typeface="Arial Unicode MS" charset="0"/>
              </a:rPr>
              <a:t>Figure 1. Radioiodine Scans of the Thyroid. Images were obtained 24 hours after ingestion of iodine-123 by a patient with a normal thyroid (Panel A) and a patient with Graves' disease (Panel B). The thyroid of the patient with Graves' disease is larger and concentrates a higher fraction of radioiodine. (Images courtesy of Dr. Jerome </a:t>
            </a:r>
            <a:r>
              <a:rPr lang="en-US" sz="900" dirty="0" err="1">
                <a:latin typeface="Arial Unicode MS" charset="0"/>
                <a:ea typeface="Arial Unicode MS" charset="0"/>
                <a:cs typeface="Arial Unicode MS" charset="0"/>
              </a:rPr>
              <a:t>Hershman</a:t>
            </a:r>
            <a:r>
              <a:rPr lang="en-US" sz="900" dirty="0">
                <a:latin typeface="Arial Unicode MS" charset="0"/>
                <a:ea typeface="Arial Unicode MS" charset="0"/>
                <a:cs typeface="Arial Unicode MS" charset="0"/>
              </a:rPr>
              <a:t>, David Geffen School of Medicine at UCLA, Los Angeles.)‏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D778538-B779-6E48-BDA4-7CA0453DE15C}" type="slidenum">
              <a:rPr lang="en-US"/>
              <a:pPr/>
              <a:t>68</a:t>
            </a:fld>
            <a:endParaRPr lang="en-US"/>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8C0A4E-C0B3-2A4E-80DD-4AA235F490A2}" type="slidenum">
              <a:rPr lang="en-US"/>
              <a:pPr/>
              <a:t>70</a:t>
            </a:fld>
            <a:endParaRPr lang="en-US"/>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3A0F861-D51D-C54C-AD26-30A1CDFC1C5A}" type="slidenum">
              <a:rPr lang="en-US"/>
              <a:pPr/>
              <a:t>71</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09159"/>
            <a:ext cx="4965606" cy="3798455"/>
          </a:xfrm>
          <a:prstGeom prst="rect">
            <a:avLst/>
          </a:prstGeom>
          <a:noFill/>
          <a:ln>
            <a:round/>
            <a:headEnd/>
            <a:tailEnd/>
          </a:ln>
        </p:spPr>
        <p:txBody>
          <a:bodyPr lIns="0" tIns="0" rIns="0" bIns="0">
            <a:prstTxWarp prst="textNoShape">
              <a:avLst/>
            </a:prstTxWarp>
          </a:bodyPr>
          <a:lstStyle/>
          <a:p>
            <a:pPr>
              <a:lnSpc>
                <a:spcPct val="93000"/>
              </a:lnSpc>
              <a:spcBef>
                <a:spcPct val="0"/>
              </a:spcBef>
              <a:buSzPct val="45000"/>
              <a:tabLst>
                <a:tab pos="649628" algn="l"/>
                <a:tab pos="1299256" algn="l"/>
                <a:tab pos="1948884" algn="l"/>
                <a:tab pos="2598511" algn="l"/>
                <a:tab pos="3248139" algn="l"/>
                <a:tab pos="3897767" algn="l"/>
                <a:tab pos="4547395" algn="l"/>
              </a:tabLst>
            </a:pPr>
            <a:r>
              <a:rPr lang="en-US" sz="900" dirty="0">
                <a:latin typeface="Arial Unicode MS" charset="0"/>
                <a:ea typeface="Arial Unicode MS" charset="0"/>
                <a:cs typeface="Arial Unicode MS" charset="0"/>
              </a:rPr>
              <a:t>Figure 3. Effects of Antithyroid Drugs. The multiple effects of antithyroid drugs include inhibition of thyroid hormone synthesis and a reduction in both </a:t>
            </a:r>
            <a:r>
              <a:rPr lang="en-US" sz="900" dirty="0" err="1">
                <a:latin typeface="Arial Unicode MS" charset="0"/>
                <a:ea typeface="Arial Unicode MS" charset="0"/>
                <a:cs typeface="Arial Unicode MS" charset="0"/>
              </a:rPr>
              <a:t>intrathyroidal</a:t>
            </a:r>
            <a:r>
              <a:rPr lang="en-US" sz="900" dirty="0">
                <a:latin typeface="Arial Unicode MS" charset="0"/>
                <a:ea typeface="Arial Unicode MS" charset="0"/>
                <a:cs typeface="Arial Unicode MS" charset="0"/>
              </a:rPr>
              <a:t> immune </a:t>
            </a:r>
            <a:r>
              <a:rPr lang="en-US" sz="900" dirty="0" err="1">
                <a:latin typeface="Arial Unicode MS" charset="0"/>
                <a:ea typeface="Arial Unicode MS" charset="0"/>
                <a:cs typeface="Arial Unicode MS" charset="0"/>
              </a:rPr>
              <a:t>dysregulation</a:t>
            </a:r>
            <a:r>
              <a:rPr lang="en-US" sz="900" dirty="0">
                <a:latin typeface="Arial Unicode MS" charset="0"/>
                <a:ea typeface="Arial Unicode MS" charset="0"/>
                <a:cs typeface="Arial Unicode MS" charset="0"/>
              </a:rPr>
              <a:t> and (in the case of </a:t>
            </a:r>
            <a:r>
              <a:rPr lang="en-US" sz="900" dirty="0" err="1">
                <a:latin typeface="Arial Unicode MS" charset="0"/>
                <a:ea typeface="Arial Unicode MS" charset="0"/>
                <a:cs typeface="Arial Unicode MS" charset="0"/>
              </a:rPr>
              <a:t>propylthiouracil</a:t>
            </a:r>
            <a:r>
              <a:rPr lang="en-US" sz="900" dirty="0">
                <a:latin typeface="Arial Unicode MS" charset="0"/>
                <a:ea typeface="Arial Unicode MS" charset="0"/>
                <a:cs typeface="Arial Unicode MS" charset="0"/>
              </a:rPr>
              <a:t>) the peripheral conversion of thyroxine to triiodothyronine. Tyrosine-</a:t>
            </a:r>
            <a:r>
              <a:rPr lang="en-US" sz="900" dirty="0" err="1">
                <a:latin typeface="Arial Unicode MS" charset="0"/>
                <a:ea typeface="Arial Unicode MS" charset="0"/>
                <a:cs typeface="Arial Unicode MS" charset="0"/>
              </a:rPr>
              <a:t>Tg</a:t>
            </a:r>
            <a:r>
              <a:rPr lang="en-US" sz="900" dirty="0">
                <a:latin typeface="Arial Unicode MS" charset="0"/>
                <a:ea typeface="Arial Unicode MS" charset="0"/>
                <a:cs typeface="Arial Unicode MS" charset="0"/>
              </a:rPr>
              <a:t> denotes tyrosine residues in thyroglobulin, I+ the iodinating intermediate, and TPO thyroid </a:t>
            </a:r>
            <a:r>
              <a:rPr lang="en-US" sz="900" dirty="0" err="1">
                <a:latin typeface="Arial Unicode MS" charset="0"/>
                <a:ea typeface="Arial Unicode MS" charset="0"/>
                <a:cs typeface="Arial Unicode MS" charset="0"/>
              </a:rPr>
              <a:t>peroxidase</a:t>
            </a:r>
            <a:r>
              <a:rPr lang="en-US" sz="900" dirty="0">
                <a:latin typeface="Arial Unicode MS" charset="0"/>
                <a:ea typeface="Arial Unicode MS" charset="0"/>
                <a:cs typeface="Arial Unicode MS"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A1885F-344B-F146-90A4-0481EC9893F7}" type="slidenum">
              <a:rPr lang="en-US"/>
              <a:pPr/>
              <a:t>72</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09159"/>
            <a:ext cx="4965606" cy="3798455"/>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12D7EF7-08CB-AE4D-A2E1-AB59A241E28C}" type="slidenum">
              <a:rPr lang="en-US"/>
              <a:pPr/>
              <a:t>74</a:t>
            </a:fld>
            <a:endParaRPr lang="en-US"/>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CEF184A-874D-1848-8D98-6057A5E9CE47}" type="slidenum">
              <a:rPr lang="en-US"/>
              <a:pPr/>
              <a:t>15</a:t>
            </a:fld>
            <a:endParaRPr 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6A2E4F8-813D-934C-8F1A-37DE8DB0D8BF}" type="slidenum">
              <a:rPr lang="en-US"/>
              <a:pPr/>
              <a:t>75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FBEF544-CEA7-9E4F-950C-1D53A74C7836}" type="slidenum">
              <a:rPr lang="en-US"/>
              <a:pPr/>
              <a:t>76</a:t>
            </a:fld>
            <a:endParaRPr lang="en-US"/>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FEA8734-4FF7-9449-8A97-FC7405EE2C99}" type="slidenum">
              <a:rPr lang="en-US"/>
              <a:pPr/>
              <a:t>77</a:t>
            </a:fld>
            <a:endParaRPr lang="en-US"/>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A46E01A-2A77-DA43-97EC-4FCF79813882}" type="slidenum">
              <a:rPr lang="en-US"/>
              <a:pPr/>
              <a:t>78</a:t>
            </a:fld>
            <a:endParaRPr lang="en-US"/>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0BDE2CE-42FA-0C4E-BD35-0C66A5B090F7}" type="slidenum">
              <a:rPr lang="en-US"/>
              <a:pPr/>
              <a:t>79</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CCE5F32-28B4-8641-B282-9C5690A9520C}" type="slidenum">
              <a:rPr lang="en-US"/>
              <a:pPr/>
              <a:t>80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CEF184A-874D-1848-8D98-6057A5E9CE47}" type="slidenum">
              <a:rPr lang="en-US"/>
              <a:pPr/>
              <a:t>82</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Method for obtaining the ankle-jerk reflex with the patient kneeling.49 Reproduced with permission from Lippincott Williams &amp; Wilkins.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B1F39D9C-9557-FD41-9334-CC92BEF1EE34}" type="slidenum">
              <a:rPr lang="en-US"/>
              <a:pPr/>
              <a:t>85</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CEF184A-874D-1848-8D98-6057A5E9CE47}" type="slidenum">
              <a:rPr lang="en-US"/>
              <a:pPr/>
              <a:t>87</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CEF184A-874D-1848-8D98-6057A5E9CE47}" type="slidenum">
              <a:rPr lang="en-US"/>
              <a:pPr/>
              <a:t>90</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CEF184A-874D-1848-8D98-6057A5E9CE47}" type="slidenum">
              <a:rPr lang="en-US"/>
              <a:pPr/>
              <a:t>91</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EDA8890-17FE-7B43-A4E3-97E460949812}" type="slidenum">
              <a:rPr lang="en-US"/>
              <a:pPr/>
              <a:t>31</a:t>
            </a:fld>
            <a:endParaRPr lang="en-US" dirty="0"/>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09159"/>
            <a:ext cx="4965606" cy="3798455"/>
          </a:xfrm>
          <a:prstGeom prst="rect">
            <a:avLst/>
          </a:prstGeom>
          <a:noFill/>
          <a:ln>
            <a:round/>
            <a:headEnd/>
            <a:tailEnd/>
          </a:ln>
        </p:spPr>
        <p:txBody>
          <a:bodyPr wrap="none" anchor="ctr">
            <a:prstTxWarp prst="textNoShape">
              <a:avLst/>
            </a:prstTxWarp>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29B62F5-351F-8642-9B2F-79704BD4A973}" type="slidenum">
              <a:rPr lang="en-US"/>
              <a:pPr/>
              <a:t>55</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4DB82A0-D463-674F-8B1A-20F148AC68A9}" type="slidenum">
              <a:rPr lang="en-US"/>
              <a:pPr/>
              <a:t>56</a:t>
            </a:fld>
            <a:endParaRPr lang="en-US" dirty="0"/>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B312AAD-948C-B84B-9CB8-CE56BD2217C2}" type="slidenum">
              <a:rPr lang="en-US"/>
              <a:pPr/>
              <a:t>59</a:t>
            </a:fld>
            <a:endParaRPr lang="en-US" dirty="0"/>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2C0D56A-FDF9-824F-991F-61DE94170049}" type="slidenum">
              <a:rPr lang="en-US"/>
              <a:pPr/>
              <a:t>62</a:t>
            </a:fld>
            <a:endParaRPr lang="en-US" dirty="0"/>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D21D778-B565-4D7E-94D7-64010A445B68}" type="datetimeFigureOut">
              <a:rPr lang="en-US" smtClean="0"/>
              <a:pPr/>
              <a:t>10/29/15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7DF53F7E-C46E-7D44-A0E8-215A92BE1953}"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035DF-608A-C846-BA68-DEE2012D3E6D}" type="datetimeFigureOut">
              <a:rPr lang="en-US" smtClean="0"/>
              <a:pPr/>
              <a:t>10/29/15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9E871-CC7E-3A4D-89D4-A5FC1D3648B7}"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A7035DF-608A-C846-BA68-DEE2012D3E6D}" type="datetimeFigureOut">
              <a:rPr lang="en-US" smtClean="0"/>
              <a:pPr/>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E871-CC7E-3A4D-89D4-A5FC1D3648B7}"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2A7035DF-608A-C846-BA68-DEE2012D3E6D}" type="datetimeFigureOut">
              <a:rPr lang="en-US" smtClean="0"/>
              <a:pPr/>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E871-CC7E-3A4D-89D4-A5FC1D3648B7}"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7F91E350-8748-8943-85BE-E0153176D2F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A7814B9C-5266-0C4B-A440-64AE10FC70F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84034A93-4477-3A40-9B3B-32E42C2536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A7035DF-608A-C846-BA68-DEE2012D3E6D}" type="datetimeFigureOut">
              <a:rPr lang="en-US" smtClean="0"/>
              <a:pPr/>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E871-CC7E-3A4D-89D4-A5FC1D3648B7}"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A7035DF-608A-C846-BA68-DEE2012D3E6D}" type="datetimeFigureOut">
              <a:rPr lang="en-US" smtClean="0"/>
              <a:pPr/>
              <a:t>10/29/15</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21D778-B565-4D7E-94D7-64010A445B68}" type="datetimeFigureOut">
              <a:rPr lang="en-US" smtClean="0"/>
              <a:pPr/>
              <a:t>10/29/15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A7035DF-608A-C846-BA68-DEE2012D3E6D}" type="datetimeFigureOut">
              <a:rPr lang="en-US" smtClean="0"/>
              <a:pPr/>
              <a:t>10/29/15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9E871-CC7E-3A4D-89D4-A5FC1D3648B7}"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A7035DF-608A-C846-BA68-DEE2012D3E6D}" type="datetimeFigureOut">
              <a:rPr lang="en-US" smtClean="0"/>
              <a:pPr/>
              <a:t>10/29/15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9E871-CC7E-3A4D-89D4-A5FC1D364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A7035DF-608A-C846-BA68-DEE2012D3E6D}" type="datetimeFigureOut">
              <a:rPr lang="en-US" smtClean="0"/>
              <a:pPr/>
              <a:t>10/29/15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9E871-CC7E-3A4D-89D4-A5FC1D3648B7}"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035DF-608A-C846-BA68-DEE2012D3E6D}" type="datetimeFigureOut">
              <a:rPr lang="en-US" smtClean="0"/>
              <a:pPr/>
              <a:t>10/29/15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9E871-CC7E-3A4D-89D4-A5FC1D3648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035DF-608A-C846-BA68-DEE2012D3E6D}" type="datetimeFigureOut">
              <a:rPr lang="en-US" smtClean="0"/>
              <a:pPr/>
              <a:t>10/29/15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035DF-608A-C846-BA68-DEE2012D3E6D}" type="datetimeFigureOut">
              <a:rPr lang="en-US" smtClean="0"/>
              <a:pPr/>
              <a:t>10/29/15</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A59E871-CC7E-3A4D-89D4-A5FC1D3648B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3" r:id="rId13"/>
    <p:sldLayoutId id="2147484184" r:id="rId14"/>
    <p:sldLayoutId id="2147484185" r:id="rId15"/>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jp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Christy's%20Mac:Users:macbook:Desktop:Thyroid%20Physiology.doc!OLE_LINK1" TargetMode="External"/><Relationship Id="rId4"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gif"/><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Christy's%20Mac:Users:macbook:Downloads:chapter3c.doc!OLE_LINK1" TargetMode="External"/><Relationship Id="rId4" Type="http://schemas.openxmlformats.org/officeDocument/2006/relationships/image" Target="../media/image3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44.jpe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47.jpe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49.jpe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50.jpe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gif"/></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54.jpeg"/><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 Id="rId3" Type="http://schemas.openxmlformats.org/officeDocument/2006/relationships/image" Target="../media/image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a:ln w="9525">
            <a:noFill/>
            <a:miter lim="800000"/>
            <a:headEnd/>
            <a:tailEnd/>
          </a:ln>
          <a:effectLst>
            <a:outerShdw blurRad="63500" dist="38099" dir="2700000" algn="ctr" rotWithShape="0">
              <a:srgbClr val="000E33">
                <a:alpha val="74998"/>
              </a:srgbClr>
            </a:outerShdw>
          </a:effectLst>
        </p:spPr>
        <p:txBody>
          <a:bodyPr/>
          <a:lstStyle/>
          <a:p>
            <a:pPr algn="ctr"/>
            <a:r>
              <a:rPr lang="en-US" dirty="0" smtClean="0"/>
              <a:t>Thyroid Pathophysiology</a:t>
            </a:r>
            <a:endParaRPr lang="en-US" dirty="0"/>
          </a:p>
        </p:txBody>
      </p:sp>
      <p:sp>
        <p:nvSpPr>
          <p:cNvPr id="3" name="Subtitle 2"/>
          <p:cNvSpPr>
            <a:spLocks noGrp="1"/>
          </p:cNvSpPr>
          <p:nvPr>
            <p:ph type="subTitle" idx="1"/>
          </p:nvPr>
        </p:nvSpPr>
        <p:spPr/>
        <p:txBody>
          <a:bodyPr>
            <a:normAutofit fontScale="62500" lnSpcReduction="20000"/>
          </a:bodyPr>
          <a:lstStyle/>
          <a:p>
            <a:pPr algn="ctr"/>
            <a:r>
              <a:rPr lang="en-US" dirty="0" smtClean="0"/>
              <a:t>Christy Dosiou, MD, MS</a:t>
            </a:r>
          </a:p>
          <a:p>
            <a:pPr algn="ctr"/>
            <a:r>
              <a:rPr lang="en-US" dirty="0" smtClean="0"/>
              <a:t>Clinical Associate Professor - Division of Endocrinology</a:t>
            </a:r>
          </a:p>
          <a:p>
            <a:pPr algn="ctr"/>
            <a:r>
              <a:rPr lang="en-US" dirty="0" smtClean="0"/>
              <a:t>Stanford University School of Medicine</a:t>
            </a:r>
            <a:endParaRPr lang="en-US" dirty="0"/>
          </a:p>
        </p:txBody>
      </p:sp>
      <p:sp>
        <p:nvSpPr>
          <p:cNvPr id="5" name="TextBox 4"/>
          <p:cNvSpPr txBox="1"/>
          <p:nvPr/>
        </p:nvSpPr>
        <p:spPr>
          <a:xfrm>
            <a:off x="5018261" y="635072"/>
            <a:ext cx="184666" cy="369332"/>
          </a:xfrm>
          <a:prstGeom prst="rect">
            <a:avLst/>
          </a:prstGeom>
          <a:noFill/>
        </p:spPr>
        <p:txBody>
          <a:bodyPr wrap="none" rtlCol="0">
            <a:spAutoFit/>
          </a:bodyPr>
          <a:lstStyle/>
          <a:p>
            <a:endParaRPr lang="en-US" dirty="0"/>
          </a:p>
        </p:txBody>
      </p:sp>
      <p:pic>
        <p:nvPicPr>
          <p:cNvPr id="6" name="Picture 5" descr="image249.jpg"/>
          <p:cNvPicPr>
            <a:picLocks noChangeAspect="1"/>
          </p:cNvPicPr>
          <p:nvPr/>
        </p:nvPicPr>
        <p:blipFill>
          <a:blip r:embed="rId2"/>
          <a:stretch>
            <a:fillRect/>
          </a:stretch>
        </p:blipFill>
        <p:spPr>
          <a:xfrm>
            <a:off x="1358900" y="1296504"/>
            <a:ext cx="1905000" cy="190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defRPr/>
            </a:pPr>
            <a:r>
              <a:rPr lang="en-US" dirty="0" smtClean="0">
                <a:ea typeface="+mj-ea"/>
                <a:cs typeface="+mj-cs"/>
              </a:rPr>
              <a:t>Thyroid anatomy: clinical implications</a:t>
            </a:r>
            <a:endParaRPr lang="en-US" dirty="0">
              <a:ea typeface="+mj-ea"/>
              <a:cs typeface="+mj-cs"/>
            </a:endParaRPr>
          </a:p>
        </p:txBody>
      </p:sp>
      <p:sp>
        <p:nvSpPr>
          <p:cNvPr id="23555" name="Rectangle 3"/>
          <p:cNvSpPr>
            <a:spLocks noGrp="1" noChangeArrowheads="1"/>
          </p:cNvSpPr>
          <p:nvPr>
            <p:ph type="body" idx="1"/>
          </p:nvPr>
        </p:nvSpPr>
        <p:spPr/>
        <p:txBody>
          <a:bodyPr>
            <a:normAutofit/>
          </a:bodyPr>
          <a:lstStyle/>
          <a:p>
            <a:pPr eaLnBrk="1" hangingPunct="1">
              <a:lnSpc>
                <a:spcPct val="90000"/>
              </a:lnSpc>
              <a:defRPr/>
            </a:pPr>
            <a:r>
              <a:rPr lang="en-US" sz="2800" dirty="0" smtClean="0">
                <a:ea typeface="+mn-ea"/>
                <a:cs typeface="+mn-cs"/>
              </a:rPr>
              <a:t>Symptoms caused by enlargement: dysphagia, dyspnea</a:t>
            </a:r>
          </a:p>
          <a:p>
            <a:pPr eaLnBrk="1" hangingPunct="1">
              <a:lnSpc>
                <a:spcPct val="90000"/>
              </a:lnSpc>
              <a:defRPr/>
            </a:pPr>
            <a:endParaRPr lang="en-US" sz="2800" dirty="0" smtClean="0"/>
          </a:p>
          <a:p>
            <a:pPr eaLnBrk="1" hangingPunct="1">
              <a:lnSpc>
                <a:spcPct val="90000"/>
              </a:lnSpc>
              <a:defRPr/>
            </a:pPr>
            <a:r>
              <a:rPr lang="en-US" sz="2800" dirty="0" smtClean="0"/>
              <a:t>Risks of thyroidectomy: </a:t>
            </a:r>
          </a:p>
          <a:p>
            <a:pPr lvl="1">
              <a:lnSpc>
                <a:spcPct val="90000"/>
              </a:lnSpc>
              <a:defRPr/>
            </a:pPr>
            <a:r>
              <a:rPr lang="en-US" sz="2600" dirty="0" smtClean="0"/>
              <a:t>parathyroid gland injury </a:t>
            </a:r>
          </a:p>
          <a:p>
            <a:pPr lvl="1">
              <a:lnSpc>
                <a:spcPct val="90000"/>
              </a:lnSpc>
              <a:defRPr/>
            </a:pPr>
            <a:r>
              <a:rPr lang="en-US" sz="2600" dirty="0" smtClean="0"/>
              <a:t>recurrent laryngeal nerve injury</a:t>
            </a:r>
          </a:p>
          <a:p>
            <a:pPr lvl="1" eaLnBrk="1" hangingPunct="1">
              <a:lnSpc>
                <a:spcPct val="90000"/>
              </a:lnSpc>
              <a:defRP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30719" t="5051" r="14052" b="33333"/>
          <a:stretch>
            <a:fillRect/>
          </a:stretch>
        </p:blipFill>
        <p:spPr>
          <a:xfrm>
            <a:off x="4292600" y="279400"/>
            <a:ext cx="4292600" cy="6197600"/>
          </a:xfrm>
          <a:prstGeom prst="rect">
            <a:avLst/>
          </a:prstGeom>
        </p:spPr>
      </p:pic>
      <p:sp>
        <p:nvSpPr>
          <p:cNvPr id="4" name="TextBox 3"/>
          <p:cNvSpPr txBox="1"/>
          <p:nvPr/>
        </p:nvSpPr>
        <p:spPr>
          <a:xfrm>
            <a:off x="342900" y="1066800"/>
            <a:ext cx="3746500" cy="3046988"/>
          </a:xfrm>
          <a:prstGeom prst="rect">
            <a:avLst/>
          </a:prstGeom>
          <a:noFill/>
        </p:spPr>
        <p:txBody>
          <a:bodyPr wrap="square" rtlCol="0">
            <a:spAutoFit/>
          </a:bodyPr>
          <a:lstStyle/>
          <a:p>
            <a:r>
              <a:rPr lang="en-US" sz="2400" dirty="0" smtClean="0"/>
              <a:t>Symptoms/signs of thoracic inlet obstruction by retrosternal goiter</a:t>
            </a:r>
          </a:p>
          <a:p>
            <a:endParaRPr lang="en-US" sz="2400" dirty="0" smtClean="0"/>
          </a:p>
          <a:p>
            <a:pPr>
              <a:buFontTx/>
              <a:buChar char="-"/>
            </a:pPr>
            <a:r>
              <a:rPr lang="en-US" sz="2400" dirty="0" smtClean="0"/>
              <a:t> Marked facial plethora</a:t>
            </a:r>
          </a:p>
          <a:p>
            <a:pPr>
              <a:buFontTx/>
              <a:buChar char="-"/>
            </a:pPr>
            <a:r>
              <a:rPr lang="en-US" sz="2400" dirty="0" smtClean="0"/>
              <a:t> Compression of the jugular veins</a:t>
            </a:r>
          </a:p>
          <a:p>
            <a:r>
              <a:rPr lang="en-US" sz="2400" dirty="0" smtClean="0"/>
              <a:t>- “Thyroid cork”</a:t>
            </a:r>
            <a:endParaRPr lang="en-US" sz="2400" dirty="0"/>
          </a:p>
        </p:txBody>
      </p:sp>
      <p:sp>
        <p:nvSpPr>
          <p:cNvPr id="5" name="TextBox 4"/>
          <p:cNvSpPr txBox="1"/>
          <p:nvPr/>
        </p:nvSpPr>
        <p:spPr>
          <a:xfrm>
            <a:off x="342900" y="6197600"/>
            <a:ext cx="4216400" cy="369332"/>
          </a:xfrm>
          <a:prstGeom prst="rect">
            <a:avLst/>
          </a:prstGeom>
          <a:noFill/>
        </p:spPr>
        <p:txBody>
          <a:bodyPr wrap="square" rtlCol="0">
            <a:spAutoFit/>
          </a:bodyPr>
          <a:lstStyle/>
          <a:p>
            <a:r>
              <a:rPr lang="en-US" dirty="0" err="1" smtClean="0"/>
              <a:t>Basaria</a:t>
            </a:r>
            <a:r>
              <a:rPr lang="en-US" dirty="0" smtClean="0"/>
              <a:t> et al., NEJM 2004; 350: 1338.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Embryogenesis</a:t>
            </a:r>
            <a:endParaRPr lang="en-US" dirty="0"/>
          </a:p>
        </p:txBody>
      </p:sp>
      <p:sp>
        <p:nvSpPr>
          <p:cNvPr id="3" name="Content Placeholder 2"/>
          <p:cNvSpPr>
            <a:spLocks noGrp="1"/>
          </p:cNvSpPr>
          <p:nvPr>
            <p:ph idx="1"/>
          </p:nvPr>
        </p:nvSpPr>
        <p:spPr>
          <a:xfrm>
            <a:off x="177800" y="1727200"/>
            <a:ext cx="6426200" cy="4914900"/>
          </a:xfrm>
        </p:spPr>
        <p:txBody>
          <a:bodyPr>
            <a:normAutofit fontScale="92500" lnSpcReduction="20000"/>
          </a:bodyPr>
          <a:lstStyle/>
          <a:p>
            <a:r>
              <a:rPr lang="en-US" dirty="0" smtClean="0"/>
              <a:t>The thyroid originates in the 4</a:t>
            </a:r>
            <a:r>
              <a:rPr lang="en-US" baseline="30000" dirty="0" smtClean="0"/>
              <a:t>th</a:t>
            </a:r>
            <a:r>
              <a:rPr lang="en-US" dirty="0" smtClean="0"/>
              <a:t> week of gestation as an outpouching at the base of the tongue which grows downward.</a:t>
            </a:r>
          </a:p>
          <a:p>
            <a:r>
              <a:rPr lang="en-US" dirty="0" smtClean="0"/>
              <a:t>Migration course is marked by the thyroglossal duct, which usually atrophies by the 10</a:t>
            </a:r>
            <a:r>
              <a:rPr lang="en-US" baseline="30000" dirty="0" smtClean="0"/>
              <a:t>th</a:t>
            </a:r>
            <a:r>
              <a:rPr lang="en-US" dirty="0" smtClean="0"/>
              <a:t> week.</a:t>
            </a:r>
          </a:p>
          <a:p>
            <a:r>
              <a:rPr lang="en-US" dirty="0" smtClean="0"/>
              <a:t>Portions of the tract and thyroid tissue remnants may persist giving rise to thyroglossal duct cysts, usually presenting as midline cystic upper neck masses.</a:t>
            </a:r>
          </a:p>
          <a:p>
            <a:r>
              <a:rPr lang="en-US" dirty="0" smtClean="0"/>
              <a:t>Pyramidal lobe (caudal remnant) present in about 20%.</a:t>
            </a:r>
          </a:p>
          <a:p>
            <a:r>
              <a:rPr lang="en-US" dirty="0" smtClean="0"/>
              <a:t>Fetal thyroid gland begins to function at 12 weeks gestation.</a:t>
            </a:r>
          </a:p>
        </p:txBody>
      </p:sp>
      <p:grpSp>
        <p:nvGrpSpPr>
          <p:cNvPr id="11" name="Group 10"/>
          <p:cNvGrpSpPr/>
          <p:nvPr/>
        </p:nvGrpSpPr>
        <p:grpSpPr>
          <a:xfrm>
            <a:off x="6604000" y="4293632"/>
            <a:ext cx="2082800" cy="2336800"/>
            <a:chOff x="6705600" y="2879356"/>
            <a:chExt cx="2133600" cy="2763621"/>
          </a:xfrm>
        </p:grpSpPr>
        <p:pic>
          <p:nvPicPr>
            <p:cNvPr id="4" name="Picture 3" descr="image_thumb[5].png"/>
            <p:cNvPicPr>
              <a:picLocks noChangeAspect="1"/>
            </p:cNvPicPr>
            <p:nvPr/>
          </p:nvPicPr>
          <p:blipFill rotWithShape="1">
            <a:blip r:embed="rId2">
              <a:extLst>
                <a:ext uri="{28A0092B-C50C-407E-A947-70E740481C1C}">
                  <a14:useLocalDpi xmlns:a14="http://schemas.microsoft.com/office/drawing/2010/main" val="0"/>
                </a:ext>
              </a:extLst>
            </a:blip>
            <a:srcRect b="16644"/>
            <a:stretch/>
          </p:blipFill>
          <p:spPr>
            <a:xfrm>
              <a:off x="6705600" y="2879356"/>
              <a:ext cx="2133600" cy="2162544"/>
            </a:xfrm>
            <a:prstGeom prst="rect">
              <a:avLst/>
            </a:prstGeom>
          </p:spPr>
        </p:pic>
        <p:sp>
          <p:nvSpPr>
            <p:cNvPr id="10" name="TextBox 9"/>
            <p:cNvSpPr txBox="1"/>
            <p:nvPr/>
          </p:nvSpPr>
          <p:spPr>
            <a:xfrm>
              <a:off x="6705600" y="5042813"/>
              <a:ext cx="2133600" cy="600164"/>
            </a:xfrm>
            <a:prstGeom prst="rect">
              <a:avLst/>
            </a:prstGeom>
            <a:noFill/>
          </p:spPr>
          <p:txBody>
            <a:bodyPr wrap="square" rtlCol="0">
              <a:spAutoFit/>
            </a:bodyPr>
            <a:lstStyle/>
            <a:p>
              <a:r>
                <a:rPr lang="en-US" sz="1100" dirty="0"/>
                <a:t>https://</a:t>
              </a:r>
              <a:r>
                <a:rPr lang="en-US" sz="1100" dirty="0" err="1"/>
                <a:t>imueos.wordpress.com</a:t>
              </a:r>
              <a:r>
                <a:rPr lang="en-US" sz="1100" dirty="0"/>
                <a:t>/2010/05/21/anatomy-of-the-thyroid-gland/</a:t>
              </a:r>
            </a:p>
          </p:txBody>
        </p:sp>
      </p:grpSp>
      <p:grpSp>
        <p:nvGrpSpPr>
          <p:cNvPr id="16" name="Group 15"/>
          <p:cNvGrpSpPr/>
          <p:nvPr/>
        </p:nvGrpSpPr>
        <p:grpSpPr>
          <a:xfrm>
            <a:off x="6571178" y="1727200"/>
            <a:ext cx="2058988" cy="2039938"/>
            <a:chOff x="6311900" y="1193800"/>
            <a:chExt cx="2211388" cy="2222500"/>
          </a:xfrm>
        </p:grpSpPr>
        <p:pic>
          <p:nvPicPr>
            <p:cNvPr id="12" name="Picture 11" descr="headEmbryoImage7.jpg"/>
            <p:cNvPicPr>
              <a:picLocks noChangeAspect="1"/>
            </p:cNvPicPr>
            <p:nvPr/>
          </p:nvPicPr>
          <p:blipFill rotWithShape="1">
            <a:blip r:embed="rId3">
              <a:extLst>
                <a:ext uri="{28A0092B-C50C-407E-A947-70E740481C1C}">
                  <a14:useLocalDpi xmlns:a14="http://schemas.microsoft.com/office/drawing/2010/main" val="0"/>
                </a:ext>
              </a:extLst>
            </a:blip>
            <a:srcRect l="51105"/>
            <a:stretch/>
          </p:blipFill>
          <p:spPr>
            <a:xfrm>
              <a:off x="6311900" y="1193800"/>
              <a:ext cx="2211388" cy="2222500"/>
            </a:xfrm>
            <a:prstGeom prst="rect">
              <a:avLst/>
            </a:prstGeom>
          </p:spPr>
        </p:pic>
        <p:sp>
          <p:nvSpPr>
            <p:cNvPr id="13" name="Process 12"/>
            <p:cNvSpPr/>
            <p:nvPr/>
          </p:nvSpPr>
          <p:spPr>
            <a:xfrm>
              <a:off x="6311900" y="1727200"/>
              <a:ext cx="508000" cy="1689100"/>
            </a:xfrm>
            <a:prstGeom prst="flowChartProcess">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7912100" y="3975100"/>
            <a:ext cx="184666" cy="369332"/>
          </a:xfrm>
          <a:prstGeom prst="rect">
            <a:avLst/>
          </a:prstGeom>
          <a:noFill/>
        </p:spPr>
        <p:txBody>
          <a:bodyPr wrap="none" rtlCol="0">
            <a:spAutoFit/>
          </a:bodyPr>
          <a:lstStyle/>
          <a:p>
            <a:endParaRPr lang="en-US" dirty="0"/>
          </a:p>
        </p:txBody>
      </p:sp>
      <p:sp>
        <p:nvSpPr>
          <p:cNvPr id="15" name="TextBox 14"/>
          <p:cNvSpPr txBox="1"/>
          <p:nvPr/>
        </p:nvSpPr>
        <p:spPr>
          <a:xfrm>
            <a:off x="8432800" y="3924300"/>
            <a:ext cx="184666" cy="369332"/>
          </a:xfrm>
          <a:prstGeom prst="rect">
            <a:avLst/>
          </a:prstGeom>
          <a:noFill/>
        </p:spPr>
        <p:txBody>
          <a:bodyPr wrap="none" rtlCol="0">
            <a:spAutoFit/>
          </a:bodyPr>
          <a:lstStyle/>
          <a:p>
            <a:endParaRPr lang="en-US" dirty="0"/>
          </a:p>
        </p:txBody>
      </p:sp>
      <p:sp>
        <p:nvSpPr>
          <p:cNvPr id="17" name="TextBox 16"/>
          <p:cNvSpPr txBox="1"/>
          <p:nvPr/>
        </p:nvSpPr>
        <p:spPr>
          <a:xfrm>
            <a:off x="6571178" y="3707840"/>
            <a:ext cx="3022600" cy="415498"/>
          </a:xfrm>
          <a:prstGeom prst="rect">
            <a:avLst/>
          </a:prstGeom>
          <a:noFill/>
        </p:spPr>
        <p:txBody>
          <a:bodyPr wrap="square" rtlCol="0">
            <a:spAutoFit/>
          </a:bodyPr>
          <a:lstStyle/>
          <a:p>
            <a:r>
              <a:rPr lang="en-US" sz="1050" dirty="0"/>
              <a:t>https://</a:t>
            </a:r>
            <a:r>
              <a:rPr lang="en-US" sz="1050" dirty="0" err="1"/>
              <a:t>web.duke.edu</a:t>
            </a:r>
            <a:r>
              <a:rPr lang="en-US" sz="1050" dirty="0"/>
              <a:t>/anatomy/embryology/craniofacial/headEmbryoImage7.jpg</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527441"/>
            <a:ext cx="4660900" cy="5702747"/>
          </a:xfrm>
          <a:prstGeom prst="rect">
            <a:avLst/>
          </a:prstGeom>
          <a:noFill/>
        </p:spPr>
      </p:pic>
      <p:pic>
        <p:nvPicPr>
          <p:cNvPr id="3" name="Picture 2"/>
          <p:cNvPicPr>
            <a:picLocks noChangeAspect="1"/>
          </p:cNvPicPr>
          <p:nvPr/>
        </p:nvPicPr>
        <p:blipFill>
          <a:blip r:embed="rId3"/>
          <a:srcRect l="18783" b="42460"/>
          <a:stretch>
            <a:fillRect/>
          </a:stretch>
        </p:blipFill>
        <p:spPr>
          <a:xfrm>
            <a:off x="4660900" y="527442"/>
            <a:ext cx="4576618" cy="4323190"/>
          </a:xfrm>
          <a:prstGeom prst="rect">
            <a:avLst/>
          </a:prstGeom>
        </p:spPr>
      </p:pic>
      <p:sp>
        <p:nvSpPr>
          <p:cNvPr id="4" name="TextBox 3"/>
          <p:cNvSpPr txBox="1"/>
          <p:nvPr/>
        </p:nvSpPr>
        <p:spPr>
          <a:xfrm>
            <a:off x="4660900" y="5158409"/>
            <a:ext cx="5308600" cy="307777"/>
          </a:xfrm>
          <a:prstGeom prst="rect">
            <a:avLst/>
          </a:prstGeom>
          <a:noFill/>
        </p:spPr>
        <p:txBody>
          <a:bodyPr wrap="square" rtlCol="0">
            <a:spAutoFit/>
          </a:bodyPr>
          <a:lstStyle/>
          <a:p>
            <a:r>
              <a:rPr lang="en-US" sz="1400" dirty="0" smtClean="0"/>
              <a:t>Moaddab MH, Siavash MN Engl J Med 2008; 358:1712</a:t>
            </a:r>
            <a:endParaRPr lang="en-US" sz="1400" dirty="0"/>
          </a:p>
        </p:txBody>
      </p:sp>
      <p:cxnSp>
        <p:nvCxnSpPr>
          <p:cNvPr id="5" name="Straight Arrow Connector 4"/>
          <p:cNvCxnSpPr/>
          <p:nvPr/>
        </p:nvCxnSpPr>
        <p:spPr>
          <a:xfrm flipV="1">
            <a:off x="698500" y="4025900"/>
            <a:ext cx="1892300" cy="952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thyroid follicle</a:t>
            </a:r>
            <a:endParaRPr lang="en-US" dirty="0"/>
          </a:p>
        </p:txBody>
      </p:sp>
      <p:pic>
        <p:nvPicPr>
          <p:cNvPr id="4" name="Picture 2" descr="IMG0007"/>
          <p:cNvPicPr>
            <a:picLocks noChangeAspect="1" noChangeArrowheads="1"/>
          </p:cNvPicPr>
          <p:nvPr/>
        </p:nvPicPr>
        <p:blipFill>
          <a:blip r:embed="rId2"/>
          <a:srcRect t="5289" r="1973" b="13155"/>
          <a:stretch>
            <a:fillRect/>
          </a:stretch>
        </p:blipFill>
        <p:spPr bwMode="auto">
          <a:xfrm>
            <a:off x="638622" y="1796117"/>
            <a:ext cx="7848600" cy="48990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defRPr/>
            </a:pPr>
            <a:r>
              <a:rPr lang="en-US" dirty="0" smtClean="0">
                <a:ea typeface="+mj-ea"/>
                <a:cs typeface="+mj-cs"/>
              </a:rPr>
              <a:t>Thyroid gland: Parafollicular cells</a:t>
            </a:r>
            <a:endParaRPr lang="en-US" dirty="0">
              <a:ea typeface="+mj-ea"/>
              <a:cs typeface="+mj-cs"/>
            </a:endParaRPr>
          </a:p>
        </p:txBody>
      </p:sp>
      <p:sp>
        <p:nvSpPr>
          <p:cNvPr id="23555" name="Rectangle 3"/>
          <p:cNvSpPr>
            <a:spLocks noGrp="1" noChangeArrowheads="1"/>
          </p:cNvSpPr>
          <p:nvPr>
            <p:ph type="body" idx="1"/>
          </p:nvPr>
        </p:nvSpPr>
        <p:spPr/>
        <p:txBody>
          <a:bodyPr>
            <a:normAutofit/>
          </a:bodyPr>
          <a:lstStyle/>
          <a:p>
            <a:pPr>
              <a:lnSpc>
                <a:spcPct val="90000"/>
              </a:lnSpc>
              <a:defRPr/>
            </a:pPr>
            <a:r>
              <a:rPr lang="en-US" sz="2800" dirty="0" smtClean="0"/>
              <a:t>Interspersed among the follicles</a:t>
            </a:r>
            <a:endParaRPr lang="en-US" sz="2800" dirty="0" smtClean="0">
              <a:ea typeface="+mn-ea"/>
              <a:cs typeface="+mn-cs"/>
            </a:endParaRPr>
          </a:p>
          <a:p>
            <a:pPr eaLnBrk="1" hangingPunct="1">
              <a:lnSpc>
                <a:spcPct val="90000"/>
              </a:lnSpc>
              <a:defRPr/>
            </a:pPr>
            <a:r>
              <a:rPr lang="en-US" sz="2800" dirty="0" smtClean="0">
                <a:ea typeface="+mn-ea"/>
                <a:cs typeface="+mn-cs"/>
              </a:rPr>
              <a:t>Produce </a:t>
            </a:r>
            <a:r>
              <a:rPr lang="en-US" sz="2800" dirty="0" smtClean="0">
                <a:solidFill>
                  <a:srgbClr val="FFFF00"/>
                </a:solidFill>
              </a:rPr>
              <a:t>c</a:t>
            </a:r>
            <a:r>
              <a:rPr lang="en-US" sz="2800" dirty="0" smtClean="0">
                <a:solidFill>
                  <a:srgbClr val="FFFF00"/>
                </a:solidFill>
                <a:ea typeface="+mn-ea"/>
                <a:cs typeface="+mn-cs"/>
              </a:rPr>
              <a:t>alcitonin</a:t>
            </a:r>
            <a:r>
              <a:rPr lang="en-US" sz="2800" dirty="0" smtClean="0">
                <a:ea typeface="+mn-ea"/>
                <a:cs typeface="+mn-cs"/>
              </a:rPr>
              <a:t>: </a:t>
            </a:r>
          </a:p>
          <a:p>
            <a:pPr lvl="1">
              <a:lnSpc>
                <a:spcPct val="90000"/>
              </a:lnSpc>
              <a:defRPr/>
            </a:pPr>
            <a:r>
              <a:rPr lang="en-US" sz="2600" dirty="0" smtClean="0"/>
              <a:t>R</a:t>
            </a:r>
            <a:r>
              <a:rPr lang="en-US" sz="2600" dirty="0" smtClean="0">
                <a:ea typeface="+mn-ea"/>
                <a:cs typeface="+mn-cs"/>
              </a:rPr>
              <a:t>educes calcium by opposing effects of parathyroid hormone</a:t>
            </a:r>
          </a:p>
          <a:p>
            <a:pPr lvl="1">
              <a:lnSpc>
                <a:spcPct val="90000"/>
              </a:lnSpc>
              <a:defRPr/>
            </a:pPr>
            <a:r>
              <a:rPr lang="en-US" sz="2800" dirty="0" smtClean="0"/>
              <a:t>M</a:t>
            </a:r>
            <a:r>
              <a:rPr lang="en-US" sz="2800" dirty="0" smtClean="0">
                <a:ea typeface="+mn-ea"/>
                <a:cs typeface="+mn-cs"/>
              </a:rPr>
              <a:t>inor role in normal calcium homeostasis</a:t>
            </a:r>
          </a:p>
          <a:p>
            <a:pPr lvl="1">
              <a:lnSpc>
                <a:spcPct val="90000"/>
              </a:lnSpc>
              <a:defRPr/>
            </a:pPr>
            <a:r>
              <a:rPr lang="en-US" sz="2800" dirty="0" smtClean="0"/>
              <a:t>Can be used for treatment of acute hypercalcemia</a:t>
            </a:r>
          </a:p>
          <a:p>
            <a:pPr lvl="1">
              <a:lnSpc>
                <a:spcPct val="90000"/>
              </a:lnSpc>
              <a:defRPr/>
            </a:pPr>
            <a:r>
              <a:rPr lang="en-US" sz="2800" dirty="0" smtClean="0"/>
              <a:t>Tumor marker for medullary thyroid cancer</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7046913" y="6305550"/>
            <a:ext cx="1876425" cy="333375"/>
          </a:xfrm>
          <a:prstGeom prst="rect">
            <a:avLst/>
          </a:prstGeom>
          <a:noFill/>
        </p:spPr>
      </p:pic>
      <p:pic>
        <p:nvPicPr>
          <p:cNvPr id="3074" name="Picture 2"/>
          <p:cNvPicPr>
            <a:picLocks noChangeAspect="1" noChangeArrowheads="1"/>
          </p:cNvPicPr>
          <p:nvPr/>
        </p:nvPicPr>
        <p:blipFill>
          <a:blip r:embed="rId4"/>
          <a:srcRect/>
          <a:stretch>
            <a:fillRect/>
          </a:stretch>
        </p:blipFill>
        <p:spPr bwMode="auto">
          <a:xfrm>
            <a:off x="3886342" y="399454"/>
            <a:ext cx="5076683" cy="5798146"/>
          </a:xfrm>
          <a:prstGeom prst="rect">
            <a:avLst/>
          </a:prstGeom>
          <a:noFill/>
        </p:spPr>
      </p:pic>
      <p:sp>
        <p:nvSpPr>
          <p:cNvPr id="3075" name="Text Box 3"/>
          <p:cNvSpPr txBox="1">
            <a:spLocks noChangeArrowheads="1"/>
          </p:cNvSpPr>
          <p:nvPr/>
        </p:nvSpPr>
        <p:spPr bwMode="auto">
          <a:xfrm>
            <a:off x="179388" y="6678613"/>
            <a:ext cx="8783637" cy="119062"/>
          </a:xfrm>
          <a:prstGeom prst="rect">
            <a:avLst/>
          </a:prstGeom>
          <a:noFill/>
          <a:ln w="9525">
            <a:noFill/>
            <a:miter lim="800000"/>
            <a:headEnd/>
            <a:tailEnd/>
          </a:ln>
        </p:spPr>
        <p:txBody>
          <a:bodyPr lIns="0" tIns="0" rIns="0" bIns="0">
            <a:prstTxWarp prst="textNoShape">
              <a:avLst/>
            </a:prstTxWarp>
            <a:spAutoFit/>
          </a:bodyPr>
          <a:lstStyle/>
          <a:p>
            <a:pPr eaLnBrk="1">
              <a:lnSpc>
                <a:spcPct val="97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800">
                <a:solidFill>
                  <a:srgbClr val="3366FF"/>
                </a:solidFill>
                <a:latin typeface="Arial" charset="0"/>
              </a:rPr>
              <a:t>Copyright ©2009 The Endocrine Society</a:t>
            </a:r>
          </a:p>
        </p:txBody>
      </p:sp>
      <p:sp>
        <p:nvSpPr>
          <p:cNvPr id="3076" name="Text Box 4"/>
          <p:cNvSpPr txBox="1">
            <a:spLocks noChangeArrowheads="1"/>
          </p:cNvSpPr>
          <p:nvPr/>
        </p:nvSpPr>
        <p:spPr bwMode="auto">
          <a:xfrm>
            <a:off x="2438400" y="6498564"/>
            <a:ext cx="6588125" cy="180049"/>
          </a:xfrm>
          <a:prstGeom prst="rect">
            <a:avLst/>
          </a:prstGeom>
          <a:noFill/>
          <a:ln w="9525">
            <a:noFill/>
            <a:miter lim="800000"/>
            <a:headEnd/>
            <a:tailEnd/>
          </a:ln>
        </p:spPr>
        <p:txBody>
          <a:bodyPr lIns="0" tIns="0" rIns="0" bIns="0">
            <a:prstTxWarp prst="textNoShape">
              <a:avLst/>
            </a:prstTxWarp>
            <a:spAutoFit/>
          </a:bodyPr>
          <a:lstStyle/>
          <a:p>
            <a:pPr eaLnBrk="1">
              <a:lnSpc>
                <a:spcPct val="97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sz="1200" b="1" dirty="0" err="1">
                <a:latin typeface="Arial" charset="0"/>
              </a:rPr>
              <a:t>Bizhanova</a:t>
            </a:r>
            <a:r>
              <a:rPr lang="en-GB" sz="1200" b="1" dirty="0">
                <a:latin typeface="Arial" charset="0"/>
              </a:rPr>
              <a:t>, A. et al. Endocrinology 2009;150:1084-1090</a:t>
            </a:r>
          </a:p>
        </p:txBody>
      </p:sp>
      <p:sp>
        <p:nvSpPr>
          <p:cNvPr id="4" name="Oval 3"/>
          <p:cNvSpPr/>
          <p:nvPr/>
        </p:nvSpPr>
        <p:spPr>
          <a:xfrm>
            <a:off x="5500688" y="5029200"/>
            <a:ext cx="1027112" cy="1054100"/>
          </a:xfrm>
          <a:prstGeom prst="ellipse">
            <a:avLst/>
          </a:prstGeom>
          <a:noFill/>
          <a:ln w="28575"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950200" y="4781550"/>
            <a:ext cx="1193800" cy="1219200"/>
          </a:xfrm>
          <a:prstGeom prst="ellipse">
            <a:avLst/>
          </a:prstGeom>
          <a:noFill/>
          <a:ln w="28575"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773488" y="698500"/>
            <a:ext cx="914400" cy="1270000"/>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follicles.jpg"/>
          <p:cNvPicPr>
            <a:picLocks noChangeAspect="1"/>
          </p:cNvPicPr>
          <p:nvPr/>
        </p:nvPicPr>
        <p:blipFill rotWithShape="1">
          <a:blip r:embed="rId5">
            <a:extLst>
              <a:ext uri="{28A0092B-C50C-407E-A947-70E740481C1C}">
                <a14:useLocalDpi xmlns:a14="http://schemas.microsoft.com/office/drawing/2010/main" val="0"/>
              </a:ext>
            </a:extLst>
          </a:blip>
          <a:srcRect l="44624"/>
          <a:stretch/>
        </p:blipFill>
        <p:spPr>
          <a:xfrm>
            <a:off x="283080" y="3289300"/>
            <a:ext cx="2884655" cy="2604592"/>
          </a:xfrm>
          <a:prstGeom prst="rect">
            <a:avLst/>
          </a:prstGeom>
        </p:spPr>
      </p:pic>
      <p:sp>
        <p:nvSpPr>
          <p:cNvPr id="2" name="TextBox 1"/>
          <p:cNvSpPr txBox="1"/>
          <p:nvPr/>
        </p:nvSpPr>
        <p:spPr>
          <a:xfrm>
            <a:off x="283081" y="399454"/>
            <a:ext cx="3120519" cy="1077218"/>
          </a:xfrm>
          <a:prstGeom prst="rect">
            <a:avLst/>
          </a:prstGeom>
          <a:noFill/>
        </p:spPr>
        <p:txBody>
          <a:bodyPr wrap="square" rtlCol="0">
            <a:spAutoFit/>
          </a:bodyPr>
          <a:lstStyle/>
          <a:p>
            <a:r>
              <a:rPr lang="en-US" sz="3200" dirty="0" smtClean="0"/>
              <a:t>Thyroid gland: </a:t>
            </a:r>
          </a:p>
          <a:p>
            <a:r>
              <a:rPr lang="en-US" sz="3200" dirty="0" smtClean="0"/>
              <a:t>Follicular cells</a:t>
            </a:r>
            <a:endParaRPr lang="en-US" sz="3200" dirty="0"/>
          </a:p>
        </p:txBody>
      </p:sp>
      <p:cxnSp>
        <p:nvCxnSpPr>
          <p:cNvPr id="5" name="Straight Arrow Connector 4"/>
          <p:cNvCxnSpPr/>
          <p:nvPr/>
        </p:nvCxnSpPr>
        <p:spPr>
          <a:xfrm flipH="1">
            <a:off x="1066800" y="1476672"/>
            <a:ext cx="533400" cy="3971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00200" y="1489372"/>
            <a:ext cx="2324100" cy="1714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7261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structure</a:t>
            </a:r>
            <a:endParaRPr lang="en-US" dirty="0"/>
          </a:p>
        </p:txBody>
      </p:sp>
      <p:pic>
        <p:nvPicPr>
          <p:cNvPr id="4" name="Picture 4" descr="Thyroid Hormone structure"/>
          <p:cNvPicPr>
            <a:picLocks noGrp="1" noChangeAspect="1" noChangeArrowheads="1"/>
          </p:cNvPicPr>
          <p:nvPr>
            <p:ph sz="half" idx="4294967295"/>
          </p:nvPr>
        </p:nvPicPr>
        <p:blipFill>
          <a:blip r:embed="rId2"/>
          <a:srcRect l="13160" t="7158" r="12907" b="30746"/>
          <a:stretch>
            <a:fillRect/>
          </a:stretch>
        </p:blipFill>
        <p:spPr>
          <a:xfrm>
            <a:off x="2628900" y="1982353"/>
            <a:ext cx="5384800" cy="4122798"/>
          </a:xfrm>
          <a:prstGeom prst="rect">
            <a:avLst/>
          </a:prstGeom>
          <a:noFill/>
          <a:ln/>
        </p:spPr>
      </p:pic>
      <p:sp>
        <p:nvSpPr>
          <p:cNvPr id="5" name="TextBox 4"/>
          <p:cNvSpPr txBox="1"/>
          <p:nvPr/>
        </p:nvSpPr>
        <p:spPr>
          <a:xfrm>
            <a:off x="5873750" y="6273800"/>
            <a:ext cx="2857500" cy="369332"/>
          </a:xfrm>
          <a:prstGeom prst="rect">
            <a:avLst/>
          </a:prstGeom>
          <a:noFill/>
        </p:spPr>
        <p:txBody>
          <a:bodyPr wrap="square" rtlCol="0">
            <a:spAutoFit/>
          </a:bodyPr>
          <a:lstStyle/>
          <a:p>
            <a:r>
              <a:rPr lang="en-US" dirty="0" smtClean="0"/>
              <a:t>www.uptodate.com</a:t>
            </a:r>
            <a:endParaRPr lang="en-US" dirty="0"/>
          </a:p>
        </p:txBody>
      </p:sp>
      <p:sp>
        <p:nvSpPr>
          <p:cNvPr id="6" name="TextBox 5"/>
          <p:cNvSpPr txBox="1"/>
          <p:nvPr/>
        </p:nvSpPr>
        <p:spPr>
          <a:xfrm>
            <a:off x="647700" y="3009900"/>
            <a:ext cx="2425700" cy="369332"/>
          </a:xfrm>
          <a:prstGeom prst="rect">
            <a:avLst/>
          </a:prstGeom>
          <a:noFill/>
        </p:spPr>
        <p:txBody>
          <a:bodyPr wrap="square" rtlCol="0">
            <a:spAutoFit/>
          </a:bodyPr>
          <a:lstStyle/>
          <a:p>
            <a:r>
              <a:rPr lang="en-US" dirty="0" smtClean="0"/>
              <a:t>Prohormone</a:t>
            </a:r>
            <a:endParaRPr lang="en-US" dirty="0"/>
          </a:p>
        </p:txBody>
      </p:sp>
      <p:sp>
        <p:nvSpPr>
          <p:cNvPr id="8" name="TextBox 7"/>
          <p:cNvSpPr txBox="1"/>
          <p:nvPr/>
        </p:nvSpPr>
        <p:spPr>
          <a:xfrm>
            <a:off x="647700" y="4876800"/>
            <a:ext cx="1981200" cy="369332"/>
          </a:xfrm>
          <a:prstGeom prst="rect">
            <a:avLst/>
          </a:prstGeom>
          <a:noFill/>
        </p:spPr>
        <p:txBody>
          <a:bodyPr wrap="square" rtlCol="0">
            <a:spAutoFit/>
          </a:bodyPr>
          <a:lstStyle/>
          <a:p>
            <a:r>
              <a:rPr lang="en-US" dirty="0" smtClean="0"/>
              <a:t>Active hormone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738"/>
            <a:ext cx="8229600" cy="804862"/>
          </a:xfrm>
        </p:spPr>
        <p:txBody>
          <a:bodyPr>
            <a:normAutofit fontScale="90000"/>
          </a:bodyPr>
          <a:lstStyle/>
          <a:p>
            <a:r>
              <a:rPr lang="en-US" dirty="0" smtClean="0"/>
              <a:t>Thyroglobulin</a:t>
            </a:r>
            <a:r>
              <a:rPr lang="en-US" dirty="0"/>
              <a:t/>
            </a:r>
            <a:br>
              <a:rPr lang="en-US" dirty="0"/>
            </a:br>
            <a:endParaRPr lang="en-US" dirty="0"/>
          </a:p>
        </p:txBody>
      </p:sp>
      <p:pic>
        <p:nvPicPr>
          <p:cNvPr id="5" name="Picture 4" descr="follicles.jpg"/>
          <p:cNvPicPr>
            <a:picLocks noChangeAspect="1"/>
          </p:cNvPicPr>
          <p:nvPr/>
        </p:nvPicPr>
        <p:blipFill rotWithShape="1">
          <a:blip r:embed="rId2">
            <a:extLst>
              <a:ext uri="{28A0092B-C50C-407E-A947-70E740481C1C}">
                <a14:useLocalDpi xmlns:a14="http://schemas.microsoft.com/office/drawing/2010/main" val="0"/>
              </a:ext>
            </a:extLst>
          </a:blip>
          <a:srcRect r="57796"/>
          <a:stretch/>
        </p:blipFill>
        <p:spPr>
          <a:xfrm>
            <a:off x="609599" y="1752600"/>
            <a:ext cx="2041929" cy="2419101"/>
          </a:xfrm>
          <a:prstGeom prst="rect">
            <a:avLst/>
          </a:prstGeom>
        </p:spPr>
      </p:pic>
      <p:pic>
        <p:nvPicPr>
          <p:cNvPr id="7" name="Picture 6" descr="follicles.jpg"/>
          <p:cNvPicPr>
            <a:picLocks noChangeAspect="1"/>
          </p:cNvPicPr>
          <p:nvPr/>
        </p:nvPicPr>
        <p:blipFill rotWithShape="1">
          <a:blip r:embed="rId2">
            <a:extLst>
              <a:ext uri="{28A0092B-C50C-407E-A947-70E740481C1C}">
                <a14:useLocalDpi xmlns:a14="http://schemas.microsoft.com/office/drawing/2010/main" val="0"/>
              </a:ext>
            </a:extLst>
          </a:blip>
          <a:srcRect l="44624"/>
          <a:stretch/>
        </p:blipFill>
        <p:spPr>
          <a:xfrm>
            <a:off x="609599" y="4203700"/>
            <a:ext cx="2041929" cy="1843684"/>
          </a:xfrm>
          <a:prstGeom prst="rect">
            <a:avLst/>
          </a:prstGeom>
        </p:spPr>
      </p:pic>
      <p:sp>
        <p:nvSpPr>
          <p:cNvPr id="8" name="TextBox 7"/>
          <p:cNvSpPr txBox="1"/>
          <p:nvPr/>
        </p:nvSpPr>
        <p:spPr>
          <a:xfrm>
            <a:off x="3073400" y="2094209"/>
            <a:ext cx="5054600" cy="4154983"/>
          </a:xfrm>
          <a:prstGeom prst="rect">
            <a:avLst/>
          </a:prstGeom>
          <a:noFill/>
        </p:spPr>
        <p:txBody>
          <a:bodyPr wrap="square" rtlCol="0">
            <a:spAutoFit/>
          </a:bodyPr>
          <a:lstStyle/>
          <a:p>
            <a:pPr lvl="1">
              <a:buFont typeface="Arial"/>
              <a:buChar char="•"/>
            </a:pPr>
            <a:r>
              <a:rPr lang="en-US" sz="2400" dirty="0" smtClean="0"/>
              <a:t>Very large glycoprotein (660 </a:t>
            </a:r>
            <a:r>
              <a:rPr lang="en-US" sz="2400" dirty="0" err="1" smtClean="0"/>
              <a:t>kDa</a:t>
            </a:r>
            <a:r>
              <a:rPr lang="en-US" sz="2400" dirty="0" smtClean="0"/>
              <a:t>)</a:t>
            </a:r>
          </a:p>
          <a:p>
            <a:pPr lvl="1">
              <a:buFont typeface="Arial"/>
              <a:buChar char="•"/>
            </a:pPr>
            <a:endParaRPr lang="en-US" sz="2400" dirty="0" smtClean="0"/>
          </a:p>
          <a:p>
            <a:pPr lvl="1">
              <a:buFont typeface="Arial"/>
              <a:buChar char="•"/>
            </a:pPr>
            <a:r>
              <a:rPr lang="en-US" sz="2400" dirty="0" smtClean="0"/>
              <a:t>132 tyrosines; 20-30 available for iodination</a:t>
            </a:r>
          </a:p>
          <a:p>
            <a:pPr lvl="1">
              <a:buFont typeface="Arial"/>
              <a:buChar char="•"/>
            </a:pPr>
            <a:endParaRPr lang="en-US" sz="2400" dirty="0" smtClean="0"/>
          </a:p>
          <a:p>
            <a:pPr lvl="1">
              <a:buFont typeface="Arial"/>
              <a:buChar char="•"/>
            </a:pPr>
            <a:r>
              <a:rPr lang="en-US" sz="2400" dirty="0" smtClean="0"/>
              <a:t>Provides 3 month supply of thyroid hormone</a:t>
            </a:r>
          </a:p>
          <a:p>
            <a:pPr lvl="1">
              <a:buFont typeface="Arial"/>
              <a:buChar char="•"/>
            </a:pPr>
            <a:endParaRPr lang="en-US" sz="2400" dirty="0"/>
          </a:p>
          <a:p>
            <a:pPr lvl="1">
              <a:buFont typeface="Arial"/>
              <a:buChar char="•"/>
            </a:pPr>
            <a:r>
              <a:rPr lang="en-US" sz="2400" dirty="0" smtClean="0"/>
              <a:t>Transcription enhanced by TSH</a:t>
            </a:r>
          </a:p>
          <a:p>
            <a:pPr lvl="1">
              <a:buFont typeface="Arial"/>
              <a:buChar char="•"/>
            </a:pPr>
            <a:endParaRPr lang="en-US" sz="2400" dirty="0"/>
          </a:p>
          <a:p>
            <a:pPr lvl="1">
              <a:buFont typeface="Arial"/>
              <a:buChar char="•"/>
            </a:pPr>
            <a:r>
              <a:rPr lang="en-US" sz="2400" dirty="0" smtClean="0"/>
              <a:t>Useful marker for thyroid cancer</a:t>
            </a:r>
            <a:endParaRPr lang="en-US" sz="2400" dirty="0"/>
          </a:p>
        </p:txBody>
      </p:sp>
    </p:spTree>
    <p:extLst>
      <p:ext uri="{BB962C8B-B14F-4D97-AF65-F5344CB8AC3E}">
        <p14:creationId xmlns:p14="http://schemas.microsoft.com/office/powerpoint/2010/main" val="24989267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7046913" y="6305550"/>
            <a:ext cx="1876425" cy="333375"/>
          </a:xfrm>
          <a:prstGeom prst="rect">
            <a:avLst/>
          </a:prstGeom>
          <a:noFill/>
        </p:spPr>
      </p:pic>
      <p:pic>
        <p:nvPicPr>
          <p:cNvPr id="3074" name="Picture 2"/>
          <p:cNvPicPr>
            <a:picLocks noChangeAspect="1" noChangeArrowheads="1"/>
          </p:cNvPicPr>
          <p:nvPr/>
        </p:nvPicPr>
        <p:blipFill>
          <a:blip r:embed="rId4"/>
          <a:srcRect/>
          <a:stretch>
            <a:fillRect/>
          </a:stretch>
        </p:blipFill>
        <p:spPr bwMode="auto">
          <a:xfrm>
            <a:off x="134143" y="115888"/>
            <a:ext cx="5542757" cy="6330455"/>
          </a:xfrm>
          <a:prstGeom prst="rect">
            <a:avLst/>
          </a:prstGeom>
          <a:noFill/>
        </p:spPr>
      </p:pic>
      <p:sp>
        <p:nvSpPr>
          <p:cNvPr id="3075" name="Text Box 3"/>
          <p:cNvSpPr txBox="1">
            <a:spLocks noChangeArrowheads="1"/>
          </p:cNvSpPr>
          <p:nvPr/>
        </p:nvSpPr>
        <p:spPr bwMode="auto">
          <a:xfrm>
            <a:off x="179388" y="6678613"/>
            <a:ext cx="8783637" cy="119062"/>
          </a:xfrm>
          <a:prstGeom prst="rect">
            <a:avLst/>
          </a:prstGeom>
          <a:noFill/>
          <a:ln w="9525">
            <a:noFill/>
            <a:miter lim="800000"/>
            <a:headEnd/>
            <a:tailEnd/>
          </a:ln>
        </p:spPr>
        <p:txBody>
          <a:bodyPr lIns="0" tIns="0" rIns="0" bIns="0">
            <a:prstTxWarp prst="textNoShape">
              <a:avLst/>
            </a:prstTxWarp>
            <a:spAutoFit/>
          </a:bodyPr>
          <a:lstStyle/>
          <a:p>
            <a:pPr eaLnBrk="1">
              <a:lnSpc>
                <a:spcPct val="97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800">
                <a:solidFill>
                  <a:srgbClr val="3366FF"/>
                </a:solidFill>
                <a:latin typeface="Arial" charset="0"/>
              </a:rPr>
              <a:t>Copyright ©2009 The Endocrine Society</a:t>
            </a:r>
          </a:p>
        </p:txBody>
      </p:sp>
      <p:sp>
        <p:nvSpPr>
          <p:cNvPr id="3076" name="Text Box 4"/>
          <p:cNvSpPr txBox="1">
            <a:spLocks noChangeArrowheads="1"/>
          </p:cNvSpPr>
          <p:nvPr/>
        </p:nvSpPr>
        <p:spPr bwMode="auto">
          <a:xfrm>
            <a:off x="2438400" y="6498564"/>
            <a:ext cx="6588125" cy="180049"/>
          </a:xfrm>
          <a:prstGeom prst="rect">
            <a:avLst/>
          </a:prstGeom>
          <a:noFill/>
          <a:ln w="9525">
            <a:noFill/>
            <a:miter lim="800000"/>
            <a:headEnd/>
            <a:tailEnd/>
          </a:ln>
        </p:spPr>
        <p:txBody>
          <a:bodyPr lIns="0" tIns="0" rIns="0" bIns="0">
            <a:prstTxWarp prst="textNoShape">
              <a:avLst/>
            </a:prstTxWarp>
            <a:spAutoFit/>
          </a:bodyPr>
          <a:lstStyle/>
          <a:p>
            <a:pPr eaLnBrk="1">
              <a:lnSpc>
                <a:spcPct val="97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sz="1200" b="1" dirty="0" err="1">
                <a:latin typeface="Arial" charset="0"/>
              </a:rPr>
              <a:t>Bizhanova</a:t>
            </a:r>
            <a:r>
              <a:rPr lang="en-GB" sz="1200" b="1" dirty="0">
                <a:latin typeface="Arial" charset="0"/>
              </a:rPr>
              <a:t>, A. et al. Endocrinology 2009;150:1084-1090</a:t>
            </a:r>
          </a:p>
        </p:txBody>
      </p:sp>
      <p:sp>
        <p:nvSpPr>
          <p:cNvPr id="7" name="Title 1"/>
          <p:cNvSpPr txBox="1">
            <a:spLocks/>
          </p:cNvSpPr>
          <p:nvPr/>
        </p:nvSpPr>
        <p:spPr>
          <a:xfrm>
            <a:off x="5864225" y="825500"/>
            <a:ext cx="30988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j-lt"/>
                <a:ea typeface="+mj-ea"/>
                <a:cs typeface="+mj-cs"/>
              </a:rPr>
              <a:t>Thyroid hormone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j-lt"/>
                <a:ea typeface="+mj-ea"/>
                <a:cs typeface="+mj-cs"/>
              </a:rPr>
              <a:t>synthesis</a:t>
            </a:r>
            <a:endParaRPr kumimoji="0" lang="en-US" sz="3200" b="1" i="0" u="none" strike="noStrike" kern="1200" cap="none" spc="0" normalizeH="0" baseline="0" noProof="0" dirty="0">
              <a:ln>
                <a:noFill/>
              </a:ln>
              <a:solidFill>
                <a:schemeClr val="tx1"/>
              </a:solidFill>
              <a:effectLst>
                <a:outerShdw blurRad="50800" dist="50800" dir="2700000" algn="tl" rotWithShape="0">
                  <a:schemeClr val="bg1">
                    <a:alpha val="30000"/>
                  </a:schemeClr>
                </a:outerShdw>
              </a:effectLst>
              <a:uLnTx/>
              <a:uFillTx/>
              <a:latin typeface="+mj-lt"/>
              <a:ea typeface="+mj-ea"/>
              <a:cs typeface="+mj-cs"/>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254000" y="2226965"/>
            <a:ext cx="8890000" cy="4305299"/>
          </a:xfrm>
        </p:spPr>
        <p:txBody>
          <a:bodyPr>
            <a:normAutofit/>
          </a:bodyPr>
          <a:lstStyle/>
          <a:p>
            <a:pPr marL="457200" indent="-457200">
              <a:buFont typeface="+mj-lt"/>
              <a:buAutoNum type="arabicPeriod"/>
            </a:pPr>
            <a:r>
              <a:rPr lang="en-US" dirty="0" smtClean="0"/>
              <a:t>Know the clinical implications of thyroid anatomy</a:t>
            </a:r>
          </a:p>
          <a:p>
            <a:pPr marL="457200" indent="-457200">
              <a:buFont typeface="+mj-lt"/>
              <a:buAutoNum type="arabicPeriod"/>
            </a:pPr>
            <a:r>
              <a:rPr lang="en-US" dirty="0" smtClean="0"/>
              <a:t>Describe thyroid hormone synthesis and regulation of thyroid function</a:t>
            </a:r>
          </a:p>
          <a:p>
            <a:pPr marL="457200" indent="-457200">
              <a:buFont typeface="+mj-lt"/>
              <a:buAutoNum type="arabicPeriod"/>
            </a:pPr>
            <a:r>
              <a:rPr lang="en-US" dirty="0" smtClean="0"/>
              <a:t>Describe the effects of thyroid hormone and the clinical manifestations of thyroid dysfunction</a:t>
            </a:r>
          </a:p>
          <a:p>
            <a:pPr marL="457200" indent="-457200">
              <a:buFont typeface="+mj-lt"/>
              <a:buAutoNum type="arabicPeriod"/>
            </a:pPr>
            <a:r>
              <a:rPr lang="en-US" dirty="0" smtClean="0"/>
              <a:t>Discuss the conditions that can cause thyroid dysfunction</a:t>
            </a:r>
          </a:p>
          <a:p>
            <a:pPr marL="457200" indent="-457200">
              <a:buFont typeface="+mj-lt"/>
              <a:buAutoNum type="arabicPeriod"/>
            </a:pPr>
            <a:r>
              <a:rPr lang="en-US" dirty="0" smtClean="0"/>
              <a:t>Be able to interpret basic thyroid function tests</a:t>
            </a:r>
          </a:p>
          <a:p>
            <a:pPr marL="457200" indent="-457200">
              <a:buFont typeface="+mj-lt"/>
              <a:buAutoNum type="arabicPeriod"/>
            </a:pPr>
            <a:r>
              <a:rPr lang="en-US" dirty="0" smtClean="0"/>
              <a:t>Discuss the mechanism of action of antithyroid drugs</a:t>
            </a:r>
          </a:p>
          <a:p>
            <a:pPr marL="457200" indent="-457200">
              <a:buFont typeface="+mj-lt"/>
              <a:buAutoNum type="arabicPeriod"/>
            </a:pPr>
            <a:endParaRPr lang="en-US" dirty="0"/>
          </a:p>
        </p:txBody>
      </p:sp>
      <p:sp>
        <p:nvSpPr>
          <p:cNvPr id="4" name="TextBox 3"/>
          <p:cNvSpPr txBox="1"/>
          <p:nvPr/>
        </p:nvSpPr>
        <p:spPr>
          <a:xfrm>
            <a:off x="457200" y="1765300"/>
            <a:ext cx="7480300" cy="461665"/>
          </a:xfrm>
          <a:prstGeom prst="rect">
            <a:avLst/>
          </a:prstGeom>
          <a:noFill/>
        </p:spPr>
        <p:txBody>
          <a:bodyPr wrap="square" rtlCol="0">
            <a:spAutoFit/>
          </a:bodyPr>
          <a:lstStyle/>
          <a:p>
            <a:r>
              <a:rPr lang="en-US" sz="2400" i="1" dirty="0" smtClean="0">
                <a:solidFill>
                  <a:srgbClr val="FFFF00"/>
                </a:solidFill>
              </a:rPr>
              <a:t>At the end of this lecture you should be able to:</a:t>
            </a:r>
            <a:endParaRPr lang="en-US" sz="2400" i="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synthesis</a:t>
            </a:r>
            <a:endParaRPr lang="en-US" dirty="0"/>
          </a:p>
        </p:txBody>
      </p:sp>
      <p:sp>
        <p:nvSpPr>
          <p:cNvPr id="3" name="Content Placeholder 2"/>
          <p:cNvSpPr>
            <a:spLocks noGrp="1"/>
          </p:cNvSpPr>
          <p:nvPr>
            <p:ph idx="1"/>
          </p:nvPr>
        </p:nvSpPr>
        <p:spPr>
          <a:xfrm>
            <a:off x="457200" y="2057400"/>
            <a:ext cx="8229600" cy="4317999"/>
          </a:xfrm>
        </p:spPr>
        <p:txBody>
          <a:bodyPr>
            <a:normAutofit/>
          </a:bodyPr>
          <a:lstStyle/>
          <a:p>
            <a:pPr marL="457200" indent="-457200">
              <a:buAutoNum type="arabicPeriod"/>
            </a:pPr>
            <a:r>
              <a:rPr lang="en-US" dirty="0" smtClean="0">
                <a:solidFill>
                  <a:srgbClr val="FFFF00"/>
                </a:solidFill>
              </a:rPr>
              <a:t>Active transport of I- </a:t>
            </a:r>
            <a:r>
              <a:rPr lang="en-US" dirty="0" smtClean="0"/>
              <a:t>across basement membrane (NIS)</a:t>
            </a:r>
          </a:p>
          <a:p>
            <a:pPr marL="457200" indent="-457200">
              <a:buAutoNum type="arabicPeriod"/>
            </a:pPr>
            <a:r>
              <a:rPr lang="en-US" dirty="0" smtClean="0"/>
              <a:t>Oxidation of iodide and iodination of select tyrosyl residues in thyroglobulin (</a:t>
            </a:r>
            <a:r>
              <a:rPr lang="en-US" dirty="0" smtClean="0">
                <a:solidFill>
                  <a:srgbClr val="FFFF00"/>
                </a:solidFill>
              </a:rPr>
              <a:t>Organification</a:t>
            </a:r>
            <a:r>
              <a:rPr lang="en-US" dirty="0" smtClean="0"/>
              <a:t>)</a:t>
            </a:r>
          </a:p>
          <a:p>
            <a:pPr marL="457200" indent="-457200">
              <a:buAutoNum type="arabicPeriod"/>
            </a:pPr>
            <a:r>
              <a:rPr lang="en-US" dirty="0" smtClean="0">
                <a:solidFill>
                  <a:srgbClr val="FFFF00"/>
                </a:solidFill>
              </a:rPr>
              <a:t>Coupling </a:t>
            </a:r>
            <a:r>
              <a:rPr lang="en-US" dirty="0" smtClean="0"/>
              <a:t>of iodotyrosine molecules within thyroglobulin to form T3 and T4</a:t>
            </a:r>
          </a:p>
          <a:p>
            <a:pPr marL="457200" indent="-457200">
              <a:buAutoNum type="arabicPeriod"/>
            </a:pPr>
            <a:r>
              <a:rPr lang="en-US" dirty="0" smtClean="0"/>
              <a:t>Endocytosis and </a:t>
            </a:r>
            <a:r>
              <a:rPr lang="en-US" dirty="0" smtClean="0">
                <a:solidFill>
                  <a:srgbClr val="FFFF00"/>
                </a:solidFill>
              </a:rPr>
              <a:t>proteolysis </a:t>
            </a:r>
            <a:r>
              <a:rPr lang="en-US" dirty="0" smtClean="0"/>
              <a:t>of </a:t>
            </a:r>
            <a:r>
              <a:rPr lang="en-US" dirty="0" err="1" smtClean="0"/>
              <a:t>thyroglobulin</a:t>
            </a:r>
            <a:r>
              <a:rPr lang="en-US" dirty="0" smtClean="0"/>
              <a:t> with release of T3 and T4</a:t>
            </a:r>
          </a:p>
          <a:p>
            <a:pPr marL="457200" indent="-457200">
              <a:buAutoNum type="arabicPeriod"/>
            </a:pPr>
            <a:r>
              <a:rPr lang="en-US" dirty="0" smtClean="0">
                <a:solidFill>
                  <a:srgbClr val="FFFF00"/>
                </a:solidFill>
              </a:rPr>
              <a:t>Deiodination </a:t>
            </a:r>
            <a:r>
              <a:rPr lang="en-US" dirty="0" smtClean="0"/>
              <a:t>of </a:t>
            </a:r>
            <a:r>
              <a:rPr lang="en-US" dirty="0" err="1" smtClean="0"/>
              <a:t>iodotyrosines</a:t>
            </a:r>
            <a:r>
              <a:rPr lang="en-US" dirty="0" smtClean="0"/>
              <a:t> and recycling of iodide</a:t>
            </a:r>
          </a:p>
          <a:p>
            <a:pPr marL="457200" indent="-457200">
              <a:buNone/>
            </a:pPr>
            <a:endParaRPr lang="en-US" dirty="0" smtClean="0"/>
          </a:p>
          <a:p>
            <a:pPr marL="457200" indent="-457200">
              <a:buAutoNum type="arabicPeriod"/>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synthesis</a:t>
            </a:r>
            <a:endParaRPr lang="en-US" dirty="0"/>
          </a:p>
        </p:txBody>
      </p:sp>
      <p:graphicFrame>
        <p:nvGraphicFramePr>
          <p:cNvPr id="373762" name="Object 2"/>
          <p:cNvGraphicFramePr>
            <a:graphicFrameLocks noChangeAspect="1"/>
          </p:cNvGraphicFramePr>
          <p:nvPr/>
        </p:nvGraphicFramePr>
        <p:xfrm>
          <a:off x="876300" y="1790700"/>
          <a:ext cx="7810500" cy="4569408"/>
        </p:xfrm>
        <a:graphic>
          <a:graphicData uri="http://schemas.openxmlformats.org/presentationml/2006/ole">
            <mc:AlternateContent xmlns:mc="http://schemas.openxmlformats.org/markup-compatibility/2006">
              <mc:Choice xmlns:v="urn:schemas-microsoft-com:vml" Requires="v">
                <p:oleObj spid="_x0000_s373804" name="Document" r:id="rId3" imgW="5600700" imgH="3276600" progId="Word.Document.12">
                  <p:link updateAutomatic="1"/>
                </p:oleObj>
              </mc:Choice>
              <mc:Fallback>
                <p:oleObj name="Document" r:id="rId3" imgW="5600700" imgH="32766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790700"/>
                        <a:ext cx="7810500" cy="456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6661150" y="6360108"/>
            <a:ext cx="2247900" cy="369332"/>
          </a:xfrm>
          <a:prstGeom prst="rect">
            <a:avLst/>
          </a:prstGeom>
          <a:noFill/>
        </p:spPr>
        <p:txBody>
          <a:bodyPr wrap="square" rtlCol="0">
            <a:spAutoFit/>
          </a:bodyPr>
          <a:lstStyle/>
          <a:p>
            <a:r>
              <a:rPr lang="en-US" dirty="0" smtClean="0"/>
              <a:t>Ross McDougall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T4 and T3</a:t>
            </a:r>
            <a:endParaRPr lang="en-US" dirty="0"/>
          </a:p>
        </p:txBody>
      </p:sp>
      <p:sp>
        <p:nvSpPr>
          <p:cNvPr id="3" name="Content Placeholder 2"/>
          <p:cNvSpPr>
            <a:spLocks noGrp="1"/>
          </p:cNvSpPr>
          <p:nvPr>
            <p:ph idx="1"/>
          </p:nvPr>
        </p:nvSpPr>
        <p:spPr>
          <a:xfrm>
            <a:off x="457200" y="1765300"/>
            <a:ext cx="8686800" cy="4559300"/>
          </a:xfrm>
        </p:spPr>
        <p:txBody>
          <a:bodyPr>
            <a:noAutofit/>
          </a:bodyPr>
          <a:lstStyle/>
          <a:p>
            <a:r>
              <a:rPr lang="en-US" sz="2000" dirty="0" smtClean="0"/>
              <a:t>T4: 90% of the thyroid hormone secreted by the thyroid</a:t>
            </a:r>
          </a:p>
          <a:p>
            <a:pPr lvl="1"/>
            <a:r>
              <a:rPr lang="en-US" sz="1800" dirty="0" err="1" smtClean="0"/>
              <a:t>prohormone</a:t>
            </a:r>
            <a:r>
              <a:rPr lang="en-US" sz="1800" dirty="0" smtClean="0"/>
              <a:t>; converted to T3 peripherally</a:t>
            </a:r>
          </a:p>
          <a:p>
            <a:pPr lvl="1"/>
            <a:r>
              <a:rPr lang="en-US" sz="2000" dirty="0" smtClean="0"/>
              <a:t>t1/2 is 7 days</a:t>
            </a:r>
          </a:p>
          <a:p>
            <a:pPr lvl="1"/>
            <a:r>
              <a:rPr lang="en-US" sz="2000" dirty="0" smtClean="0"/>
              <a:t>99.97% protein-bound</a:t>
            </a:r>
          </a:p>
          <a:p>
            <a:pPr lvl="1"/>
            <a:endParaRPr lang="en-US" sz="2000" dirty="0" smtClean="0"/>
          </a:p>
          <a:p>
            <a:pPr marL="342900" lvl="1" indent="-342900">
              <a:spcBef>
                <a:spcPts val="2000"/>
              </a:spcBef>
              <a:buClr>
                <a:schemeClr val="accent1"/>
              </a:buClr>
            </a:pPr>
            <a:r>
              <a:rPr lang="en-US" sz="2000" dirty="0" smtClean="0"/>
              <a:t>T3: active hormone; 10% of the thyroid hormone secreted by the thyroid</a:t>
            </a:r>
          </a:p>
          <a:p>
            <a:pPr lvl="1"/>
            <a:r>
              <a:rPr lang="en-US" sz="2000" dirty="0" smtClean="0"/>
              <a:t>produced mainly (80%) by peripheral deiodination of T4 </a:t>
            </a:r>
          </a:p>
          <a:p>
            <a:pPr lvl="1"/>
            <a:r>
              <a:rPr lang="en-US" sz="2000" dirty="0" smtClean="0"/>
              <a:t>t1/2 is 1 day</a:t>
            </a:r>
          </a:p>
          <a:p>
            <a:pPr lvl="1"/>
            <a:r>
              <a:rPr lang="en-US" sz="2000" dirty="0" smtClean="0"/>
              <a:t>99.7% protein- bound</a:t>
            </a:r>
          </a:p>
          <a:p>
            <a:pPr lvl="1"/>
            <a:r>
              <a:rPr lang="en-US" sz="2000" dirty="0" smtClean="0"/>
              <a:t>acts through nuclear receptor</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thyroid function</a:t>
            </a:r>
            <a:endParaRPr lang="en-US" dirty="0"/>
          </a:p>
        </p:txBody>
      </p:sp>
      <p:sp>
        <p:nvSpPr>
          <p:cNvPr id="3" name="Content Placeholder 2"/>
          <p:cNvSpPr>
            <a:spLocks noGrp="1"/>
          </p:cNvSpPr>
          <p:nvPr>
            <p:ph idx="1"/>
          </p:nvPr>
        </p:nvSpPr>
        <p:spPr>
          <a:xfrm>
            <a:off x="457200" y="2057400"/>
            <a:ext cx="8509000" cy="4317999"/>
          </a:xfrm>
        </p:spPr>
        <p:txBody>
          <a:bodyPr>
            <a:normAutofit/>
          </a:bodyPr>
          <a:lstStyle/>
          <a:p>
            <a:pPr marL="457200" indent="-457200">
              <a:buFont typeface="+mj-lt"/>
              <a:buAutoNum type="arabicPeriod"/>
            </a:pPr>
            <a:r>
              <a:rPr lang="en-US" sz="3200" dirty="0" smtClean="0"/>
              <a:t>Autoregulation depending on iodine supply</a:t>
            </a:r>
          </a:p>
          <a:p>
            <a:pPr marL="457200" indent="-457200">
              <a:buFont typeface="+mj-lt"/>
              <a:buAutoNum type="arabicPeriod"/>
            </a:pPr>
            <a:endParaRPr lang="en-US" sz="3200" dirty="0"/>
          </a:p>
          <a:p>
            <a:pPr marL="457200" indent="-457200">
              <a:buFont typeface="+mj-lt"/>
              <a:buAutoNum type="arabicPeriod"/>
            </a:pPr>
            <a:endParaRPr lang="en-US" sz="3200" dirty="0" smtClean="0"/>
          </a:p>
          <a:p>
            <a:pPr marL="457200" indent="-457200">
              <a:buFont typeface="+mj-lt"/>
              <a:buAutoNum type="arabicPeriod"/>
            </a:pPr>
            <a:r>
              <a:rPr lang="en-US" sz="3200" dirty="0" smtClean="0"/>
              <a:t>Hypothalamic-pituitary axis (TRH and TSH)</a:t>
            </a:r>
          </a:p>
          <a:p>
            <a:pPr>
              <a:buNone/>
            </a:pP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Iodine and the thyroid</a:t>
            </a:r>
            <a:endParaRPr lang="en-US" dirty="0"/>
          </a:p>
        </p:txBody>
      </p:sp>
      <p:sp>
        <p:nvSpPr>
          <p:cNvPr id="3" name="Content Placeholder 2"/>
          <p:cNvSpPr>
            <a:spLocks noGrp="1"/>
          </p:cNvSpPr>
          <p:nvPr>
            <p:ph idx="1"/>
          </p:nvPr>
        </p:nvSpPr>
        <p:spPr>
          <a:xfrm>
            <a:off x="266700" y="1816100"/>
            <a:ext cx="8229600" cy="4521199"/>
          </a:xfrm>
        </p:spPr>
        <p:txBody>
          <a:bodyPr>
            <a:normAutofit/>
          </a:bodyPr>
          <a:lstStyle/>
          <a:p>
            <a:r>
              <a:rPr lang="en-US" dirty="0" smtClean="0"/>
              <a:t>Thyroid hormones are 59% (T3) -65% (T4) iodine by weight</a:t>
            </a:r>
          </a:p>
          <a:p>
            <a:r>
              <a:rPr lang="en-US" dirty="0" smtClean="0"/>
              <a:t>Transported across the basement membrane through the Na+/I- </a:t>
            </a:r>
            <a:r>
              <a:rPr lang="en-US" dirty="0" err="1" smtClean="0"/>
              <a:t>symporter</a:t>
            </a:r>
            <a:r>
              <a:rPr lang="en-US" dirty="0" smtClean="0"/>
              <a:t> (NIS)</a:t>
            </a:r>
          </a:p>
          <a:p>
            <a:r>
              <a:rPr lang="en-US" dirty="0" smtClean="0"/>
              <a:t>Concentration in the thyroid is 30-40 x that of plasma</a:t>
            </a:r>
          </a:p>
          <a:p>
            <a:r>
              <a:rPr lang="en-US" dirty="0" smtClean="0"/>
              <a:t>NIS activity stimulated by TSH and TSH R Abs; is </a:t>
            </a:r>
            <a:r>
              <a:rPr lang="en-US" dirty="0" err="1" smtClean="0"/>
              <a:t>saturable</a:t>
            </a:r>
            <a:r>
              <a:rPr lang="en-US" dirty="0" smtClean="0"/>
              <a:t> with large amounts of iodine and competitively inhibited by perchlorate</a:t>
            </a:r>
          </a:p>
          <a:p>
            <a:r>
              <a:rPr lang="en-US" dirty="0" smtClean="0"/>
              <a:t>Iodine also concentrated  by salivary, gastric, and breast tissue but those not affected by TSH</a:t>
            </a:r>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Iodine and the thyroid</a:t>
            </a:r>
            <a:endParaRPr lang="en-US" dirty="0"/>
          </a:p>
        </p:txBody>
      </p:sp>
      <p:sp>
        <p:nvSpPr>
          <p:cNvPr id="3" name="Content Placeholder 2"/>
          <p:cNvSpPr>
            <a:spLocks noGrp="1"/>
          </p:cNvSpPr>
          <p:nvPr>
            <p:ph idx="1"/>
          </p:nvPr>
        </p:nvSpPr>
        <p:spPr>
          <a:xfrm>
            <a:off x="330200" y="1714500"/>
            <a:ext cx="8686800" cy="4660900"/>
          </a:xfrm>
        </p:spPr>
        <p:txBody>
          <a:bodyPr>
            <a:normAutofit fontScale="92500" lnSpcReduction="10000"/>
          </a:bodyPr>
          <a:lstStyle/>
          <a:p>
            <a:r>
              <a:rPr lang="en-US" dirty="0" smtClean="0"/>
              <a:t>Enters diet in food and water</a:t>
            </a:r>
          </a:p>
          <a:p>
            <a:r>
              <a:rPr lang="en-US" dirty="0" smtClean="0"/>
              <a:t>Optimal daily intake: 150 mcg for adults; 200 mcg in pregnancy/lactation</a:t>
            </a:r>
          </a:p>
          <a:p>
            <a:r>
              <a:rPr lang="en-US" dirty="0" smtClean="0"/>
              <a:t>If intake is &lt; 50 mcg daily, gland function impaired</a:t>
            </a:r>
          </a:p>
          <a:p>
            <a:r>
              <a:rPr lang="en-US" dirty="0" smtClean="0"/>
              <a:t>Dietary intake in the US higher in the 1980s due to use of iodide as dough conditioner; in the 1990s bromine salts replaced iodine</a:t>
            </a:r>
          </a:p>
          <a:p>
            <a:r>
              <a:rPr lang="en-US" dirty="0" smtClean="0"/>
              <a:t>Other dietary sources: iodized salt, multivitamins, iodine-containing medications, dairy, eggs, saltwater fish, seaweed, shellfish, soy sauce</a:t>
            </a:r>
          </a:p>
          <a:p>
            <a:r>
              <a:rPr lang="en-US" dirty="0" smtClean="0"/>
              <a:t>Thyroid takes up 115 mcg of iodide in 24 </a:t>
            </a:r>
            <a:r>
              <a:rPr lang="en-US" dirty="0" err="1" smtClean="0"/>
              <a:t>hrs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Radioactive iodine: clinical use</a:t>
            </a:r>
            <a:endParaRPr lang="en-US" dirty="0"/>
          </a:p>
        </p:txBody>
      </p:sp>
      <p:sp>
        <p:nvSpPr>
          <p:cNvPr id="6" name="TextBox 5"/>
          <p:cNvSpPr txBox="1"/>
          <p:nvPr/>
        </p:nvSpPr>
        <p:spPr>
          <a:xfrm>
            <a:off x="241300" y="1775599"/>
            <a:ext cx="4787900" cy="461665"/>
          </a:xfrm>
          <a:prstGeom prst="rect">
            <a:avLst/>
          </a:prstGeom>
          <a:noFill/>
        </p:spPr>
        <p:txBody>
          <a:bodyPr wrap="square" rtlCol="0">
            <a:spAutoFit/>
          </a:bodyPr>
          <a:lstStyle/>
          <a:p>
            <a:r>
              <a:rPr lang="en-US" sz="2400" dirty="0" smtClean="0"/>
              <a:t>1.  Hyperthyroidism</a:t>
            </a:r>
            <a:endParaRPr lang="en-US" sz="2400" dirty="0"/>
          </a:p>
        </p:txBody>
      </p:sp>
      <p:pic>
        <p:nvPicPr>
          <p:cNvPr id="8" name="Picture 4" descr="Graves"/>
          <p:cNvPicPr>
            <a:picLocks noChangeAspect="1" noChangeArrowheads="1"/>
          </p:cNvPicPr>
          <p:nvPr/>
        </p:nvPicPr>
        <p:blipFill>
          <a:blip r:embed="rId2"/>
          <a:srcRect r="45454" b="46939"/>
          <a:stretch>
            <a:fillRect/>
          </a:stretch>
        </p:blipFill>
        <p:spPr bwMode="auto">
          <a:xfrm>
            <a:off x="241300" y="2281198"/>
            <a:ext cx="3810000" cy="2751138"/>
          </a:xfrm>
          <a:prstGeom prst="rect">
            <a:avLst/>
          </a:prstGeom>
          <a:noFill/>
          <a:ln w="9525">
            <a:noFill/>
            <a:miter lim="800000"/>
            <a:headEnd/>
            <a:tailEnd/>
          </a:ln>
        </p:spPr>
      </p:pic>
      <p:sp>
        <p:nvSpPr>
          <p:cNvPr id="9" name="TextBox 8"/>
          <p:cNvSpPr txBox="1"/>
          <p:nvPr/>
        </p:nvSpPr>
        <p:spPr>
          <a:xfrm>
            <a:off x="5245100" y="1727200"/>
            <a:ext cx="3251200" cy="461665"/>
          </a:xfrm>
          <a:prstGeom prst="rect">
            <a:avLst/>
          </a:prstGeom>
          <a:noFill/>
        </p:spPr>
        <p:txBody>
          <a:bodyPr wrap="square" rtlCol="0">
            <a:spAutoFit/>
          </a:bodyPr>
          <a:lstStyle/>
          <a:p>
            <a:r>
              <a:rPr lang="en-US" sz="2400" dirty="0" smtClean="0"/>
              <a:t>2. Thyroid cancer</a:t>
            </a:r>
            <a:endParaRPr lang="en-US" sz="2400" dirty="0"/>
          </a:p>
        </p:txBody>
      </p:sp>
      <p:sp>
        <p:nvSpPr>
          <p:cNvPr id="10" name="TextBox 9"/>
          <p:cNvSpPr txBox="1"/>
          <p:nvPr/>
        </p:nvSpPr>
        <p:spPr>
          <a:xfrm>
            <a:off x="241300" y="5994400"/>
            <a:ext cx="4406900" cy="646331"/>
          </a:xfrm>
          <a:prstGeom prst="rect">
            <a:avLst/>
          </a:prstGeom>
          <a:noFill/>
        </p:spPr>
        <p:txBody>
          <a:bodyPr wrap="square" rtlCol="0">
            <a:spAutoFit/>
          </a:bodyPr>
          <a:lstStyle/>
          <a:p>
            <a:r>
              <a:rPr lang="en-US" dirty="0" smtClean="0"/>
              <a:t>* Competition of radioiodine tracer with other sources of iodine</a:t>
            </a:r>
            <a:endParaRPr lang="en-US" dirty="0"/>
          </a:p>
        </p:txBody>
      </p:sp>
      <p:pic>
        <p:nvPicPr>
          <p:cNvPr id="4" name="Picture 3" descr="ncponc0979-f2.jpg"/>
          <p:cNvPicPr>
            <a:picLocks noChangeAspect="1"/>
          </p:cNvPicPr>
          <p:nvPr/>
        </p:nvPicPr>
        <p:blipFill rotWithShape="1">
          <a:blip r:embed="rId3">
            <a:extLst>
              <a:ext uri="{28A0092B-C50C-407E-A947-70E740481C1C}">
                <a14:useLocalDpi xmlns:a14="http://schemas.microsoft.com/office/drawing/2010/main" val="0"/>
              </a:ext>
            </a:extLst>
          </a:blip>
          <a:srcRect r="63115" b="9559"/>
          <a:stretch/>
        </p:blipFill>
        <p:spPr>
          <a:xfrm>
            <a:off x="5746750" y="2281197"/>
            <a:ext cx="1276350" cy="43608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Iodine and the thyroid</a:t>
            </a:r>
            <a:endParaRPr lang="en-US" dirty="0"/>
          </a:p>
        </p:txBody>
      </p:sp>
      <p:sp>
        <p:nvSpPr>
          <p:cNvPr id="3" name="Content Placeholder 2"/>
          <p:cNvSpPr>
            <a:spLocks noGrp="1"/>
          </p:cNvSpPr>
          <p:nvPr>
            <p:ph idx="1"/>
          </p:nvPr>
        </p:nvSpPr>
        <p:spPr>
          <a:xfrm>
            <a:off x="457200" y="1765300"/>
            <a:ext cx="8229600" cy="4838699"/>
          </a:xfrm>
        </p:spPr>
        <p:txBody>
          <a:bodyPr>
            <a:normAutofit/>
          </a:bodyPr>
          <a:lstStyle/>
          <a:p>
            <a:r>
              <a:rPr lang="en-US" dirty="0" smtClean="0"/>
              <a:t>Autoregulation by thyroid follicular cells protects body from fluctuations in dietary iodide intake</a:t>
            </a:r>
          </a:p>
          <a:p>
            <a:r>
              <a:rPr lang="en-US" dirty="0" smtClean="0"/>
              <a:t>Iodide </a:t>
            </a:r>
            <a:r>
              <a:rPr lang="en-US" dirty="0" smtClean="0">
                <a:solidFill>
                  <a:srgbClr val="FF0000"/>
                </a:solidFill>
              </a:rPr>
              <a:t>deficiency</a:t>
            </a:r>
            <a:r>
              <a:rPr lang="en-US" dirty="0" smtClean="0"/>
              <a:t>:</a:t>
            </a:r>
          </a:p>
          <a:p>
            <a:pPr lvl="1"/>
            <a:r>
              <a:rPr lang="en-US" dirty="0" smtClean="0"/>
              <a:t>Increases MIT to DIT ratio</a:t>
            </a:r>
          </a:p>
          <a:p>
            <a:pPr lvl="1"/>
            <a:r>
              <a:rPr lang="en-US" dirty="0" smtClean="0"/>
              <a:t>Increased synthesis of T3 relative to T4 and increased T4 to T3 deiodination</a:t>
            </a:r>
          </a:p>
          <a:p>
            <a:pPr lvl="1"/>
            <a:r>
              <a:rPr lang="en-US" dirty="0" smtClean="0"/>
              <a:t>Decrease in T4</a:t>
            </a:r>
          </a:p>
          <a:p>
            <a:pPr lvl="1"/>
            <a:r>
              <a:rPr lang="en-US" dirty="0" smtClean="0"/>
              <a:t>Increase in TSH</a:t>
            </a:r>
          </a:p>
          <a:p>
            <a:pPr lvl="1"/>
            <a:r>
              <a:rPr lang="en-US" dirty="0" smtClean="0"/>
              <a:t>Goiter and in adults hypothyroidism; in neonate may result in cretinism</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85800" y="152400"/>
            <a:ext cx="7772400" cy="1143000"/>
          </a:xfrm>
        </p:spPr>
        <p:txBody>
          <a:bodyPr/>
          <a:lstStyle/>
          <a:p>
            <a:r>
              <a:rPr lang="en-US" sz="4000">
                <a:latin typeface="Arial" charset="0"/>
                <a:ea typeface="MS PGothic" charset="0"/>
                <a:cs typeface="Arial" charset="0"/>
              </a:rPr>
              <a:t>Worldwide iodine status – 2014 </a:t>
            </a:r>
          </a:p>
        </p:txBody>
      </p:sp>
      <p:sp>
        <p:nvSpPr>
          <p:cNvPr id="63490" name="TextBox 6"/>
          <p:cNvSpPr txBox="1">
            <a:spLocks noChangeArrowheads="1"/>
          </p:cNvSpPr>
          <p:nvPr/>
        </p:nvSpPr>
        <p:spPr bwMode="auto">
          <a:xfrm>
            <a:off x="3022600" y="6337300"/>
            <a:ext cx="629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400" baseline="30000" dirty="0">
                <a:latin typeface="Arial" charset="0"/>
                <a:cs typeface="Arial" charset="0"/>
              </a:rPr>
              <a:t>1</a:t>
            </a:r>
            <a:r>
              <a:rPr lang="en-US" sz="1400" dirty="0">
                <a:latin typeface="Arial" charset="0"/>
                <a:cs typeface="Arial" charset="0"/>
              </a:rPr>
              <a:t>Zimmermann and </a:t>
            </a:r>
            <a:r>
              <a:rPr lang="en-US" sz="1400" dirty="0" err="1">
                <a:latin typeface="Arial" charset="0"/>
                <a:cs typeface="Arial" charset="0"/>
              </a:rPr>
              <a:t>Boelaert</a:t>
            </a:r>
            <a:r>
              <a:rPr lang="en-US" sz="1400" dirty="0">
                <a:latin typeface="Arial" charset="0"/>
                <a:cs typeface="Arial" charset="0"/>
              </a:rPr>
              <a:t>, Lancet </a:t>
            </a:r>
            <a:r>
              <a:rPr lang="en-US" sz="1400" dirty="0" err="1">
                <a:latin typeface="Arial" charset="0"/>
                <a:cs typeface="Arial" charset="0"/>
              </a:rPr>
              <a:t>Diabet</a:t>
            </a:r>
            <a:r>
              <a:rPr lang="en-US" sz="1400" dirty="0">
                <a:latin typeface="Arial" charset="0"/>
                <a:cs typeface="Arial" charset="0"/>
              </a:rPr>
              <a:t> </a:t>
            </a:r>
            <a:r>
              <a:rPr lang="en-US" sz="1400" dirty="0" err="1">
                <a:latin typeface="Arial" charset="0"/>
                <a:cs typeface="Arial" charset="0"/>
              </a:rPr>
              <a:t>Endocrinol</a:t>
            </a:r>
            <a:r>
              <a:rPr lang="en-US" sz="1400" dirty="0">
                <a:latin typeface="Arial" charset="0"/>
                <a:cs typeface="Arial" charset="0"/>
              </a:rPr>
              <a:t> 2015; 3:286- 95</a:t>
            </a:r>
          </a:p>
          <a:p>
            <a:pPr eaLnBrk="1" hangingPunct="1"/>
            <a:r>
              <a:rPr lang="en-US" sz="1400" dirty="0">
                <a:latin typeface="Arial" charset="0"/>
                <a:cs typeface="Arial" charset="0"/>
              </a:rPr>
              <a:t>	</a:t>
            </a:r>
          </a:p>
          <a:p>
            <a:pPr eaLnBrk="1" hangingPunct="1"/>
            <a:endParaRPr lang="en-US" sz="1400" dirty="0">
              <a:latin typeface="Arial" charset="0"/>
              <a:cs typeface="Arial" charset="0"/>
            </a:endParaRPr>
          </a:p>
        </p:txBody>
      </p:sp>
      <p:sp>
        <p:nvSpPr>
          <p:cNvPr id="63492" name="Line 4"/>
          <p:cNvSpPr>
            <a:spLocks noChangeShapeType="1"/>
          </p:cNvSpPr>
          <p:nvPr/>
        </p:nvSpPr>
        <p:spPr bwMode="auto">
          <a:xfrm>
            <a:off x="914400" y="1219200"/>
            <a:ext cx="73914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3493" name="Content Placeholder 2" descr="Screen Shot 2015-10-07 at 1.27.23 PM.png"/>
          <p:cNvPicPr>
            <a:picLocks noGrp="1" noChangeAspect="1"/>
          </p:cNvPicPr>
          <p:nvPr>
            <p:ph idx="1"/>
          </p:nvPr>
        </p:nvPicPr>
        <p:blipFill>
          <a:blip r:embed="rId2">
            <a:extLst>
              <a:ext uri="{28A0092B-C50C-407E-A947-70E740481C1C}">
                <a14:useLocalDpi xmlns:a14="http://schemas.microsoft.com/office/drawing/2010/main" val="0"/>
              </a:ext>
            </a:extLst>
          </a:blip>
          <a:srcRect l="2171" r="2171"/>
          <a:stretch>
            <a:fillRect/>
          </a:stretch>
        </p:blipFill>
        <p:spPr>
          <a:xfrm>
            <a:off x="0" y="1295400"/>
            <a:ext cx="9144000" cy="4808802"/>
          </a:xfrm>
        </p:spPr>
      </p:pic>
      <p:sp>
        <p:nvSpPr>
          <p:cNvPr id="16" name="TextBox 15"/>
          <p:cNvSpPr txBox="1"/>
          <p:nvPr/>
        </p:nvSpPr>
        <p:spPr>
          <a:xfrm>
            <a:off x="152400" y="4979432"/>
            <a:ext cx="3098800" cy="1754327"/>
          </a:xfrm>
          <a:prstGeom prst="rect">
            <a:avLst/>
          </a:prstGeom>
          <a:noFill/>
        </p:spPr>
        <p:txBody>
          <a:bodyPr wrap="square">
            <a:spAutoFit/>
          </a:bodyPr>
          <a:lstStyle/>
          <a:p>
            <a:pPr eaLnBrk="1" hangingPunct="1">
              <a:defRPr/>
            </a:pPr>
            <a:r>
              <a:rPr lang="en-US" dirty="0">
                <a:solidFill>
                  <a:schemeClr val="bg1"/>
                </a:solidFill>
                <a:latin typeface="Arial"/>
                <a:ea typeface="ＭＳ Ｐゴシック" charset="0"/>
                <a:cs typeface="Arial"/>
              </a:rPr>
              <a:t>112 countries sufficient </a:t>
            </a:r>
          </a:p>
          <a:p>
            <a:pPr eaLnBrk="1" hangingPunct="1">
              <a:defRPr/>
            </a:pPr>
            <a:r>
              <a:rPr lang="en-US" dirty="0" smtClean="0">
                <a:solidFill>
                  <a:schemeClr val="bg1"/>
                </a:solidFill>
                <a:latin typeface="Arial"/>
                <a:ea typeface="ＭＳ Ｐゴシック" charset="0"/>
                <a:cs typeface="Arial"/>
              </a:rPr>
              <a:t>29 </a:t>
            </a:r>
            <a:r>
              <a:rPr lang="en-US" dirty="0">
                <a:solidFill>
                  <a:schemeClr val="bg1"/>
                </a:solidFill>
                <a:latin typeface="Arial"/>
                <a:ea typeface="ＭＳ Ｐゴシック" charset="0"/>
                <a:cs typeface="Arial"/>
              </a:rPr>
              <a:t>deficient </a:t>
            </a:r>
          </a:p>
          <a:p>
            <a:pPr eaLnBrk="1" hangingPunct="1">
              <a:defRPr/>
            </a:pPr>
            <a:r>
              <a:rPr lang="en-US" dirty="0" smtClean="0">
                <a:solidFill>
                  <a:schemeClr val="bg1"/>
                </a:solidFill>
                <a:latin typeface="Arial"/>
                <a:ea typeface="ＭＳ Ｐゴシック" charset="0"/>
                <a:cs typeface="Arial"/>
              </a:rPr>
              <a:t>11 </a:t>
            </a:r>
            <a:r>
              <a:rPr lang="en-US" dirty="0">
                <a:solidFill>
                  <a:schemeClr val="bg1"/>
                </a:solidFill>
                <a:latin typeface="Arial"/>
                <a:ea typeface="ＭＳ Ｐゴシック" charset="0"/>
                <a:cs typeface="Arial"/>
              </a:rPr>
              <a:t>with </a:t>
            </a:r>
            <a:r>
              <a:rPr lang="en-US" dirty="0" smtClean="0">
                <a:solidFill>
                  <a:schemeClr val="bg1"/>
                </a:solidFill>
                <a:latin typeface="Arial"/>
                <a:ea typeface="ＭＳ Ｐゴシック" charset="0"/>
                <a:cs typeface="Arial"/>
              </a:rPr>
              <a:t>excess</a:t>
            </a:r>
            <a:endParaRPr lang="en-US" baseline="30000" dirty="0">
              <a:solidFill>
                <a:schemeClr val="bg1"/>
              </a:solidFill>
              <a:latin typeface="Arial"/>
              <a:ea typeface="ＭＳ Ｐゴシック" charset="0"/>
              <a:cs typeface="Arial"/>
            </a:endParaRPr>
          </a:p>
          <a:p>
            <a:pPr marL="342900" indent="-342900" eaLnBrk="1" hangingPunct="1">
              <a:buFont typeface="Arial"/>
              <a:buChar char="•"/>
              <a:defRPr/>
            </a:pPr>
            <a:endParaRPr lang="en-US" dirty="0">
              <a:solidFill>
                <a:schemeClr val="bg1"/>
              </a:solidFill>
              <a:latin typeface="Arial"/>
              <a:ea typeface="ＭＳ Ｐゴシック" charset="0"/>
              <a:cs typeface="Arial"/>
            </a:endParaRPr>
          </a:p>
          <a:p>
            <a:pPr eaLnBrk="1" hangingPunct="1">
              <a:defRPr/>
            </a:pPr>
            <a:endParaRPr lang="en-US" dirty="0">
              <a:solidFill>
                <a:schemeClr val="bg1"/>
              </a:solidFill>
              <a:latin typeface="Arial"/>
              <a:ea typeface="ＭＳ Ｐゴシック" charset="0"/>
              <a:cs typeface="Arial"/>
            </a:endParaRPr>
          </a:p>
          <a:p>
            <a:pPr eaLnBrk="1" hangingPunct="1">
              <a:defRPr/>
            </a:pPr>
            <a:endParaRPr lang="en-US" dirty="0">
              <a:solidFill>
                <a:schemeClr val="bg1"/>
              </a:solidFill>
              <a:latin typeface="Arial"/>
              <a:ea typeface="ＭＳ Ｐゴシック" charset="0"/>
              <a:cs typeface="Arial"/>
            </a:endParaRPr>
          </a:p>
        </p:txBody>
      </p:sp>
    </p:spTree>
    <p:extLst>
      <p:ext uri="{BB962C8B-B14F-4D97-AF65-F5344CB8AC3E}">
        <p14:creationId xmlns:p14="http://schemas.microsoft.com/office/powerpoint/2010/main" val="12371520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Iodine deficiency</a:t>
            </a:r>
            <a:endParaRPr lang="en-US" dirty="0"/>
          </a:p>
        </p:txBody>
      </p:sp>
      <p:pic>
        <p:nvPicPr>
          <p:cNvPr id="5" name="Picture 4" descr="cretin.gif"/>
          <p:cNvPicPr>
            <a:picLocks noChangeAspect="1"/>
          </p:cNvPicPr>
          <p:nvPr/>
        </p:nvPicPr>
        <p:blipFill>
          <a:blip r:embed="rId2"/>
          <a:stretch>
            <a:fillRect/>
          </a:stretch>
        </p:blipFill>
        <p:spPr>
          <a:xfrm>
            <a:off x="933450" y="2178050"/>
            <a:ext cx="2501900" cy="2857500"/>
          </a:xfrm>
          <a:prstGeom prst="rect">
            <a:avLst/>
          </a:prstGeom>
        </p:spPr>
      </p:pic>
      <p:sp>
        <p:nvSpPr>
          <p:cNvPr id="6" name="TextBox 5"/>
          <p:cNvSpPr txBox="1"/>
          <p:nvPr/>
        </p:nvSpPr>
        <p:spPr>
          <a:xfrm>
            <a:off x="1403350" y="5433080"/>
            <a:ext cx="2032000" cy="523220"/>
          </a:xfrm>
          <a:prstGeom prst="rect">
            <a:avLst/>
          </a:prstGeom>
          <a:noFill/>
        </p:spPr>
        <p:txBody>
          <a:bodyPr wrap="square" rtlCol="0">
            <a:spAutoFit/>
          </a:bodyPr>
          <a:lstStyle/>
          <a:p>
            <a:r>
              <a:rPr lang="en-US" sz="2800" dirty="0" smtClean="0"/>
              <a:t>Cretinism</a:t>
            </a:r>
            <a:endParaRPr lang="en-US" sz="2800" dirty="0"/>
          </a:p>
        </p:txBody>
      </p:sp>
      <p:sp>
        <p:nvSpPr>
          <p:cNvPr id="9" name="TextBox 8"/>
          <p:cNvSpPr txBox="1"/>
          <p:nvPr/>
        </p:nvSpPr>
        <p:spPr>
          <a:xfrm>
            <a:off x="5127186" y="5433080"/>
            <a:ext cx="3102920" cy="523220"/>
          </a:xfrm>
          <a:prstGeom prst="rect">
            <a:avLst/>
          </a:prstGeom>
          <a:noFill/>
        </p:spPr>
        <p:txBody>
          <a:bodyPr wrap="square" rtlCol="0">
            <a:spAutoFit/>
          </a:bodyPr>
          <a:lstStyle/>
          <a:p>
            <a:r>
              <a:rPr lang="en-US" sz="2800" dirty="0" smtClean="0"/>
              <a:t>Hypothyroidism</a:t>
            </a:r>
            <a:endParaRPr lang="en-US" sz="2800" dirty="0"/>
          </a:p>
        </p:txBody>
      </p:sp>
      <p:pic>
        <p:nvPicPr>
          <p:cNvPr id="11" name="Picture 10" descr="iodine_deficiency.jpg"/>
          <p:cNvPicPr>
            <a:picLocks noChangeAspect="1"/>
          </p:cNvPicPr>
          <p:nvPr/>
        </p:nvPicPr>
        <p:blipFill>
          <a:blip r:embed="rId3"/>
          <a:srcRect l="27908" r="31478"/>
          <a:stretch>
            <a:fillRect/>
          </a:stretch>
        </p:blipFill>
        <p:spPr>
          <a:xfrm>
            <a:off x="6527968" y="2178050"/>
            <a:ext cx="1702138" cy="2857500"/>
          </a:xfrm>
          <a:prstGeom prst="rect">
            <a:avLst/>
          </a:prstGeom>
        </p:spPr>
      </p:pic>
      <p:pic>
        <p:nvPicPr>
          <p:cNvPr id="8" name="Picture 7" descr="dc3428d127454cb4bfbfb2ffd4f98b40.gif"/>
          <p:cNvPicPr>
            <a:picLocks noChangeAspect="1"/>
          </p:cNvPicPr>
          <p:nvPr/>
        </p:nvPicPr>
        <p:blipFill>
          <a:blip r:embed="rId4"/>
          <a:stretch>
            <a:fillRect/>
          </a:stretch>
        </p:blipFill>
        <p:spPr>
          <a:xfrm>
            <a:off x="4032418" y="2178050"/>
            <a:ext cx="2523179" cy="2857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care about the thyroid?</a:t>
            </a:r>
            <a:endParaRPr lang="en-US" dirty="0"/>
          </a:p>
        </p:txBody>
      </p:sp>
      <p:sp>
        <p:nvSpPr>
          <p:cNvPr id="3" name="Content Placeholder 2"/>
          <p:cNvSpPr>
            <a:spLocks noGrp="1"/>
          </p:cNvSpPr>
          <p:nvPr>
            <p:ph idx="1"/>
          </p:nvPr>
        </p:nvSpPr>
        <p:spPr/>
        <p:txBody>
          <a:bodyPr>
            <a:normAutofit/>
          </a:bodyPr>
          <a:lstStyle/>
          <a:p>
            <a:r>
              <a:rPr lang="en-US" dirty="0" smtClean="0"/>
              <a:t>The largest endocrine gland</a:t>
            </a:r>
          </a:p>
          <a:p>
            <a:r>
              <a:rPr lang="en-US" dirty="0" smtClean="0"/>
              <a:t>Affects all organ systems</a:t>
            </a:r>
          </a:p>
          <a:p>
            <a:r>
              <a:rPr lang="en-US" dirty="0" smtClean="0"/>
              <a:t>Thyroid disease is very prevalent</a:t>
            </a:r>
          </a:p>
          <a:p>
            <a:pPr lvl="1"/>
            <a:r>
              <a:rPr lang="en-US" dirty="0" smtClean="0"/>
              <a:t>Hypothyroidism affects  about 4.6% of the US population</a:t>
            </a:r>
          </a:p>
          <a:p>
            <a:pPr lvl="1"/>
            <a:r>
              <a:rPr lang="en-US" dirty="0" smtClean="0"/>
              <a:t>Hyperthyroidism affects about 1.3% of the US population</a:t>
            </a:r>
          </a:p>
          <a:p>
            <a:pPr lvl="1"/>
            <a:r>
              <a:rPr lang="en-US" dirty="0" smtClean="0"/>
              <a:t>Incidence of thyroid cancer increasing rapidly in recent years</a:t>
            </a:r>
          </a:p>
          <a:p>
            <a:r>
              <a:rPr lang="en-US" dirty="0" smtClean="0"/>
              <a:t>Treatment of thyroid disease is straightforward and highly effective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Iodine and the thyroid</a:t>
            </a:r>
            <a:endParaRPr lang="en-US" dirty="0"/>
          </a:p>
        </p:txBody>
      </p:sp>
      <p:sp>
        <p:nvSpPr>
          <p:cNvPr id="3" name="Content Placeholder 2"/>
          <p:cNvSpPr>
            <a:spLocks noGrp="1"/>
          </p:cNvSpPr>
          <p:nvPr>
            <p:ph idx="1"/>
          </p:nvPr>
        </p:nvSpPr>
        <p:spPr>
          <a:xfrm>
            <a:off x="241300" y="1816100"/>
            <a:ext cx="8559800" cy="4800600"/>
          </a:xfrm>
        </p:spPr>
        <p:txBody>
          <a:bodyPr>
            <a:normAutofit/>
          </a:bodyPr>
          <a:lstStyle/>
          <a:p>
            <a:r>
              <a:rPr lang="en-US" dirty="0" smtClean="0"/>
              <a:t>Iodide </a:t>
            </a:r>
            <a:r>
              <a:rPr lang="en-US" dirty="0" smtClean="0">
                <a:solidFill>
                  <a:srgbClr val="FF0000"/>
                </a:solidFill>
              </a:rPr>
              <a:t>excess</a:t>
            </a:r>
            <a:r>
              <a:rPr lang="en-US" dirty="0" smtClean="0"/>
              <a:t>: </a:t>
            </a:r>
          </a:p>
          <a:p>
            <a:pPr lvl="1"/>
            <a:r>
              <a:rPr lang="en-US" dirty="0" smtClean="0"/>
              <a:t>sudden exposure to high levels results in </a:t>
            </a:r>
            <a:r>
              <a:rPr lang="en-US" dirty="0" smtClean="0">
                <a:solidFill>
                  <a:srgbClr val="FF0000"/>
                </a:solidFill>
              </a:rPr>
              <a:t>INHIBITION</a:t>
            </a:r>
            <a:r>
              <a:rPr lang="en-US" dirty="0" smtClean="0"/>
              <a:t> of iodide </a:t>
            </a:r>
            <a:r>
              <a:rPr lang="en-US" dirty="0" err="1" smtClean="0"/>
              <a:t>organification</a:t>
            </a:r>
            <a:r>
              <a:rPr lang="en-US" dirty="0" smtClean="0"/>
              <a:t> and therefore decreased thyroid hormone synthesis  (Wolff-Chaikoff effect)</a:t>
            </a:r>
          </a:p>
          <a:p>
            <a:pPr lvl="1"/>
            <a:endParaRPr lang="en-US" dirty="0" smtClean="0"/>
          </a:p>
          <a:p>
            <a:pPr lvl="1"/>
            <a:r>
              <a:rPr lang="en-US" dirty="0" smtClean="0"/>
              <a:t>within 2-4 weeks organification resumes; likely due to decreased trapping of iodide due to ?decreased NIS activity</a:t>
            </a:r>
          </a:p>
          <a:p>
            <a:pPr lvl="1"/>
            <a:endParaRPr lang="en-US" dirty="0" smtClean="0"/>
          </a:p>
          <a:p>
            <a:pPr lvl="1"/>
            <a:r>
              <a:rPr lang="en-US" dirty="0" smtClean="0"/>
              <a:t>“Escape” does not occur in autoimmune thyroid disease</a:t>
            </a:r>
          </a:p>
          <a:p>
            <a:pPr lvl="1"/>
            <a:endParaRPr lang="en-US" dirty="0" smtClean="0"/>
          </a:p>
          <a:p>
            <a:pPr lvl="1"/>
            <a:r>
              <a:rPr lang="en-US" dirty="0" smtClean="0"/>
              <a:t>can cause hyperthyroidism (Jod-Basedow effect) in patients with latent Graves’ or multinodular goiters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5769841" y="6257085"/>
            <a:ext cx="2529897" cy="378199"/>
          </a:xfrm>
          <a:prstGeom prst="rect">
            <a:avLst/>
          </a:prstGeom>
          <a:noFill/>
          <a:ln w="9525">
            <a:noFill/>
            <a:round/>
            <a:headEnd/>
            <a:tailEnd/>
          </a:ln>
          <a:effectLst/>
        </p:spPr>
      </p:pic>
      <p:pic>
        <p:nvPicPr>
          <p:cNvPr id="3074" name="Picture 2"/>
          <p:cNvPicPr>
            <a:picLocks noChangeAspect="1" noChangeArrowheads="1"/>
          </p:cNvPicPr>
          <p:nvPr/>
        </p:nvPicPr>
        <p:blipFill>
          <a:blip r:embed="rId4"/>
          <a:srcRect/>
          <a:stretch>
            <a:fillRect/>
          </a:stretch>
        </p:blipFill>
        <p:spPr bwMode="auto">
          <a:xfrm>
            <a:off x="0" y="0"/>
            <a:ext cx="4178300" cy="6802429"/>
          </a:xfrm>
          <a:prstGeom prst="rect">
            <a:avLst/>
          </a:prstGeom>
          <a:noFill/>
          <a:ln w="9525">
            <a:noFill/>
            <a:round/>
            <a:headEnd/>
            <a:tailEnd/>
          </a:ln>
          <a:effectLst/>
        </p:spPr>
      </p:pic>
      <p:sp>
        <p:nvSpPr>
          <p:cNvPr id="3075" name="AutoShape 3"/>
          <p:cNvSpPr>
            <a:spLocks noChangeArrowheads="1"/>
          </p:cNvSpPr>
          <p:nvPr/>
        </p:nvSpPr>
        <p:spPr bwMode="auto">
          <a:xfrm>
            <a:off x="4711701" y="169161"/>
            <a:ext cx="4432300" cy="24851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0" tIns="0" rIns="0" bIns="0" anchor="ctr" anchorCtr="1">
            <a:prstTxWarp prst="textNoShape">
              <a:avLst/>
            </a:prstTxWarp>
          </a:bodyPr>
          <a:lstStyle/>
          <a:p>
            <a:pPr algn="ctr">
              <a:lnSpc>
                <a:spcPct val="97000"/>
              </a:lnSpc>
              <a:buClr>
                <a:srgbClr val="FFFFFF"/>
              </a:buClr>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400" b="1" dirty="0">
                <a:solidFill>
                  <a:srgbClr val="FFFFFF"/>
                </a:solidFill>
                <a:ea typeface="Arial Unicode MS" charset="0"/>
                <a:cs typeface="Arial Unicode MS" charset="0"/>
              </a:rPr>
              <a:t>Iodine Content of Some Iodine-Containing</a:t>
            </a:r>
            <a:r>
              <a:rPr lang="en-US" sz="2400" b="1" dirty="0" smtClean="0">
                <a:solidFill>
                  <a:srgbClr val="FFFFFF"/>
                </a:solidFill>
                <a:ea typeface="Arial Unicode MS" charset="0"/>
                <a:cs typeface="Arial Unicode MS" charset="0"/>
              </a:rPr>
              <a:t> </a:t>
            </a:r>
          </a:p>
          <a:p>
            <a:pPr algn="ctr">
              <a:lnSpc>
                <a:spcPct val="97000"/>
              </a:lnSpc>
              <a:buClr>
                <a:srgbClr val="FFFFFF"/>
              </a:buClr>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400" b="1" dirty="0" smtClean="0">
                <a:solidFill>
                  <a:srgbClr val="FFFFFF"/>
                </a:solidFill>
                <a:ea typeface="Arial Unicode MS" charset="0"/>
                <a:cs typeface="Arial Unicode MS" charset="0"/>
              </a:rPr>
              <a:t>Medications </a:t>
            </a:r>
            <a:r>
              <a:rPr lang="en-US" sz="2400" b="1" dirty="0">
                <a:solidFill>
                  <a:srgbClr val="FFFFFF"/>
                </a:solidFill>
                <a:ea typeface="Arial Unicode MS" charset="0"/>
                <a:cs typeface="Arial Unicode MS" charset="0"/>
              </a:rPr>
              <a:t>and Radiographic Contrast </a:t>
            </a:r>
            <a:r>
              <a:rPr lang="en-US" sz="2400" b="1" dirty="0" smtClean="0">
                <a:solidFill>
                  <a:srgbClr val="FFFFFF"/>
                </a:solidFill>
                <a:ea typeface="Arial Unicode MS" charset="0"/>
                <a:cs typeface="Arial Unicode MS" charset="0"/>
              </a:rPr>
              <a:t>Agents</a:t>
            </a:r>
            <a:endParaRPr lang="en-US" sz="2400" b="1" dirty="0">
              <a:solidFill>
                <a:srgbClr val="FFFFFF"/>
              </a:solidFill>
              <a:ea typeface="Arial Unicode MS" charset="0"/>
              <a:cs typeface="Arial Unicode MS" charset="0"/>
            </a:endParaRPr>
          </a:p>
        </p:txBody>
      </p:sp>
      <p:sp>
        <p:nvSpPr>
          <p:cNvPr id="3076" name="Text Box 4"/>
          <p:cNvSpPr txBox="1">
            <a:spLocks noChangeArrowheads="1"/>
          </p:cNvSpPr>
          <p:nvPr/>
        </p:nvSpPr>
        <p:spPr bwMode="auto">
          <a:xfrm>
            <a:off x="5769841" y="5852973"/>
            <a:ext cx="3374159" cy="320768"/>
          </a:xfrm>
          <a:prstGeom prst="rect">
            <a:avLst/>
          </a:prstGeom>
          <a:noFill/>
          <a:ln w="9525">
            <a:noFill/>
            <a:round/>
            <a:headEnd/>
            <a:tailEnd/>
          </a:ln>
          <a:effectLst/>
        </p:spPr>
        <p:txBody>
          <a:bodyPr lIns="0" tIns="0" rIns="0" bIns="0" anchor="ctr">
            <a:prstTxWarp prst="textNoShape">
              <a:avLst/>
            </a:prstTxWarp>
          </a:bodyPr>
          <a:lstStyle/>
          <a:p>
            <a:pPr>
              <a:lnSpc>
                <a:spcPct val="93000"/>
              </a:lnSpc>
              <a:buClr>
                <a:srgbClr val="FFFFFF"/>
              </a:buClr>
              <a:tabLst>
                <a:tab pos="649628" algn="l"/>
                <a:tab pos="1299256" algn="l"/>
                <a:tab pos="1948884" algn="l"/>
                <a:tab pos="2598511" algn="l"/>
                <a:tab pos="3248139" algn="l"/>
              </a:tabLst>
            </a:pPr>
            <a:r>
              <a:rPr lang="en-US" sz="1100" b="1" dirty="0">
                <a:solidFill>
                  <a:srgbClr val="FFFFFF"/>
                </a:solidFill>
                <a:ea typeface="Arial Unicode MS" charset="0"/>
                <a:cs typeface="Arial Unicode MS" charset="0"/>
              </a:rPr>
              <a:t>Wood AJ et al. N Engl J Med 1995;333:1688-1694.</a:t>
            </a:r>
          </a:p>
        </p:txBody>
      </p:sp>
      <p:sp>
        <p:nvSpPr>
          <p:cNvPr id="4" name="Oval 3"/>
          <p:cNvSpPr/>
          <p:nvPr/>
        </p:nvSpPr>
        <p:spPr>
          <a:xfrm>
            <a:off x="0" y="3733800"/>
            <a:ext cx="4013200" cy="6477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Hypothalamic-Pituitary-Thyroid Axis</a:t>
            </a:r>
            <a:endParaRPr lang="en-US" dirty="0"/>
          </a:p>
        </p:txBody>
      </p:sp>
      <p:pic>
        <p:nvPicPr>
          <p:cNvPr id="4" name="Picture 3" descr="art-cm.v02.fig1.gif"/>
          <p:cNvPicPr>
            <a:picLocks noChangeAspect="1"/>
          </p:cNvPicPr>
          <p:nvPr/>
        </p:nvPicPr>
        <p:blipFill>
          <a:blip r:embed="rId2"/>
          <a:stretch>
            <a:fillRect/>
          </a:stretch>
        </p:blipFill>
        <p:spPr>
          <a:xfrm>
            <a:off x="1549400" y="1720850"/>
            <a:ext cx="6045200" cy="4432300"/>
          </a:xfrm>
          <a:prstGeom prst="rect">
            <a:avLst/>
          </a:prstGeom>
        </p:spPr>
      </p:pic>
      <p:sp>
        <p:nvSpPr>
          <p:cNvPr id="5" name="TextBox 4"/>
          <p:cNvSpPr txBox="1"/>
          <p:nvPr/>
        </p:nvSpPr>
        <p:spPr>
          <a:xfrm>
            <a:off x="5727700" y="6324600"/>
            <a:ext cx="2717800" cy="368300"/>
          </a:xfrm>
          <a:prstGeom prst="rect">
            <a:avLst/>
          </a:prstGeom>
          <a:noFill/>
        </p:spPr>
        <p:txBody>
          <a:bodyPr wrap="square" rtlCol="0">
            <a:spAutoFit/>
          </a:bodyPr>
          <a:lstStyle/>
          <a:p>
            <a:r>
              <a:rPr lang="en-US" dirty="0" smtClean="0"/>
              <a:t>yenoh93.medceu.com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Thyrotropin Releasing Hormone</a:t>
            </a:r>
            <a:endParaRPr lang="en-US" dirty="0"/>
          </a:p>
        </p:txBody>
      </p:sp>
      <p:sp>
        <p:nvSpPr>
          <p:cNvPr id="3" name="Content Placeholder 2"/>
          <p:cNvSpPr>
            <a:spLocks noGrp="1"/>
          </p:cNvSpPr>
          <p:nvPr>
            <p:ph idx="1"/>
          </p:nvPr>
        </p:nvSpPr>
        <p:spPr>
          <a:xfrm>
            <a:off x="457200" y="1765300"/>
            <a:ext cx="8229600" cy="4940300"/>
          </a:xfrm>
        </p:spPr>
        <p:txBody>
          <a:bodyPr>
            <a:normAutofit lnSpcReduction="10000"/>
          </a:bodyPr>
          <a:lstStyle/>
          <a:p>
            <a:r>
              <a:rPr lang="en-US" dirty="0" smtClean="0"/>
              <a:t>Tripeptide synthesized in the </a:t>
            </a:r>
            <a:r>
              <a:rPr lang="en-US" dirty="0" err="1" smtClean="0"/>
              <a:t>paraventricular</a:t>
            </a:r>
            <a:r>
              <a:rPr lang="en-US" dirty="0" smtClean="0"/>
              <a:t> nucleus of the hypothalamus</a:t>
            </a:r>
          </a:p>
          <a:p>
            <a:r>
              <a:rPr lang="en-US" dirty="0" smtClean="0"/>
              <a:t>Stimulates synthesis, glycosylation, and release of TSH</a:t>
            </a:r>
          </a:p>
          <a:p>
            <a:r>
              <a:rPr lang="en-US" dirty="0" smtClean="0"/>
              <a:t>Stimulates prolactin synthesis and release</a:t>
            </a:r>
          </a:p>
          <a:p>
            <a:r>
              <a:rPr lang="en-US" dirty="0" smtClean="0"/>
              <a:t>Secretion of TRH is </a:t>
            </a:r>
            <a:r>
              <a:rPr lang="en-US" dirty="0" smtClean="0">
                <a:solidFill>
                  <a:schemeClr val="accent1"/>
                </a:solidFill>
              </a:rPr>
              <a:t>stimulated </a:t>
            </a:r>
            <a:r>
              <a:rPr lang="en-US" dirty="0" smtClean="0"/>
              <a:t>by:</a:t>
            </a:r>
          </a:p>
          <a:p>
            <a:pPr lvl="1"/>
            <a:r>
              <a:rPr lang="en-US" dirty="0" smtClean="0"/>
              <a:t>Decreased T3 and T4</a:t>
            </a:r>
          </a:p>
          <a:p>
            <a:pPr lvl="1"/>
            <a:r>
              <a:rPr lang="en-US" dirty="0" smtClean="0"/>
              <a:t>Neuronal “pulse generator”</a:t>
            </a:r>
          </a:p>
          <a:p>
            <a:r>
              <a:rPr lang="en-US" dirty="0" smtClean="0"/>
              <a:t>Secretion of TRH is </a:t>
            </a:r>
            <a:r>
              <a:rPr lang="en-US" dirty="0" smtClean="0">
                <a:solidFill>
                  <a:srgbClr val="FFB91D"/>
                </a:solidFill>
              </a:rPr>
              <a:t>inhibited</a:t>
            </a:r>
            <a:r>
              <a:rPr lang="en-US" dirty="0" smtClean="0"/>
              <a:t> by:</a:t>
            </a:r>
          </a:p>
          <a:p>
            <a:pPr lvl="1"/>
            <a:r>
              <a:rPr lang="en-US" dirty="0" smtClean="0"/>
              <a:t>Increased T3 and T4</a:t>
            </a:r>
          </a:p>
          <a:p>
            <a:pPr lvl="1"/>
            <a:r>
              <a:rPr lang="en-US" dirty="0" smtClean="0"/>
              <a:t>Hypothalamic tumors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Stimulating Hormone</a:t>
            </a:r>
            <a:endParaRPr lang="en-US" dirty="0"/>
          </a:p>
        </p:txBody>
      </p:sp>
      <p:sp>
        <p:nvSpPr>
          <p:cNvPr id="3" name="Content Placeholder 2"/>
          <p:cNvSpPr>
            <a:spLocks noGrp="1"/>
          </p:cNvSpPr>
          <p:nvPr>
            <p:ph idx="1"/>
          </p:nvPr>
        </p:nvSpPr>
        <p:spPr>
          <a:xfrm>
            <a:off x="609600" y="2832100"/>
            <a:ext cx="8356600" cy="3454400"/>
          </a:xfrm>
        </p:spPr>
        <p:txBody>
          <a:bodyPr>
            <a:normAutofit fontScale="55000" lnSpcReduction="20000"/>
          </a:bodyPr>
          <a:lstStyle/>
          <a:p>
            <a:endParaRPr lang="en-US" dirty="0" smtClean="0"/>
          </a:p>
          <a:p>
            <a:endParaRPr lang="en-US" dirty="0"/>
          </a:p>
          <a:p>
            <a:endParaRPr lang="en-US" dirty="0" smtClean="0"/>
          </a:p>
          <a:p>
            <a:r>
              <a:rPr lang="en-US" sz="3800" dirty="0" smtClean="0"/>
              <a:t>Acts through TSHR (G protein linked), to stimulate </a:t>
            </a:r>
            <a:r>
              <a:rPr lang="en-US" sz="3800" dirty="0" err="1" smtClean="0"/>
              <a:t>cAMP</a:t>
            </a:r>
            <a:r>
              <a:rPr lang="en-US" sz="3800" dirty="0" smtClean="0"/>
              <a:t> production</a:t>
            </a:r>
          </a:p>
          <a:p>
            <a:r>
              <a:rPr lang="en-US" sz="3800" dirty="0" smtClean="0"/>
              <a:t>Stimulates growth of thyroid cells, iodine uptake, synthesis and release of thyroid hormone</a:t>
            </a:r>
          </a:p>
          <a:p>
            <a:r>
              <a:rPr lang="en-US" sz="3800" dirty="0" smtClean="0"/>
              <a:t>Mutations of TSH receptor can be activating or inactivating</a:t>
            </a:r>
          </a:p>
          <a:p>
            <a:r>
              <a:rPr lang="en-US" sz="3800" dirty="0" smtClean="0"/>
              <a:t>Recombinant TSH used in treatment of thyroid cancer</a:t>
            </a:r>
          </a:p>
        </p:txBody>
      </p:sp>
      <p:pic>
        <p:nvPicPr>
          <p:cNvPr id="4" name="Picture 3" descr="goodfig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1714500"/>
            <a:ext cx="5715000" cy="2120900"/>
          </a:xfrm>
          <a:prstGeom prst="rect">
            <a:avLst/>
          </a:prstGeom>
        </p:spPr>
      </p:pic>
      <p:sp>
        <p:nvSpPr>
          <p:cNvPr id="5" name="Left Arrow 4"/>
          <p:cNvSpPr/>
          <p:nvPr/>
        </p:nvSpPr>
        <p:spPr>
          <a:xfrm flipV="1">
            <a:off x="7188200" y="3059428"/>
            <a:ext cx="1498600" cy="347981"/>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Stimulating Hormone</a:t>
            </a:r>
            <a:endParaRPr lang="en-US" dirty="0"/>
          </a:p>
        </p:txBody>
      </p:sp>
      <p:sp>
        <p:nvSpPr>
          <p:cNvPr id="3" name="Content Placeholder 2"/>
          <p:cNvSpPr>
            <a:spLocks noGrp="1"/>
          </p:cNvSpPr>
          <p:nvPr>
            <p:ph idx="1"/>
          </p:nvPr>
        </p:nvSpPr>
        <p:spPr>
          <a:xfrm>
            <a:off x="203200" y="1714500"/>
            <a:ext cx="8483600" cy="5143500"/>
          </a:xfrm>
        </p:spPr>
        <p:txBody>
          <a:bodyPr>
            <a:normAutofit/>
          </a:bodyPr>
          <a:lstStyle/>
          <a:p>
            <a:r>
              <a:rPr lang="en-US" dirty="0" smtClean="0"/>
              <a:t>Synthesis and release is </a:t>
            </a:r>
            <a:r>
              <a:rPr lang="en-US" dirty="0" smtClean="0">
                <a:solidFill>
                  <a:schemeClr val="accent1"/>
                </a:solidFill>
              </a:rPr>
              <a:t>stimulated </a:t>
            </a:r>
            <a:r>
              <a:rPr lang="en-US" dirty="0" smtClean="0"/>
              <a:t>by:</a:t>
            </a:r>
          </a:p>
          <a:p>
            <a:pPr lvl="1"/>
            <a:r>
              <a:rPr lang="en-US" dirty="0" smtClean="0"/>
              <a:t>TRH</a:t>
            </a:r>
          </a:p>
          <a:p>
            <a:pPr lvl="1"/>
            <a:r>
              <a:rPr lang="en-US" dirty="0" smtClean="0"/>
              <a:t>Decreased T4 and T3</a:t>
            </a:r>
          </a:p>
          <a:p>
            <a:pPr lvl="1"/>
            <a:endParaRPr lang="en-US" dirty="0" smtClean="0"/>
          </a:p>
          <a:p>
            <a:r>
              <a:rPr lang="en-US" dirty="0" smtClean="0"/>
              <a:t>Synthesis and release is </a:t>
            </a:r>
            <a:r>
              <a:rPr lang="en-US" dirty="0" smtClean="0">
                <a:solidFill>
                  <a:srgbClr val="FFB91D"/>
                </a:solidFill>
              </a:rPr>
              <a:t>inhibited </a:t>
            </a:r>
            <a:r>
              <a:rPr lang="en-US" dirty="0" smtClean="0"/>
              <a:t>by:</a:t>
            </a:r>
          </a:p>
          <a:p>
            <a:pPr lvl="1"/>
            <a:r>
              <a:rPr lang="en-US" dirty="0" smtClean="0"/>
              <a:t>Increased T4 and T3</a:t>
            </a:r>
          </a:p>
          <a:p>
            <a:pPr lvl="1"/>
            <a:r>
              <a:rPr lang="en-US" dirty="0" smtClean="0"/>
              <a:t>Medications (somatostatin, dopamine, glucocorticoids)</a:t>
            </a:r>
          </a:p>
          <a:p>
            <a:pPr lvl="1"/>
            <a:r>
              <a:rPr lang="en-US" dirty="0" smtClean="0"/>
              <a:t>Severe illness</a:t>
            </a:r>
          </a:p>
          <a:p>
            <a:pPr lvl="1"/>
            <a:r>
              <a:rPr lang="en-US" dirty="0" smtClean="0"/>
              <a:t>Pituitary tumors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transport</a:t>
            </a:r>
            <a:endParaRPr lang="en-US" dirty="0"/>
          </a:p>
        </p:txBody>
      </p:sp>
      <p:sp>
        <p:nvSpPr>
          <p:cNvPr id="3" name="Content Placeholder 2"/>
          <p:cNvSpPr>
            <a:spLocks noGrp="1"/>
          </p:cNvSpPr>
          <p:nvPr>
            <p:ph idx="1"/>
          </p:nvPr>
        </p:nvSpPr>
        <p:spPr/>
        <p:txBody>
          <a:bodyPr>
            <a:normAutofit fontScale="92500"/>
          </a:bodyPr>
          <a:lstStyle/>
          <a:p>
            <a:r>
              <a:rPr lang="en-US" dirty="0" smtClean="0"/>
              <a:t>Both T4 and T3 are mostly protein-bound</a:t>
            </a:r>
          </a:p>
          <a:p>
            <a:pPr lvl="1"/>
            <a:r>
              <a:rPr lang="en-US" dirty="0" smtClean="0"/>
              <a:t>T4 is 99.97% protein-bound</a:t>
            </a:r>
          </a:p>
          <a:p>
            <a:pPr lvl="1"/>
            <a:r>
              <a:rPr lang="en-US" dirty="0" smtClean="0"/>
              <a:t>T3 is 99.7% protein-bound</a:t>
            </a:r>
          </a:p>
          <a:p>
            <a:r>
              <a:rPr lang="en-US" dirty="0" smtClean="0">
                <a:solidFill>
                  <a:srgbClr val="FF0000"/>
                </a:solidFill>
              </a:rPr>
              <a:t>Free </a:t>
            </a:r>
            <a:r>
              <a:rPr lang="en-US" dirty="0" smtClean="0"/>
              <a:t>hormones responsible for hormonal activity, participate in feedback to the pituitary and are subject to metabolism</a:t>
            </a:r>
          </a:p>
          <a:p>
            <a:r>
              <a:rPr lang="en-US" dirty="0" smtClean="0"/>
              <a:t>Binding proteins serve as:</a:t>
            </a:r>
          </a:p>
          <a:p>
            <a:pPr lvl="1"/>
            <a:r>
              <a:rPr lang="en-US" dirty="0" smtClean="0"/>
              <a:t>means of transport</a:t>
            </a:r>
          </a:p>
          <a:p>
            <a:pPr lvl="1"/>
            <a:r>
              <a:rPr lang="en-US" dirty="0" smtClean="0"/>
              <a:t>a large reservoir of thyroid hormone</a:t>
            </a:r>
          </a:p>
          <a:p>
            <a:pPr lvl="1"/>
            <a:r>
              <a:rPr lang="en-US" dirty="0" smtClean="0"/>
              <a:t>protection of tissues from massive hormone release</a:t>
            </a:r>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transport</a:t>
            </a:r>
            <a:endParaRPr lang="en-US" dirty="0"/>
          </a:p>
        </p:txBody>
      </p:sp>
      <p:sp>
        <p:nvSpPr>
          <p:cNvPr id="3" name="Content Placeholder 2"/>
          <p:cNvSpPr>
            <a:spLocks noGrp="1"/>
          </p:cNvSpPr>
          <p:nvPr>
            <p:ph idx="1"/>
          </p:nvPr>
        </p:nvSpPr>
        <p:spPr>
          <a:xfrm>
            <a:off x="177800" y="1701800"/>
            <a:ext cx="8966200" cy="4940299"/>
          </a:xfrm>
        </p:spPr>
        <p:txBody>
          <a:bodyPr>
            <a:normAutofit/>
          </a:bodyPr>
          <a:lstStyle/>
          <a:p>
            <a:r>
              <a:rPr lang="en-US" dirty="0" smtClean="0"/>
              <a:t>TBG</a:t>
            </a:r>
          </a:p>
          <a:p>
            <a:pPr lvl="1"/>
            <a:r>
              <a:rPr lang="en-US" dirty="0" smtClean="0"/>
              <a:t>Synthesized by the liver</a:t>
            </a:r>
          </a:p>
          <a:p>
            <a:pPr lvl="1"/>
            <a:r>
              <a:rPr lang="en-US" dirty="0" smtClean="0"/>
              <a:t>High affinity for T3 and T4</a:t>
            </a:r>
          </a:p>
          <a:p>
            <a:pPr lvl="1"/>
            <a:r>
              <a:rPr lang="en-US" dirty="0" smtClean="0"/>
              <a:t>Carries about 70% of circulating thyroid hormone</a:t>
            </a:r>
          </a:p>
          <a:p>
            <a:pPr lvl="1"/>
            <a:r>
              <a:rPr lang="en-US" dirty="0" smtClean="0"/>
              <a:t>Levels increase in pregnancy, estrogen therapy, hepatitis; decreased by anabolic steroids, glucocorticoids, systemic illness</a:t>
            </a:r>
          </a:p>
          <a:p>
            <a:r>
              <a:rPr lang="en-US" dirty="0" smtClean="0"/>
              <a:t>Transthyretin</a:t>
            </a:r>
          </a:p>
          <a:p>
            <a:pPr lvl="1"/>
            <a:r>
              <a:rPr lang="en-US" dirty="0" smtClean="0"/>
              <a:t>Binds 10% of circulating T4; has much less affinity for T3</a:t>
            </a:r>
          </a:p>
          <a:p>
            <a:r>
              <a:rPr lang="en-US" dirty="0" smtClean="0"/>
              <a:t>Albumin</a:t>
            </a:r>
          </a:p>
          <a:p>
            <a:pPr lvl="1"/>
            <a:r>
              <a:rPr lang="en-US" dirty="0" smtClean="0"/>
              <a:t>Carries 15% of T4 and T3</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4169" y="0"/>
            <a:ext cx="8229600" cy="1143000"/>
          </a:xfrm>
        </p:spPr>
        <p:txBody>
          <a:bodyPr>
            <a:normAutofit fontScale="90000"/>
          </a:bodyPr>
          <a:lstStyle/>
          <a:p>
            <a:r>
              <a:rPr lang="en-US" dirty="0" smtClean="0"/>
              <a:t>TBG and maintenance of Free T4</a:t>
            </a:r>
            <a:endParaRPr lang="en-US" dirty="0"/>
          </a:p>
        </p:txBody>
      </p:sp>
      <p:grpSp>
        <p:nvGrpSpPr>
          <p:cNvPr id="27" name="Group 26"/>
          <p:cNvGrpSpPr/>
          <p:nvPr/>
        </p:nvGrpSpPr>
        <p:grpSpPr>
          <a:xfrm>
            <a:off x="0" y="2837181"/>
            <a:ext cx="2090418" cy="3677919"/>
            <a:chOff x="782319" y="2791462"/>
            <a:chExt cx="2090418" cy="3677919"/>
          </a:xfrm>
        </p:grpSpPr>
        <p:grpSp>
          <p:nvGrpSpPr>
            <p:cNvPr id="22" name="Group 21"/>
            <p:cNvGrpSpPr/>
            <p:nvPr/>
          </p:nvGrpSpPr>
          <p:grpSpPr>
            <a:xfrm>
              <a:off x="1352231" y="2791462"/>
              <a:ext cx="1203325" cy="3670300"/>
              <a:chOff x="457200" y="2882900"/>
              <a:chExt cx="1203325" cy="3670300"/>
            </a:xfrm>
          </p:grpSpPr>
          <p:grpSp>
            <p:nvGrpSpPr>
              <p:cNvPr id="13" name="Group 12"/>
              <p:cNvGrpSpPr/>
              <p:nvPr/>
            </p:nvGrpSpPr>
            <p:grpSpPr>
              <a:xfrm>
                <a:off x="1082675" y="2882900"/>
                <a:ext cx="577850" cy="3670300"/>
                <a:chOff x="857250" y="2159000"/>
                <a:chExt cx="577850" cy="3670300"/>
              </a:xfrm>
            </p:grpSpPr>
            <p:sp>
              <p:nvSpPr>
                <p:cNvPr id="6" name="Rectangle 5"/>
                <p:cNvSpPr/>
                <p:nvPr/>
              </p:nvSpPr>
              <p:spPr>
                <a:xfrm>
                  <a:off x="857250" y="2159000"/>
                  <a:ext cx="546100" cy="3441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857250" y="5448300"/>
                  <a:ext cx="57785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Left Brace 17"/>
              <p:cNvSpPr/>
              <p:nvPr/>
            </p:nvSpPr>
            <p:spPr>
              <a:xfrm>
                <a:off x="457200" y="2882900"/>
                <a:ext cx="325119" cy="36703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21" name="TextBox 20"/>
            <p:cNvSpPr txBox="1"/>
            <p:nvPr/>
          </p:nvSpPr>
          <p:spPr>
            <a:xfrm>
              <a:off x="782319" y="4458900"/>
              <a:ext cx="895031" cy="400110"/>
            </a:xfrm>
            <a:prstGeom prst="rect">
              <a:avLst/>
            </a:prstGeom>
            <a:noFill/>
          </p:spPr>
          <p:txBody>
            <a:bodyPr wrap="square" rtlCol="0">
              <a:spAutoFit/>
            </a:bodyPr>
            <a:lstStyle/>
            <a:p>
              <a:r>
                <a:rPr lang="en-US" sz="2000" b="1" dirty="0" smtClean="0">
                  <a:solidFill>
                    <a:srgbClr val="FFFF00"/>
                  </a:solidFill>
                </a:rPr>
                <a:t>TT4</a:t>
              </a:r>
              <a:endParaRPr lang="en-US" sz="2000" b="1" dirty="0">
                <a:solidFill>
                  <a:srgbClr val="FFFF00"/>
                </a:solidFill>
              </a:endParaRPr>
            </a:p>
          </p:txBody>
        </p:sp>
        <p:sp>
          <p:nvSpPr>
            <p:cNvPr id="25" name="TextBox 24"/>
            <p:cNvSpPr txBox="1"/>
            <p:nvPr/>
          </p:nvSpPr>
          <p:spPr>
            <a:xfrm>
              <a:off x="1977706" y="6100049"/>
              <a:ext cx="895031" cy="369332"/>
            </a:xfrm>
            <a:prstGeom prst="rect">
              <a:avLst/>
            </a:prstGeom>
            <a:noFill/>
          </p:spPr>
          <p:txBody>
            <a:bodyPr wrap="square" rtlCol="0">
              <a:spAutoFit/>
            </a:bodyPr>
            <a:lstStyle/>
            <a:p>
              <a:r>
                <a:rPr lang="en-US" dirty="0" smtClean="0"/>
                <a:t>FT4</a:t>
              </a:r>
              <a:endParaRPr lang="en-US" dirty="0"/>
            </a:p>
          </p:txBody>
        </p:sp>
      </p:grpSp>
      <p:grpSp>
        <p:nvGrpSpPr>
          <p:cNvPr id="58" name="Group 57"/>
          <p:cNvGrpSpPr/>
          <p:nvPr/>
        </p:nvGrpSpPr>
        <p:grpSpPr>
          <a:xfrm>
            <a:off x="734056" y="1548861"/>
            <a:ext cx="8212777" cy="5048928"/>
            <a:chOff x="734056" y="1548861"/>
            <a:chExt cx="8212777" cy="5048928"/>
          </a:xfrm>
        </p:grpSpPr>
        <p:cxnSp>
          <p:nvCxnSpPr>
            <p:cNvPr id="35" name="Straight Arrow Connector 34"/>
            <p:cNvCxnSpPr/>
            <p:nvPr/>
          </p:nvCxnSpPr>
          <p:spPr>
            <a:xfrm>
              <a:off x="1953579" y="3595688"/>
              <a:ext cx="18907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290125" y="3073400"/>
              <a:ext cx="1351282" cy="369332"/>
            </a:xfrm>
            <a:prstGeom prst="rect">
              <a:avLst/>
            </a:prstGeom>
            <a:noFill/>
          </p:spPr>
          <p:txBody>
            <a:bodyPr wrap="square" rtlCol="0">
              <a:spAutoFit/>
            </a:bodyPr>
            <a:lstStyle/>
            <a:p>
              <a:r>
                <a:rPr lang="en-US" dirty="0" smtClean="0"/>
                <a:t>estrogen</a:t>
              </a:r>
              <a:endParaRPr lang="en-US" dirty="0"/>
            </a:p>
          </p:txBody>
        </p:sp>
        <p:sp>
          <p:nvSpPr>
            <p:cNvPr id="37" name="TextBox 36"/>
            <p:cNvSpPr txBox="1"/>
            <p:nvPr/>
          </p:nvSpPr>
          <p:spPr>
            <a:xfrm>
              <a:off x="1280160" y="4318000"/>
              <a:ext cx="673419" cy="1015663"/>
            </a:xfrm>
            <a:prstGeom prst="rect">
              <a:avLst/>
            </a:prstGeom>
            <a:noFill/>
          </p:spPr>
          <p:txBody>
            <a:bodyPr wrap="square" rtlCol="0">
              <a:spAutoFit/>
            </a:bodyPr>
            <a:lstStyle/>
            <a:p>
              <a:r>
                <a:rPr lang="en-US" sz="2000" b="1" dirty="0" smtClean="0">
                  <a:solidFill>
                    <a:schemeClr val="bg1"/>
                  </a:solidFill>
                </a:rPr>
                <a:t>T</a:t>
              </a:r>
            </a:p>
            <a:p>
              <a:r>
                <a:rPr lang="en-US" sz="2000" b="1" dirty="0" smtClean="0">
                  <a:solidFill>
                    <a:schemeClr val="bg1"/>
                  </a:solidFill>
                </a:rPr>
                <a:t>B</a:t>
              </a:r>
            </a:p>
            <a:p>
              <a:r>
                <a:rPr lang="en-US" sz="2000" b="1" dirty="0" smtClean="0">
                  <a:solidFill>
                    <a:schemeClr val="bg1"/>
                  </a:solidFill>
                </a:rPr>
                <a:t>G</a:t>
              </a:r>
              <a:endParaRPr lang="en-US" sz="2000" b="1" dirty="0">
                <a:solidFill>
                  <a:schemeClr val="bg1"/>
                </a:solidFill>
              </a:endParaRPr>
            </a:p>
          </p:txBody>
        </p:sp>
        <p:grpSp>
          <p:nvGrpSpPr>
            <p:cNvPr id="41" name="Group 40"/>
            <p:cNvGrpSpPr/>
            <p:nvPr/>
          </p:nvGrpSpPr>
          <p:grpSpPr>
            <a:xfrm>
              <a:off x="3193732" y="2162809"/>
              <a:ext cx="2160268" cy="4434980"/>
              <a:chOff x="3763963" y="2120900"/>
              <a:chExt cx="2160268" cy="4434980"/>
            </a:xfrm>
          </p:grpSpPr>
          <p:grpSp>
            <p:nvGrpSpPr>
              <p:cNvPr id="23" name="Group 22"/>
              <p:cNvGrpSpPr/>
              <p:nvPr/>
            </p:nvGrpSpPr>
            <p:grpSpPr>
              <a:xfrm>
                <a:off x="4333875" y="2120900"/>
                <a:ext cx="1118869" cy="4394200"/>
                <a:chOff x="2583181" y="2159000"/>
                <a:chExt cx="1118869" cy="4394200"/>
              </a:xfrm>
            </p:grpSpPr>
            <p:grpSp>
              <p:nvGrpSpPr>
                <p:cNvPr id="19" name="Group 18"/>
                <p:cNvGrpSpPr/>
                <p:nvPr/>
              </p:nvGrpSpPr>
              <p:grpSpPr>
                <a:xfrm>
                  <a:off x="3155950" y="2159000"/>
                  <a:ext cx="546100" cy="4394200"/>
                  <a:chOff x="2451100" y="2159000"/>
                  <a:chExt cx="546100" cy="4394200"/>
                </a:xfrm>
              </p:grpSpPr>
              <p:sp>
                <p:nvSpPr>
                  <p:cNvPr id="9" name="Rectangle 8"/>
                  <p:cNvSpPr/>
                  <p:nvPr/>
                </p:nvSpPr>
                <p:spPr>
                  <a:xfrm>
                    <a:off x="2451100" y="2159000"/>
                    <a:ext cx="546100" cy="439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flipV="1">
                    <a:off x="2451100" y="6324599"/>
                    <a:ext cx="546100" cy="22098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Left Brace 19"/>
                <p:cNvSpPr/>
                <p:nvPr/>
              </p:nvSpPr>
              <p:spPr>
                <a:xfrm>
                  <a:off x="2583181" y="2882900"/>
                  <a:ext cx="325119" cy="36703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28" name="TextBox 27"/>
              <p:cNvSpPr txBox="1"/>
              <p:nvPr/>
            </p:nvSpPr>
            <p:spPr>
              <a:xfrm>
                <a:off x="3763963" y="4512238"/>
                <a:ext cx="895031" cy="400110"/>
              </a:xfrm>
              <a:prstGeom prst="rect">
                <a:avLst/>
              </a:prstGeom>
              <a:noFill/>
            </p:spPr>
            <p:txBody>
              <a:bodyPr wrap="square" rtlCol="0">
                <a:spAutoFit/>
              </a:bodyPr>
              <a:lstStyle/>
              <a:p>
                <a:r>
                  <a:rPr lang="en-US" sz="2000" b="1" dirty="0" smtClean="0">
                    <a:solidFill>
                      <a:srgbClr val="FFFF00"/>
                    </a:solidFill>
                  </a:rPr>
                  <a:t>TT4</a:t>
                </a:r>
                <a:endParaRPr lang="en-US" sz="2000" b="1" dirty="0">
                  <a:solidFill>
                    <a:srgbClr val="FFFF00"/>
                  </a:solidFill>
                </a:endParaRPr>
              </a:p>
            </p:txBody>
          </p:sp>
          <p:sp>
            <p:nvSpPr>
              <p:cNvPr id="29" name="TextBox 28"/>
              <p:cNvSpPr txBox="1"/>
              <p:nvPr/>
            </p:nvSpPr>
            <p:spPr>
              <a:xfrm>
                <a:off x="5029200" y="6278881"/>
                <a:ext cx="895031" cy="276999"/>
              </a:xfrm>
              <a:prstGeom prst="rect">
                <a:avLst/>
              </a:prstGeom>
              <a:noFill/>
            </p:spPr>
            <p:txBody>
              <a:bodyPr wrap="square" rtlCol="0">
                <a:spAutoFit/>
              </a:bodyPr>
              <a:lstStyle/>
              <a:p>
                <a:r>
                  <a:rPr lang="en-US" sz="1200" dirty="0" smtClean="0"/>
                  <a:t>FT4</a:t>
                </a:r>
                <a:endParaRPr lang="en-US" sz="1200" dirty="0"/>
              </a:p>
            </p:txBody>
          </p:sp>
          <p:sp>
            <p:nvSpPr>
              <p:cNvPr id="38" name="TextBox 37"/>
              <p:cNvSpPr txBox="1"/>
              <p:nvPr/>
            </p:nvSpPr>
            <p:spPr>
              <a:xfrm>
                <a:off x="5029200" y="4318000"/>
                <a:ext cx="673419" cy="1015663"/>
              </a:xfrm>
              <a:prstGeom prst="rect">
                <a:avLst/>
              </a:prstGeom>
              <a:noFill/>
            </p:spPr>
            <p:txBody>
              <a:bodyPr wrap="square" rtlCol="0">
                <a:spAutoFit/>
              </a:bodyPr>
              <a:lstStyle/>
              <a:p>
                <a:r>
                  <a:rPr lang="en-US" sz="2000" b="1" dirty="0" smtClean="0">
                    <a:solidFill>
                      <a:schemeClr val="bg1"/>
                    </a:solidFill>
                  </a:rPr>
                  <a:t>T</a:t>
                </a:r>
              </a:p>
              <a:p>
                <a:r>
                  <a:rPr lang="en-US" sz="2000" b="1" dirty="0" smtClean="0">
                    <a:solidFill>
                      <a:schemeClr val="bg1"/>
                    </a:solidFill>
                  </a:rPr>
                  <a:t>B</a:t>
                </a:r>
              </a:p>
              <a:p>
                <a:r>
                  <a:rPr lang="en-US" sz="2000" b="1" dirty="0" smtClean="0">
                    <a:solidFill>
                      <a:schemeClr val="bg1"/>
                    </a:solidFill>
                  </a:rPr>
                  <a:t>G</a:t>
                </a:r>
                <a:endParaRPr lang="en-US" sz="2000" b="1" dirty="0">
                  <a:solidFill>
                    <a:schemeClr val="bg1"/>
                  </a:solidFill>
                </a:endParaRPr>
              </a:p>
            </p:txBody>
          </p:sp>
        </p:grpSp>
        <p:grpSp>
          <p:nvGrpSpPr>
            <p:cNvPr id="45" name="Group 44"/>
            <p:cNvGrpSpPr/>
            <p:nvPr/>
          </p:nvGrpSpPr>
          <p:grpSpPr>
            <a:xfrm>
              <a:off x="6389529" y="2195192"/>
              <a:ext cx="2128201" cy="4344672"/>
              <a:chOff x="6812280" y="2162809"/>
              <a:chExt cx="2128201" cy="4344672"/>
            </a:xfrm>
          </p:grpSpPr>
          <p:grpSp>
            <p:nvGrpSpPr>
              <p:cNvPr id="31" name="Group 30"/>
              <p:cNvGrpSpPr/>
              <p:nvPr/>
            </p:nvGrpSpPr>
            <p:grpSpPr>
              <a:xfrm>
                <a:off x="8045450" y="2162809"/>
                <a:ext cx="577850" cy="4310381"/>
                <a:chOff x="5943600" y="2159000"/>
                <a:chExt cx="577850" cy="4310381"/>
              </a:xfrm>
            </p:grpSpPr>
            <p:sp>
              <p:nvSpPr>
                <p:cNvPr id="7" name="Rectangle 6"/>
                <p:cNvSpPr/>
                <p:nvPr/>
              </p:nvSpPr>
              <p:spPr>
                <a:xfrm>
                  <a:off x="5943600" y="2159000"/>
                  <a:ext cx="546100" cy="416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5943600" y="6088381"/>
                  <a:ext cx="57785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8138160" y="4318000"/>
                <a:ext cx="673419" cy="1015663"/>
              </a:xfrm>
              <a:prstGeom prst="rect">
                <a:avLst/>
              </a:prstGeom>
              <a:noFill/>
            </p:spPr>
            <p:txBody>
              <a:bodyPr wrap="square" rtlCol="0">
                <a:spAutoFit/>
              </a:bodyPr>
              <a:lstStyle/>
              <a:p>
                <a:r>
                  <a:rPr lang="en-US" sz="2000" b="1" dirty="0" smtClean="0">
                    <a:solidFill>
                      <a:schemeClr val="bg1"/>
                    </a:solidFill>
                  </a:rPr>
                  <a:t>T</a:t>
                </a:r>
              </a:p>
              <a:p>
                <a:r>
                  <a:rPr lang="en-US" sz="2000" b="1" dirty="0" smtClean="0">
                    <a:solidFill>
                      <a:schemeClr val="bg1"/>
                    </a:solidFill>
                  </a:rPr>
                  <a:t>B</a:t>
                </a:r>
              </a:p>
              <a:p>
                <a:r>
                  <a:rPr lang="en-US" sz="2000" b="1" dirty="0" smtClean="0">
                    <a:solidFill>
                      <a:schemeClr val="bg1"/>
                    </a:solidFill>
                  </a:rPr>
                  <a:t>G</a:t>
                </a:r>
                <a:endParaRPr lang="en-US" sz="2000" b="1" dirty="0">
                  <a:solidFill>
                    <a:schemeClr val="bg1"/>
                  </a:solidFill>
                </a:endParaRPr>
              </a:p>
            </p:txBody>
          </p:sp>
          <p:sp>
            <p:nvSpPr>
              <p:cNvPr id="42" name="TextBox 41"/>
              <p:cNvSpPr txBox="1"/>
              <p:nvPr/>
            </p:nvSpPr>
            <p:spPr>
              <a:xfrm>
                <a:off x="8045450" y="6126481"/>
                <a:ext cx="895031" cy="369332"/>
              </a:xfrm>
              <a:prstGeom prst="rect">
                <a:avLst/>
              </a:prstGeom>
              <a:noFill/>
            </p:spPr>
            <p:txBody>
              <a:bodyPr wrap="square" rtlCol="0">
                <a:spAutoFit/>
              </a:bodyPr>
              <a:lstStyle/>
              <a:p>
                <a:r>
                  <a:rPr lang="en-US" dirty="0" smtClean="0"/>
                  <a:t>FT4</a:t>
                </a:r>
                <a:endParaRPr lang="en-US" dirty="0"/>
              </a:p>
            </p:txBody>
          </p:sp>
          <p:sp>
            <p:nvSpPr>
              <p:cNvPr id="43" name="TextBox 42"/>
              <p:cNvSpPr txBox="1"/>
              <p:nvPr/>
            </p:nvSpPr>
            <p:spPr>
              <a:xfrm>
                <a:off x="6812280" y="4117945"/>
                <a:ext cx="895031" cy="400110"/>
              </a:xfrm>
              <a:prstGeom prst="rect">
                <a:avLst/>
              </a:prstGeom>
              <a:noFill/>
            </p:spPr>
            <p:txBody>
              <a:bodyPr wrap="square" rtlCol="0">
                <a:spAutoFit/>
              </a:bodyPr>
              <a:lstStyle/>
              <a:p>
                <a:r>
                  <a:rPr lang="en-US" sz="2000" b="1" dirty="0" smtClean="0">
                    <a:solidFill>
                      <a:srgbClr val="FFFF00"/>
                    </a:solidFill>
                  </a:rPr>
                  <a:t>TT4</a:t>
                </a:r>
                <a:endParaRPr lang="en-US" sz="2000" b="1" dirty="0">
                  <a:solidFill>
                    <a:srgbClr val="FFFF00"/>
                  </a:solidFill>
                </a:endParaRPr>
              </a:p>
            </p:txBody>
          </p:sp>
          <p:sp>
            <p:nvSpPr>
              <p:cNvPr id="44" name="Left Brace 43"/>
              <p:cNvSpPr/>
              <p:nvPr/>
            </p:nvSpPr>
            <p:spPr>
              <a:xfrm>
                <a:off x="7392747" y="2162809"/>
                <a:ext cx="435135" cy="434467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47" name="TextBox 46"/>
            <p:cNvSpPr txBox="1"/>
            <p:nvPr/>
          </p:nvSpPr>
          <p:spPr>
            <a:xfrm>
              <a:off x="734056" y="1548861"/>
              <a:ext cx="1556069" cy="646331"/>
            </a:xfrm>
            <a:prstGeom prst="rect">
              <a:avLst/>
            </a:prstGeom>
            <a:noFill/>
          </p:spPr>
          <p:txBody>
            <a:bodyPr wrap="square" rtlCol="0">
              <a:spAutoFit/>
            </a:bodyPr>
            <a:lstStyle/>
            <a:p>
              <a:r>
                <a:rPr lang="en-US" dirty="0" smtClean="0"/>
                <a:t>Normal TT4, Normal FT4</a:t>
              </a:r>
              <a:endParaRPr lang="en-US" dirty="0"/>
            </a:p>
          </p:txBody>
        </p:sp>
        <p:sp>
          <p:nvSpPr>
            <p:cNvPr id="48" name="TextBox 47"/>
            <p:cNvSpPr txBox="1"/>
            <p:nvPr/>
          </p:nvSpPr>
          <p:spPr>
            <a:xfrm>
              <a:off x="7390764" y="1548861"/>
              <a:ext cx="1556069" cy="646331"/>
            </a:xfrm>
            <a:prstGeom prst="rect">
              <a:avLst/>
            </a:prstGeom>
            <a:noFill/>
          </p:spPr>
          <p:txBody>
            <a:bodyPr wrap="square" rtlCol="0">
              <a:spAutoFit/>
            </a:bodyPr>
            <a:lstStyle/>
            <a:p>
              <a:r>
                <a:rPr lang="en-US" dirty="0" smtClean="0"/>
                <a:t>High TT4, Normal FT4</a:t>
              </a:r>
              <a:endParaRPr lang="en-US" dirty="0"/>
            </a:p>
          </p:txBody>
        </p:sp>
        <p:sp>
          <p:nvSpPr>
            <p:cNvPr id="49" name="TextBox 48"/>
            <p:cNvSpPr txBox="1"/>
            <p:nvPr/>
          </p:nvSpPr>
          <p:spPr>
            <a:xfrm>
              <a:off x="4088763" y="1548861"/>
              <a:ext cx="1556069" cy="646331"/>
            </a:xfrm>
            <a:prstGeom prst="rect">
              <a:avLst/>
            </a:prstGeom>
            <a:noFill/>
          </p:spPr>
          <p:txBody>
            <a:bodyPr wrap="square" rtlCol="0">
              <a:spAutoFit/>
            </a:bodyPr>
            <a:lstStyle/>
            <a:p>
              <a:r>
                <a:rPr lang="en-US" dirty="0" smtClean="0"/>
                <a:t>Normal TT4, Low FT4</a:t>
              </a:r>
              <a:endParaRPr lang="en-US" dirty="0"/>
            </a:p>
          </p:txBody>
        </p:sp>
        <p:sp>
          <p:nvSpPr>
            <p:cNvPr id="51" name="TextBox 50"/>
            <p:cNvSpPr txBox="1"/>
            <p:nvPr/>
          </p:nvSpPr>
          <p:spPr>
            <a:xfrm>
              <a:off x="5132388" y="3119566"/>
              <a:ext cx="1930560" cy="369332"/>
            </a:xfrm>
            <a:prstGeom prst="rect">
              <a:avLst/>
            </a:prstGeom>
            <a:noFill/>
          </p:spPr>
          <p:txBody>
            <a:bodyPr wrap="square" rtlCol="0">
              <a:spAutoFit/>
            </a:bodyPr>
            <a:lstStyle/>
            <a:p>
              <a:r>
                <a:rPr lang="en-US" dirty="0" smtClean="0"/>
                <a:t>      TSH</a:t>
              </a:r>
              <a:endParaRPr lang="en-US" dirty="0"/>
            </a:p>
          </p:txBody>
        </p:sp>
        <p:sp>
          <p:nvSpPr>
            <p:cNvPr id="53" name="TextBox 52"/>
            <p:cNvSpPr txBox="1"/>
            <p:nvPr/>
          </p:nvSpPr>
          <p:spPr>
            <a:xfrm>
              <a:off x="5132388" y="3597276"/>
              <a:ext cx="1930560" cy="369332"/>
            </a:xfrm>
            <a:prstGeom prst="rect">
              <a:avLst/>
            </a:prstGeom>
            <a:noFill/>
          </p:spPr>
          <p:txBody>
            <a:bodyPr wrap="square" rtlCol="0">
              <a:spAutoFit/>
            </a:bodyPr>
            <a:lstStyle/>
            <a:p>
              <a:r>
                <a:rPr lang="en-US" dirty="0" smtClean="0"/>
                <a:t>      T4 synthesis</a:t>
              </a:r>
              <a:endParaRPr lang="en-US" dirty="0"/>
            </a:p>
          </p:txBody>
        </p:sp>
        <p:grpSp>
          <p:nvGrpSpPr>
            <p:cNvPr id="57" name="Group 56"/>
            <p:cNvGrpSpPr/>
            <p:nvPr/>
          </p:nvGrpSpPr>
          <p:grpSpPr>
            <a:xfrm>
              <a:off x="5129784" y="3119566"/>
              <a:ext cx="1893317" cy="847042"/>
              <a:chOff x="5129784" y="3119566"/>
              <a:chExt cx="1893317" cy="847042"/>
            </a:xfrm>
          </p:grpSpPr>
          <p:cxnSp>
            <p:nvCxnSpPr>
              <p:cNvPr id="46" name="Straight Arrow Connector 45"/>
              <p:cNvCxnSpPr/>
              <p:nvPr/>
            </p:nvCxnSpPr>
            <p:spPr>
              <a:xfrm>
                <a:off x="5132388" y="3594100"/>
                <a:ext cx="18907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Up Arrow 53"/>
              <p:cNvSpPr/>
              <p:nvPr/>
            </p:nvSpPr>
            <p:spPr>
              <a:xfrm>
                <a:off x="5132388" y="3119566"/>
                <a:ext cx="221612" cy="32316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Up Arrow 55"/>
              <p:cNvSpPr/>
              <p:nvPr/>
            </p:nvSpPr>
            <p:spPr>
              <a:xfrm>
                <a:off x="5129784" y="3643442"/>
                <a:ext cx="221612" cy="32316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Thyroid hormone </a:t>
            </a:r>
            <a:br>
              <a:rPr lang="en-US" dirty="0" smtClean="0"/>
            </a:br>
            <a:r>
              <a:rPr lang="en-US" dirty="0" smtClean="0"/>
              <a:t>transport into cells</a:t>
            </a:r>
            <a:endParaRPr lang="en-US" dirty="0"/>
          </a:p>
        </p:txBody>
      </p:sp>
      <p:sp>
        <p:nvSpPr>
          <p:cNvPr id="3" name="Content Placeholder 2"/>
          <p:cNvSpPr>
            <a:spLocks noGrp="1"/>
          </p:cNvSpPr>
          <p:nvPr>
            <p:ph idx="1"/>
          </p:nvPr>
        </p:nvSpPr>
        <p:spPr>
          <a:xfrm>
            <a:off x="457200" y="1943100"/>
            <a:ext cx="8229600" cy="4330700"/>
          </a:xfrm>
        </p:spPr>
        <p:txBody>
          <a:bodyPr>
            <a:normAutofit/>
          </a:bodyPr>
          <a:lstStyle/>
          <a:p>
            <a:r>
              <a:rPr lang="en-US" sz="2800" dirty="0" smtClean="0"/>
              <a:t>Transport depends on </a:t>
            </a:r>
            <a:r>
              <a:rPr lang="en-US" sz="2800" dirty="0" smtClean="0">
                <a:solidFill>
                  <a:srgbClr val="FF0000"/>
                </a:solidFill>
              </a:rPr>
              <a:t>thyroid hormone transporters</a:t>
            </a:r>
          </a:p>
          <a:p>
            <a:r>
              <a:rPr lang="en-US" sz="2800" dirty="0" smtClean="0"/>
              <a:t>Differentially expressed in various tissues; allow selective entry of thyroid hormones into cells</a:t>
            </a:r>
          </a:p>
          <a:p>
            <a:r>
              <a:rPr lang="en-US" sz="2800" dirty="0" smtClean="0"/>
              <a:t>Organic anion transporters (e.g. OATP1)</a:t>
            </a:r>
          </a:p>
          <a:p>
            <a:r>
              <a:rPr lang="en-US" sz="2800" dirty="0" smtClean="0"/>
              <a:t>Amino acid transporters (e.g. MCT8)</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81299"/>
            <a:ext cx="8229600" cy="4238502"/>
          </a:xfrm>
        </p:spPr>
        <p:txBody>
          <a:bodyPr>
            <a:normAutofit/>
          </a:bodyPr>
          <a:lstStyle/>
          <a:p>
            <a:pPr>
              <a:buNone/>
            </a:pPr>
            <a:r>
              <a:rPr lang="en-US" dirty="0" smtClean="0">
                <a:solidFill>
                  <a:schemeClr val="accent2"/>
                </a:solidFill>
              </a:rPr>
              <a:t>1.   Thyroid in Health</a:t>
            </a:r>
          </a:p>
          <a:p>
            <a:pPr lvl="1"/>
            <a:r>
              <a:rPr lang="en-US" dirty="0" smtClean="0"/>
              <a:t>Anatomy and histology</a:t>
            </a:r>
          </a:p>
          <a:p>
            <a:pPr lvl="1"/>
            <a:r>
              <a:rPr lang="en-US" dirty="0" smtClean="0"/>
              <a:t>Thyroid hormone structure</a:t>
            </a:r>
          </a:p>
          <a:p>
            <a:pPr lvl="1"/>
            <a:r>
              <a:rPr lang="en-US" dirty="0" smtClean="0"/>
              <a:t>Thyroid hormone synthesis</a:t>
            </a:r>
          </a:p>
          <a:p>
            <a:pPr lvl="1"/>
            <a:r>
              <a:rPr lang="en-US" dirty="0" smtClean="0"/>
              <a:t>Iodine and the thyroid</a:t>
            </a:r>
          </a:p>
          <a:p>
            <a:pPr lvl="1"/>
            <a:r>
              <a:rPr lang="en-US" dirty="0" smtClean="0"/>
              <a:t>Regulation of thyroid function</a:t>
            </a:r>
          </a:p>
          <a:p>
            <a:pPr lvl="1"/>
            <a:r>
              <a:rPr lang="en-US" dirty="0" smtClean="0"/>
              <a:t>Thyroid hormone transport</a:t>
            </a:r>
          </a:p>
          <a:p>
            <a:pPr lvl="1"/>
            <a:r>
              <a:rPr lang="en-US" dirty="0" smtClean="0"/>
              <a:t>Thyroid hormone action</a:t>
            </a:r>
          </a:p>
          <a:p>
            <a:pPr lvl="1"/>
            <a:r>
              <a:rPr lang="en-US" dirty="0" smtClean="0"/>
              <a:t>Thyroid hormone metabolism</a:t>
            </a:r>
          </a:p>
          <a:p>
            <a:pPr lvl="1">
              <a:buNone/>
            </a:pPr>
            <a:endParaRPr lang="en-US" dirty="0" smtClean="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MCT8 mutation and the Allan-Herndon-Dudley Syndrome</a:t>
            </a:r>
            <a:endParaRPr lang="en-US" dirty="0"/>
          </a:p>
        </p:txBody>
      </p:sp>
      <p:pic>
        <p:nvPicPr>
          <p:cNvPr id="4" name="Picture 3" descr="PIIS0002929707609008.gr3_lrg.hi.jpg"/>
          <p:cNvPicPr>
            <a:picLocks noChangeAspect="1"/>
          </p:cNvPicPr>
          <p:nvPr/>
        </p:nvPicPr>
        <p:blipFill>
          <a:blip r:embed="rId2"/>
          <a:stretch>
            <a:fillRect/>
          </a:stretch>
        </p:blipFill>
        <p:spPr>
          <a:xfrm>
            <a:off x="4970272" y="1711147"/>
            <a:ext cx="3038856" cy="4556760"/>
          </a:xfrm>
          <a:prstGeom prst="rect">
            <a:avLst/>
          </a:prstGeom>
        </p:spPr>
      </p:pic>
      <p:sp>
        <p:nvSpPr>
          <p:cNvPr id="5" name="TextBox 4"/>
          <p:cNvSpPr txBox="1"/>
          <p:nvPr/>
        </p:nvSpPr>
        <p:spPr>
          <a:xfrm>
            <a:off x="3568700" y="6431280"/>
            <a:ext cx="4787900" cy="369332"/>
          </a:xfrm>
          <a:prstGeom prst="rect">
            <a:avLst/>
          </a:prstGeom>
          <a:noFill/>
        </p:spPr>
        <p:txBody>
          <a:bodyPr wrap="square" rtlCol="0">
            <a:spAutoFit/>
          </a:bodyPr>
          <a:lstStyle/>
          <a:p>
            <a:r>
              <a:rPr lang="en-US" dirty="0" smtClean="0"/>
              <a:t>Schwartz et al., Am J Hum Genetics 2005, 77:41</a:t>
            </a:r>
            <a:endParaRPr lang="en-US" dirty="0"/>
          </a:p>
        </p:txBody>
      </p:sp>
      <p:sp>
        <p:nvSpPr>
          <p:cNvPr id="6" name="TextBox 5"/>
          <p:cNvSpPr txBox="1"/>
          <p:nvPr/>
        </p:nvSpPr>
        <p:spPr>
          <a:xfrm>
            <a:off x="190500" y="2235200"/>
            <a:ext cx="4064000" cy="1323439"/>
          </a:xfrm>
          <a:prstGeom prst="rect">
            <a:avLst/>
          </a:prstGeom>
          <a:noFill/>
        </p:spPr>
        <p:txBody>
          <a:bodyPr wrap="square" rtlCol="0">
            <a:spAutoFit/>
          </a:bodyPr>
          <a:lstStyle/>
          <a:p>
            <a:pPr>
              <a:buFontTx/>
              <a:buChar char="-"/>
            </a:pPr>
            <a:r>
              <a:rPr lang="en-US" sz="2000" dirty="0" smtClean="0"/>
              <a:t>  Severe X-linked mental retardation</a:t>
            </a:r>
          </a:p>
          <a:p>
            <a:pPr>
              <a:buFontTx/>
              <a:buChar char="-"/>
            </a:pPr>
            <a:r>
              <a:rPr lang="en-US" sz="2000" dirty="0" smtClean="0"/>
              <a:t>  Spastic paraplegia</a:t>
            </a:r>
          </a:p>
          <a:p>
            <a:pPr>
              <a:buFontTx/>
              <a:buChar char="-"/>
            </a:pPr>
            <a:r>
              <a:rPr lang="en-US" sz="2000" dirty="0" smtClean="0"/>
              <a:t>  Abnormal thyroid function tests</a:t>
            </a:r>
          </a:p>
          <a:p>
            <a:pPr>
              <a:buFontTx/>
              <a:buChar cha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receptors</a:t>
            </a:r>
            <a:endParaRPr lang="en-US" dirty="0"/>
          </a:p>
        </p:txBody>
      </p:sp>
      <p:sp>
        <p:nvSpPr>
          <p:cNvPr id="3" name="Content Placeholder 2"/>
          <p:cNvSpPr>
            <a:spLocks noGrp="1"/>
          </p:cNvSpPr>
          <p:nvPr>
            <p:ph idx="1"/>
          </p:nvPr>
        </p:nvSpPr>
        <p:spPr>
          <a:xfrm>
            <a:off x="292100" y="1841500"/>
            <a:ext cx="8572500" cy="4762499"/>
          </a:xfrm>
        </p:spPr>
        <p:txBody>
          <a:bodyPr>
            <a:normAutofit/>
          </a:bodyPr>
          <a:lstStyle/>
          <a:p>
            <a:r>
              <a:rPr lang="en-US" dirty="0" err="1" smtClean="0"/>
              <a:t>TR</a:t>
            </a:r>
            <a:r>
              <a:rPr lang="en-US" dirty="0" err="1" smtClean="0">
                <a:latin typeface="Symbol" charset="2"/>
                <a:cs typeface="Symbol" charset="2"/>
              </a:rPr>
              <a:t>a</a:t>
            </a:r>
            <a:r>
              <a:rPr lang="en-US" dirty="0" smtClean="0">
                <a:latin typeface="Symbol" charset="2"/>
                <a:cs typeface="Symbol" charset="2"/>
              </a:rPr>
              <a:t> </a:t>
            </a:r>
            <a:r>
              <a:rPr lang="en-US" dirty="0" smtClean="0"/>
              <a:t>(1 and 2) and </a:t>
            </a:r>
            <a:r>
              <a:rPr lang="en-US" dirty="0" err="1" smtClean="0"/>
              <a:t>TR</a:t>
            </a:r>
            <a:r>
              <a:rPr lang="en-US" dirty="0" err="1" smtClean="0">
                <a:latin typeface="Symbol" charset="2"/>
                <a:cs typeface="Symbol" charset="2"/>
              </a:rPr>
              <a:t>b</a:t>
            </a:r>
            <a:r>
              <a:rPr lang="en-US" dirty="0" smtClean="0">
                <a:latin typeface="Symbol" charset="2"/>
                <a:cs typeface="Symbol" charset="2"/>
              </a:rPr>
              <a:t> </a:t>
            </a:r>
            <a:r>
              <a:rPr lang="en-US" dirty="0" smtClean="0"/>
              <a:t>(1 and 2) receptors </a:t>
            </a:r>
          </a:p>
          <a:p>
            <a:r>
              <a:rPr lang="en-US" dirty="0" smtClean="0"/>
              <a:t>Concentration varies in tissues, changes during development</a:t>
            </a:r>
          </a:p>
          <a:p>
            <a:pPr lvl="2"/>
            <a:r>
              <a:rPr lang="en-US" dirty="0" smtClean="0"/>
              <a:t>TR</a:t>
            </a:r>
            <a:r>
              <a:rPr lang="en-US" dirty="0">
                <a:latin typeface="Symbol" charset="2"/>
                <a:cs typeface="Symbol" charset="2"/>
              </a:rPr>
              <a:t>a</a:t>
            </a:r>
            <a:r>
              <a:rPr lang="en-US" dirty="0" smtClean="0"/>
              <a:t>1: predominant in skeletal and cardiac muscle, bone, GI tract</a:t>
            </a:r>
          </a:p>
          <a:p>
            <a:pPr lvl="2"/>
            <a:r>
              <a:rPr lang="en-US" dirty="0" smtClean="0"/>
              <a:t>TR</a:t>
            </a:r>
            <a:r>
              <a:rPr lang="en-US" dirty="0">
                <a:latin typeface="Symbol" charset="2"/>
                <a:cs typeface="Symbol" charset="2"/>
              </a:rPr>
              <a:t>a</a:t>
            </a:r>
            <a:r>
              <a:rPr lang="en-US" dirty="0" smtClean="0"/>
              <a:t>2: does not bind T3; function unknown</a:t>
            </a:r>
          </a:p>
          <a:p>
            <a:pPr lvl="2"/>
            <a:r>
              <a:rPr lang="en-US" dirty="0" smtClean="0"/>
              <a:t>TR</a:t>
            </a:r>
            <a:r>
              <a:rPr lang="en-US" dirty="0">
                <a:latin typeface="Symbol" charset="2"/>
                <a:cs typeface="Symbol" charset="2"/>
              </a:rPr>
              <a:t>b</a:t>
            </a:r>
            <a:r>
              <a:rPr lang="en-US" dirty="0" smtClean="0"/>
              <a:t>1: predominant in liver, kidney, brain</a:t>
            </a:r>
          </a:p>
          <a:p>
            <a:pPr lvl="2"/>
            <a:r>
              <a:rPr lang="en-US" dirty="0" smtClean="0"/>
              <a:t>TR</a:t>
            </a:r>
            <a:r>
              <a:rPr lang="en-US" dirty="0">
                <a:latin typeface="Symbol" charset="2"/>
                <a:cs typeface="Symbol" charset="2"/>
              </a:rPr>
              <a:t>b</a:t>
            </a:r>
            <a:r>
              <a:rPr lang="en-US" dirty="0" smtClean="0"/>
              <a:t>2: expressed in hypothalamus, anterior pituitary, cochlea</a:t>
            </a:r>
          </a:p>
          <a:p>
            <a:r>
              <a:rPr lang="en-US" dirty="0" smtClean="0"/>
              <a:t>Mutations in </a:t>
            </a:r>
            <a:r>
              <a:rPr lang="en-US" dirty="0" err="1" smtClean="0"/>
              <a:t>TR</a:t>
            </a:r>
            <a:r>
              <a:rPr lang="en-US" dirty="0" err="1" smtClean="0">
                <a:latin typeface="Symbol" charset="2"/>
                <a:cs typeface="Symbol" charset="2"/>
              </a:rPr>
              <a:t>b</a:t>
            </a:r>
            <a:r>
              <a:rPr lang="en-US" dirty="0" smtClean="0">
                <a:latin typeface="Symbol" charset="2"/>
                <a:cs typeface="Symbol" charset="2"/>
              </a:rPr>
              <a:t> </a:t>
            </a:r>
            <a:r>
              <a:rPr lang="en-US" dirty="0" smtClean="0"/>
              <a:t>causing lower affinity for T3: thyroid hormone resistance (generalized or pituitary only)</a:t>
            </a:r>
          </a:p>
          <a:p>
            <a:r>
              <a:rPr lang="en-US" dirty="0" smtClean="0"/>
              <a:t>Mutations in </a:t>
            </a:r>
            <a:r>
              <a:rPr lang="en-US" dirty="0" err="1" smtClean="0"/>
              <a:t>TR</a:t>
            </a:r>
            <a:r>
              <a:rPr lang="en-US" dirty="0" err="1" smtClean="0">
                <a:latin typeface="Symbol" charset="2"/>
                <a:cs typeface="Symbol" charset="2"/>
              </a:rPr>
              <a:t>a</a:t>
            </a:r>
            <a:r>
              <a:rPr lang="en-US" dirty="0" smtClean="0"/>
              <a:t>: growth and developmental retardation, skeletal dysplasia, constipation</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action</a:t>
            </a:r>
            <a:endParaRPr lang="en-US" dirty="0"/>
          </a:p>
        </p:txBody>
      </p:sp>
      <p:pic>
        <p:nvPicPr>
          <p:cNvPr id="6" name="Picture 5" descr="Type_ii_nuclear_receptor_action.png"/>
          <p:cNvPicPr>
            <a:picLocks noChangeAspect="1"/>
          </p:cNvPicPr>
          <p:nvPr/>
        </p:nvPicPr>
        <p:blipFill>
          <a:blip r:embed="rId2"/>
          <a:stretch>
            <a:fillRect/>
          </a:stretch>
        </p:blipFill>
        <p:spPr>
          <a:xfrm>
            <a:off x="190500" y="1677987"/>
            <a:ext cx="6386513" cy="4789330"/>
          </a:xfrm>
          <a:prstGeom prst="rect">
            <a:avLst/>
          </a:prstGeom>
        </p:spPr>
      </p:pic>
      <p:sp>
        <p:nvSpPr>
          <p:cNvPr id="8" name="TextBox 7"/>
          <p:cNvSpPr txBox="1"/>
          <p:nvPr/>
        </p:nvSpPr>
        <p:spPr>
          <a:xfrm>
            <a:off x="2374900" y="6467317"/>
            <a:ext cx="6769100" cy="307777"/>
          </a:xfrm>
          <a:prstGeom prst="rect">
            <a:avLst/>
          </a:prstGeom>
          <a:noFill/>
        </p:spPr>
        <p:txBody>
          <a:bodyPr wrap="square" rtlCol="0">
            <a:spAutoFit/>
          </a:bodyPr>
          <a:lstStyle/>
          <a:p>
            <a:r>
              <a:rPr lang="en-US" sz="1400" i="1" dirty="0" smtClean="0"/>
              <a:t>http://commons.wikimedia.org/wiki/File:Type_ii_nuclear_receptor_action.png</a:t>
            </a:r>
            <a:endParaRPr lang="en-US" sz="1400" i="1" dirty="0"/>
          </a:p>
        </p:txBody>
      </p:sp>
      <p:sp>
        <p:nvSpPr>
          <p:cNvPr id="5" name="TextBox 4"/>
          <p:cNvSpPr txBox="1"/>
          <p:nvPr/>
        </p:nvSpPr>
        <p:spPr>
          <a:xfrm>
            <a:off x="6577013" y="2857500"/>
            <a:ext cx="2324100" cy="3139321"/>
          </a:xfrm>
          <a:prstGeom prst="rect">
            <a:avLst/>
          </a:prstGeom>
          <a:noFill/>
        </p:spPr>
        <p:txBody>
          <a:bodyPr wrap="square" rtlCol="0">
            <a:spAutoFit/>
          </a:bodyPr>
          <a:lstStyle/>
          <a:p>
            <a:pPr>
              <a:buFont typeface="Arial"/>
              <a:buChar char="•"/>
            </a:pPr>
            <a:r>
              <a:rPr lang="en-US" dirty="0" smtClean="0"/>
              <a:t>  in the absence of TH, TR represses gene transcription through interaction with </a:t>
            </a:r>
            <a:r>
              <a:rPr lang="en-US" dirty="0" err="1" smtClean="0"/>
              <a:t>corepressor</a:t>
            </a:r>
            <a:r>
              <a:rPr lang="en-US" dirty="0" smtClean="0"/>
              <a:t> proteins</a:t>
            </a:r>
          </a:p>
          <a:p>
            <a:endParaRPr lang="en-US" dirty="0" smtClean="0"/>
          </a:p>
          <a:p>
            <a:pPr>
              <a:buFont typeface="Arial"/>
              <a:buChar char="•"/>
            </a:pPr>
            <a:r>
              <a:rPr lang="en-US" dirty="0" smtClean="0"/>
              <a:t> in the presence of TH, TR activates gene transcription through interaction with </a:t>
            </a:r>
            <a:r>
              <a:rPr lang="en-US" dirty="0" err="1" smtClean="0"/>
              <a:t>coactivator</a:t>
            </a:r>
            <a:r>
              <a:rPr lang="en-US" dirty="0" smtClean="0"/>
              <a:t> proteins</a:t>
            </a:r>
          </a:p>
        </p:txBody>
      </p:sp>
    </p:spTree>
    <p:extLst>
      <p:ext uri="{BB962C8B-B14F-4D97-AF65-F5344CB8AC3E}">
        <p14:creationId xmlns:p14="http://schemas.microsoft.com/office/powerpoint/2010/main" val="72575140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Thyroid hormone actions</a:t>
            </a:r>
            <a:endParaRPr lang="en-US" dirty="0"/>
          </a:p>
        </p:txBody>
      </p:sp>
      <p:sp>
        <p:nvSpPr>
          <p:cNvPr id="3" name="Content Placeholder 2"/>
          <p:cNvSpPr>
            <a:spLocks noGrp="1"/>
          </p:cNvSpPr>
          <p:nvPr>
            <p:ph idx="1"/>
          </p:nvPr>
        </p:nvSpPr>
        <p:spPr/>
        <p:txBody>
          <a:bodyPr>
            <a:normAutofit/>
          </a:bodyPr>
          <a:lstStyle/>
          <a:p>
            <a:r>
              <a:rPr lang="en-US" u="sng" dirty="0" smtClean="0"/>
              <a:t>Controls growth and development</a:t>
            </a:r>
          </a:p>
          <a:p>
            <a:pPr lvl="1"/>
            <a:r>
              <a:rPr lang="en-US" dirty="0" smtClean="0"/>
              <a:t>Brain development (myelination, cerebellum)</a:t>
            </a:r>
          </a:p>
          <a:p>
            <a:pPr lvl="1"/>
            <a:r>
              <a:rPr lang="en-US" dirty="0" smtClean="0"/>
              <a:t>Skeletal maturation</a:t>
            </a:r>
          </a:p>
          <a:p>
            <a:pPr lvl="1"/>
            <a:endParaRPr lang="en-US" dirty="0" smtClean="0"/>
          </a:p>
          <a:p>
            <a:r>
              <a:rPr lang="en-US" u="sng" dirty="0" smtClean="0"/>
              <a:t>Controls metabolism</a:t>
            </a:r>
          </a:p>
          <a:p>
            <a:pPr lvl="1"/>
            <a:r>
              <a:rPr lang="en-US" dirty="0" smtClean="0"/>
              <a:t>Stimulates Na+/K+ ATPase</a:t>
            </a:r>
          </a:p>
          <a:p>
            <a:pPr lvl="1"/>
            <a:r>
              <a:rPr lang="en-US" dirty="0" smtClean="0"/>
              <a:t>Increases oxygen consumption</a:t>
            </a:r>
          </a:p>
          <a:p>
            <a:pPr lvl="1"/>
            <a:r>
              <a:rPr lang="en-US" dirty="0" smtClean="0"/>
              <a:t>Increases heat production</a:t>
            </a:r>
          </a:p>
          <a:p>
            <a:pPr lvl="1"/>
            <a:r>
              <a:rPr lang="en-US" dirty="0" smtClean="0"/>
              <a:t>Increases basal metabolic rate</a:t>
            </a:r>
          </a:p>
        </p:txBody>
      </p:sp>
    </p:spTree>
    <p:extLst>
      <p:ext uri="{BB962C8B-B14F-4D97-AF65-F5344CB8AC3E}">
        <p14:creationId xmlns:p14="http://schemas.microsoft.com/office/powerpoint/2010/main" val="39545393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actions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CV:      inotropy and chronotropy</a:t>
            </a:r>
          </a:p>
          <a:p>
            <a:r>
              <a:rPr lang="en-US" dirty="0" smtClean="0"/>
              <a:t>Sympathetic nervous system:      beta-adrenergic receptors ,                     sensitivity to catecholamines</a:t>
            </a:r>
          </a:p>
          <a:p>
            <a:r>
              <a:rPr lang="en-US" dirty="0" smtClean="0"/>
              <a:t>GI:     gut motility  </a:t>
            </a:r>
          </a:p>
          <a:p>
            <a:r>
              <a:rPr lang="en-US" dirty="0" smtClean="0"/>
              <a:t>Skeleton:     bone resorption</a:t>
            </a:r>
          </a:p>
          <a:p>
            <a:r>
              <a:rPr lang="en-US" dirty="0" smtClean="0"/>
              <a:t>Neuromuscular:       muscle contraction/relaxation</a:t>
            </a:r>
          </a:p>
          <a:p>
            <a:r>
              <a:rPr lang="en-US" dirty="0" smtClean="0"/>
              <a:t>Lipid/carbohydrate metabolism:      glucose absorption,   gluconeogenesis,      cholesterol synthesis and degradation,  lipolysis</a:t>
            </a:r>
          </a:p>
          <a:p>
            <a:pPr lvl="1"/>
            <a:endParaRPr lang="en-US" dirty="0"/>
          </a:p>
        </p:txBody>
      </p:sp>
      <p:sp>
        <p:nvSpPr>
          <p:cNvPr id="7" name="Up Arrow 6"/>
          <p:cNvSpPr/>
          <p:nvPr/>
        </p:nvSpPr>
        <p:spPr>
          <a:xfrm>
            <a:off x="1250109" y="3429000"/>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Up Arrow 7"/>
          <p:cNvSpPr/>
          <p:nvPr/>
        </p:nvSpPr>
        <p:spPr>
          <a:xfrm>
            <a:off x="4521200" y="2667000"/>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Up Arrow 8"/>
          <p:cNvSpPr/>
          <p:nvPr/>
        </p:nvSpPr>
        <p:spPr>
          <a:xfrm>
            <a:off x="2075179" y="3987800"/>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Up Arrow 9"/>
          <p:cNvSpPr/>
          <p:nvPr/>
        </p:nvSpPr>
        <p:spPr>
          <a:xfrm>
            <a:off x="1342819" y="2057401"/>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Up Arrow 10"/>
          <p:cNvSpPr/>
          <p:nvPr/>
        </p:nvSpPr>
        <p:spPr>
          <a:xfrm>
            <a:off x="8110217" y="2667000"/>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Up Arrow 11"/>
          <p:cNvSpPr/>
          <p:nvPr/>
        </p:nvSpPr>
        <p:spPr>
          <a:xfrm>
            <a:off x="2946400" y="4483100"/>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Up Arrow 12"/>
          <p:cNvSpPr/>
          <p:nvPr/>
        </p:nvSpPr>
        <p:spPr>
          <a:xfrm>
            <a:off x="4864100" y="4991100"/>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Up Arrow 13"/>
          <p:cNvSpPr/>
          <p:nvPr/>
        </p:nvSpPr>
        <p:spPr>
          <a:xfrm>
            <a:off x="7539991" y="4991100"/>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Up Arrow 14"/>
          <p:cNvSpPr/>
          <p:nvPr/>
        </p:nvSpPr>
        <p:spPr>
          <a:xfrm>
            <a:off x="8017507" y="5232400"/>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Up Arrow 15"/>
          <p:cNvSpPr/>
          <p:nvPr/>
        </p:nvSpPr>
        <p:spPr>
          <a:xfrm>
            <a:off x="3039109" y="5232400"/>
            <a:ext cx="185419" cy="24130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97701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metabolism</a:t>
            </a:r>
            <a:endParaRPr lang="en-US" dirty="0"/>
          </a:p>
        </p:txBody>
      </p:sp>
      <p:grpSp>
        <p:nvGrpSpPr>
          <p:cNvPr id="8" name="Group 7"/>
          <p:cNvGrpSpPr/>
          <p:nvPr/>
        </p:nvGrpSpPr>
        <p:grpSpPr>
          <a:xfrm>
            <a:off x="295644" y="1733549"/>
            <a:ext cx="8594356" cy="4872515"/>
            <a:chOff x="295644" y="1733549"/>
            <a:chExt cx="8594356" cy="4872515"/>
          </a:xfrm>
        </p:grpSpPr>
        <p:graphicFrame>
          <p:nvGraphicFramePr>
            <p:cNvPr id="224258" name="Object 2"/>
            <p:cNvGraphicFramePr>
              <a:graphicFrameLocks noChangeAspect="1"/>
            </p:cNvGraphicFramePr>
            <p:nvPr>
              <p:extLst>
                <p:ext uri="{D42A27DB-BD31-4B8C-83A1-F6EECF244321}">
                  <p14:modId xmlns:p14="http://schemas.microsoft.com/office/powerpoint/2010/main" val="4025428299"/>
                </p:ext>
              </p:extLst>
            </p:nvPr>
          </p:nvGraphicFramePr>
          <p:xfrm>
            <a:off x="295644" y="1733549"/>
            <a:ext cx="6409955" cy="4538178"/>
          </p:xfrm>
          <a:graphic>
            <a:graphicData uri="http://schemas.openxmlformats.org/presentationml/2006/ole">
              <mc:AlternateContent xmlns:mc="http://schemas.openxmlformats.org/markup-compatibility/2006">
                <mc:Choice xmlns:v="urn:schemas-microsoft-com:vml" Requires="v">
                  <p:oleObj spid="_x0000_s224302" name="Document" r:id="rId3" imgW="4610100" imgH="3263900" progId="Word.Document.12">
                    <p:link updateAutomatic="1"/>
                  </p:oleObj>
                </mc:Choice>
                <mc:Fallback>
                  <p:oleObj name="Document" r:id="rId3" imgW="4610100" imgH="32639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44" y="1733549"/>
                          <a:ext cx="6409955" cy="4538178"/>
                        </a:xfrm>
                        <a:prstGeom prst="rect">
                          <a:avLst/>
                        </a:prstGeom>
                        <a:noFill/>
                        <a:ln>
                          <a:noFill/>
                        </a:ln>
                        <a:extLst/>
                      </p:spPr>
                    </p:pic>
                  </p:oleObj>
                </mc:Fallback>
              </mc:AlternateContent>
            </a:graphicData>
          </a:graphic>
        </p:graphicFrame>
        <p:sp>
          <p:nvSpPr>
            <p:cNvPr id="5" name="TextBox 4"/>
            <p:cNvSpPr txBox="1"/>
            <p:nvPr/>
          </p:nvSpPr>
          <p:spPr>
            <a:xfrm>
              <a:off x="2025650" y="5054600"/>
              <a:ext cx="615950" cy="369332"/>
            </a:xfrm>
            <a:prstGeom prst="rect">
              <a:avLst/>
            </a:prstGeom>
            <a:noFill/>
          </p:spPr>
          <p:txBody>
            <a:bodyPr wrap="square" rtlCol="0">
              <a:spAutoFit/>
            </a:bodyPr>
            <a:lstStyle/>
            <a:p>
              <a:r>
                <a:rPr lang="en-US" dirty="0" smtClean="0">
                  <a:solidFill>
                    <a:schemeClr val="bg1"/>
                  </a:solidFill>
                </a:rPr>
                <a:t>35%</a:t>
              </a:r>
              <a:endParaRPr lang="en-US" dirty="0">
                <a:solidFill>
                  <a:schemeClr val="bg1"/>
                </a:solidFill>
              </a:endParaRPr>
            </a:p>
          </p:txBody>
        </p:sp>
        <p:sp>
          <p:nvSpPr>
            <p:cNvPr id="6" name="TextBox 5"/>
            <p:cNvSpPr txBox="1"/>
            <p:nvPr/>
          </p:nvSpPr>
          <p:spPr>
            <a:xfrm>
              <a:off x="3714750" y="5054600"/>
              <a:ext cx="876300" cy="369332"/>
            </a:xfrm>
            <a:prstGeom prst="rect">
              <a:avLst/>
            </a:prstGeom>
            <a:noFill/>
          </p:spPr>
          <p:txBody>
            <a:bodyPr wrap="square" rtlCol="0">
              <a:spAutoFit/>
            </a:bodyPr>
            <a:lstStyle/>
            <a:p>
              <a:r>
                <a:rPr lang="en-US" dirty="0" smtClean="0">
                  <a:solidFill>
                    <a:schemeClr val="bg1"/>
                  </a:solidFill>
                </a:rPr>
                <a:t>45%</a:t>
              </a:r>
              <a:endParaRPr lang="en-US" dirty="0">
                <a:solidFill>
                  <a:schemeClr val="bg1"/>
                </a:solidFill>
              </a:endParaRPr>
            </a:p>
          </p:txBody>
        </p:sp>
        <p:sp>
          <p:nvSpPr>
            <p:cNvPr id="7" name="TextBox 6"/>
            <p:cNvSpPr txBox="1"/>
            <p:nvPr/>
          </p:nvSpPr>
          <p:spPr>
            <a:xfrm>
              <a:off x="5861050" y="6236732"/>
              <a:ext cx="3028950" cy="369332"/>
            </a:xfrm>
            <a:prstGeom prst="rect">
              <a:avLst/>
            </a:prstGeom>
            <a:noFill/>
          </p:spPr>
          <p:txBody>
            <a:bodyPr wrap="square" rtlCol="0">
              <a:spAutoFit/>
            </a:bodyPr>
            <a:lstStyle/>
            <a:p>
              <a:r>
                <a:rPr lang="en-US" dirty="0" smtClean="0"/>
                <a:t>www.thyroidmanager.org</a:t>
              </a:r>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deiodinases</a:t>
            </a:r>
            <a:endParaRPr lang="en-US" dirty="0"/>
          </a:p>
        </p:txBody>
      </p:sp>
      <p:sp>
        <p:nvSpPr>
          <p:cNvPr id="3" name="Content Placeholder 2"/>
          <p:cNvSpPr>
            <a:spLocks noGrp="1"/>
          </p:cNvSpPr>
          <p:nvPr>
            <p:ph idx="1"/>
          </p:nvPr>
        </p:nvSpPr>
        <p:spPr>
          <a:xfrm>
            <a:off x="457200" y="1727200"/>
            <a:ext cx="8229600" cy="4940300"/>
          </a:xfrm>
        </p:spPr>
        <p:txBody>
          <a:bodyPr>
            <a:normAutofit fontScale="92500" lnSpcReduction="10000"/>
          </a:bodyPr>
          <a:lstStyle/>
          <a:p>
            <a:r>
              <a:rPr lang="en-US" dirty="0" smtClean="0"/>
              <a:t>Type 1 5’- deiodinase</a:t>
            </a:r>
          </a:p>
          <a:p>
            <a:pPr lvl="1"/>
            <a:r>
              <a:rPr lang="en-US" dirty="0" smtClean="0"/>
              <a:t>Most abundant; converts T4 to T3</a:t>
            </a:r>
          </a:p>
          <a:p>
            <a:pPr lvl="1"/>
            <a:r>
              <a:rPr lang="en-US" dirty="0" smtClean="0"/>
              <a:t>Expression: liver, kidney, muscle, thyroid</a:t>
            </a:r>
          </a:p>
          <a:p>
            <a:pPr lvl="1"/>
            <a:r>
              <a:rPr lang="en-US" dirty="0" smtClean="0">
                <a:solidFill>
                  <a:srgbClr val="FFFF00"/>
                </a:solidFill>
              </a:rPr>
              <a:t>Function: plasma T3 production</a:t>
            </a:r>
          </a:p>
          <a:p>
            <a:r>
              <a:rPr lang="en-US" dirty="0" smtClean="0"/>
              <a:t>Type 2 5’-deiodinase</a:t>
            </a:r>
          </a:p>
          <a:p>
            <a:pPr lvl="1"/>
            <a:r>
              <a:rPr lang="en-US" dirty="0" smtClean="0"/>
              <a:t>Converts T4 to T3</a:t>
            </a:r>
          </a:p>
          <a:p>
            <a:pPr lvl="1"/>
            <a:r>
              <a:rPr lang="en-US" dirty="0" smtClean="0"/>
              <a:t>Expression:  brain, pituitary gland, brown fat</a:t>
            </a:r>
          </a:p>
          <a:p>
            <a:pPr lvl="1"/>
            <a:r>
              <a:rPr lang="en-US" dirty="0" smtClean="0">
                <a:solidFill>
                  <a:srgbClr val="FFFF00"/>
                </a:solidFill>
              </a:rPr>
              <a:t>Function: local T3 production; very important in the CNS</a:t>
            </a:r>
          </a:p>
          <a:p>
            <a:r>
              <a:rPr lang="en-US" dirty="0" smtClean="0"/>
              <a:t>Type 3 5-deiodinase</a:t>
            </a:r>
          </a:p>
          <a:p>
            <a:pPr lvl="1"/>
            <a:r>
              <a:rPr lang="en-US" dirty="0" smtClean="0"/>
              <a:t>Inactivates T4 to rT3 and T3 to T2</a:t>
            </a:r>
          </a:p>
          <a:p>
            <a:pPr lvl="1"/>
            <a:r>
              <a:rPr lang="en-US" dirty="0" smtClean="0"/>
              <a:t>Expression: placenta and glial cells in the CNS</a:t>
            </a:r>
          </a:p>
          <a:p>
            <a:pPr lvl="1"/>
            <a:r>
              <a:rPr lang="en-US" dirty="0" smtClean="0">
                <a:solidFill>
                  <a:srgbClr val="FFFF00"/>
                </a:solidFill>
              </a:rPr>
              <a:t>Function: protects fetus and brain from abnormal T4 levels</a:t>
            </a:r>
          </a:p>
          <a:p>
            <a:pPr lvl="1"/>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 deiodinases</a:t>
            </a:r>
            <a:endParaRPr lang="en-US" dirty="0"/>
          </a:p>
        </p:txBody>
      </p:sp>
      <p:sp>
        <p:nvSpPr>
          <p:cNvPr id="5" name="TextBox 4"/>
          <p:cNvSpPr txBox="1"/>
          <p:nvPr/>
        </p:nvSpPr>
        <p:spPr>
          <a:xfrm>
            <a:off x="3505200" y="6382266"/>
            <a:ext cx="5638800" cy="369332"/>
          </a:xfrm>
          <a:prstGeom prst="rect">
            <a:avLst/>
          </a:prstGeom>
          <a:noFill/>
        </p:spPr>
        <p:txBody>
          <a:bodyPr wrap="square" rtlCol="0">
            <a:spAutoFit/>
          </a:bodyPr>
          <a:lstStyle/>
          <a:p>
            <a:r>
              <a:rPr lang="en-US" dirty="0" smtClean="0"/>
              <a:t>http://www.jci.org/articles/view/29812/figure/1</a:t>
            </a:r>
            <a:endParaRPr lang="en-US" dirty="0"/>
          </a:p>
        </p:txBody>
      </p:sp>
      <p:pic>
        <p:nvPicPr>
          <p:cNvPr id="6" name="Picture 5" descr="JCI0629812.f1.jpg"/>
          <p:cNvPicPr>
            <a:picLocks noChangeAspect="1"/>
          </p:cNvPicPr>
          <p:nvPr/>
        </p:nvPicPr>
        <p:blipFill>
          <a:blip r:embed="rId2"/>
          <a:stretch>
            <a:fillRect/>
          </a:stretch>
        </p:blipFill>
        <p:spPr>
          <a:xfrm>
            <a:off x="1612900" y="1696400"/>
            <a:ext cx="5803900" cy="450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in Disease</a:t>
            </a:r>
            <a:endParaRPr lang="en-US" dirty="0"/>
          </a:p>
        </p:txBody>
      </p:sp>
      <p:sp>
        <p:nvSpPr>
          <p:cNvPr id="3" name="Content Placeholder 2"/>
          <p:cNvSpPr>
            <a:spLocks noGrp="1"/>
          </p:cNvSpPr>
          <p:nvPr>
            <p:ph idx="1"/>
          </p:nvPr>
        </p:nvSpPr>
        <p:spPr/>
        <p:txBody>
          <a:bodyPr/>
          <a:lstStyle/>
          <a:p>
            <a:r>
              <a:rPr lang="en-US" dirty="0" smtClean="0"/>
              <a:t>Disorders of function (commonly autoimmune)</a:t>
            </a:r>
          </a:p>
          <a:p>
            <a:pPr lvl="1"/>
            <a:r>
              <a:rPr lang="en-US" dirty="0" smtClean="0"/>
              <a:t>Excess of thyroid hormone – Hyperthyroidism</a:t>
            </a:r>
          </a:p>
          <a:p>
            <a:pPr lvl="1"/>
            <a:r>
              <a:rPr lang="en-US" dirty="0" smtClean="0"/>
              <a:t>Deficiency of thyroid hormone – Hypothyroidism</a:t>
            </a:r>
          </a:p>
          <a:p>
            <a:pPr lvl="1">
              <a:buNone/>
            </a:pPr>
            <a:endParaRPr lang="en-US" dirty="0" smtClean="0"/>
          </a:p>
          <a:p>
            <a:r>
              <a:rPr lang="en-US" dirty="0" smtClean="0"/>
              <a:t>Disorders of structure</a:t>
            </a:r>
          </a:p>
          <a:p>
            <a:pPr lvl="1"/>
            <a:r>
              <a:rPr lang="en-US" dirty="0" smtClean="0"/>
              <a:t>Thyroid nodules</a:t>
            </a:r>
          </a:p>
          <a:p>
            <a:pPr lvl="1"/>
            <a:r>
              <a:rPr lang="en-US" dirty="0" smtClean="0"/>
              <a:t>Thyroid cancer</a:t>
            </a:r>
          </a:p>
          <a:p>
            <a:pPr lvl="1">
              <a:buNone/>
            </a:pPr>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“thyroid-focused” </a:t>
            </a:r>
            <a:br>
              <a:rPr lang="en-US" dirty="0" smtClean="0"/>
            </a:br>
            <a:r>
              <a:rPr lang="en-US" dirty="0" smtClean="0"/>
              <a:t>history and physical exam</a:t>
            </a:r>
            <a:endParaRPr lang="en-US" dirty="0"/>
          </a:p>
        </p:txBody>
      </p:sp>
      <p:sp>
        <p:nvSpPr>
          <p:cNvPr id="3" name="Content Placeholder 2"/>
          <p:cNvSpPr>
            <a:spLocks noGrp="1"/>
          </p:cNvSpPr>
          <p:nvPr>
            <p:ph idx="1"/>
          </p:nvPr>
        </p:nvSpPr>
        <p:spPr>
          <a:xfrm>
            <a:off x="457200" y="1866900"/>
            <a:ext cx="8229600" cy="4394199"/>
          </a:xfrm>
        </p:spPr>
        <p:txBody>
          <a:bodyPr>
            <a:normAutofit/>
          </a:bodyPr>
          <a:lstStyle/>
          <a:p>
            <a:r>
              <a:rPr lang="en-US" dirty="0" smtClean="0"/>
              <a:t>History: </a:t>
            </a:r>
          </a:p>
          <a:p>
            <a:pPr lvl="1"/>
            <a:r>
              <a:rPr lang="en-US" dirty="0" smtClean="0"/>
              <a:t>History of present illness</a:t>
            </a:r>
          </a:p>
          <a:p>
            <a:pPr lvl="1"/>
            <a:r>
              <a:rPr lang="en-US" dirty="0" smtClean="0"/>
              <a:t>Past medical history</a:t>
            </a:r>
          </a:p>
          <a:p>
            <a:pPr lvl="1"/>
            <a:r>
              <a:rPr lang="en-US" dirty="0" smtClean="0"/>
              <a:t>Medications</a:t>
            </a:r>
          </a:p>
          <a:p>
            <a:pPr lvl="1"/>
            <a:r>
              <a:rPr lang="en-US" dirty="0" smtClean="0"/>
              <a:t>Family history</a:t>
            </a:r>
          </a:p>
          <a:p>
            <a:pPr lvl="1"/>
            <a:r>
              <a:rPr lang="en-US" dirty="0" smtClean="0"/>
              <a:t>Environmental exposures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81299"/>
            <a:ext cx="8229600" cy="4238502"/>
          </a:xfrm>
        </p:spPr>
        <p:txBody>
          <a:bodyPr>
            <a:normAutofit/>
          </a:bodyPr>
          <a:lstStyle/>
          <a:p>
            <a:pPr marL="457200" indent="-457200">
              <a:buClr>
                <a:schemeClr val="accent2"/>
              </a:buClr>
              <a:buAutoNum type="arabicPeriod" startAt="2"/>
            </a:pPr>
            <a:r>
              <a:rPr lang="en-US" dirty="0" smtClean="0">
                <a:solidFill>
                  <a:schemeClr val="accent2"/>
                </a:solidFill>
              </a:rPr>
              <a:t>Thyroid in Disease</a:t>
            </a:r>
          </a:p>
          <a:p>
            <a:pPr lvl="1"/>
            <a:r>
              <a:rPr lang="en-US" dirty="0" smtClean="0"/>
              <a:t>A “thyroid-focused” history and physical exam</a:t>
            </a:r>
          </a:p>
          <a:p>
            <a:pPr lvl="1"/>
            <a:r>
              <a:rPr lang="en-US" dirty="0" smtClean="0"/>
              <a:t>Laboratory evaluation</a:t>
            </a:r>
          </a:p>
          <a:p>
            <a:pPr lvl="1"/>
            <a:r>
              <a:rPr lang="en-US" dirty="0" smtClean="0"/>
              <a:t>Imaging of the thyroid</a:t>
            </a:r>
          </a:p>
          <a:p>
            <a:pPr lvl="1"/>
            <a:r>
              <a:rPr lang="en-US" dirty="0" smtClean="0"/>
              <a:t>Hyperthyroidism</a:t>
            </a:r>
          </a:p>
          <a:p>
            <a:pPr lvl="1"/>
            <a:r>
              <a:rPr lang="en-US" dirty="0" smtClean="0"/>
              <a:t>Hypothyroidism</a:t>
            </a:r>
          </a:p>
          <a:p>
            <a:pPr lvl="1"/>
            <a:r>
              <a:rPr lang="en-US" dirty="0" smtClean="0"/>
              <a:t>Thyroid tests in illness</a:t>
            </a:r>
          </a:p>
          <a:p>
            <a:pPr lvl="1"/>
            <a:r>
              <a:rPr lang="en-US" dirty="0" smtClean="0"/>
              <a:t>Thyroid nodules and thyroid cancer</a:t>
            </a:r>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“thyroid-focused” </a:t>
            </a:r>
            <a:br>
              <a:rPr lang="en-US" dirty="0" smtClean="0"/>
            </a:br>
            <a:r>
              <a:rPr lang="en-US" dirty="0" smtClean="0"/>
              <a:t>history and physical exam</a:t>
            </a:r>
            <a:endParaRPr lang="en-US" dirty="0"/>
          </a:p>
        </p:txBody>
      </p:sp>
      <p:sp>
        <p:nvSpPr>
          <p:cNvPr id="3" name="Content Placeholder 2"/>
          <p:cNvSpPr>
            <a:spLocks noGrp="1"/>
          </p:cNvSpPr>
          <p:nvPr>
            <p:ph idx="1"/>
          </p:nvPr>
        </p:nvSpPr>
        <p:spPr>
          <a:xfrm>
            <a:off x="457200" y="1866900"/>
            <a:ext cx="8229600" cy="4394199"/>
          </a:xfrm>
        </p:spPr>
        <p:txBody>
          <a:bodyPr>
            <a:normAutofit/>
          </a:bodyPr>
          <a:lstStyle/>
          <a:p>
            <a:r>
              <a:rPr lang="en-US" dirty="0" smtClean="0"/>
              <a:t>Physical Exam: </a:t>
            </a:r>
          </a:p>
          <a:p>
            <a:pPr lvl="1"/>
            <a:r>
              <a:rPr lang="en-US" dirty="0" smtClean="0"/>
              <a:t>Vital signs</a:t>
            </a:r>
          </a:p>
          <a:p>
            <a:pPr lvl="1"/>
            <a:r>
              <a:rPr lang="en-US" dirty="0" smtClean="0"/>
              <a:t>General appearance</a:t>
            </a:r>
          </a:p>
          <a:p>
            <a:pPr lvl="1"/>
            <a:r>
              <a:rPr lang="en-US" dirty="0" smtClean="0"/>
              <a:t>Eyes</a:t>
            </a:r>
          </a:p>
          <a:p>
            <a:pPr lvl="1"/>
            <a:r>
              <a:rPr lang="en-US" dirty="0" smtClean="0"/>
              <a:t>Thyroid</a:t>
            </a:r>
            <a:endParaRPr lang="el-GR" dirty="0" smtClean="0"/>
          </a:p>
          <a:p>
            <a:pPr lvl="1"/>
            <a:r>
              <a:rPr lang="en-US" dirty="0" smtClean="0"/>
              <a:t>Neck lymphadenopathy</a:t>
            </a:r>
          </a:p>
          <a:p>
            <a:pPr lvl="1"/>
            <a:r>
              <a:rPr lang="en-US" dirty="0" smtClean="0"/>
              <a:t>Cardiac</a:t>
            </a:r>
          </a:p>
          <a:p>
            <a:pPr lvl="1"/>
            <a:r>
              <a:rPr lang="en-US" dirty="0" smtClean="0"/>
              <a:t>Hand tremor</a:t>
            </a:r>
          </a:p>
          <a:p>
            <a:pPr lvl="1"/>
            <a:r>
              <a:rPr lang="en-US" dirty="0" smtClean="0"/>
              <a:t>Reflexes</a:t>
            </a:r>
          </a:p>
          <a:p>
            <a:pPr lvl="1"/>
            <a:r>
              <a:rPr lang="en-US" dirty="0" smtClean="0"/>
              <a:t>Skin</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Laboratory tests of thyroid function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Best: TSH, Free T4</a:t>
            </a:r>
          </a:p>
          <a:p>
            <a:r>
              <a:rPr lang="en-US" dirty="0" smtClean="0"/>
              <a:t>Others: Free T3, Total T4, Total T3, </a:t>
            </a:r>
            <a:r>
              <a:rPr lang="en-US" dirty="0" err="1" smtClean="0"/>
              <a:t>Thyroglobulin</a:t>
            </a:r>
            <a:endParaRPr lang="en-US" dirty="0" smtClean="0"/>
          </a:p>
          <a:p>
            <a:r>
              <a:rPr lang="en-US" dirty="0" smtClean="0"/>
              <a:t>Valuable antibodies:</a:t>
            </a:r>
          </a:p>
          <a:p>
            <a:pPr lvl="1"/>
            <a:r>
              <a:rPr lang="en-US" dirty="0" smtClean="0"/>
              <a:t>Anti-TPO</a:t>
            </a:r>
          </a:p>
          <a:p>
            <a:pPr lvl="1"/>
            <a:r>
              <a:rPr lang="en-US" dirty="0" smtClean="0"/>
              <a:t>Anti-Thyroglobulin (anti-Tg)</a:t>
            </a:r>
          </a:p>
          <a:p>
            <a:pPr lvl="1"/>
            <a:r>
              <a:rPr lang="en-US" dirty="0" smtClean="0"/>
              <a:t>Thyroid Stimulating </a:t>
            </a:r>
            <a:r>
              <a:rPr lang="en-US" dirty="0" err="1"/>
              <a:t>I</a:t>
            </a:r>
            <a:r>
              <a:rPr lang="en-US" dirty="0" err="1" smtClean="0"/>
              <a:t>mmunoglobulins</a:t>
            </a:r>
            <a:r>
              <a:rPr lang="en-US" dirty="0" smtClean="0"/>
              <a:t> (TSI)</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Laboratory tests of thyroid function</a:t>
            </a:r>
            <a:endParaRPr lang="en-US" dirty="0"/>
          </a:p>
        </p:txBody>
      </p:sp>
      <p:pic>
        <p:nvPicPr>
          <p:cNvPr id="4" name="Picture 3" descr="fig6-7.jpg"/>
          <p:cNvPicPr>
            <a:picLocks noChangeAspect="1"/>
          </p:cNvPicPr>
          <p:nvPr/>
        </p:nvPicPr>
        <p:blipFill>
          <a:blip r:embed="rId2"/>
          <a:stretch>
            <a:fillRect/>
          </a:stretch>
        </p:blipFill>
        <p:spPr>
          <a:xfrm>
            <a:off x="241300" y="1888743"/>
            <a:ext cx="4406900" cy="3974223"/>
          </a:xfrm>
          <a:prstGeom prst="rect">
            <a:avLst/>
          </a:prstGeom>
        </p:spPr>
      </p:pic>
      <p:sp>
        <p:nvSpPr>
          <p:cNvPr id="5" name="TextBox 4"/>
          <p:cNvSpPr txBox="1"/>
          <p:nvPr/>
        </p:nvSpPr>
        <p:spPr>
          <a:xfrm>
            <a:off x="5715000" y="6299200"/>
            <a:ext cx="2971800" cy="369332"/>
          </a:xfrm>
          <a:prstGeom prst="rect">
            <a:avLst/>
          </a:prstGeom>
          <a:noFill/>
        </p:spPr>
        <p:txBody>
          <a:bodyPr wrap="square" rtlCol="0">
            <a:spAutoFit/>
          </a:bodyPr>
          <a:lstStyle/>
          <a:p>
            <a:r>
              <a:rPr lang="en-US" dirty="0" smtClean="0"/>
              <a:t>www.thyroidmanager.org</a:t>
            </a:r>
            <a:endParaRPr lang="en-US" dirty="0"/>
          </a:p>
        </p:txBody>
      </p:sp>
      <p:sp>
        <p:nvSpPr>
          <p:cNvPr id="7" name="Content Placeholder 2"/>
          <p:cNvSpPr>
            <a:spLocks noGrp="1"/>
          </p:cNvSpPr>
          <p:nvPr>
            <p:ph idx="1"/>
          </p:nvPr>
        </p:nvSpPr>
        <p:spPr>
          <a:xfrm>
            <a:off x="4737100" y="1900566"/>
            <a:ext cx="3949700" cy="3306434"/>
          </a:xfrm>
        </p:spPr>
        <p:txBody>
          <a:bodyPr>
            <a:normAutofit/>
          </a:bodyPr>
          <a:lstStyle/>
          <a:p>
            <a:r>
              <a:rPr lang="en-US" sz="2000" dirty="0" smtClean="0"/>
              <a:t>TSH: best single test of thyroid function</a:t>
            </a:r>
          </a:p>
          <a:p>
            <a:r>
              <a:rPr lang="en-US" sz="2000" dirty="0" smtClean="0"/>
              <a:t>Inversely related to amount of Free T4 and Free T3</a:t>
            </a:r>
          </a:p>
          <a:p>
            <a:r>
              <a:rPr lang="en-US" sz="2000" dirty="0" smtClean="0"/>
              <a:t>Very sensitive to small changes in thyroid hormone levels</a:t>
            </a: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Laboratory tests of thyroid function</a:t>
            </a:r>
            <a:endParaRPr lang="en-US" dirty="0"/>
          </a:p>
        </p:txBody>
      </p:sp>
      <p:sp>
        <p:nvSpPr>
          <p:cNvPr id="3" name="Content Placeholder 2"/>
          <p:cNvSpPr>
            <a:spLocks noGrp="1"/>
          </p:cNvSpPr>
          <p:nvPr>
            <p:ph idx="1"/>
          </p:nvPr>
        </p:nvSpPr>
        <p:spPr/>
        <p:txBody>
          <a:bodyPr/>
          <a:lstStyle/>
          <a:p>
            <a:r>
              <a:rPr lang="en-US" dirty="0" smtClean="0"/>
              <a:t>TT4, TT3: highly dependent on amount of binding proteins and do not reflect the amount of “active” hormone</a:t>
            </a:r>
          </a:p>
          <a:p>
            <a:r>
              <a:rPr lang="en-US" dirty="0" smtClean="0"/>
              <a:t>Can be used in cases when free thyroid hormone assays do not perform well (TBG extremes) or when cost is an issue</a:t>
            </a:r>
          </a:p>
          <a:p>
            <a:r>
              <a:rPr lang="en-US" dirty="0" smtClean="0"/>
              <a:t>Free T3 levels useful in evaluation of hyperthyroidism</a:t>
            </a:r>
          </a:p>
          <a:p>
            <a:r>
              <a:rPr lang="en-US" dirty="0" smtClean="0"/>
              <a:t>Thyroglobulin: tumor marker in thyroid cancer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Anti-thyroid antibodies</a:t>
            </a:r>
            <a:endParaRPr lang="en-US" dirty="0"/>
          </a:p>
        </p:txBody>
      </p:sp>
      <p:sp>
        <p:nvSpPr>
          <p:cNvPr id="3" name="Content Placeholder 2"/>
          <p:cNvSpPr>
            <a:spLocks noGrp="1"/>
          </p:cNvSpPr>
          <p:nvPr>
            <p:ph idx="1"/>
          </p:nvPr>
        </p:nvSpPr>
        <p:spPr/>
        <p:txBody>
          <a:bodyPr/>
          <a:lstStyle/>
          <a:p>
            <a:r>
              <a:rPr lang="en-US" dirty="0" smtClean="0"/>
              <a:t>Anti-TPO </a:t>
            </a:r>
          </a:p>
          <a:p>
            <a:pPr lvl="1"/>
            <a:r>
              <a:rPr lang="en-US" dirty="0" smtClean="0"/>
              <a:t>Autoimmune thyroid disease</a:t>
            </a:r>
          </a:p>
          <a:p>
            <a:r>
              <a:rPr lang="en-US" dirty="0" smtClean="0"/>
              <a:t>Anti-Thyroglobulin</a:t>
            </a:r>
          </a:p>
          <a:p>
            <a:pPr lvl="1"/>
            <a:r>
              <a:rPr lang="en-US" dirty="0" smtClean="0"/>
              <a:t>Autoimmune thyroid disease</a:t>
            </a:r>
          </a:p>
          <a:p>
            <a:pPr lvl="1"/>
            <a:r>
              <a:rPr lang="en-US" dirty="0" smtClean="0"/>
              <a:t>Thyroid cancer follow-up</a:t>
            </a:r>
          </a:p>
          <a:p>
            <a:r>
              <a:rPr lang="en-US" dirty="0" smtClean="0"/>
              <a:t>Thyroid Stimulating Immunoglobulins</a:t>
            </a:r>
          </a:p>
          <a:p>
            <a:pPr lvl="1"/>
            <a:r>
              <a:rPr lang="en-US" dirty="0" smtClean="0"/>
              <a:t>Graves’ disease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61975" y="241300"/>
            <a:ext cx="8229600" cy="1295400"/>
          </a:xfrm>
        </p:spPr>
        <p:txBody>
          <a:bodyPr/>
          <a:lstStyle/>
          <a:p>
            <a:pPr eaLnBrk="1" hangingPunct="1">
              <a:defRPr/>
            </a:pPr>
            <a:r>
              <a:rPr lang="en-US" sz="2600" dirty="0">
                <a:ea typeface="+mj-ea"/>
                <a:cs typeface="+mj-cs"/>
              </a:rPr>
              <a:t>Annual Rate of</a:t>
            </a:r>
            <a:r>
              <a:rPr lang="en-US" sz="3300" dirty="0">
                <a:ea typeface="+mj-ea"/>
                <a:cs typeface="+mj-cs"/>
              </a:rPr>
              <a:t> </a:t>
            </a:r>
            <a:r>
              <a:rPr lang="en-US" sz="2600" dirty="0">
                <a:ea typeface="+mj-ea"/>
                <a:cs typeface="+mj-cs"/>
              </a:rPr>
              <a:t>Development of Overt </a:t>
            </a:r>
            <a:r>
              <a:rPr lang="en-US" sz="2600" dirty="0" smtClean="0">
                <a:ea typeface="+mj-ea"/>
                <a:cs typeface="+mj-cs"/>
              </a:rPr>
              <a:t>Hypothyroidism</a:t>
            </a:r>
            <a:br>
              <a:rPr lang="en-US" sz="2600" dirty="0" smtClean="0">
                <a:ea typeface="+mj-ea"/>
                <a:cs typeface="+mj-cs"/>
              </a:rPr>
            </a:br>
            <a:r>
              <a:rPr lang="en-US" sz="2600" dirty="0" err="1" smtClean="0">
                <a:ea typeface="+mj-ea"/>
                <a:cs typeface="+mj-cs"/>
              </a:rPr>
              <a:t>Whickham</a:t>
            </a:r>
            <a:r>
              <a:rPr lang="en-US" sz="2600" dirty="0" smtClean="0">
                <a:ea typeface="+mj-ea"/>
                <a:cs typeface="+mj-cs"/>
              </a:rPr>
              <a:t> </a:t>
            </a:r>
            <a:r>
              <a:rPr lang="en-US" sz="2600" dirty="0">
                <a:ea typeface="+mj-ea"/>
                <a:cs typeface="+mj-cs"/>
              </a:rPr>
              <a:t>20 yr F/U Study </a:t>
            </a:r>
          </a:p>
        </p:txBody>
      </p:sp>
      <p:graphicFrame>
        <p:nvGraphicFramePr>
          <p:cNvPr id="6" name="Object 2"/>
          <p:cNvGraphicFramePr>
            <a:graphicFrameLocks noGrp="1" noChangeAspect="1"/>
          </p:cNvGraphicFramePr>
          <p:nvPr>
            <p:ph idx="1"/>
          </p:nvPr>
        </p:nvGraphicFramePr>
        <p:xfrm>
          <a:off x="1543049" y="1553020"/>
          <a:ext cx="7308731" cy="4873180"/>
        </p:xfrm>
        <a:graphic>
          <a:graphicData uri="http://schemas.openxmlformats.org/drawingml/2006/chart">
            <c:chart xmlns:c="http://schemas.openxmlformats.org/drawingml/2006/chart" xmlns:r="http://schemas.openxmlformats.org/officeDocument/2006/relationships" r:id="rId3"/>
          </a:graphicData>
        </a:graphic>
      </p:graphicFrame>
      <p:sp>
        <p:nvSpPr>
          <p:cNvPr id="92164" name="Text Box 4"/>
          <p:cNvSpPr txBox="1">
            <a:spLocks noChangeArrowheads="1"/>
          </p:cNvSpPr>
          <p:nvPr/>
        </p:nvSpPr>
        <p:spPr bwMode="auto">
          <a:xfrm rot="-5400000">
            <a:off x="-762000" y="3076575"/>
            <a:ext cx="4114800" cy="1466850"/>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b="1" dirty="0">
                <a:latin typeface="Arial" charset="0"/>
              </a:rPr>
              <a:t>Annual Rate of Development of Overt Hypothyroidism</a:t>
            </a:r>
          </a:p>
          <a:p>
            <a:pPr algn="ctr" eaLnBrk="1" hangingPunct="1">
              <a:spcBef>
                <a:spcPct val="50000"/>
              </a:spcBef>
            </a:pPr>
            <a:endParaRPr lang="en-US" b="1" dirty="0">
              <a:latin typeface="Arial" charset="0"/>
            </a:endParaRPr>
          </a:p>
          <a:p>
            <a:pPr algn="ctr" eaLnBrk="1" hangingPunct="1">
              <a:spcBef>
                <a:spcPct val="50000"/>
              </a:spcBef>
            </a:pPr>
            <a:endParaRPr lang="en-US" b="1" dirty="0">
              <a:latin typeface="Arial" charset="0"/>
            </a:endParaRPr>
          </a:p>
        </p:txBody>
      </p:sp>
      <p:sp>
        <p:nvSpPr>
          <p:cNvPr id="92165" name="Text Box 5"/>
          <p:cNvSpPr txBox="1">
            <a:spLocks noChangeArrowheads="1"/>
          </p:cNvSpPr>
          <p:nvPr/>
        </p:nvSpPr>
        <p:spPr bwMode="auto">
          <a:xfrm>
            <a:off x="4279780" y="6234113"/>
            <a:ext cx="4572000" cy="366713"/>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i="1" dirty="0"/>
              <a:t>Vanderpump et al., Clin. </a:t>
            </a:r>
            <a:r>
              <a:rPr lang="en-US" i="1" dirty="0" smtClean="0"/>
              <a:t>Endocrinol</a:t>
            </a:r>
            <a:r>
              <a:rPr lang="en-US" i="1" dirty="0"/>
              <a:t>., 1995</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2800" dirty="0">
                <a:ea typeface="+mj-ea"/>
                <a:cs typeface="+mj-cs"/>
              </a:rPr>
              <a:t>Thyroid Stimulating Immunoglobulins</a:t>
            </a:r>
          </a:p>
        </p:txBody>
      </p:sp>
      <p:sp>
        <p:nvSpPr>
          <p:cNvPr id="36867" name="Rectangle 3"/>
          <p:cNvSpPr>
            <a:spLocks noGrp="1" noChangeArrowheads="1"/>
          </p:cNvSpPr>
          <p:nvPr>
            <p:ph type="body" sz="half" idx="1"/>
          </p:nvPr>
        </p:nvSpPr>
        <p:spPr>
          <a:xfrm>
            <a:off x="284480" y="2057401"/>
            <a:ext cx="3931920" cy="4076699"/>
          </a:xfrm>
        </p:spPr>
        <p:txBody>
          <a:bodyPr>
            <a:noAutofit/>
          </a:bodyPr>
          <a:lstStyle/>
          <a:p>
            <a:pPr eaLnBrk="1" hangingPunct="1">
              <a:lnSpc>
                <a:spcPct val="80000"/>
              </a:lnSpc>
              <a:defRPr/>
            </a:pPr>
            <a:r>
              <a:rPr lang="en-US" dirty="0">
                <a:ea typeface="+mn-ea"/>
                <a:cs typeface="+mn-cs"/>
              </a:rPr>
              <a:t>TSI are present in over 90% of cases of Graves’ disease</a:t>
            </a:r>
          </a:p>
          <a:p>
            <a:pPr eaLnBrk="1" hangingPunct="1">
              <a:lnSpc>
                <a:spcPct val="80000"/>
              </a:lnSpc>
              <a:defRPr/>
            </a:pPr>
            <a:endParaRPr lang="en-US" dirty="0">
              <a:ea typeface="+mn-ea"/>
              <a:cs typeface="+mn-cs"/>
            </a:endParaRPr>
          </a:p>
          <a:p>
            <a:pPr eaLnBrk="1" hangingPunct="1">
              <a:lnSpc>
                <a:spcPct val="80000"/>
              </a:lnSpc>
              <a:defRPr/>
            </a:pPr>
            <a:r>
              <a:rPr lang="en-US" dirty="0">
                <a:ea typeface="+mn-ea"/>
                <a:cs typeface="+mn-cs"/>
              </a:rPr>
              <a:t>Are measured by testing the ability of serum or IgG from the patient to stimulate thyroid cells (or cells transfected with the TSHR) to generate cAMP; response compared to that of control serum</a:t>
            </a:r>
          </a:p>
          <a:p>
            <a:pPr eaLnBrk="1" hangingPunct="1">
              <a:lnSpc>
                <a:spcPct val="80000"/>
              </a:lnSpc>
              <a:defRPr/>
            </a:pPr>
            <a:endParaRPr lang="en-US" dirty="0">
              <a:ea typeface="+mn-ea"/>
              <a:cs typeface="+mn-cs"/>
            </a:endParaRPr>
          </a:p>
          <a:p>
            <a:pPr eaLnBrk="1" hangingPunct="1">
              <a:lnSpc>
                <a:spcPct val="80000"/>
              </a:lnSpc>
              <a:defRPr/>
            </a:pPr>
            <a:r>
              <a:rPr lang="en-US" dirty="0">
                <a:ea typeface="+mn-ea"/>
                <a:cs typeface="+mn-cs"/>
              </a:rPr>
              <a:t>A greater than 30% increase compared with control is considered positive</a:t>
            </a:r>
            <a:endParaRPr lang="en-US" dirty="0" smtClean="0">
              <a:ea typeface="+mn-ea"/>
              <a:cs typeface="+mn-cs"/>
            </a:endParaRPr>
          </a:p>
          <a:p>
            <a:pPr eaLnBrk="1" hangingPunct="1">
              <a:lnSpc>
                <a:spcPct val="80000"/>
              </a:lnSpc>
              <a:defRPr/>
            </a:pPr>
            <a:endParaRPr lang="en-US" dirty="0">
              <a:ea typeface="+mn-ea"/>
              <a:cs typeface="+mn-cs"/>
            </a:endParaRPr>
          </a:p>
        </p:txBody>
      </p:sp>
      <p:sp useBgFill="1">
        <p:nvSpPr>
          <p:cNvPr id="26" name="TextBox 25"/>
          <p:cNvSpPr txBox="1"/>
          <p:nvPr/>
        </p:nvSpPr>
        <p:spPr>
          <a:xfrm>
            <a:off x="3949701" y="3315494"/>
            <a:ext cx="1714500" cy="660400"/>
          </a:xfrm>
          <a:prstGeom prst="rect">
            <a:avLst/>
          </a:prstGeom>
        </p:spPr>
        <p:txBody>
          <a:bodyPr wrap="square" rtlCol="0">
            <a:spAutoFit/>
          </a:bodyPr>
          <a:lstStyle/>
          <a:p>
            <a:endParaRPr lang="en-US" dirty="0"/>
          </a:p>
        </p:txBody>
      </p:sp>
      <p:grpSp>
        <p:nvGrpSpPr>
          <p:cNvPr id="29" name="Group 28"/>
          <p:cNvGrpSpPr/>
          <p:nvPr/>
        </p:nvGrpSpPr>
        <p:grpSpPr>
          <a:xfrm>
            <a:off x="4876800" y="1890660"/>
            <a:ext cx="3525838" cy="4383140"/>
            <a:chOff x="5867400" y="1890660"/>
            <a:chExt cx="2535238" cy="3824340"/>
          </a:xfrm>
        </p:grpSpPr>
        <p:pic>
          <p:nvPicPr>
            <p:cNvPr id="49156" name="Picture 5" descr="TSH action"/>
            <p:cNvPicPr>
              <a:picLocks noChangeAspect="1" noChangeArrowheads="1"/>
            </p:cNvPicPr>
            <p:nvPr/>
          </p:nvPicPr>
          <p:blipFill>
            <a:blip r:embed="rId3"/>
            <a:srcRect t="23333" r="39497"/>
            <a:stretch>
              <a:fillRect/>
            </a:stretch>
          </p:blipFill>
          <p:spPr bwMode="auto">
            <a:xfrm>
              <a:off x="5867400" y="3086100"/>
              <a:ext cx="2535238" cy="2628900"/>
            </a:xfrm>
            <a:prstGeom prst="rect">
              <a:avLst/>
            </a:prstGeom>
            <a:solidFill>
              <a:schemeClr val="tx1"/>
            </a:solidFill>
            <a:ln w="9525">
              <a:noFill/>
              <a:miter lim="800000"/>
              <a:headEnd/>
              <a:tailEnd/>
            </a:ln>
          </p:spPr>
        </p:pic>
        <p:grpSp>
          <p:nvGrpSpPr>
            <p:cNvPr id="25" name="Group 24"/>
            <p:cNvGrpSpPr/>
            <p:nvPr/>
          </p:nvGrpSpPr>
          <p:grpSpPr>
            <a:xfrm>
              <a:off x="6572647" y="2289180"/>
              <a:ext cx="1254917" cy="864394"/>
              <a:chOff x="4587082" y="2451100"/>
              <a:chExt cx="1254917" cy="864394"/>
            </a:xfrm>
          </p:grpSpPr>
          <p:cxnSp>
            <p:nvCxnSpPr>
              <p:cNvPr id="7" name="Straight Connector 6"/>
              <p:cNvCxnSpPr/>
              <p:nvPr/>
            </p:nvCxnSpPr>
            <p:spPr>
              <a:xfrm rot="16200000" flipH="1">
                <a:off x="4768852" y="2457450"/>
                <a:ext cx="393699"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156202" y="2451100"/>
                <a:ext cx="457198" cy="39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4921251" y="3079750"/>
                <a:ext cx="4699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4775201" y="2451100"/>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4579939" y="2459833"/>
                <a:ext cx="393700" cy="3794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384801" y="2452690"/>
                <a:ext cx="457198" cy="3937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6747272" y="1890660"/>
              <a:ext cx="787399" cy="400110"/>
            </a:xfrm>
            <a:prstGeom prst="rect">
              <a:avLst/>
            </a:prstGeom>
            <a:noFill/>
          </p:spPr>
          <p:txBody>
            <a:bodyPr wrap="square" rtlCol="0" anchor="ctr" anchorCtr="1">
              <a:spAutoFit/>
            </a:bodyPr>
            <a:lstStyle/>
            <a:p>
              <a:r>
                <a:rPr lang="en-US" sz="2000" b="1" dirty="0" smtClean="0">
                  <a:solidFill>
                    <a:schemeClr val="accent1"/>
                  </a:solidFill>
                </a:rPr>
                <a:t>TSI</a:t>
              </a:r>
              <a:endParaRPr lang="en-US" sz="2000" b="1" dirty="0">
                <a:solidFill>
                  <a:schemeClr val="accent1"/>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Imaging of the thyroid: </a:t>
            </a:r>
            <a:br>
              <a:rPr lang="en-US" dirty="0" smtClean="0"/>
            </a:br>
            <a:r>
              <a:rPr lang="en-US" dirty="0" smtClean="0"/>
              <a:t>I123 and I131 scans</a:t>
            </a:r>
            <a:endParaRPr lang="en-US" dirty="0"/>
          </a:p>
        </p:txBody>
      </p:sp>
      <p:pic>
        <p:nvPicPr>
          <p:cNvPr id="4" name="Picture 3" descr="IMG0004"/>
          <p:cNvPicPr>
            <a:picLocks noChangeAspect="1" noChangeArrowheads="1"/>
          </p:cNvPicPr>
          <p:nvPr/>
        </p:nvPicPr>
        <p:blipFill>
          <a:blip r:embed="rId2"/>
          <a:srcRect l="20317" t="1563" r="21338" b="3125"/>
          <a:stretch>
            <a:fillRect/>
          </a:stretch>
        </p:blipFill>
        <p:spPr bwMode="auto">
          <a:xfrm>
            <a:off x="977901" y="2644461"/>
            <a:ext cx="2806700" cy="3438839"/>
          </a:xfrm>
          <a:prstGeom prst="rect">
            <a:avLst/>
          </a:prstGeom>
          <a:noFill/>
        </p:spPr>
      </p:pic>
      <p:sp>
        <p:nvSpPr>
          <p:cNvPr id="5" name="TextBox 4"/>
          <p:cNvSpPr txBox="1"/>
          <p:nvPr/>
        </p:nvSpPr>
        <p:spPr>
          <a:xfrm>
            <a:off x="0" y="1764056"/>
            <a:ext cx="4578350" cy="646331"/>
          </a:xfrm>
          <a:prstGeom prst="rect">
            <a:avLst/>
          </a:prstGeom>
          <a:noFill/>
        </p:spPr>
        <p:txBody>
          <a:bodyPr wrap="square" rtlCol="0">
            <a:spAutoFit/>
          </a:bodyPr>
          <a:lstStyle/>
          <a:p>
            <a:pPr algn="ctr"/>
            <a:r>
              <a:rPr lang="en-US" dirty="0" smtClean="0"/>
              <a:t>Normal I123 scan</a:t>
            </a:r>
          </a:p>
          <a:p>
            <a:pPr algn="ctr"/>
            <a:r>
              <a:rPr lang="en-US" dirty="0" smtClean="0"/>
              <a:t>24 hr radioiodine uptake is 8-30%</a:t>
            </a:r>
            <a:endParaRPr lang="en-US" dirty="0"/>
          </a:p>
        </p:txBody>
      </p:sp>
      <p:pic>
        <p:nvPicPr>
          <p:cNvPr id="6" name="Picture 5" descr="ch83f2.jpg"/>
          <p:cNvPicPr>
            <a:picLocks noChangeAspect="1"/>
          </p:cNvPicPr>
          <p:nvPr/>
        </p:nvPicPr>
        <p:blipFill>
          <a:blip r:embed="rId3"/>
          <a:stretch>
            <a:fillRect/>
          </a:stretch>
        </p:blipFill>
        <p:spPr>
          <a:xfrm>
            <a:off x="5326297" y="2666788"/>
            <a:ext cx="3360503" cy="3416512"/>
          </a:xfrm>
          <a:prstGeom prst="rect">
            <a:avLst/>
          </a:prstGeom>
        </p:spPr>
      </p:pic>
      <p:sp>
        <p:nvSpPr>
          <p:cNvPr id="7" name="TextBox 6"/>
          <p:cNvSpPr txBox="1"/>
          <p:nvPr/>
        </p:nvSpPr>
        <p:spPr>
          <a:xfrm>
            <a:off x="4997450" y="6083300"/>
            <a:ext cx="4127500" cy="646331"/>
          </a:xfrm>
          <a:prstGeom prst="rect">
            <a:avLst/>
          </a:prstGeom>
          <a:noFill/>
        </p:spPr>
        <p:txBody>
          <a:bodyPr wrap="square" rtlCol="0">
            <a:spAutoFit/>
          </a:bodyPr>
          <a:lstStyle/>
          <a:p>
            <a:r>
              <a:rPr lang="en-US" dirty="0" smtClean="0"/>
              <a:t>http://www.ncbi.nlm.nih.gov/bookshelf/br.fcgi?book=cmed&amp;part=A18676</a:t>
            </a:r>
            <a:endParaRPr lang="en-US" dirty="0"/>
          </a:p>
        </p:txBody>
      </p:sp>
      <p:sp>
        <p:nvSpPr>
          <p:cNvPr id="8" name="TextBox 7"/>
          <p:cNvSpPr txBox="1"/>
          <p:nvPr/>
        </p:nvSpPr>
        <p:spPr>
          <a:xfrm>
            <a:off x="5016500" y="1764056"/>
            <a:ext cx="4108450" cy="646331"/>
          </a:xfrm>
          <a:prstGeom prst="rect">
            <a:avLst/>
          </a:prstGeom>
          <a:noFill/>
        </p:spPr>
        <p:txBody>
          <a:bodyPr wrap="square" rtlCol="0" anchor="ctr" anchorCtr="1">
            <a:spAutoFit/>
          </a:bodyPr>
          <a:lstStyle/>
          <a:p>
            <a:pPr algn="ctr"/>
            <a:r>
              <a:rPr lang="en-US" dirty="0" smtClean="0"/>
              <a:t>Whole body scan of pt with metastatic follicular thyroid cancer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Imaging of the thyroid: Ultrasound</a:t>
            </a:r>
            <a:endParaRPr lang="en-US" dirty="0"/>
          </a:p>
        </p:txBody>
      </p:sp>
      <p:pic>
        <p:nvPicPr>
          <p:cNvPr id="4" name="Picture 3" descr="p431.jpg"/>
          <p:cNvPicPr>
            <a:picLocks noChangeAspect="1"/>
          </p:cNvPicPr>
          <p:nvPr/>
        </p:nvPicPr>
        <p:blipFill>
          <a:blip r:embed="rId2"/>
          <a:stretch>
            <a:fillRect/>
          </a:stretch>
        </p:blipFill>
        <p:spPr>
          <a:xfrm>
            <a:off x="1524000" y="1651000"/>
            <a:ext cx="6096000" cy="4572000"/>
          </a:xfrm>
          <a:prstGeom prst="rect">
            <a:avLst/>
          </a:prstGeom>
        </p:spPr>
      </p:pic>
      <p:sp>
        <p:nvSpPr>
          <p:cNvPr id="5" name="TextBox 4"/>
          <p:cNvSpPr txBox="1"/>
          <p:nvPr/>
        </p:nvSpPr>
        <p:spPr>
          <a:xfrm>
            <a:off x="4203700" y="6388100"/>
            <a:ext cx="4102100" cy="369332"/>
          </a:xfrm>
          <a:prstGeom prst="rect">
            <a:avLst/>
          </a:prstGeom>
          <a:noFill/>
        </p:spPr>
        <p:txBody>
          <a:bodyPr wrap="square" rtlCol="0">
            <a:spAutoFit/>
          </a:bodyPr>
          <a:lstStyle/>
          <a:p>
            <a:r>
              <a:rPr lang="en-US" dirty="0" smtClean="0"/>
              <a:t>http://www.medison.ru/uzi/eho431.htm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a:ea typeface="+mj-ea"/>
                <a:cs typeface="+mj-cs"/>
              </a:rPr>
              <a:t>Case 1</a:t>
            </a:r>
          </a:p>
        </p:txBody>
      </p:sp>
      <p:sp>
        <p:nvSpPr>
          <p:cNvPr id="25603" name="Rectangle 3"/>
          <p:cNvSpPr>
            <a:spLocks noGrp="1" noChangeArrowheads="1"/>
          </p:cNvSpPr>
          <p:nvPr>
            <p:ph type="body" idx="1"/>
          </p:nvPr>
        </p:nvSpPr>
        <p:spPr>
          <a:xfrm>
            <a:off x="355600" y="1651000"/>
            <a:ext cx="8229600" cy="4876800"/>
          </a:xfrm>
        </p:spPr>
        <p:txBody>
          <a:bodyPr>
            <a:noAutofit/>
          </a:bodyPr>
          <a:lstStyle/>
          <a:p>
            <a:pPr eaLnBrk="1" hangingPunct="1">
              <a:lnSpc>
                <a:spcPct val="80000"/>
              </a:lnSpc>
              <a:defRPr/>
            </a:pPr>
            <a:r>
              <a:rPr lang="en-US" sz="2000" dirty="0"/>
              <a:t>19 yro man with a 7 month h/o 25 lb weight loss, </a:t>
            </a:r>
            <a:r>
              <a:rPr lang="en-US" sz="2000" dirty="0" smtClean="0"/>
              <a:t>fatigue, N</a:t>
            </a:r>
            <a:r>
              <a:rPr lang="en-US" sz="2000" dirty="0"/>
              <a:t>/V, diarrhea, </a:t>
            </a:r>
            <a:r>
              <a:rPr lang="en-US" sz="2000" dirty="0" smtClean="0"/>
              <a:t>palpitations, anxiety, and </a:t>
            </a:r>
            <a:r>
              <a:rPr lang="en-US" sz="2000" dirty="0"/>
              <a:t>hand tremors.</a:t>
            </a:r>
            <a:r>
              <a:rPr lang="en-US" sz="2000" dirty="0" smtClean="0"/>
              <a:t> </a:t>
            </a:r>
          </a:p>
          <a:p>
            <a:pPr eaLnBrk="1" hangingPunct="1">
              <a:lnSpc>
                <a:spcPct val="80000"/>
              </a:lnSpc>
              <a:defRPr/>
            </a:pPr>
            <a:r>
              <a:rPr lang="en-US" sz="2000" dirty="0" smtClean="0"/>
              <a:t>PMH: neg</a:t>
            </a:r>
            <a:r>
              <a:rPr lang="en-US" sz="2000" dirty="0"/>
              <a:t>.  Meds:</a:t>
            </a:r>
            <a:r>
              <a:rPr lang="en-US" sz="2000" dirty="0" smtClean="0"/>
              <a:t> None.</a:t>
            </a:r>
          </a:p>
          <a:p>
            <a:pPr eaLnBrk="1" hangingPunct="1">
              <a:lnSpc>
                <a:spcPct val="80000"/>
              </a:lnSpc>
              <a:defRPr/>
            </a:pPr>
            <a:r>
              <a:rPr lang="en-US" sz="2000" dirty="0"/>
              <a:t>Family Hx: + for thyroid </a:t>
            </a:r>
            <a:r>
              <a:rPr lang="en-US" sz="2000" dirty="0" smtClean="0"/>
              <a:t>disease</a:t>
            </a:r>
          </a:p>
          <a:p>
            <a:pPr>
              <a:lnSpc>
                <a:spcPct val="80000"/>
              </a:lnSpc>
              <a:defRPr/>
            </a:pPr>
            <a:r>
              <a:rPr lang="en-US" sz="2000" dirty="0" smtClean="0"/>
              <a:t>PE: 73.7 Kg, T 97.2, P 110, BP 142/71</a:t>
            </a:r>
          </a:p>
          <a:p>
            <a:pPr lvl="1">
              <a:lnSpc>
                <a:spcPct val="80000"/>
              </a:lnSpc>
              <a:defRPr/>
            </a:pPr>
            <a:r>
              <a:rPr lang="en-US" sz="2000" dirty="0" smtClean="0"/>
              <a:t>HEENT + lid lag, + stare, + bilateral proptosis (25 mm on L, 26 mm on R), + periorbital edema, diffuse large goiter with no nodules, + thyroid bruits bilaterally</a:t>
            </a:r>
          </a:p>
          <a:p>
            <a:pPr lvl="1">
              <a:lnSpc>
                <a:spcPct val="80000"/>
              </a:lnSpc>
              <a:defRPr/>
            </a:pPr>
            <a:r>
              <a:rPr lang="en-US" sz="2000" dirty="0" smtClean="0"/>
              <a:t>CV: </a:t>
            </a:r>
            <a:r>
              <a:rPr lang="en-US" sz="2000" dirty="0" err="1" smtClean="0"/>
              <a:t>tachycardic</a:t>
            </a:r>
            <a:r>
              <a:rPr lang="en-US" sz="2000" dirty="0" smtClean="0"/>
              <a:t> but regular rhythm, no m/g/r.  </a:t>
            </a:r>
          </a:p>
          <a:p>
            <a:pPr lvl="1">
              <a:lnSpc>
                <a:spcPct val="80000"/>
              </a:lnSpc>
              <a:defRPr/>
            </a:pPr>
            <a:r>
              <a:rPr lang="en-US" sz="2000" dirty="0" smtClean="0"/>
              <a:t>Lungs and Abd benign</a:t>
            </a:r>
          </a:p>
          <a:p>
            <a:pPr lvl="1">
              <a:lnSpc>
                <a:spcPct val="80000"/>
              </a:lnSpc>
              <a:defRPr/>
            </a:pPr>
            <a:r>
              <a:rPr lang="en-US" sz="2000" dirty="0" smtClean="0"/>
              <a:t>Ext: warm, sweaty palms and mild BL hand tremor, no dermopathy, 3+ DTRs</a:t>
            </a:r>
          </a:p>
          <a:p>
            <a:pPr>
              <a:defRPr/>
            </a:pPr>
            <a:r>
              <a:rPr lang="en-US" sz="2000" dirty="0" smtClean="0"/>
              <a:t>Labs: TSH &lt; 0.01 </a:t>
            </a:r>
            <a:r>
              <a:rPr lang="en-US" sz="2000" dirty="0" err="1" smtClean="0"/>
              <a:t>mIU</a:t>
            </a:r>
            <a:r>
              <a:rPr lang="en-US" sz="2000" dirty="0" smtClean="0"/>
              <a:t>/L (nl 0.4-4), FT4  4.2 (nl 0.6-1.6 ng/dl)</a:t>
            </a:r>
          </a:p>
          <a:p>
            <a:pPr>
              <a:lnSpc>
                <a:spcPct val="80000"/>
              </a:lnSpc>
              <a:defRPr/>
            </a:pPr>
            <a:endParaRPr lang="en-US" sz="2000" dirty="0" smtClean="0"/>
          </a:p>
          <a:p>
            <a:pPr eaLnBrk="1" hangingPunct="1">
              <a:lnSpc>
                <a:spcPct val="80000"/>
              </a:lnSpc>
              <a:defRPr/>
            </a:pPr>
            <a:endParaRPr lang="en-US" sz="2000" dirty="0" smtClean="0"/>
          </a:p>
          <a:p>
            <a:pPr lvl="1" eaLnBrk="1" hangingPunct="1">
              <a:lnSpc>
                <a:spcPct val="80000"/>
              </a:lnSpc>
              <a:defRP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a:t>
            </a:r>
            <a:endParaRPr lang="en-US" dirty="0"/>
          </a:p>
        </p:txBody>
      </p:sp>
      <p:sp>
        <p:nvSpPr>
          <p:cNvPr id="3" name="Content Placeholder 2"/>
          <p:cNvSpPr>
            <a:spLocks noGrp="1"/>
          </p:cNvSpPr>
          <p:nvPr>
            <p:ph idx="1"/>
          </p:nvPr>
        </p:nvSpPr>
        <p:spPr/>
        <p:txBody>
          <a:bodyPr/>
          <a:lstStyle/>
          <a:p>
            <a:r>
              <a:rPr lang="en-US" dirty="0" smtClean="0"/>
              <a:t>Named by Thomas Wharton in 1659</a:t>
            </a:r>
          </a:p>
          <a:p>
            <a:r>
              <a:rPr lang="en-US" dirty="0" smtClean="0"/>
              <a:t>Thyreos (Greek </a:t>
            </a:r>
            <a:r>
              <a:rPr lang="en-US" dirty="0" smtClean="0">
                <a:latin typeface="Symbol"/>
              </a:rPr>
              <a:t>Qure</a:t>
            </a:r>
            <a:r>
              <a:rPr lang="en-US" dirty="0" smtClean="0">
                <a:latin typeface="Lucida Grande"/>
                <a:ea typeface="Lucida Grande"/>
                <a:cs typeface="Lucida Grande"/>
              </a:rPr>
              <a:t>ó</a:t>
            </a:r>
            <a:r>
              <a:rPr lang="en-US" dirty="0" smtClean="0">
                <a:latin typeface="Symbol"/>
              </a:rPr>
              <a:t>ς</a:t>
            </a:r>
            <a:r>
              <a:rPr lang="en-US" dirty="0" smtClean="0"/>
              <a:t>): an oblong shield, because it </a:t>
            </a:r>
            <a:r>
              <a:rPr lang="en-US" b="0" i="1" dirty="0" smtClean="0"/>
              <a:t>“contributes much to the rotundity and the beauty of the neck, filling up the vacant spaces round the larynx and making its protuberant parts almost to subside, and become smooth, particularly in females, to whom for this reason a larger gland has been assigned, which renders their necks more even and beautiful”</a:t>
            </a:r>
          </a:p>
        </p:txBody>
      </p:sp>
      <p:sp>
        <p:nvSpPr>
          <p:cNvPr id="4" name="TextBox 3"/>
          <p:cNvSpPr txBox="1"/>
          <p:nvPr/>
        </p:nvSpPr>
        <p:spPr>
          <a:xfrm>
            <a:off x="5486400" y="6019801"/>
            <a:ext cx="3200400" cy="369332"/>
          </a:xfrm>
          <a:prstGeom prst="rect">
            <a:avLst/>
          </a:prstGeom>
          <a:noFill/>
        </p:spPr>
        <p:txBody>
          <a:bodyPr wrap="square" rtlCol="0">
            <a:spAutoFit/>
          </a:bodyPr>
          <a:lstStyle/>
          <a:p>
            <a:r>
              <a:rPr lang="en-US" i="1" dirty="0" smtClean="0"/>
              <a:t>Wharton, Adenographia, 1659</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Hyperthyroidism: Symptoms</a:t>
            </a:r>
            <a:endParaRPr lang="en-US" dirty="0"/>
          </a:p>
        </p:txBody>
      </p:sp>
      <p:sp>
        <p:nvSpPr>
          <p:cNvPr id="3" name="Content Placeholder 2"/>
          <p:cNvSpPr>
            <a:spLocks noGrp="1"/>
          </p:cNvSpPr>
          <p:nvPr>
            <p:ph idx="1"/>
          </p:nvPr>
        </p:nvSpPr>
        <p:spPr>
          <a:xfrm>
            <a:off x="457200" y="1663700"/>
            <a:ext cx="5359400" cy="5054600"/>
          </a:xfrm>
        </p:spPr>
        <p:txBody>
          <a:bodyPr>
            <a:normAutofit/>
          </a:bodyPr>
          <a:lstStyle/>
          <a:p>
            <a:r>
              <a:rPr lang="en-US" dirty="0" smtClean="0"/>
              <a:t>Anxiety/irritability, insomnia</a:t>
            </a:r>
          </a:p>
          <a:p>
            <a:r>
              <a:rPr lang="en-US" dirty="0" smtClean="0"/>
              <a:t>Fatigue</a:t>
            </a:r>
          </a:p>
          <a:p>
            <a:r>
              <a:rPr lang="en-US" dirty="0" smtClean="0"/>
              <a:t>Weight loss</a:t>
            </a:r>
          </a:p>
          <a:p>
            <a:r>
              <a:rPr lang="en-US" dirty="0" smtClean="0"/>
              <a:t>Heat intolerance/sweating</a:t>
            </a:r>
          </a:p>
          <a:p>
            <a:r>
              <a:rPr lang="en-US" dirty="0" smtClean="0"/>
              <a:t>Palpitations</a:t>
            </a:r>
          </a:p>
          <a:p>
            <a:r>
              <a:rPr lang="en-US" dirty="0" smtClean="0"/>
              <a:t>Diarrhea</a:t>
            </a:r>
          </a:p>
          <a:p>
            <a:r>
              <a:rPr lang="en-US" dirty="0" smtClean="0"/>
              <a:t>Hand tremor</a:t>
            </a:r>
          </a:p>
          <a:p>
            <a:r>
              <a:rPr lang="en-US" dirty="0" smtClean="0"/>
              <a:t>Irregular menses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Hyperthyroidism</a:t>
            </a:r>
            <a:endParaRPr lang="en-US" dirty="0"/>
          </a:p>
        </p:txBody>
      </p:sp>
      <p:sp>
        <p:nvSpPr>
          <p:cNvPr id="3" name="Content Placeholder 2"/>
          <p:cNvSpPr>
            <a:spLocks noGrp="1"/>
          </p:cNvSpPr>
          <p:nvPr>
            <p:ph idx="1"/>
          </p:nvPr>
        </p:nvSpPr>
        <p:spPr>
          <a:xfrm>
            <a:off x="457200" y="2057401"/>
            <a:ext cx="8229600" cy="4051299"/>
          </a:xfrm>
        </p:spPr>
        <p:txBody>
          <a:bodyPr>
            <a:normAutofit/>
          </a:bodyPr>
          <a:lstStyle/>
          <a:p>
            <a:r>
              <a:rPr lang="en-US" dirty="0" smtClean="0"/>
              <a:t>Prevalence: 1.3%</a:t>
            </a:r>
          </a:p>
          <a:p>
            <a:r>
              <a:rPr lang="en-US" dirty="0" smtClean="0"/>
              <a:t>More common in women than in men (5:1 ratio)</a:t>
            </a:r>
          </a:p>
          <a:p>
            <a:r>
              <a:rPr lang="en-US" dirty="0" smtClean="0"/>
              <a:t>Most common cause: </a:t>
            </a:r>
          </a:p>
          <a:p>
            <a:pPr lvl="1"/>
            <a:r>
              <a:rPr lang="en-US" dirty="0" smtClean="0"/>
              <a:t>Graves’ disease: autoimmune disorder with TSH receptor-stimulating antibodies</a:t>
            </a:r>
          </a:p>
          <a:p>
            <a:r>
              <a:rPr lang="en-US" dirty="0" smtClean="0"/>
              <a:t>Untreated leads to significant cardiac and bone morbidity</a:t>
            </a:r>
          </a:p>
          <a:p>
            <a:r>
              <a:rPr lang="en-US" dirty="0" smtClean="0"/>
              <a:t>Significant effects on pregnant woman and fetus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a:ea typeface="+mj-ea"/>
                <a:cs typeface="+mj-cs"/>
              </a:rPr>
              <a:t>DDx of Hyperthyroidism</a:t>
            </a:r>
          </a:p>
        </p:txBody>
      </p:sp>
      <p:sp>
        <p:nvSpPr>
          <p:cNvPr id="35843" name="Rectangle 3"/>
          <p:cNvSpPr>
            <a:spLocks noGrp="1" noChangeArrowheads="1"/>
          </p:cNvSpPr>
          <p:nvPr>
            <p:ph type="body" idx="1"/>
          </p:nvPr>
        </p:nvSpPr>
        <p:spPr>
          <a:xfrm>
            <a:off x="457200" y="1701800"/>
            <a:ext cx="8229600" cy="4749799"/>
          </a:xfrm>
        </p:spPr>
        <p:txBody>
          <a:bodyPr>
            <a:noAutofit/>
          </a:bodyPr>
          <a:lstStyle/>
          <a:p>
            <a:pPr eaLnBrk="1" hangingPunct="1">
              <a:lnSpc>
                <a:spcPct val="80000"/>
              </a:lnSpc>
              <a:defRPr/>
            </a:pPr>
            <a:r>
              <a:rPr lang="en-US" sz="1800" dirty="0">
                <a:solidFill>
                  <a:srgbClr val="FFFF00"/>
                </a:solidFill>
                <a:ea typeface="+mn-ea"/>
                <a:cs typeface="+mn-cs"/>
              </a:rPr>
              <a:t>Graves’ Disease (50-60%)</a:t>
            </a:r>
          </a:p>
          <a:p>
            <a:pPr eaLnBrk="1" hangingPunct="1">
              <a:lnSpc>
                <a:spcPct val="80000"/>
              </a:lnSpc>
              <a:defRPr/>
            </a:pPr>
            <a:r>
              <a:rPr lang="en-US" sz="1800" dirty="0">
                <a:solidFill>
                  <a:srgbClr val="FFFF00"/>
                </a:solidFill>
                <a:ea typeface="+mn-ea"/>
                <a:cs typeface="+mn-cs"/>
              </a:rPr>
              <a:t>Toxic Multinodular Goiter (15-20%)</a:t>
            </a:r>
          </a:p>
          <a:p>
            <a:pPr eaLnBrk="1" hangingPunct="1">
              <a:lnSpc>
                <a:spcPct val="80000"/>
              </a:lnSpc>
              <a:defRPr/>
            </a:pPr>
            <a:r>
              <a:rPr lang="en-US" sz="1800" dirty="0">
                <a:solidFill>
                  <a:srgbClr val="FFFF00"/>
                </a:solidFill>
                <a:ea typeface="+mn-ea"/>
                <a:cs typeface="+mn-cs"/>
              </a:rPr>
              <a:t>Toxic Adenoma (3-5%)</a:t>
            </a:r>
          </a:p>
          <a:p>
            <a:pPr eaLnBrk="1" hangingPunct="1">
              <a:lnSpc>
                <a:spcPct val="80000"/>
              </a:lnSpc>
              <a:defRPr/>
            </a:pPr>
            <a:r>
              <a:rPr lang="en-US" sz="1800" dirty="0">
                <a:solidFill>
                  <a:srgbClr val="FFFF00"/>
                </a:solidFill>
                <a:ea typeface="+mn-ea"/>
                <a:cs typeface="+mn-cs"/>
              </a:rPr>
              <a:t>High HCG levels (pregnancy, trophoblastic disease, testicular tumors)</a:t>
            </a:r>
          </a:p>
          <a:p>
            <a:pPr eaLnBrk="1" hangingPunct="1">
              <a:lnSpc>
                <a:spcPct val="80000"/>
              </a:lnSpc>
              <a:defRPr/>
            </a:pPr>
            <a:r>
              <a:rPr lang="en-US" sz="1800" dirty="0">
                <a:solidFill>
                  <a:srgbClr val="FFFF00"/>
                </a:solidFill>
                <a:ea typeface="+mn-ea"/>
                <a:cs typeface="+mn-cs"/>
              </a:rPr>
              <a:t>TSH producing pituitary </a:t>
            </a:r>
            <a:r>
              <a:rPr lang="en-US" sz="1800" dirty="0" smtClean="0">
                <a:solidFill>
                  <a:srgbClr val="FFFF00"/>
                </a:solidFill>
                <a:ea typeface="+mn-ea"/>
                <a:cs typeface="+mn-cs"/>
              </a:rPr>
              <a:t>adenoma</a:t>
            </a:r>
            <a:endParaRPr lang="en-US" sz="1800" dirty="0" smtClean="0">
              <a:ea typeface="+mn-ea"/>
              <a:cs typeface="+mn-cs"/>
            </a:endParaRPr>
          </a:p>
          <a:p>
            <a:pPr eaLnBrk="1" hangingPunct="1">
              <a:lnSpc>
                <a:spcPct val="80000"/>
              </a:lnSpc>
              <a:defRPr/>
            </a:pPr>
            <a:r>
              <a:rPr lang="en-US" sz="1800" dirty="0">
                <a:ea typeface="+mn-ea"/>
                <a:cs typeface="+mn-cs"/>
              </a:rPr>
              <a:t>Subacute thyroiditis (granulomatous, medication-induced, lymphocytic, postpartum)</a:t>
            </a:r>
          </a:p>
          <a:p>
            <a:pPr eaLnBrk="1" hangingPunct="1">
              <a:lnSpc>
                <a:spcPct val="80000"/>
              </a:lnSpc>
              <a:defRPr/>
            </a:pPr>
            <a:r>
              <a:rPr lang="en-US" sz="1800" dirty="0">
                <a:ea typeface="+mn-ea"/>
                <a:cs typeface="+mn-cs"/>
              </a:rPr>
              <a:t>Exogenous thyroid hormone</a:t>
            </a:r>
            <a:r>
              <a:rPr lang="en-US" sz="1800" dirty="0" smtClean="0">
                <a:ea typeface="+mn-ea"/>
                <a:cs typeface="+mn-cs"/>
              </a:rPr>
              <a:t> </a:t>
            </a:r>
          </a:p>
          <a:p>
            <a:pPr eaLnBrk="1" hangingPunct="1">
              <a:lnSpc>
                <a:spcPct val="80000"/>
              </a:lnSpc>
              <a:defRPr/>
            </a:pPr>
            <a:r>
              <a:rPr lang="en-US" sz="1800" dirty="0">
                <a:ea typeface="+mn-ea"/>
                <a:cs typeface="+mn-cs"/>
              </a:rPr>
              <a:t>Ectopic thyroid hormone production (struma ovarii, metastatic follicular thyroid cancer</a:t>
            </a:r>
            <a:r>
              <a:rPr lang="en-US" sz="1800" dirty="0" smtClean="0">
                <a:ea typeface="+mn-ea"/>
                <a:cs typeface="+mn-cs"/>
              </a:rPr>
              <a:t>)</a:t>
            </a:r>
          </a:p>
          <a:p>
            <a:pPr eaLnBrk="1" hangingPunct="1">
              <a:lnSpc>
                <a:spcPct val="80000"/>
              </a:lnSpc>
              <a:defRPr/>
            </a:pPr>
            <a:r>
              <a:rPr lang="en-US" sz="1800" dirty="0">
                <a:solidFill>
                  <a:srgbClr val="FF33CC"/>
                </a:solidFill>
                <a:ea typeface="+mn-ea"/>
                <a:cs typeface="+mn-cs"/>
              </a:rPr>
              <a:t>Iodine-mediated (IV contrast, amiodarone)</a:t>
            </a:r>
          </a:p>
          <a:p>
            <a:pPr eaLnBrk="1" hangingPunct="1">
              <a:lnSpc>
                <a:spcPct val="80000"/>
              </a:lnSpc>
              <a:defRPr/>
            </a:pPr>
            <a:endParaRPr lang="en-US" sz="1800" dirty="0">
              <a:ea typeface="+mn-ea"/>
              <a:cs typeface="+mn-cs"/>
            </a:endParaRPr>
          </a:p>
          <a:p>
            <a:pPr eaLnBrk="1" hangingPunct="1">
              <a:lnSpc>
                <a:spcPct val="80000"/>
              </a:lnSpc>
              <a:defRPr/>
            </a:pPr>
            <a:endParaRPr lang="en-US" sz="1800"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b="1" dirty="0">
                <a:solidFill>
                  <a:srgbClr val="FFFFFF"/>
                </a:solidFill>
                <a:latin typeface="+mj-lt"/>
                <a:ea typeface="msgothic" charset="0"/>
                <a:cs typeface="msgothic" charset="0"/>
              </a:rPr>
              <a:t>The typical appearance of severe </a:t>
            </a:r>
            <a:r>
              <a:rPr lang="en-GB" sz="2400" b="1" dirty="0" err="1">
                <a:solidFill>
                  <a:srgbClr val="FFFFFF"/>
                </a:solidFill>
                <a:latin typeface="+mj-lt"/>
                <a:ea typeface="msgothic" charset="0"/>
                <a:cs typeface="msgothic" charset="0"/>
              </a:rPr>
              <a:t>thyrotoxicosis</a:t>
            </a:r>
            <a:r>
              <a:rPr lang="en-GB" sz="2400" b="1" dirty="0">
                <a:solidFill>
                  <a:srgbClr val="FFFFFF"/>
                </a:solidFill>
                <a:latin typeface="+mj-lt"/>
                <a:ea typeface="msgothic" charset="0"/>
                <a:cs typeface="msgothic" charset="0"/>
              </a:rPr>
              <a:t>.</a:t>
            </a:r>
          </a:p>
        </p:txBody>
      </p:sp>
      <p:pic>
        <p:nvPicPr>
          <p:cNvPr id="3074" name="Picture 2"/>
          <p:cNvPicPr>
            <a:picLocks noChangeAspect="1" noChangeArrowheads="1"/>
          </p:cNvPicPr>
          <p:nvPr/>
        </p:nvPicPr>
        <p:blipFill>
          <a:blip r:embed="rId3"/>
          <a:srcRect/>
          <a:stretch>
            <a:fillRect/>
          </a:stretch>
        </p:blipFill>
        <p:spPr bwMode="auto">
          <a:xfrm>
            <a:off x="7935840" y="6205612"/>
            <a:ext cx="816480" cy="522774"/>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952000" y="979303"/>
            <a:ext cx="3245760" cy="4893634"/>
          </a:xfrm>
          <a:prstGeom prst="rect">
            <a:avLst/>
          </a:prstGeom>
          <a:noFill/>
          <a:ln w="9525">
            <a:noFill/>
            <a:round/>
            <a:headEnd/>
            <a:tailEnd/>
          </a:ln>
          <a:effectLst/>
        </p:spPr>
      </p:pic>
      <p:sp>
        <p:nvSpPr>
          <p:cNvPr id="3076" name="Text Box 4"/>
          <p:cNvSpPr txBox="1">
            <a:spLocks noChangeArrowheads="1"/>
          </p:cNvSpPr>
          <p:nvPr/>
        </p:nvSpPr>
        <p:spPr bwMode="auto">
          <a:xfrm>
            <a:off x="295200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FFFFFF"/>
                </a:solidFill>
                <a:latin typeface="Arial" charset="0"/>
                <a:ea typeface="msgothic" charset="0"/>
                <a:cs typeface="msgothic" charset="0"/>
              </a:rPr>
              <a:t>Mistry</a:t>
            </a:r>
            <a:r>
              <a:rPr lang="en-GB" sz="1100" b="1" dirty="0">
                <a:solidFill>
                  <a:srgbClr val="FFFFFF"/>
                </a:solidFill>
                <a:latin typeface="Arial" charset="0"/>
                <a:ea typeface="msgothic" charset="0"/>
                <a:cs typeface="msgothic" charset="0"/>
              </a:rPr>
              <a:t> N et al. </a:t>
            </a:r>
            <a:r>
              <a:rPr lang="en-GB" sz="1100" b="1" dirty="0" err="1">
                <a:solidFill>
                  <a:srgbClr val="FFFFFF"/>
                </a:solidFill>
                <a:latin typeface="Arial" charset="0"/>
                <a:ea typeface="msgothic" charset="0"/>
                <a:cs typeface="msgothic" charset="0"/>
              </a:rPr>
              <a:t>Pract</a:t>
            </a:r>
            <a:r>
              <a:rPr lang="en-GB" sz="1100" b="1" dirty="0">
                <a:solidFill>
                  <a:srgbClr val="FFFFFF"/>
                </a:solidFill>
                <a:latin typeface="Arial" charset="0"/>
                <a:ea typeface="msgothic" charset="0"/>
                <a:cs typeface="msgothic" charset="0"/>
              </a:rPr>
              <a:t> </a:t>
            </a:r>
            <a:r>
              <a:rPr lang="en-GB" sz="1100" b="1" dirty="0" err="1">
                <a:solidFill>
                  <a:srgbClr val="FFFFFF"/>
                </a:solidFill>
                <a:latin typeface="Arial" charset="0"/>
                <a:ea typeface="msgothic" charset="0"/>
                <a:cs typeface="msgothic" charset="0"/>
              </a:rPr>
              <a:t>Neurol</a:t>
            </a:r>
            <a:r>
              <a:rPr lang="en-GB" sz="1100" b="1" dirty="0">
                <a:solidFill>
                  <a:srgbClr val="FFFFFF"/>
                </a:solidFill>
                <a:latin typeface="Arial" charset="0"/>
                <a:ea typeface="msgothic" charset="0"/>
                <a:cs typeface="msgothic" charset="0"/>
              </a:rPr>
              <a:t> 2009;9:145-156</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©2009 by BMJ Publishing Group Ltd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076700" y="393700"/>
            <a:ext cx="4045029" cy="2324100"/>
          </a:xfrm>
        </p:spPr>
        <p:txBody>
          <a:bodyPr>
            <a:normAutofit/>
          </a:bodyPr>
          <a:lstStyle/>
          <a:p>
            <a:pPr eaLnBrk="1" hangingPunct="1">
              <a:defRPr/>
            </a:pPr>
            <a:r>
              <a:rPr lang="en-US" sz="4000" dirty="0">
                <a:ea typeface="+mj-ea"/>
                <a:cs typeface="+mj-cs"/>
              </a:rPr>
              <a:t>Graves’ </a:t>
            </a:r>
            <a:r>
              <a:rPr lang="en-US" sz="4000" dirty="0" smtClean="0">
                <a:ea typeface="+mj-ea"/>
                <a:cs typeface="+mj-cs"/>
              </a:rPr>
              <a:t/>
            </a:r>
            <a:br>
              <a:rPr lang="en-US" sz="4000" dirty="0" smtClean="0">
                <a:ea typeface="+mj-ea"/>
                <a:cs typeface="+mj-cs"/>
              </a:rPr>
            </a:br>
            <a:r>
              <a:rPr lang="en-US" sz="4000" dirty="0" err="1" smtClean="0">
                <a:ea typeface="+mj-ea"/>
                <a:cs typeface="+mj-cs"/>
              </a:rPr>
              <a:t>Ophthalmopathy</a:t>
            </a:r>
            <a:endParaRPr lang="en-US" sz="4000" dirty="0">
              <a:ea typeface="+mj-ea"/>
              <a:cs typeface="+mj-cs"/>
            </a:endParaRPr>
          </a:p>
        </p:txBody>
      </p:sp>
      <p:pic>
        <p:nvPicPr>
          <p:cNvPr id="28675" name="Picture 4" descr="IMG0060"/>
          <p:cNvPicPr>
            <a:picLocks noGrp="1" noChangeAspect="1" noChangeArrowheads="1"/>
          </p:cNvPicPr>
          <p:nvPr>
            <p:ph sz="quarter" idx="2"/>
          </p:nvPr>
        </p:nvPicPr>
        <p:blipFill>
          <a:blip r:embed="rId3"/>
          <a:srcRect l="18188" r="13522"/>
          <a:stretch>
            <a:fillRect/>
          </a:stretch>
        </p:blipFill>
        <p:spPr>
          <a:xfrm>
            <a:off x="1327151" y="3548063"/>
            <a:ext cx="2654299" cy="2382837"/>
          </a:xfrm>
          <a:noFill/>
        </p:spPr>
      </p:pic>
      <p:pic>
        <p:nvPicPr>
          <p:cNvPr id="28676" name="Picture 5" descr="IMG0066"/>
          <p:cNvPicPr>
            <a:picLocks noGrp="1" noChangeAspect="1" noChangeArrowheads="1"/>
          </p:cNvPicPr>
          <p:nvPr>
            <p:ph sz="quarter" idx="3"/>
          </p:nvPr>
        </p:nvPicPr>
        <p:blipFill>
          <a:blip r:embed="rId4"/>
          <a:srcRect t="1563" r="2061"/>
          <a:stretch>
            <a:fillRect/>
          </a:stretch>
        </p:blipFill>
        <p:spPr>
          <a:xfrm>
            <a:off x="0" y="304800"/>
            <a:ext cx="3981450" cy="2633663"/>
          </a:xfrm>
          <a:noFill/>
          <a:ln>
            <a:solidFill>
              <a:schemeClr val="hlink"/>
            </a:solidFill>
          </a:ln>
        </p:spPr>
      </p:pic>
      <p:pic>
        <p:nvPicPr>
          <p:cNvPr id="5" name="Picture 4" descr="ppeyes"/>
          <p:cNvPicPr>
            <a:picLocks noChangeAspect="1" noChangeArrowheads="1"/>
          </p:cNvPicPr>
          <p:nvPr/>
        </p:nvPicPr>
        <p:blipFill>
          <a:blip r:embed="rId5">
            <a:extLst>
              <a:ext uri="{28A0092B-C50C-407E-A947-70E740481C1C}">
                <a14:useLocalDpi xmlns:a14="http://schemas.microsoft.com/office/drawing/2010/main" val="0"/>
              </a:ext>
            </a:extLst>
          </a:blip>
          <a:srcRect l="1555" t="11850" r="33139" b="51682"/>
          <a:stretch>
            <a:fillRect/>
          </a:stretch>
        </p:blipFill>
        <p:spPr bwMode="auto">
          <a:xfrm>
            <a:off x="4578350" y="3548063"/>
            <a:ext cx="2501979" cy="2382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6250422" y="6257085"/>
            <a:ext cx="2529897" cy="378199"/>
          </a:xfrm>
          <a:prstGeom prst="rect">
            <a:avLst/>
          </a:prstGeom>
          <a:noFill/>
          <a:ln w="9525">
            <a:noFill/>
            <a:round/>
            <a:headEnd/>
            <a:tailEnd/>
          </a:ln>
          <a:effectLst/>
        </p:spPr>
      </p:pic>
      <p:pic>
        <p:nvPicPr>
          <p:cNvPr id="3074" name="Picture 2"/>
          <p:cNvPicPr>
            <a:picLocks noChangeAspect="1" noChangeArrowheads="1"/>
          </p:cNvPicPr>
          <p:nvPr/>
        </p:nvPicPr>
        <p:blipFill>
          <a:blip r:embed="rId4"/>
          <a:srcRect/>
          <a:stretch>
            <a:fillRect/>
          </a:stretch>
        </p:blipFill>
        <p:spPr bwMode="auto">
          <a:xfrm>
            <a:off x="2213841" y="1012732"/>
            <a:ext cx="4716318" cy="4828334"/>
          </a:xfrm>
          <a:prstGeom prst="rect">
            <a:avLst/>
          </a:prstGeom>
          <a:noFill/>
          <a:ln w="9525">
            <a:noFill/>
            <a:round/>
            <a:headEnd/>
            <a:tailEnd/>
          </a:ln>
          <a:effec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0" tIns="0" rIns="0" bIns="0" anchor="ctr" anchorCtr="1">
            <a:prstTxWarp prst="textNoShape">
              <a:avLst/>
            </a:prstTxWarp>
          </a:bodyPr>
          <a:lstStyle/>
          <a:p>
            <a:pPr algn="ctr">
              <a:lnSpc>
                <a:spcPct val="97000"/>
              </a:lnSpc>
              <a:buClr>
                <a:srgbClr val="FFFFFF"/>
              </a:buClr>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400" b="1" dirty="0">
                <a:solidFill>
                  <a:srgbClr val="FFFFFF"/>
                </a:solidFill>
                <a:ea typeface="Arial Unicode MS" charset="0"/>
                <a:cs typeface="Arial Unicode MS" charset="0"/>
              </a:rPr>
              <a:t>Clinical Manifestations of Graves' </a:t>
            </a:r>
            <a:r>
              <a:rPr lang="en-US" sz="2400" b="1" dirty="0" smtClean="0">
                <a:solidFill>
                  <a:srgbClr val="FFFFFF"/>
                </a:solidFill>
                <a:ea typeface="Arial Unicode MS" charset="0"/>
                <a:cs typeface="Arial Unicode MS" charset="0"/>
              </a:rPr>
              <a:t>Disease</a:t>
            </a:r>
            <a:endParaRPr lang="en-US" sz="2400" b="1" dirty="0">
              <a:solidFill>
                <a:srgbClr val="FFFFFF"/>
              </a:solidFill>
              <a:ea typeface="Arial Unicode MS" charset="0"/>
              <a:cs typeface="Arial Unicode MS" charset="0"/>
            </a:endParaRPr>
          </a:p>
        </p:txBody>
      </p:sp>
      <p:sp>
        <p:nvSpPr>
          <p:cNvPr id="3076" name="Text Box 4"/>
          <p:cNvSpPr txBox="1">
            <a:spLocks noChangeArrowheads="1"/>
          </p:cNvSpPr>
          <p:nvPr/>
        </p:nvSpPr>
        <p:spPr bwMode="auto">
          <a:xfrm>
            <a:off x="2213841" y="6013357"/>
            <a:ext cx="4250171" cy="320768"/>
          </a:xfrm>
          <a:prstGeom prst="rect">
            <a:avLst/>
          </a:prstGeom>
          <a:noFill/>
          <a:ln w="9525">
            <a:noFill/>
            <a:round/>
            <a:headEnd/>
            <a:tailEnd/>
          </a:ln>
          <a:effectLst/>
        </p:spPr>
        <p:txBody>
          <a:bodyPr lIns="0" tIns="0" rIns="0" bIns="0" anchor="ctr">
            <a:prstTxWarp prst="textNoShape">
              <a:avLst/>
            </a:prstTxWarp>
          </a:bodyPr>
          <a:lstStyle/>
          <a:p>
            <a:pPr>
              <a:lnSpc>
                <a:spcPct val="93000"/>
              </a:lnSpc>
              <a:buClr>
                <a:srgbClr val="FFFFFF"/>
              </a:buClr>
              <a:tabLst>
                <a:tab pos="649628" algn="l"/>
                <a:tab pos="1299256" algn="l"/>
                <a:tab pos="1948884" algn="l"/>
                <a:tab pos="2598511" algn="l"/>
                <a:tab pos="3248139" algn="l"/>
                <a:tab pos="3897767" algn="l"/>
              </a:tabLst>
            </a:pPr>
            <a:r>
              <a:rPr lang="en-US" sz="1100" b="1" dirty="0" err="1">
                <a:solidFill>
                  <a:srgbClr val="FFFFFF"/>
                </a:solidFill>
                <a:ea typeface="Arial Unicode MS" charset="0"/>
                <a:cs typeface="Arial Unicode MS" charset="0"/>
              </a:rPr>
              <a:t>Weetman</a:t>
            </a:r>
            <a:r>
              <a:rPr lang="en-US" sz="1100" b="1" dirty="0">
                <a:solidFill>
                  <a:srgbClr val="FFFFFF"/>
                </a:solidFill>
                <a:ea typeface="Arial Unicode MS" charset="0"/>
                <a:cs typeface="Arial Unicode MS" charset="0"/>
              </a:rPr>
              <a:t> AP. N Engl J Med 2000;343:1236-1248.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6045921" y="6446184"/>
            <a:ext cx="2529897" cy="378199"/>
          </a:xfrm>
          <a:prstGeom prst="rect">
            <a:avLst/>
          </a:prstGeom>
          <a:noFill/>
          <a:ln w="9525">
            <a:noFill/>
            <a:round/>
            <a:headEnd/>
            <a:tailEnd/>
          </a:ln>
          <a:effectLst/>
        </p:spPr>
      </p:pic>
      <p:pic>
        <p:nvPicPr>
          <p:cNvPr id="3074" name="Picture 2"/>
          <p:cNvPicPr>
            <a:picLocks noChangeAspect="1" noChangeArrowheads="1"/>
          </p:cNvPicPr>
          <p:nvPr/>
        </p:nvPicPr>
        <p:blipFill>
          <a:blip r:embed="rId4"/>
          <a:srcRect/>
          <a:stretch>
            <a:fillRect/>
          </a:stretch>
        </p:blipFill>
        <p:spPr bwMode="auto">
          <a:xfrm>
            <a:off x="252270" y="2136962"/>
            <a:ext cx="5102881" cy="3451038"/>
          </a:xfrm>
          <a:prstGeom prst="rect">
            <a:avLst/>
          </a:prstGeom>
          <a:noFill/>
          <a:ln w="9525">
            <a:noFill/>
            <a:round/>
            <a:headEnd/>
            <a:tailEnd/>
          </a:ln>
          <a:effectLst/>
        </p:spPr>
      </p:pic>
      <p:sp>
        <p:nvSpPr>
          <p:cNvPr id="3075" name="AutoShape 3"/>
          <p:cNvSpPr>
            <a:spLocks noChangeArrowheads="1"/>
          </p:cNvSpPr>
          <p:nvPr/>
        </p:nvSpPr>
        <p:spPr bwMode="auto">
          <a:xfrm>
            <a:off x="684071" y="730134"/>
            <a:ext cx="4196524" cy="1230546"/>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0" tIns="0" rIns="0" bIns="0" anchor="ctr" anchorCtr="1">
            <a:prstTxWarp prst="textNoShape">
              <a:avLst/>
            </a:prstTxWarp>
          </a:bodyPr>
          <a:lstStyle/>
          <a:p>
            <a:pPr algn="ctr">
              <a:lnSpc>
                <a:spcPct val="97000"/>
              </a:lnSpc>
              <a:buClr>
                <a:srgbClr val="FFFFFF"/>
              </a:buClr>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000" b="1" dirty="0" err="1">
                <a:solidFill>
                  <a:srgbClr val="FFFFFF"/>
                </a:solidFill>
                <a:ea typeface="Arial Unicode MS" charset="0"/>
                <a:cs typeface="Arial Unicode MS" charset="0"/>
              </a:rPr>
              <a:t>Histologic</a:t>
            </a:r>
            <a:r>
              <a:rPr lang="en-US" sz="2000" b="1" dirty="0">
                <a:solidFill>
                  <a:srgbClr val="FFFFFF"/>
                </a:solidFill>
                <a:ea typeface="Arial Unicode MS" charset="0"/>
                <a:cs typeface="Arial Unicode MS" charset="0"/>
              </a:rPr>
              <a:t> Appearance of </a:t>
            </a:r>
            <a:r>
              <a:rPr lang="en-US" sz="2000" b="1" dirty="0" err="1">
                <a:solidFill>
                  <a:srgbClr val="FFFFFF"/>
                </a:solidFill>
                <a:ea typeface="Arial Unicode MS" charset="0"/>
                <a:cs typeface="Arial Unicode MS" charset="0"/>
              </a:rPr>
              <a:t>Extraocular</a:t>
            </a:r>
            <a:r>
              <a:rPr lang="en-US" sz="2000" b="1" dirty="0">
                <a:solidFill>
                  <a:srgbClr val="FFFFFF"/>
                </a:solidFill>
                <a:ea typeface="Arial Unicode MS" charset="0"/>
                <a:cs typeface="Arial Unicode MS" charset="0"/>
              </a:rPr>
              <a:t> Muscle in Graves' </a:t>
            </a:r>
            <a:r>
              <a:rPr lang="en-US" sz="2000" b="1" dirty="0" err="1">
                <a:solidFill>
                  <a:srgbClr val="FFFFFF"/>
                </a:solidFill>
                <a:ea typeface="Arial Unicode MS" charset="0"/>
                <a:cs typeface="Arial Unicode MS" charset="0"/>
              </a:rPr>
              <a:t>Ophthalmopathy</a:t>
            </a:r>
            <a:r>
              <a:rPr lang="en-US" sz="2000" b="1" dirty="0">
                <a:solidFill>
                  <a:srgbClr val="FFFFFF"/>
                </a:solidFill>
                <a:ea typeface="Arial Unicode MS" charset="0"/>
                <a:cs typeface="Arial Unicode MS" charset="0"/>
              </a:rPr>
              <a:t> (</a:t>
            </a:r>
            <a:r>
              <a:rPr lang="en-US" sz="2000" b="1" dirty="0" err="1">
                <a:solidFill>
                  <a:srgbClr val="FFFFFF"/>
                </a:solidFill>
                <a:ea typeface="Arial Unicode MS" charset="0"/>
                <a:cs typeface="Arial Unicode MS" charset="0"/>
              </a:rPr>
              <a:t>Hematoxylin</a:t>
            </a:r>
            <a:r>
              <a:rPr lang="en-US" sz="2000" b="1" dirty="0">
                <a:solidFill>
                  <a:srgbClr val="FFFFFF"/>
                </a:solidFill>
                <a:ea typeface="Arial Unicode MS" charset="0"/>
                <a:cs typeface="Arial Unicode MS" charset="0"/>
              </a:rPr>
              <a:t> and Eosin</a:t>
            </a:r>
            <a:r>
              <a:rPr lang="en-US" sz="2000" b="1" dirty="0" smtClean="0">
                <a:solidFill>
                  <a:srgbClr val="FFFFFF"/>
                </a:solidFill>
                <a:ea typeface="Arial Unicode MS" charset="0"/>
                <a:cs typeface="Arial Unicode MS" charset="0"/>
              </a:rPr>
              <a:t>)</a:t>
            </a:r>
            <a:endParaRPr lang="en-US" sz="2000" b="1" dirty="0">
              <a:solidFill>
                <a:srgbClr val="FFFFFF"/>
              </a:solidFill>
              <a:ea typeface="Arial Unicode MS" charset="0"/>
              <a:cs typeface="Arial Unicode MS" charset="0"/>
            </a:endParaRPr>
          </a:p>
        </p:txBody>
      </p:sp>
      <p:sp>
        <p:nvSpPr>
          <p:cNvPr id="3076" name="Text Box 4"/>
          <p:cNvSpPr txBox="1">
            <a:spLocks noChangeArrowheads="1"/>
          </p:cNvSpPr>
          <p:nvPr/>
        </p:nvSpPr>
        <p:spPr bwMode="auto">
          <a:xfrm>
            <a:off x="252270" y="5852973"/>
            <a:ext cx="4385830" cy="320768"/>
          </a:xfrm>
          <a:prstGeom prst="rect">
            <a:avLst/>
          </a:prstGeom>
          <a:noFill/>
          <a:ln w="9525">
            <a:noFill/>
            <a:round/>
            <a:headEnd/>
            <a:tailEnd/>
          </a:ln>
          <a:effectLst/>
        </p:spPr>
        <p:txBody>
          <a:bodyPr lIns="0" tIns="0" rIns="0" bIns="0" anchor="ctr">
            <a:prstTxWarp prst="textNoShape">
              <a:avLst/>
            </a:prstTxWarp>
          </a:bodyPr>
          <a:lstStyle/>
          <a:p>
            <a:pPr>
              <a:lnSpc>
                <a:spcPct val="93000"/>
              </a:lnSpc>
              <a:buClr>
                <a:srgbClr val="FFFFFF"/>
              </a:buClr>
              <a:tabLst>
                <a:tab pos="649628" algn="l"/>
                <a:tab pos="1299256" algn="l"/>
                <a:tab pos="1948884" algn="l"/>
                <a:tab pos="2598511" algn="l"/>
                <a:tab pos="3248139" algn="l"/>
                <a:tab pos="3897767" algn="l"/>
              </a:tabLst>
            </a:pPr>
            <a:r>
              <a:rPr lang="en-US" sz="1100" b="1" dirty="0" err="1">
                <a:solidFill>
                  <a:srgbClr val="FFFFFF"/>
                </a:solidFill>
                <a:ea typeface="Arial Unicode MS" charset="0"/>
                <a:cs typeface="Arial Unicode MS" charset="0"/>
              </a:rPr>
              <a:t>Bahn</a:t>
            </a:r>
            <a:r>
              <a:rPr lang="en-US" sz="1100" b="1" dirty="0">
                <a:solidFill>
                  <a:srgbClr val="FFFFFF"/>
                </a:solidFill>
                <a:ea typeface="Arial Unicode MS" charset="0"/>
                <a:cs typeface="Arial Unicode MS" charset="0"/>
              </a:rPr>
              <a:t> RS. N Engl J Med 2010;362:726-738.</a:t>
            </a:r>
          </a:p>
        </p:txBody>
      </p:sp>
      <p:pic>
        <p:nvPicPr>
          <p:cNvPr id="6" name="Picture 2"/>
          <p:cNvPicPr>
            <a:picLocks noChangeAspect="1" noChangeArrowheads="1"/>
          </p:cNvPicPr>
          <p:nvPr/>
        </p:nvPicPr>
        <p:blipFill>
          <a:blip r:embed="rId5"/>
          <a:srcRect/>
          <a:stretch>
            <a:fillRect/>
          </a:stretch>
        </p:blipFill>
        <p:spPr bwMode="auto">
          <a:xfrm>
            <a:off x="6045921" y="1345407"/>
            <a:ext cx="1736147" cy="4828334"/>
          </a:xfrm>
          <a:prstGeom prst="rect">
            <a:avLst/>
          </a:prstGeom>
          <a:noFill/>
          <a:ln w="9525">
            <a:noFill/>
            <a:round/>
            <a:headEnd/>
            <a:tailEnd/>
          </a:ln>
          <a:effectLst/>
        </p:spPr>
      </p:pic>
      <p:sp>
        <p:nvSpPr>
          <p:cNvPr id="7" name="AutoShape 3"/>
          <p:cNvSpPr>
            <a:spLocks noChangeArrowheads="1"/>
          </p:cNvSpPr>
          <p:nvPr/>
        </p:nvSpPr>
        <p:spPr bwMode="auto">
          <a:xfrm>
            <a:off x="5143500" y="0"/>
            <a:ext cx="3584864" cy="1345407"/>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0" tIns="0" rIns="0" bIns="0" anchor="ctr" anchorCtr="1">
            <a:prstTxWarp prst="textNoShape">
              <a:avLst/>
            </a:prstTxWarp>
          </a:bodyPr>
          <a:lstStyle/>
          <a:p>
            <a:pPr algn="ctr">
              <a:lnSpc>
                <a:spcPct val="97000"/>
              </a:lnSpc>
              <a:buClr>
                <a:srgbClr val="FFFFFF"/>
              </a:buClr>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000" b="1" dirty="0">
                <a:solidFill>
                  <a:srgbClr val="FFFFFF"/>
                </a:solidFill>
                <a:ea typeface="Arial Unicode MS" charset="0"/>
                <a:cs typeface="Arial Unicode MS" charset="0"/>
              </a:rPr>
              <a:t>Computed </a:t>
            </a:r>
            <a:r>
              <a:rPr lang="en-US" sz="2000" b="1" dirty="0" err="1">
                <a:solidFill>
                  <a:srgbClr val="FFFFFF"/>
                </a:solidFill>
                <a:ea typeface="Arial Unicode MS" charset="0"/>
                <a:cs typeface="Arial Unicode MS" charset="0"/>
              </a:rPr>
              <a:t>Tomographic</a:t>
            </a:r>
            <a:r>
              <a:rPr lang="en-US" sz="2000" b="1" dirty="0">
                <a:solidFill>
                  <a:srgbClr val="FFFFFF"/>
                </a:solidFill>
                <a:ea typeface="Arial Unicode MS" charset="0"/>
                <a:cs typeface="Arial Unicode MS" charset="0"/>
              </a:rPr>
              <a:t> Scans of Patients with Graves' </a:t>
            </a:r>
            <a:r>
              <a:rPr lang="en-US" sz="2000" b="1" dirty="0" err="1">
                <a:solidFill>
                  <a:srgbClr val="FFFFFF"/>
                </a:solidFill>
                <a:ea typeface="Arial Unicode MS" charset="0"/>
                <a:cs typeface="Arial Unicode MS" charset="0"/>
              </a:rPr>
              <a:t>Ophthalmopathy</a:t>
            </a:r>
            <a:r>
              <a:rPr lang="en-US" sz="2000" b="1" dirty="0">
                <a:solidFill>
                  <a:srgbClr val="FFFFFF"/>
                </a:solidFill>
                <a:ea typeface="Arial Unicode MS" charset="0"/>
                <a:cs typeface="Arial Unicode MS" charset="0"/>
              </a:rPr>
              <a:t> and of a Normal </a:t>
            </a:r>
            <a:r>
              <a:rPr lang="en-US" sz="2000" b="1" dirty="0" smtClean="0">
                <a:solidFill>
                  <a:srgbClr val="FFFFFF"/>
                </a:solidFill>
                <a:ea typeface="Arial Unicode MS" charset="0"/>
                <a:cs typeface="Arial Unicode MS" charset="0"/>
              </a:rPr>
              <a:t>Subject</a:t>
            </a:r>
            <a:endParaRPr lang="en-US" sz="2000" b="1" dirty="0">
              <a:solidFill>
                <a:srgbClr val="FFFFFF"/>
              </a:solidFill>
              <a:ea typeface="Arial Unicode MS" charset="0"/>
              <a:cs typeface="Arial Unicode MS"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6250422" y="6257085"/>
            <a:ext cx="2529897" cy="378199"/>
          </a:xfrm>
          <a:prstGeom prst="rect">
            <a:avLst/>
          </a:prstGeom>
          <a:noFill/>
          <a:ln w="9525">
            <a:noFill/>
            <a:round/>
            <a:headEnd/>
            <a:tailEnd/>
          </a:ln>
          <a:effectLst/>
        </p:spPr>
      </p:pic>
      <p:pic>
        <p:nvPicPr>
          <p:cNvPr id="3074" name="Picture 2"/>
          <p:cNvPicPr>
            <a:picLocks noChangeAspect="1" noChangeArrowheads="1"/>
          </p:cNvPicPr>
          <p:nvPr/>
        </p:nvPicPr>
        <p:blipFill>
          <a:blip r:embed="rId4"/>
          <a:srcRect/>
          <a:stretch>
            <a:fillRect/>
          </a:stretch>
        </p:blipFill>
        <p:spPr bwMode="auto">
          <a:xfrm>
            <a:off x="3268808" y="1012732"/>
            <a:ext cx="2604943" cy="4828334"/>
          </a:xfrm>
          <a:prstGeom prst="rect">
            <a:avLst/>
          </a:prstGeom>
          <a:noFill/>
          <a:ln w="9525">
            <a:noFill/>
            <a:round/>
            <a:headEnd/>
            <a:tailEnd/>
          </a:ln>
          <a:effec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0" tIns="0" rIns="0" bIns="0" anchor="ctr" anchorCtr="1">
            <a:prstTxWarp prst="textNoShape">
              <a:avLst/>
            </a:prstTxWarp>
          </a:bodyPr>
          <a:lstStyle/>
          <a:p>
            <a:pPr algn="ctr">
              <a:lnSpc>
                <a:spcPct val="97000"/>
              </a:lnSpc>
              <a:buClr>
                <a:srgbClr val="FFFFFF"/>
              </a:buClr>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400" b="1" dirty="0">
                <a:solidFill>
                  <a:srgbClr val="FFFFFF"/>
                </a:solidFill>
                <a:ea typeface="Arial Unicode MS" charset="0"/>
                <a:cs typeface="Arial Unicode MS" charset="0"/>
              </a:rPr>
              <a:t>Radioiodine Scans of the </a:t>
            </a:r>
            <a:r>
              <a:rPr lang="en-US" sz="2400" b="1" dirty="0" smtClean="0">
                <a:solidFill>
                  <a:srgbClr val="FFFFFF"/>
                </a:solidFill>
                <a:ea typeface="Arial Unicode MS" charset="0"/>
                <a:cs typeface="Arial Unicode MS" charset="0"/>
              </a:rPr>
              <a:t>Thyroid</a:t>
            </a:r>
            <a:endParaRPr lang="en-US" sz="2400" b="1" dirty="0">
              <a:solidFill>
                <a:srgbClr val="FFFFFF"/>
              </a:solidFill>
              <a:ea typeface="Arial Unicode MS" charset="0"/>
              <a:cs typeface="Arial Unicode MS" charset="0"/>
            </a:endParaRPr>
          </a:p>
        </p:txBody>
      </p:sp>
      <p:sp>
        <p:nvSpPr>
          <p:cNvPr id="3076" name="Text Box 4"/>
          <p:cNvSpPr txBox="1">
            <a:spLocks noChangeArrowheads="1"/>
          </p:cNvSpPr>
          <p:nvPr/>
        </p:nvSpPr>
        <p:spPr bwMode="auto">
          <a:xfrm>
            <a:off x="3268808" y="6013357"/>
            <a:ext cx="3193761" cy="320768"/>
          </a:xfrm>
          <a:prstGeom prst="rect">
            <a:avLst/>
          </a:prstGeom>
          <a:noFill/>
          <a:ln w="9525">
            <a:noFill/>
            <a:round/>
            <a:headEnd/>
            <a:tailEnd/>
          </a:ln>
          <a:effectLst/>
        </p:spPr>
        <p:txBody>
          <a:bodyPr lIns="0" tIns="0" rIns="0" bIns="0" anchor="ctr">
            <a:prstTxWarp prst="textNoShape">
              <a:avLst/>
            </a:prstTxWarp>
          </a:bodyPr>
          <a:lstStyle/>
          <a:p>
            <a:pPr>
              <a:lnSpc>
                <a:spcPct val="93000"/>
              </a:lnSpc>
              <a:buClr>
                <a:srgbClr val="FFFFFF"/>
              </a:buClr>
              <a:tabLst>
                <a:tab pos="649628" algn="l"/>
                <a:tab pos="1299256" algn="l"/>
                <a:tab pos="1948884" algn="l"/>
                <a:tab pos="2598511" algn="l"/>
              </a:tabLst>
            </a:pPr>
            <a:r>
              <a:rPr lang="en-US" sz="1100" b="1" dirty="0">
                <a:solidFill>
                  <a:srgbClr val="FFFFFF"/>
                </a:solidFill>
                <a:ea typeface="Arial Unicode MS" charset="0"/>
                <a:cs typeface="Arial Unicode MS" charset="0"/>
              </a:rPr>
              <a:t>Brent GA. N Engl J Med 2008;358:2594-2605.</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3600" dirty="0">
                <a:ea typeface="+mj-ea"/>
                <a:cs typeface="+mj-cs"/>
              </a:rPr>
              <a:t>Hyperthyroidism – I 123 </a:t>
            </a:r>
            <a:r>
              <a:rPr lang="en-US" sz="3600" dirty="0" smtClean="0">
                <a:ea typeface="+mj-ea"/>
                <a:cs typeface="+mj-cs"/>
              </a:rPr>
              <a:t>scan</a:t>
            </a:r>
            <a:endParaRPr lang="en-US" sz="3600" dirty="0">
              <a:ea typeface="+mj-ea"/>
              <a:cs typeface="+mj-cs"/>
            </a:endParaRPr>
          </a:p>
        </p:txBody>
      </p:sp>
      <p:pic>
        <p:nvPicPr>
          <p:cNvPr id="43011" name="Picture 5" descr="hot nodule"/>
          <p:cNvPicPr>
            <a:picLocks noChangeAspect="1" noChangeArrowheads="1"/>
          </p:cNvPicPr>
          <p:nvPr/>
        </p:nvPicPr>
        <p:blipFill>
          <a:blip r:embed="rId3">
            <a:lum contrast="30000"/>
          </a:blip>
          <a:srcRect/>
          <a:stretch>
            <a:fillRect/>
          </a:stretch>
        </p:blipFill>
        <p:spPr bwMode="auto">
          <a:xfrm>
            <a:off x="2806700" y="2209800"/>
            <a:ext cx="3208338" cy="381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Hyperthyroidism:</a:t>
            </a:r>
            <a:br>
              <a:rPr lang="en-US" dirty="0" smtClean="0"/>
            </a:br>
            <a:r>
              <a:rPr lang="en-US" dirty="0" smtClean="0"/>
              <a:t>Potential treatment targets</a:t>
            </a:r>
            <a:endParaRPr lang="en-US" dirty="0"/>
          </a:p>
        </p:txBody>
      </p:sp>
      <p:grpSp>
        <p:nvGrpSpPr>
          <p:cNvPr id="31" name="Group 30"/>
          <p:cNvGrpSpPr/>
          <p:nvPr/>
        </p:nvGrpSpPr>
        <p:grpSpPr>
          <a:xfrm>
            <a:off x="244475" y="2220604"/>
            <a:ext cx="8477250" cy="3799196"/>
            <a:chOff x="209550" y="2682269"/>
            <a:chExt cx="8477250" cy="3799196"/>
          </a:xfrm>
        </p:grpSpPr>
        <p:pic>
          <p:nvPicPr>
            <p:cNvPr id="5" name="Picture 4" descr="image249.jpg"/>
            <p:cNvPicPr>
              <a:picLocks noChangeAspect="1"/>
            </p:cNvPicPr>
            <p:nvPr/>
          </p:nvPicPr>
          <p:blipFill>
            <a:blip r:embed="rId2"/>
            <a:stretch>
              <a:fillRect/>
            </a:stretch>
          </p:blipFill>
          <p:spPr>
            <a:xfrm>
              <a:off x="1676400" y="2744304"/>
              <a:ext cx="1905000" cy="1905000"/>
            </a:xfrm>
            <a:prstGeom prst="rect">
              <a:avLst/>
            </a:prstGeom>
          </p:spPr>
        </p:pic>
        <p:sp>
          <p:nvSpPr>
            <p:cNvPr id="6" name="TextBox 5"/>
            <p:cNvSpPr txBox="1"/>
            <p:nvPr/>
          </p:nvSpPr>
          <p:spPr>
            <a:xfrm>
              <a:off x="209550" y="3143934"/>
              <a:ext cx="1917700" cy="584776"/>
            </a:xfrm>
            <a:prstGeom prst="rect">
              <a:avLst/>
            </a:prstGeom>
            <a:noFill/>
          </p:spPr>
          <p:txBody>
            <a:bodyPr wrap="square" rtlCol="0">
              <a:spAutoFit/>
            </a:bodyPr>
            <a:lstStyle/>
            <a:p>
              <a:r>
                <a:rPr lang="en-US" sz="3200" dirty="0" smtClean="0"/>
                <a:t>I-</a:t>
              </a:r>
              <a:endParaRPr lang="en-US" sz="3200" dirty="0"/>
            </a:p>
          </p:txBody>
        </p:sp>
        <p:sp>
          <p:nvSpPr>
            <p:cNvPr id="7" name="TextBox 6"/>
            <p:cNvSpPr txBox="1"/>
            <p:nvPr/>
          </p:nvSpPr>
          <p:spPr>
            <a:xfrm>
              <a:off x="4648200" y="3143934"/>
              <a:ext cx="2082800" cy="646331"/>
            </a:xfrm>
            <a:prstGeom prst="rect">
              <a:avLst/>
            </a:prstGeom>
            <a:noFill/>
            <a:ln>
              <a:solidFill>
                <a:schemeClr val="tx1"/>
              </a:solidFill>
            </a:ln>
          </p:spPr>
          <p:txBody>
            <a:bodyPr wrap="square" rtlCol="0">
              <a:spAutoFit/>
            </a:bodyPr>
            <a:lstStyle/>
            <a:p>
              <a:r>
                <a:rPr lang="en-US" sz="3600" dirty="0" smtClean="0"/>
                <a:t>T4 </a:t>
              </a:r>
              <a:r>
                <a:rPr lang="en-US" dirty="0" smtClean="0"/>
                <a:t>   ,      T3</a:t>
              </a:r>
              <a:endParaRPr lang="en-US" dirty="0"/>
            </a:p>
          </p:txBody>
        </p:sp>
        <p:sp>
          <p:nvSpPr>
            <p:cNvPr id="8" name="TextBox 7"/>
            <p:cNvSpPr txBox="1"/>
            <p:nvPr/>
          </p:nvSpPr>
          <p:spPr>
            <a:xfrm>
              <a:off x="3581400" y="4894946"/>
              <a:ext cx="2806700" cy="646331"/>
            </a:xfrm>
            <a:prstGeom prst="rect">
              <a:avLst/>
            </a:prstGeom>
            <a:noFill/>
            <a:ln>
              <a:solidFill>
                <a:schemeClr val="tx1"/>
              </a:solidFill>
            </a:ln>
          </p:spPr>
          <p:txBody>
            <a:bodyPr wrap="square" rtlCol="0">
              <a:spAutoFit/>
            </a:bodyPr>
            <a:lstStyle/>
            <a:p>
              <a:r>
                <a:rPr lang="en-US" sz="3600" dirty="0" smtClean="0"/>
                <a:t>T4                  T3</a:t>
              </a:r>
              <a:endParaRPr lang="en-US" sz="3600" dirty="0"/>
            </a:p>
          </p:txBody>
        </p:sp>
        <p:cxnSp>
          <p:nvCxnSpPr>
            <p:cNvPr id="10" name="Straight Arrow Connector 9"/>
            <p:cNvCxnSpPr/>
            <p:nvPr/>
          </p:nvCxnSpPr>
          <p:spPr>
            <a:xfrm>
              <a:off x="552450" y="3470276"/>
              <a:ext cx="1123950" cy="3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581400" y="3467100"/>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483100" y="5218112"/>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473200" y="2682269"/>
              <a:ext cx="2438400" cy="461665"/>
            </a:xfrm>
            <a:prstGeom prst="rect">
              <a:avLst/>
            </a:prstGeom>
            <a:noFill/>
          </p:spPr>
          <p:txBody>
            <a:bodyPr wrap="square" rtlCol="0">
              <a:spAutoFit/>
            </a:bodyPr>
            <a:lstStyle/>
            <a:p>
              <a:pPr algn="ctr"/>
              <a:r>
                <a:rPr lang="en-US" sz="2400" dirty="0" smtClean="0">
                  <a:solidFill>
                    <a:schemeClr val="bg1"/>
                  </a:solidFill>
                </a:rPr>
                <a:t> organification</a:t>
              </a:r>
              <a:endParaRPr lang="en-US" sz="2400" dirty="0">
                <a:solidFill>
                  <a:schemeClr val="bg1"/>
                </a:solidFill>
              </a:endParaRPr>
            </a:p>
          </p:txBody>
        </p:sp>
        <p:sp>
          <p:nvSpPr>
            <p:cNvPr id="20" name="TextBox 19"/>
            <p:cNvSpPr txBox="1"/>
            <p:nvPr/>
          </p:nvSpPr>
          <p:spPr>
            <a:xfrm>
              <a:off x="4102100" y="4850785"/>
              <a:ext cx="1790700" cy="338554"/>
            </a:xfrm>
            <a:prstGeom prst="rect">
              <a:avLst/>
            </a:prstGeom>
            <a:noFill/>
          </p:spPr>
          <p:txBody>
            <a:bodyPr wrap="square" rtlCol="0">
              <a:spAutoFit/>
            </a:bodyPr>
            <a:lstStyle/>
            <a:p>
              <a:r>
                <a:rPr lang="en-US" sz="1600" dirty="0" smtClean="0"/>
                <a:t>Type 1 deiodinase</a:t>
              </a:r>
              <a:endParaRPr lang="en-US" sz="1600" dirty="0"/>
            </a:p>
          </p:txBody>
        </p:sp>
        <p:sp>
          <p:nvSpPr>
            <p:cNvPr id="21" name="TextBox 20"/>
            <p:cNvSpPr txBox="1"/>
            <p:nvPr/>
          </p:nvSpPr>
          <p:spPr>
            <a:xfrm>
              <a:off x="552450" y="3143934"/>
              <a:ext cx="1123950" cy="338554"/>
            </a:xfrm>
            <a:prstGeom prst="rect">
              <a:avLst/>
            </a:prstGeom>
            <a:noFill/>
          </p:spPr>
          <p:txBody>
            <a:bodyPr wrap="square" rtlCol="0">
              <a:spAutoFit/>
            </a:bodyPr>
            <a:lstStyle/>
            <a:p>
              <a:r>
                <a:rPr lang="en-US" sz="1600" dirty="0" smtClean="0"/>
                <a:t>transport</a:t>
              </a:r>
              <a:endParaRPr lang="en-US" sz="1600" dirty="0"/>
            </a:p>
          </p:txBody>
        </p:sp>
        <p:sp>
          <p:nvSpPr>
            <p:cNvPr id="22" name="TextBox 21"/>
            <p:cNvSpPr txBox="1"/>
            <p:nvPr/>
          </p:nvSpPr>
          <p:spPr>
            <a:xfrm>
              <a:off x="3581400" y="3143934"/>
              <a:ext cx="1066800" cy="369332"/>
            </a:xfrm>
            <a:prstGeom prst="rect">
              <a:avLst/>
            </a:prstGeom>
            <a:noFill/>
          </p:spPr>
          <p:txBody>
            <a:bodyPr wrap="square" rtlCol="0">
              <a:spAutoFit/>
            </a:bodyPr>
            <a:lstStyle/>
            <a:p>
              <a:r>
                <a:rPr lang="en-US" dirty="0" smtClean="0"/>
                <a:t>secretion</a:t>
              </a:r>
              <a:endParaRPr lang="en-US" dirty="0"/>
            </a:p>
          </p:txBody>
        </p:sp>
        <p:cxnSp>
          <p:nvCxnSpPr>
            <p:cNvPr id="24" name="Straight Arrow Connector 23"/>
            <p:cNvCxnSpPr/>
            <p:nvPr/>
          </p:nvCxnSpPr>
          <p:spPr>
            <a:xfrm rot="5400000">
              <a:off x="3810110" y="3891755"/>
              <a:ext cx="1104681" cy="901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066800" y="5064223"/>
              <a:ext cx="2514600" cy="461665"/>
            </a:xfrm>
            <a:prstGeom prst="rect">
              <a:avLst/>
            </a:prstGeom>
            <a:solidFill>
              <a:schemeClr val="accent2">
                <a:lumMod val="50000"/>
              </a:schemeClr>
            </a:solidFill>
            <a:ln>
              <a:solidFill>
                <a:schemeClr val="bg1"/>
              </a:solidFill>
            </a:ln>
          </p:spPr>
          <p:txBody>
            <a:bodyPr wrap="square" rtlCol="0">
              <a:spAutoFit/>
            </a:bodyPr>
            <a:lstStyle/>
            <a:p>
              <a:r>
                <a:rPr lang="en-US" sz="2400" dirty="0" smtClean="0"/>
                <a:t>Peripheral tissues</a:t>
              </a:r>
              <a:endParaRPr lang="en-US" sz="2400" dirty="0"/>
            </a:p>
          </p:txBody>
        </p:sp>
        <p:sp>
          <p:nvSpPr>
            <p:cNvPr id="26" name="TextBox 25"/>
            <p:cNvSpPr txBox="1"/>
            <p:nvPr/>
          </p:nvSpPr>
          <p:spPr>
            <a:xfrm>
              <a:off x="5283200" y="2774602"/>
              <a:ext cx="876300" cy="369332"/>
            </a:xfrm>
            <a:prstGeom prst="rect">
              <a:avLst/>
            </a:prstGeom>
            <a:solidFill>
              <a:schemeClr val="accent4"/>
            </a:solidFill>
            <a:ln>
              <a:solidFill>
                <a:schemeClr val="bg1"/>
              </a:solidFill>
            </a:ln>
          </p:spPr>
          <p:txBody>
            <a:bodyPr wrap="square" rtlCol="0">
              <a:spAutoFit/>
            </a:bodyPr>
            <a:lstStyle/>
            <a:p>
              <a:r>
                <a:rPr lang="en-US" dirty="0" smtClean="0"/>
                <a:t>Serum</a:t>
              </a:r>
              <a:endParaRPr lang="en-US" dirty="0"/>
            </a:p>
          </p:txBody>
        </p:sp>
        <p:cxnSp>
          <p:nvCxnSpPr>
            <p:cNvPr id="28" name="Shape 27"/>
            <p:cNvCxnSpPr>
              <a:stCxn id="8" idx="3"/>
            </p:cNvCxnSpPr>
            <p:nvPr/>
          </p:nvCxnSpPr>
          <p:spPr>
            <a:xfrm>
              <a:off x="6388100" y="5218112"/>
              <a:ext cx="495300" cy="8016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283200" y="6019800"/>
              <a:ext cx="3403600" cy="461665"/>
            </a:xfrm>
            <a:prstGeom prst="rect">
              <a:avLst/>
            </a:prstGeom>
            <a:solidFill>
              <a:schemeClr val="accent6">
                <a:lumMod val="60000"/>
                <a:lumOff val="40000"/>
              </a:schemeClr>
            </a:solidFill>
            <a:ln>
              <a:solidFill>
                <a:schemeClr val="bg1"/>
              </a:solidFill>
            </a:ln>
          </p:spPr>
          <p:txBody>
            <a:bodyPr wrap="square" rtlCol="0">
              <a:spAutoFit/>
            </a:bodyPr>
            <a:lstStyle/>
            <a:p>
              <a:r>
                <a:rPr lang="en-US" sz="2400" dirty="0" smtClean="0"/>
                <a:t>Effects on target tissues</a:t>
              </a:r>
              <a:endParaRPr lang="en-US" sz="2400" dirty="0"/>
            </a:p>
          </p:txBody>
        </p:sp>
      </p:grpSp>
      <p:sp>
        <p:nvSpPr>
          <p:cNvPr id="34" name="Multiply 33"/>
          <p:cNvSpPr/>
          <p:nvPr/>
        </p:nvSpPr>
        <p:spPr>
          <a:xfrm>
            <a:off x="785812" y="2713047"/>
            <a:ext cx="631825" cy="58477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Multiply 35"/>
          <p:cNvSpPr/>
          <p:nvPr/>
        </p:nvSpPr>
        <p:spPr>
          <a:xfrm>
            <a:off x="2313432" y="2282639"/>
            <a:ext cx="631825" cy="58477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Multiply 36"/>
          <p:cNvSpPr/>
          <p:nvPr/>
        </p:nvSpPr>
        <p:spPr>
          <a:xfrm>
            <a:off x="3821112" y="2743823"/>
            <a:ext cx="631825" cy="58477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Multiply 37"/>
          <p:cNvSpPr/>
          <p:nvPr/>
        </p:nvSpPr>
        <p:spPr>
          <a:xfrm>
            <a:off x="4683125" y="4435286"/>
            <a:ext cx="631825" cy="58477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Multiply 38"/>
          <p:cNvSpPr/>
          <p:nvPr/>
        </p:nvSpPr>
        <p:spPr>
          <a:xfrm>
            <a:off x="5562600" y="5558135"/>
            <a:ext cx="631825" cy="58477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25437" y="2343715"/>
            <a:ext cx="1385888" cy="369332"/>
          </a:xfrm>
          <a:prstGeom prst="rect">
            <a:avLst/>
          </a:prstGeom>
          <a:noFill/>
        </p:spPr>
        <p:txBody>
          <a:bodyPr wrap="square" lIns="91440" rtlCol="0">
            <a:spAutoFit/>
          </a:bodyPr>
          <a:lstStyle/>
          <a:p>
            <a:r>
              <a:rPr lang="en-US" b="1" dirty="0" err="1" smtClean="0">
                <a:solidFill>
                  <a:srgbClr val="FFFF00"/>
                </a:solidFill>
              </a:rPr>
              <a:t>Perchlorate</a:t>
            </a:r>
            <a:endParaRPr lang="en-US" b="1" dirty="0" smtClean="0">
              <a:solidFill>
                <a:srgbClr val="FFFF00"/>
              </a:solidFill>
            </a:endParaRPr>
          </a:p>
        </p:txBody>
      </p:sp>
      <p:sp>
        <p:nvSpPr>
          <p:cNvPr id="41" name="TextBox 40"/>
          <p:cNvSpPr txBox="1"/>
          <p:nvPr/>
        </p:nvSpPr>
        <p:spPr>
          <a:xfrm>
            <a:off x="2162175" y="1943605"/>
            <a:ext cx="1344613" cy="369332"/>
          </a:xfrm>
          <a:prstGeom prst="rect">
            <a:avLst/>
          </a:prstGeom>
          <a:noFill/>
        </p:spPr>
        <p:txBody>
          <a:bodyPr wrap="square" rtlCol="0">
            <a:spAutoFit/>
          </a:bodyPr>
          <a:lstStyle/>
          <a:p>
            <a:r>
              <a:rPr lang="en-US" b="1" dirty="0" smtClean="0">
                <a:solidFill>
                  <a:srgbClr val="FFFF00"/>
                </a:solidFill>
              </a:rPr>
              <a:t>PTU, MTZ</a:t>
            </a:r>
            <a:endParaRPr lang="en-US" b="1" dirty="0">
              <a:solidFill>
                <a:srgbClr val="FFFF00"/>
              </a:solidFill>
            </a:endParaRPr>
          </a:p>
        </p:txBody>
      </p:sp>
      <p:sp>
        <p:nvSpPr>
          <p:cNvPr id="42" name="TextBox 41"/>
          <p:cNvSpPr txBox="1"/>
          <p:nvPr/>
        </p:nvSpPr>
        <p:spPr>
          <a:xfrm>
            <a:off x="3821112" y="2374491"/>
            <a:ext cx="631825" cy="369332"/>
          </a:xfrm>
          <a:prstGeom prst="rect">
            <a:avLst/>
          </a:prstGeom>
          <a:noFill/>
        </p:spPr>
        <p:txBody>
          <a:bodyPr wrap="square" rtlCol="0">
            <a:spAutoFit/>
          </a:bodyPr>
          <a:lstStyle/>
          <a:p>
            <a:r>
              <a:rPr lang="en-US" b="1" dirty="0" smtClean="0">
                <a:solidFill>
                  <a:srgbClr val="FFFF00"/>
                </a:solidFill>
              </a:rPr>
              <a:t>I</a:t>
            </a:r>
            <a:r>
              <a:rPr lang="en-US" sz="2000" b="1" baseline="30000" dirty="0" smtClean="0">
                <a:solidFill>
                  <a:srgbClr val="FFFF00"/>
                </a:solidFill>
              </a:rPr>
              <a:t>-</a:t>
            </a:r>
            <a:r>
              <a:rPr lang="en-US" b="1" dirty="0" smtClean="0">
                <a:solidFill>
                  <a:srgbClr val="FFFF00"/>
                </a:solidFill>
              </a:rPr>
              <a:t>, Li</a:t>
            </a:r>
            <a:endParaRPr lang="en-US" b="1" dirty="0">
              <a:solidFill>
                <a:srgbClr val="FFFF00"/>
              </a:solidFill>
            </a:endParaRPr>
          </a:p>
        </p:txBody>
      </p:sp>
      <p:sp>
        <p:nvSpPr>
          <p:cNvPr id="43" name="TextBox 42"/>
          <p:cNvSpPr txBox="1"/>
          <p:nvPr/>
        </p:nvSpPr>
        <p:spPr>
          <a:xfrm>
            <a:off x="4186236" y="4065954"/>
            <a:ext cx="2392363" cy="369332"/>
          </a:xfrm>
          <a:prstGeom prst="rect">
            <a:avLst/>
          </a:prstGeom>
          <a:noFill/>
        </p:spPr>
        <p:txBody>
          <a:bodyPr wrap="square" rtlCol="0">
            <a:spAutoFit/>
          </a:bodyPr>
          <a:lstStyle/>
          <a:p>
            <a:r>
              <a:rPr lang="en-US" b="1" dirty="0" smtClean="0">
                <a:solidFill>
                  <a:srgbClr val="FFFF00"/>
                </a:solidFill>
              </a:rPr>
              <a:t>PTU, </a:t>
            </a:r>
            <a:r>
              <a:rPr lang="en-US" b="1" dirty="0" err="1" smtClean="0">
                <a:solidFill>
                  <a:srgbClr val="FFFF00"/>
                </a:solidFill>
              </a:rPr>
              <a:t>propranolol</a:t>
            </a:r>
            <a:endParaRPr lang="en-US" b="1" dirty="0">
              <a:solidFill>
                <a:srgbClr val="FFFF00"/>
              </a:solidFill>
            </a:endParaRPr>
          </a:p>
        </p:txBody>
      </p:sp>
      <p:sp>
        <p:nvSpPr>
          <p:cNvPr id="44" name="TextBox 43"/>
          <p:cNvSpPr txBox="1"/>
          <p:nvPr/>
        </p:nvSpPr>
        <p:spPr>
          <a:xfrm>
            <a:off x="5314950" y="6142911"/>
            <a:ext cx="1825625" cy="369332"/>
          </a:xfrm>
          <a:prstGeom prst="rect">
            <a:avLst/>
          </a:prstGeom>
          <a:noFill/>
        </p:spPr>
        <p:txBody>
          <a:bodyPr wrap="square" rtlCol="0">
            <a:spAutoFit/>
          </a:bodyPr>
          <a:lstStyle/>
          <a:p>
            <a:r>
              <a:rPr lang="en-US" b="1" dirty="0" smtClean="0">
                <a:solidFill>
                  <a:srgbClr val="FFFF00"/>
                </a:solidFill>
              </a:rPr>
              <a:t>beta-blockers</a:t>
            </a:r>
            <a:endParaRPr lang="en-US" b="1" dirty="0">
              <a:solidFill>
                <a:srgbClr val="FFFF00"/>
              </a:solidFill>
            </a:endParaRPr>
          </a:p>
        </p:txBody>
      </p:sp>
      <p:sp>
        <p:nvSpPr>
          <p:cNvPr id="45" name="Multiply 44"/>
          <p:cNvSpPr/>
          <p:nvPr/>
        </p:nvSpPr>
        <p:spPr>
          <a:xfrm>
            <a:off x="1317625" y="1788128"/>
            <a:ext cx="2628900" cy="281443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1417637" y="2682269"/>
            <a:ext cx="2405063" cy="369332"/>
          </a:xfrm>
          <a:prstGeom prst="rect">
            <a:avLst/>
          </a:prstGeom>
          <a:noFill/>
        </p:spPr>
        <p:txBody>
          <a:bodyPr wrap="square" rtlCol="0">
            <a:spAutoFit/>
          </a:bodyPr>
          <a:lstStyle/>
          <a:p>
            <a:pPr algn="ctr"/>
            <a:r>
              <a:rPr lang="en-US" dirty="0" smtClean="0">
                <a:solidFill>
                  <a:schemeClr val="bg1"/>
                </a:solidFill>
              </a:rPr>
              <a:t>Surgery, I131</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8" grpId="0" animBg="1"/>
      <p:bldP spid="39" grpId="0" animBg="1"/>
      <p:bldP spid="40" grpId="0"/>
      <p:bldP spid="41" grpId="0"/>
      <p:bldP spid="42" grpId="0"/>
      <p:bldP spid="43" grpId="0"/>
      <p:bldP spid="44"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51000" y="0"/>
            <a:ext cx="5842000" cy="660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3600">
                <a:ea typeface="+mj-ea"/>
                <a:cs typeface="+mj-cs"/>
              </a:rPr>
              <a:t>Graves’ Disease Treatment</a:t>
            </a:r>
          </a:p>
        </p:txBody>
      </p:sp>
      <p:sp>
        <p:nvSpPr>
          <p:cNvPr id="29699" name="Rectangle 3"/>
          <p:cNvSpPr>
            <a:spLocks noGrp="1" noChangeArrowheads="1"/>
          </p:cNvSpPr>
          <p:nvPr>
            <p:ph type="body" idx="1"/>
          </p:nvPr>
        </p:nvSpPr>
        <p:spPr>
          <a:xfrm>
            <a:off x="914400" y="1828800"/>
            <a:ext cx="7543800" cy="5029200"/>
          </a:xfrm>
        </p:spPr>
        <p:txBody>
          <a:bodyPr>
            <a:normAutofit lnSpcReduction="10000"/>
          </a:bodyPr>
          <a:lstStyle/>
          <a:p>
            <a:pPr eaLnBrk="1" hangingPunct="1">
              <a:lnSpc>
                <a:spcPct val="80000"/>
              </a:lnSpc>
              <a:defRPr/>
            </a:pPr>
            <a:r>
              <a:rPr lang="en-US" sz="2400" dirty="0">
                <a:solidFill>
                  <a:srgbClr val="FFFF00"/>
                </a:solidFill>
                <a:ea typeface="+mn-ea"/>
                <a:cs typeface="+mn-cs"/>
              </a:rPr>
              <a:t>Medical Therapy</a:t>
            </a:r>
          </a:p>
          <a:p>
            <a:pPr lvl="1" eaLnBrk="1" hangingPunct="1">
              <a:lnSpc>
                <a:spcPct val="80000"/>
              </a:lnSpc>
              <a:defRPr/>
            </a:pPr>
            <a:r>
              <a:rPr lang="en-US" sz="2000" dirty="0" err="1"/>
              <a:t>Methimazole</a:t>
            </a:r>
            <a:r>
              <a:rPr lang="en-US" sz="2000" dirty="0" smtClean="0"/>
              <a:t> (or PTU) along with beta blockers</a:t>
            </a:r>
          </a:p>
          <a:p>
            <a:pPr lvl="1" eaLnBrk="1" hangingPunct="1">
              <a:lnSpc>
                <a:spcPct val="80000"/>
              </a:lnSpc>
              <a:defRPr/>
            </a:pPr>
            <a:r>
              <a:rPr lang="en-US" sz="2000" dirty="0"/>
              <a:t>Need to treat for </a:t>
            </a:r>
            <a:r>
              <a:rPr lang="en-US" sz="2000" dirty="0" smtClean="0"/>
              <a:t>12-18 months </a:t>
            </a:r>
            <a:r>
              <a:rPr lang="en-US" sz="2000" dirty="0"/>
              <a:t>for chance of </a:t>
            </a:r>
            <a:r>
              <a:rPr lang="en-US" sz="2000" dirty="0" smtClean="0"/>
              <a:t>cure</a:t>
            </a:r>
            <a:r>
              <a:rPr lang="en-US" sz="2000" dirty="0"/>
              <a:t> </a:t>
            </a:r>
            <a:r>
              <a:rPr lang="en-US" sz="2000" dirty="0" smtClean="0"/>
              <a:t>(30%); the </a:t>
            </a:r>
            <a:r>
              <a:rPr lang="en-US" sz="2000" dirty="0"/>
              <a:t>rest relapse</a:t>
            </a:r>
          </a:p>
          <a:p>
            <a:pPr lvl="1" eaLnBrk="1" hangingPunct="1">
              <a:lnSpc>
                <a:spcPct val="80000"/>
              </a:lnSpc>
              <a:defRPr/>
            </a:pPr>
            <a:r>
              <a:rPr lang="en-US" sz="2000" dirty="0"/>
              <a:t>Risks: rash, </a:t>
            </a:r>
            <a:r>
              <a:rPr lang="en-US" sz="2000" dirty="0" err="1"/>
              <a:t>hepatotoxicity</a:t>
            </a:r>
            <a:r>
              <a:rPr lang="en-US" sz="2000" dirty="0"/>
              <a:t>, </a:t>
            </a:r>
            <a:r>
              <a:rPr lang="en-US" sz="2000" dirty="0" err="1"/>
              <a:t>agranulocytosis</a:t>
            </a:r>
            <a:endParaRPr lang="en-US" sz="2000" dirty="0"/>
          </a:p>
          <a:p>
            <a:pPr lvl="1" eaLnBrk="1" hangingPunct="1">
              <a:lnSpc>
                <a:spcPct val="80000"/>
              </a:lnSpc>
              <a:buFontTx/>
              <a:buNone/>
              <a:defRPr/>
            </a:pPr>
            <a:endParaRPr lang="en-US" sz="2000" dirty="0"/>
          </a:p>
          <a:p>
            <a:pPr eaLnBrk="1" hangingPunct="1">
              <a:lnSpc>
                <a:spcPct val="80000"/>
              </a:lnSpc>
              <a:defRPr/>
            </a:pPr>
            <a:r>
              <a:rPr lang="en-US" sz="2400" dirty="0">
                <a:solidFill>
                  <a:srgbClr val="FFFF00"/>
                </a:solidFill>
                <a:ea typeface="+mn-ea"/>
                <a:cs typeface="+mn-cs"/>
              </a:rPr>
              <a:t>Radioactive iodine ablation</a:t>
            </a:r>
          </a:p>
          <a:p>
            <a:pPr lvl="1" eaLnBrk="1" hangingPunct="1">
              <a:lnSpc>
                <a:spcPct val="80000"/>
              </a:lnSpc>
              <a:defRPr/>
            </a:pPr>
            <a:r>
              <a:rPr lang="en-US" sz="2000" dirty="0"/>
              <a:t>Treatment of choice in the US</a:t>
            </a:r>
            <a:endParaRPr lang="en-US" sz="2000" dirty="0" smtClean="0"/>
          </a:p>
          <a:p>
            <a:pPr lvl="1" eaLnBrk="1" hangingPunct="1">
              <a:lnSpc>
                <a:spcPct val="80000"/>
              </a:lnSpc>
              <a:defRPr/>
            </a:pPr>
            <a:r>
              <a:rPr lang="en-US" sz="2000" dirty="0" smtClean="0"/>
              <a:t>Risk </a:t>
            </a:r>
            <a:r>
              <a:rPr lang="en-US" sz="2000" dirty="0"/>
              <a:t>of permanent hypothyroidism in 80</a:t>
            </a:r>
            <a:r>
              <a:rPr lang="en-US" sz="2000" dirty="0" smtClean="0"/>
              <a:t>%</a:t>
            </a:r>
          </a:p>
          <a:p>
            <a:pPr lvl="1" eaLnBrk="1" hangingPunct="1">
              <a:lnSpc>
                <a:spcPct val="80000"/>
              </a:lnSpc>
              <a:defRPr/>
            </a:pPr>
            <a:r>
              <a:rPr lang="en-US" sz="2000" dirty="0" smtClean="0"/>
              <a:t>Risk </a:t>
            </a:r>
            <a:r>
              <a:rPr lang="en-US" sz="2000" dirty="0"/>
              <a:t>of worsening </a:t>
            </a:r>
            <a:r>
              <a:rPr lang="en-US" sz="2000" dirty="0" err="1"/>
              <a:t>ophthalmopathy</a:t>
            </a:r>
            <a:endParaRPr lang="en-US" sz="2000" dirty="0"/>
          </a:p>
          <a:p>
            <a:pPr lvl="1" eaLnBrk="1" hangingPunct="1">
              <a:lnSpc>
                <a:spcPct val="80000"/>
              </a:lnSpc>
              <a:buFontTx/>
              <a:buNone/>
              <a:defRPr/>
            </a:pPr>
            <a:endParaRPr lang="en-US" sz="2000" dirty="0"/>
          </a:p>
          <a:p>
            <a:pPr eaLnBrk="1" hangingPunct="1">
              <a:lnSpc>
                <a:spcPct val="80000"/>
              </a:lnSpc>
              <a:defRPr/>
            </a:pPr>
            <a:r>
              <a:rPr lang="en-US" sz="2400" dirty="0">
                <a:solidFill>
                  <a:srgbClr val="FFFF00"/>
                </a:solidFill>
                <a:ea typeface="+mn-ea"/>
                <a:cs typeface="+mn-cs"/>
              </a:rPr>
              <a:t>Thyroidectomy</a:t>
            </a:r>
          </a:p>
          <a:p>
            <a:pPr lvl="1" eaLnBrk="1" hangingPunct="1">
              <a:lnSpc>
                <a:spcPct val="80000"/>
              </a:lnSpc>
              <a:defRPr/>
            </a:pPr>
            <a:r>
              <a:rPr lang="en-US" sz="2000" dirty="0"/>
              <a:t>Reserved for patients that cannot receive</a:t>
            </a:r>
            <a:r>
              <a:rPr lang="en-US" sz="2000" dirty="0" smtClean="0"/>
              <a:t> other </a:t>
            </a:r>
            <a:r>
              <a:rPr lang="en-US" sz="2000" dirty="0" err="1" smtClean="0"/>
              <a:t>tx</a:t>
            </a:r>
            <a:endParaRPr lang="en-US" sz="2000" dirty="0" smtClean="0"/>
          </a:p>
          <a:p>
            <a:pPr lvl="1" eaLnBrk="1" hangingPunct="1">
              <a:lnSpc>
                <a:spcPct val="80000"/>
              </a:lnSpc>
              <a:defRPr/>
            </a:pPr>
            <a:r>
              <a:rPr lang="en-US" sz="2000" dirty="0" smtClean="0"/>
              <a:t>Risks: general anesthesia, recurrent laryngeal nerve injury, </a:t>
            </a:r>
            <a:r>
              <a:rPr lang="en-US" sz="2000" dirty="0" err="1" smtClean="0"/>
              <a:t>hypoparathyroidism</a:t>
            </a:r>
            <a:endParaRPr lang="en-US" sz="2000" dirty="0" smtClean="0"/>
          </a:p>
          <a:p>
            <a:pPr lvl="1" eaLnBrk="1" hangingPunct="1">
              <a:lnSpc>
                <a:spcPct val="80000"/>
              </a:lnSpc>
              <a:buNone/>
              <a:defRP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6250422" y="6257085"/>
            <a:ext cx="2529897" cy="378199"/>
          </a:xfrm>
          <a:prstGeom prst="rect">
            <a:avLst/>
          </a:prstGeom>
          <a:noFill/>
          <a:ln w="9525">
            <a:noFill/>
            <a:round/>
            <a:headEnd/>
            <a:tailEnd/>
          </a:ln>
          <a:effectLst/>
        </p:spPr>
      </p:pic>
      <p:pic>
        <p:nvPicPr>
          <p:cNvPr id="3074" name="Picture 2"/>
          <p:cNvPicPr>
            <a:picLocks noChangeAspect="1" noChangeArrowheads="1"/>
          </p:cNvPicPr>
          <p:nvPr/>
        </p:nvPicPr>
        <p:blipFill>
          <a:blip r:embed="rId4"/>
          <a:srcRect/>
          <a:stretch>
            <a:fillRect/>
          </a:stretch>
        </p:blipFill>
        <p:spPr bwMode="auto">
          <a:xfrm>
            <a:off x="2282537" y="806824"/>
            <a:ext cx="3677061" cy="6051176"/>
          </a:xfrm>
          <a:prstGeom prst="rect">
            <a:avLst/>
          </a:prstGeom>
          <a:noFill/>
          <a:ln w="9525">
            <a:noFill/>
            <a:round/>
            <a:headEnd/>
            <a:tailEnd/>
          </a:ln>
          <a:effectLst/>
        </p:spPr>
      </p:pic>
      <p:sp>
        <p:nvSpPr>
          <p:cNvPr id="3075" name="AutoShape 3"/>
          <p:cNvSpPr>
            <a:spLocks noChangeArrowheads="1"/>
          </p:cNvSpPr>
          <p:nvPr/>
        </p:nvSpPr>
        <p:spPr bwMode="auto">
          <a:xfrm>
            <a:off x="0"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0" tIns="0" rIns="0" bIns="0" anchor="ctr" anchorCtr="1">
            <a:prstTxWarp prst="textNoShape">
              <a:avLst/>
            </a:prstTxWarp>
          </a:bodyPr>
          <a:lstStyle/>
          <a:p>
            <a:pPr algn="ctr">
              <a:lnSpc>
                <a:spcPct val="97000"/>
              </a:lnSpc>
              <a:buClr>
                <a:srgbClr val="FFFFFF"/>
              </a:buClr>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400" b="1" dirty="0">
                <a:solidFill>
                  <a:srgbClr val="FFFFFF"/>
                </a:solidFill>
                <a:ea typeface="Arial Unicode MS" charset="0"/>
                <a:cs typeface="Arial Unicode MS" charset="0"/>
              </a:rPr>
              <a:t>Effects of Antithyroid </a:t>
            </a:r>
            <a:r>
              <a:rPr lang="en-US" sz="2400" b="1" dirty="0" smtClean="0">
                <a:solidFill>
                  <a:srgbClr val="FFFFFF"/>
                </a:solidFill>
                <a:ea typeface="Arial Unicode MS" charset="0"/>
                <a:cs typeface="Arial Unicode MS" charset="0"/>
              </a:rPr>
              <a:t>Drugs</a:t>
            </a:r>
            <a:endParaRPr lang="en-US" sz="2400" b="1" dirty="0">
              <a:solidFill>
                <a:srgbClr val="FFFFFF"/>
              </a:solidFill>
              <a:ea typeface="Arial Unicode MS" charset="0"/>
              <a:cs typeface="Arial Unicode MS" charset="0"/>
            </a:endParaRPr>
          </a:p>
        </p:txBody>
      </p:sp>
      <p:sp>
        <p:nvSpPr>
          <p:cNvPr id="3076" name="Text Box 4"/>
          <p:cNvSpPr txBox="1">
            <a:spLocks noChangeArrowheads="1"/>
          </p:cNvSpPr>
          <p:nvPr/>
        </p:nvSpPr>
        <p:spPr bwMode="auto">
          <a:xfrm>
            <a:off x="6250422" y="5936317"/>
            <a:ext cx="3359727" cy="320768"/>
          </a:xfrm>
          <a:prstGeom prst="rect">
            <a:avLst/>
          </a:prstGeom>
          <a:noFill/>
          <a:ln w="9525">
            <a:noFill/>
            <a:round/>
            <a:headEnd/>
            <a:tailEnd/>
          </a:ln>
          <a:effectLst/>
        </p:spPr>
        <p:txBody>
          <a:bodyPr lIns="0" tIns="0" rIns="0" bIns="0" anchor="ctr">
            <a:prstTxWarp prst="textNoShape">
              <a:avLst/>
            </a:prstTxWarp>
          </a:bodyPr>
          <a:lstStyle/>
          <a:p>
            <a:pPr>
              <a:lnSpc>
                <a:spcPct val="93000"/>
              </a:lnSpc>
              <a:buClr>
                <a:srgbClr val="FFFFFF"/>
              </a:buClr>
              <a:tabLst>
                <a:tab pos="649628" algn="l"/>
                <a:tab pos="1299256" algn="l"/>
                <a:tab pos="1948884" algn="l"/>
                <a:tab pos="2598511" algn="l"/>
                <a:tab pos="3248139" algn="l"/>
              </a:tabLst>
            </a:pPr>
            <a:r>
              <a:rPr lang="en-US" sz="1100" b="1" dirty="0">
                <a:solidFill>
                  <a:srgbClr val="FFFFFF"/>
                </a:solidFill>
                <a:ea typeface="Arial Unicode MS" charset="0"/>
                <a:cs typeface="Arial Unicode MS" charset="0"/>
              </a:rPr>
              <a:t>Cooper DS. N Engl J Med 2005;352:905-917.</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6250422" y="6257085"/>
            <a:ext cx="2529897" cy="378199"/>
          </a:xfrm>
          <a:prstGeom prst="rect">
            <a:avLst/>
          </a:prstGeom>
          <a:noFill/>
          <a:ln w="9525">
            <a:noFill/>
            <a:round/>
            <a:headEnd/>
            <a:tailEnd/>
          </a:ln>
          <a:effectLst/>
        </p:spPr>
      </p:pic>
      <p:pic>
        <p:nvPicPr>
          <p:cNvPr id="3074" name="Picture 2"/>
          <p:cNvPicPr>
            <a:picLocks noChangeAspect="1" noChangeArrowheads="1"/>
          </p:cNvPicPr>
          <p:nvPr/>
        </p:nvPicPr>
        <p:blipFill>
          <a:blip r:embed="rId4"/>
          <a:srcRect/>
          <a:stretch>
            <a:fillRect/>
          </a:stretch>
        </p:blipFill>
        <p:spPr bwMode="auto">
          <a:xfrm>
            <a:off x="2070389" y="161085"/>
            <a:ext cx="3924011" cy="6505569"/>
          </a:xfrm>
          <a:prstGeom prst="rect">
            <a:avLst/>
          </a:prstGeom>
          <a:noFill/>
          <a:ln w="9525">
            <a:noFill/>
            <a:round/>
            <a:headEnd/>
            <a:tailEnd/>
          </a:ln>
          <a:effectLst/>
        </p:spPr>
      </p:pic>
      <p:sp>
        <p:nvSpPr>
          <p:cNvPr id="3075" name="AutoShape 3"/>
          <p:cNvSpPr>
            <a:spLocks noChangeArrowheads="1"/>
          </p:cNvSpPr>
          <p:nvPr/>
        </p:nvSpPr>
        <p:spPr bwMode="auto">
          <a:xfrm>
            <a:off x="6250422" y="483954"/>
            <a:ext cx="2827770"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0" tIns="0" rIns="0" bIns="0" anchor="ctr" anchorCtr="1">
            <a:prstTxWarp prst="textNoShape">
              <a:avLst/>
            </a:prstTxWarp>
          </a:bodyPr>
          <a:lstStyle/>
          <a:p>
            <a:pPr algn="ctr">
              <a:lnSpc>
                <a:spcPct val="97000"/>
              </a:lnSpc>
              <a:buClr>
                <a:srgbClr val="FFFFFF"/>
              </a:buClr>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000" b="1" dirty="0">
                <a:solidFill>
                  <a:srgbClr val="FFFFFF"/>
                </a:solidFill>
                <a:ea typeface="Arial Unicode MS" charset="0"/>
                <a:cs typeface="Arial Unicode MS" charset="0"/>
              </a:rPr>
              <a:t>Side Effects of Antithyroid </a:t>
            </a:r>
            <a:r>
              <a:rPr lang="en-US" sz="2000" b="1" dirty="0" smtClean="0">
                <a:solidFill>
                  <a:srgbClr val="FFFFFF"/>
                </a:solidFill>
                <a:ea typeface="Arial Unicode MS" charset="0"/>
                <a:cs typeface="Arial Unicode MS" charset="0"/>
              </a:rPr>
              <a:t>Drugs</a:t>
            </a:r>
            <a:endParaRPr lang="en-US" sz="2000" b="1" dirty="0">
              <a:solidFill>
                <a:srgbClr val="FFFFFF"/>
              </a:solidFill>
              <a:ea typeface="Arial Unicode MS" charset="0"/>
              <a:cs typeface="Arial Unicode MS" charset="0"/>
            </a:endParaRPr>
          </a:p>
        </p:txBody>
      </p:sp>
      <p:sp>
        <p:nvSpPr>
          <p:cNvPr id="3076" name="Text Box 4"/>
          <p:cNvSpPr txBox="1">
            <a:spLocks noChangeArrowheads="1"/>
          </p:cNvSpPr>
          <p:nvPr/>
        </p:nvSpPr>
        <p:spPr bwMode="auto">
          <a:xfrm>
            <a:off x="6250422" y="5692589"/>
            <a:ext cx="3348182" cy="320768"/>
          </a:xfrm>
          <a:prstGeom prst="rect">
            <a:avLst/>
          </a:prstGeom>
          <a:noFill/>
          <a:ln w="9525">
            <a:noFill/>
            <a:round/>
            <a:headEnd/>
            <a:tailEnd/>
          </a:ln>
          <a:effectLst/>
        </p:spPr>
        <p:txBody>
          <a:bodyPr lIns="0" tIns="0" rIns="0" bIns="0" anchor="ctr">
            <a:prstTxWarp prst="textNoShape">
              <a:avLst/>
            </a:prstTxWarp>
          </a:bodyPr>
          <a:lstStyle/>
          <a:p>
            <a:pPr>
              <a:lnSpc>
                <a:spcPct val="93000"/>
              </a:lnSpc>
              <a:buClr>
                <a:srgbClr val="FFFFFF"/>
              </a:buClr>
              <a:tabLst>
                <a:tab pos="649628" algn="l"/>
                <a:tab pos="1299256" algn="l"/>
                <a:tab pos="1948884" algn="l"/>
                <a:tab pos="2598511" algn="l"/>
                <a:tab pos="3248139" algn="l"/>
              </a:tabLst>
            </a:pPr>
            <a:r>
              <a:rPr lang="en-US" sz="1100" b="1" dirty="0">
                <a:solidFill>
                  <a:srgbClr val="FFFFFF"/>
                </a:solidFill>
                <a:ea typeface="Arial Unicode MS" charset="0"/>
                <a:cs typeface="Arial Unicode MS" charset="0"/>
              </a:rPr>
              <a:t>Cooper DS. N Engl J Med 2005;352:905-917.</a:t>
            </a:r>
          </a:p>
        </p:txBody>
      </p:sp>
      <p:sp>
        <p:nvSpPr>
          <p:cNvPr id="9" name="Right Arrow 8"/>
          <p:cNvSpPr/>
          <p:nvPr/>
        </p:nvSpPr>
        <p:spPr>
          <a:xfrm>
            <a:off x="787689" y="4184650"/>
            <a:ext cx="1282700" cy="342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Antithyroid Drugs</a:t>
            </a:r>
            <a:endParaRPr lang="en-US" dirty="0"/>
          </a:p>
        </p:txBody>
      </p:sp>
      <p:sp>
        <p:nvSpPr>
          <p:cNvPr id="3" name="Content Placeholder 2"/>
          <p:cNvSpPr>
            <a:spLocks noGrp="1"/>
          </p:cNvSpPr>
          <p:nvPr>
            <p:ph idx="1"/>
          </p:nvPr>
        </p:nvSpPr>
        <p:spPr>
          <a:xfrm>
            <a:off x="457200" y="1676400"/>
            <a:ext cx="8229600" cy="4864100"/>
          </a:xfrm>
        </p:spPr>
        <p:txBody>
          <a:bodyPr>
            <a:normAutofit/>
          </a:bodyPr>
          <a:lstStyle/>
          <a:p>
            <a:r>
              <a:rPr lang="en-US" dirty="0" err="1" smtClean="0"/>
              <a:t>Methimazole</a:t>
            </a:r>
            <a:r>
              <a:rPr lang="en-US" dirty="0" smtClean="0"/>
              <a:t>: </a:t>
            </a:r>
          </a:p>
          <a:p>
            <a:pPr lvl="1"/>
            <a:r>
              <a:rPr lang="en-US" dirty="0" smtClean="0"/>
              <a:t>Once/day dosing</a:t>
            </a:r>
          </a:p>
          <a:p>
            <a:pPr lvl="1"/>
            <a:r>
              <a:rPr lang="en-US" dirty="0" smtClean="0"/>
              <a:t>Better side effect profile overall</a:t>
            </a:r>
          </a:p>
          <a:p>
            <a:pPr lvl="1"/>
            <a:r>
              <a:rPr lang="en-US" dirty="0" smtClean="0"/>
              <a:t>Rare association with congenital defects (</a:t>
            </a:r>
            <a:r>
              <a:rPr lang="en-US" dirty="0" err="1" smtClean="0"/>
              <a:t>methimazole</a:t>
            </a:r>
            <a:r>
              <a:rPr lang="en-US" dirty="0" smtClean="0"/>
              <a:t> </a:t>
            </a:r>
            <a:r>
              <a:rPr lang="en-US" dirty="0" err="1" smtClean="0"/>
              <a:t>embryopathy</a:t>
            </a:r>
            <a:r>
              <a:rPr lang="en-US" dirty="0" smtClean="0"/>
              <a:t>) if taken during 1</a:t>
            </a:r>
            <a:r>
              <a:rPr lang="en-US" baseline="30000" dirty="0" smtClean="0"/>
              <a:t>st</a:t>
            </a:r>
            <a:r>
              <a:rPr lang="en-US" dirty="0" smtClean="0"/>
              <a:t> trimester of pregnancy</a:t>
            </a:r>
          </a:p>
          <a:p>
            <a:pPr lvl="1"/>
            <a:r>
              <a:rPr lang="en-US" dirty="0" smtClean="0"/>
              <a:t>Drug of choice in all patients except in 1</a:t>
            </a:r>
            <a:r>
              <a:rPr lang="en-US" baseline="30000" dirty="0" smtClean="0"/>
              <a:t>st</a:t>
            </a:r>
            <a:r>
              <a:rPr lang="en-US" dirty="0" smtClean="0"/>
              <a:t> trimester</a:t>
            </a:r>
          </a:p>
          <a:p>
            <a:r>
              <a:rPr lang="en-US" dirty="0" smtClean="0"/>
              <a:t>PTU: </a:t>
            </a:r>
          </a:p>
          <a:p>
            <a:pPr lvl="1"/>
            <a:r>
              <a:rPr lang="en-US" dirty="0" smtClean="0"/>
              <a:t>Three times/day dosing</a:t>
            </a:r>
          </a:p>
          <a:p>
            <a:pPr lvl="1"/>
            <a:r>
              <a:rPr lang="en-US" dirty="0" smtClean="0"/>
              <a:t>Concern regarding </a:t>
            </a:r>
            <a:r>
              <a:rPr lang="en-US" dirty="0" err="1" smtClean="0"/>
              <a:t>hepatotoxicity</a:t>
            </a:r>
            <a:endParaRPr lang="en-US" dirty="0" smtClean="0"/>
          </a:p>
          <a:p>
            <a:pPr lvl="1"/>
            <a:r>
              <a:rPr lang="en-US" dirty="0" smtClean="0"/>
              <a:t>Considered safer in 1</a:t>
            </a:r>
            <a:r>
              <a:rPr lang="en-US" baseline="30000" dirty="0" smtClean="0"/>
              <a:t>st</a:t>
            </a:r>
            <a:r>
              <a:rPr lang="en-US" dirty="0" smtClean="0"/>
              <a:t> trimester of pregnancy</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ea typeface="+mj-ea"/>
                <a:cs typeface="+mj-cs"/>
              </a:rPr>
              <a:t>Case</a:t>
            </a:r>
            <a:r>
              <a:rPr lang="en-US" dirty="0" smtClean="0">
                <a:ea typeface="+mj-ea"/>
                <a:cs typeface="+mj-cs"/>
              </a:rPr>
              <a:t> 2</a:t>
            </a:r>
            <a:endParaRPr lang="en-US" dirty="0">
              <a:ea typeface="+mj-ea"/>
              <a:cs typeface="+mj-cs"/>
            </a:endParaRPr>
          </a:p>
        </p:txBody>
      </p:sp>
      <p:sp>
        <p:nvSpPr>
          <p:cNvPr id="37891" name="Rectangle 3"/>
          <p:cNvSpPr>
            <a:spLocks noGrp="1" noChangeArrowheads="1"/>
          </p:cNvSpPr>
          <p:nvPr>
            <p:ph type="body" idx="1"/>
          </p:nvPr>
        </p:nvSpPr>
        <p:spPr>
          <a:xfrm>
            <a:off x="863600" y="1828800"/>
            <a:ext cx="7518400" cy="4876800"/>
          </a:xfrm>
        </p:spPr>
        <p:txBody>
          <a:bodyPr>
            <a:noAutofit/>
          </a:bodyPr>
          <a:lstStyle/>
          <a:p>
            <a:pPr eaLnBrk="1" hangingPunct="1">
              <a:lnSpc>
                <a:spcPct val="80000"/>
              </a:lnSpc>
              <a:defRPr/>
            </a:pPr>
            <a:r>
              <a:rPr lang="en-US" dirty="0"/>
              <a:t>42 </a:t>
            </a:r>
            <a:r>
              <a:rPr lang="en-US" dirty="0" err="1"/>
              <a:t>yro</a:t>
            </a:r>
            <a:r>
              <a:rPr lang="en-US" dirty="0"/>
              <a:t> man referred for a </a:t>
            </a:r>
            <a:r>
              <a:rPr lang="en-US" dirty="0" smtClean="0"/>
              <a:t>low TSH</a:t>
            </a:r>
            <a:endParaRPr lang="en-US" dirty="0"/>
          </a:p>
          <a:p>
            <a:pPr eaLnBrk="1" hangingPunct="1">
              <a:lnSpc>
                <a:spcPct val="80000"/>
              </a:lnSpc>
              <a:defRPr/>
            </a:pPr>
            <a:r>
              <a:rPr lang="en-US" dirty="0"/>
              <a:t>2 months ago </a:t>
            </a:r>
            <a:r>
              <a:rPr lang="en-US" dirty="0" smtClean="0"/>
              <a:t>had sore throat</a:t>
            </a:r>
            <a:r>
              <a:rPr lang="en-US" dirty="0"/>
              <a:t> </a:t>
            </a:r>
            <a:r>
              <a:rPr lang="en-US" dirty="0" smtClean="0"/>
              <a:t>and painful swelling </a:t>
            </a:r>
            <a:r>
              <a:rPr lang="en-US" dirty="0"/>
              <a:t>in </a:t>
            </a:r>
            <a:r>
              <a:rPr lang="en-US" dirty="0" smtClean="0"/>
              <a:t>the right neck. + 36 </a:t>
            </a:r>
            <a:r>
              <a:rPr lang="en-US" dirty="0" err="1"/>
              <a:t>lb</a:t>
            </a:r>
            <a:r>
              <a:rPr lang="en-US" dirty="0"/>
              <a:t> </a:t>
            </a:r>
            <a:r>
              <a:rPr lang="en-US" dirty="0" smtClean="0"/>
              <a:t>intentional weight </a:t>
            </a:r>
            <a:r>
              <a:rPr lang="en-US" dirty="0"/>
              <a:t>loss in the past 2 months </a:t>
            </a:r>
            <a:r>
              <a:rPr lang="en-US" dirty="0" smtClean="0"/>
              <a:t>with </a:t>
            </a:r>
            <a:r>
              <a:rPr lang="en-US" dirty="0"/>
              <a:t>diet/exercise. During the past </a:t>
            </a:r>
            <a:r>
              <a:rPr lang="en-US" dirty="0" smtClean="0"/>
              <a:t>month his </a:t>
            </a:r>
            <a:r>
              <a:rPr lang="en-US" dirty="0"/>
              <a:t>symptoms have resolved. </a:t>
            </a:r>
          </a:p>
          <a:p>
            <a:pPr eaLnBrk="1" hangingPunct="1">
              <a:lnSpc>
                <a:spcPct val="80000"/>
              </a:lnSpc>
              <a:defRPr/>
            </a:pPr>
            <a:r>
              <a:rPr lang="en-US" dirty="0"/>
              <a:t>PMH:</a:t>
            </a:r>
            <a:r>
              <a:rPr lang="en-US" dirty="0" smtClean="0"/>
              <a:t> None. Medications: None. Family history: unremarkable. </a:t>
            </a:r>
          </a:p>
          <a:p>
            <a:pPr eaLnBrk="1" hangingPunct="1">
              <a:lnSpc>
                <a:spcPct val="80000"/>
              </a:lnSpc>
              <a:defRPr/>
            </a:pPr>
            <a:r>
              <a:rPr lang="en-US" dirty="0"/>
              <a:t>PE: 117 Kg, T 36.7, P 63, BP 110/66. HEENT: no lid lag, no stare, no </a:t>
            </a:r>
            <a:r>
              <a:rPr lang="en-US" dirty="0" err="1"/>
              <a:t>ophthalmopathy</a:t>
            </a:r>
            <a:r>
              <a:rPr lang="en-US" dirty="0"/>
              <a:t>.  Neck: </a:t>
            </a:r>
            <a:r>
              <a:rPr lang="en-US" dirty="0" smtClean="0"/>
              <a:t>no </a:t>
            </a:r>
            <a:r>
              <a:rPr lang="en-US" dirty="0" err="1" smtClean="0"/>
              <a:t>thyromegaly</a:t>
            </a:r>
            <a:r>
              <a:rPr lang="en-US" dirty="0" smtClean="0"/>
              <a:t> or thyroid  nodules. No </a:t>
            </a:r>
            <a:r>
              <a:rPr lang="en-US" dirty="0"/>
              <a:t>hand tremors. Rest of exam unremarkable.</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15900" y="304800"/>
            <a:ext cx="7543800" cy="1431925"/>
          </a:xfrm>
        </p:spPr>
        <p:txBody>
          <a:bodyPr/>
          <a:lstStyle/>
          <a:p>
            <a:pPr eaLnBrk="1" hangingPunct="1">
              <a:defRPr/>
            </a:pPr>
            <a:r>
              <a:rPr lang="en-US" dirty="0">
                <a:ea typeface="+mj-ea"/>
                <a:cs typeface="+mj-cs"/>
              </a:rPr>
              <a:t>Case</a:t>
            </a:r>
            <a:r>
              <a:rPr lang="en-US" dirty="0" smtClean="0">
                <a:ea typeface="+mj-ea"/>
                <a:cs typeface="+mj-cs"/>
              </a:rPr>
              <a:t> 2: </a:t>
            </a:r>
            <a:r>
              <a:rPr lang="en-US" dirty="0">
                <a:ea typeface="+mj-ea"/>
                <a:cs typeface="+mj-cs"/>
              </a:rPr>
              <a:t>Labs</a:t>
            </a:r>
          </a:p>
        </p:txBody>
      </p:sp>
      <p:graphicFrame>
        <p:nvGraphicFramePr>
          <p:cNvPr id="98427" name="Group 123"/>
          <p:cNvGraphicFramePr>
            <a:graphicFrameLocks noGrp="1"/>
          </p:cNvGraphicFramePr>
          <p:nvPr>
            <p:ph idx="1"/>
          </p:nvPr>
        </p:nvGraphicFramePr>
        <p:xfrm>
          <a:off x="571500" y="2057400"/>
          <a:ext cx="7543800" cy="4152900"/>
        </p:xfrm>
        <a:graphic>
          <a:graphicData uri="http://schemas.openxmlformats.org/drawingml/2006/table">
            <a:tbl>
              <a:tblPr/>
              <a:tblGrid>
                <a:gridCol w="1885950"/>
                <a:gridCol w="1466850"/>
                <a:gridCol w="1447800"/>
                <a:gridCol w="1371600"/>
                <a:gridCol w="1371600"/>
              </a:tblGrid>
              <a:tr h="1066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12/26/06</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rPr>
                        <a:t>1/2/07</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2/8/07</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rgbClr val="FF33CC"/>
                          </a:solidFill>
                          <a:effectLst>
                            <a:outerShdw blurRad="38100" dist="38100" dir="2700000" algn="tl">
                              <a:srgbClr val="000000"/>
                            </a:outerShdw>
                          </a:effectLst>
                          <a:latin typeface="Tahoma" charset="0"/>
                        </a:rPr>
                        <a:t>2/20/07</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rPr>
                        <a:t>TSH</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rPr>
                        <a:t>(0.4-</a:t>
                      </a: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charset="0"/>
                        </a:rPr>
                        <a:t>4.0)</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rPr>
                        <a:t>0.04</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0.05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0.27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rgbClr val="FF33CC"/>
                          </a:solidFill>
                          <a:effectLst>
                            <a:outerShdw blurRad="38100" dist="38100" dir="2700000" algn="tl">
                              <a:srgbClr val="000000"/>
                            </a:outerShdw>
                          </a:effectLst>
                          <a:latin typeface="Tahoma" charset="0"/>
                        </a:rPr>
                        <a:t>2.04</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FT4</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(0.6-1.6)</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2.1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1.9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0.5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rgbClr val="FF33CC"/>
                          </a:solidFill>
                          <a:effectLst>
                            <a:outerShdw blurRad="38100" dist="38100" dir="2700000" algn="tl">
                              <a:srgbClr val="000000"/>
                            </a:outerShdw>
                          </a:effectLst>
                          <a:latin typeface="Tahoma" charset="0"/>
                        </a:rPr>
                        <a:t>0.9</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TT3</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(70-180)</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216</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257</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119</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rgbClr val="FF33CC"/>
                          </a:solidFill>
                          <a:effectLst>
                            <a:outerShdw blurRad="38100" dist="38100" dir="2700000" algn="tl">
                              <a:srgbClr val="000000"/>
                            </a:outerShdw>
                          </a:effectLst>
                          <a:latin typeface="Tahoma" charset="0"/>
                        </a:rPr>
                        <a:t>164</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z="3600" dirty="0">
                <a:ea typeface="+mj-ea"/>
                <a:cs typeface="+mj-cs"/>
              </a:rPr>
              <a:t>Hyperthyroidism – I 123 </a:t>
            </a:r>
            <a:r>
              <a:rPr lang="en-US" sz="3600" dirty="0" smtClean="0">
                <a:ea typeface="+mj-ea"/>
                <a:cs typeface="+mj-cs"/>
              </a:rPr>
              <a:t>scan</a:t>
            </a:r>
            <a:endParaRPr lang="en-US" sz="3600" dirty="0">
              <a:ea typeface="+mj-ea"/>
              <a:cs typeface="+mj-cs"/>
            </a:endParaRPr>
          </a:p>
        </p:txBody>
      </p:sp>
      <p:pic>
        <p:nvPicPr>
          <p:cNvPr id="45059" name="Picture 4" descr="Thyroiditis"/>
          <p:cNvPicPr>
            <a:picLocks noChangeAspect="1" noChangeArrowheads="1"/>
          </p:cNvPicPr>
          <p:nvPr/>
        </p:nvPicPr>
        <p:blipFill>
          <a:blip r:embed="rId3"/>
          <a:srcRect/>
          <a:stretch>
            <a:fillRect/>
          </a:stretch>
        </p:blipFill>
        <p:spPr bwMode="auto">
          <a:xfrm>
            <a:off x="2603500" y="2438400"/>
            <a:ext cx="3657600" cy="3400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z="4000">
                <a:ea typeface="+mj-ea"/>
                <a:cs typeface="+mj-cs"/>
              </a:rPr>
              <a:t>Thyroiditis - Classification</a:t>
            </a:r>
          </a:p>
        </p:txBody>
      </p:sp>
      <p:sp>
        <p:nvSpPr>
          <p:cNvPr id="66563" name="Rectangle 3"/>
          <p:cNvSpPr>
            <a:spLocks noGrp="1" noChangeArrowheads="1"/>
          </p:cNvSpPr>
          <p:nvPr>
            <p:ph type="body" idx="1"/>
          </p:nvPr>
        </p:nvSpPr>
        <p:spPr>
          <a:xfrm>
            <a:off x="228600" y="1727200"/>
            <a:ext cx="8458200" cy="4686300"/>
          </a:xfrm>
        </p:spPr>
        <p:txBody>
          <a:bodyPr>
            <a:normAutofit/>
          </a:bodyPr>
          <a:lstStyle/>
          <a:p>
            <a:pPr eaLnBrk="1" hangingPunct="1">
              <a:lnSpc>
                <a:spcPct val="90000"/>
              </a:lnSpc>
              <a:defRPr/>
            </a:pPr>
            <a:r>
              <a:rPr lang="en-US" sz="2400" dirty="0">
                <a:ea typeface="+mn-ea"/>
                <a:cs typeface="+mn-cs"/>
              </a:rPr>
              <a:t>Painful</a:t>
            </a:r>
          </a:p>
          <a:p>
            <a:pPr lvl="1" eaLnBrk="1" hangingPunct="1">
              <a:lnSpc>
                <a:spcPct val="90000"/>
              </a:lnSpc>
              <a:defRPr/>
            </a:pPr>
            <a:r>
              <a:rPr lang="en-US" sz="2000" dirty="0" err="1"/>
              <a:t>Subacute</a:t>
            </a:r>
            <a:r>
              <a:rPr lang="en-US" sz="2000" dirty="0"/>
              <a:t> granulomatous thyroiditis </a:t>
            </a:r>
          </a:p>
          <a:p>
            <a:pPr lvl="1" eaLnBrk="1" hangingPunct="1">
              <a:lnSpc>
                <a:spcPct val="90000"/>
              </a:lnSpc>
              <a:defRPr/>
            </a:pPr>
            <a:r>
              <a:rPr lang="en-US" sz="2000" dirty="0"/>
              <a:t>Infectious thyroiditis </a:t>
            </a:r>
          </a:p>
          <a:p>
            <a:pPr lvl="1" eaLnBrk="1" hangingPunct="1">
              <a:lnSpc>
                <a:spcPct val="90000"/>
              </a:lnSpc>
              <a:defRPr/>
            </a:pPr>
            <a:r>
              <a:rPr lang="en-US" sz="2000" dirty="0"/>
              <a:t>Radiation-induced thyroiditis</a:t>
            </a:r>
          </a:p>
          <a:p>
            <a:pPr lvl="1" eaLnBrk="1" hangingPunct="1">
              <a:lnSpc>
                <a:spcPct val="90000"/>
              </a:lnSpc>
              <a:defRPr/>
            </a:pPr>
            <a:r>
              <a:rPr lang="en-US" sz="2000" dirty="0"/>
              <a:t>Trauma-induced thyroiditis</a:t>
            </a:r>
          </a:p>
          <a:p>
            <a:pPr lvl="1" eaLnBrk="1" hangingPunct="1">
              <a:lnSpc>
                <a:spcPct val="90000"/>
              </a:lnSpc>
              <a:defRPr/>
            </a:pPr>
            <a:endParaRPr lang="en-US" sz="2000" dirty="0"/>
          </a:p>
          <a:p>
            <a:pPr eaLnBrk="1" hangingPunct="1">
              <a:lnSpc>
                <a:spcPct val="90000"/>
              </a:lnSpc>
              <a:defRPr/>
            </a:pPr>
            <a:r>
              <a:rPr lang="en-US" sz="2400" dirty="0">
                <a:ea typeface="+mn-ea"/>
                <a:cs typeface="+mn-cs"/>
              </a:rPr>
              <a:t>Painless</a:t>
            </a:r>
          </a:p>
          <a:p>
            <a:pPr lvl="1" eaLnBrk="1" hangingPunct="1">
              <a:lnSpc>
                <a:spcPct val="90000"/>
              </a:lnSpc>
              <a:defRPr/>
            </a:pPr>
            <a:r>
              <a:rPr lang="en-US" sz="2000" dirty="0" err="1"/>
              <a:t>Subacute</a:t>
            </a:r>
            <a:r>
              <a:rPr lang="en-US" sz="2000" dirty="0"/>
              <a:t> lymphocytic thyroiditis (postpartum, sporadic painless, drug-related)</a:t>
            </a:r>
          </a:p>
          <a:p>
            <a:pPr lvl="1" eaLnBrk="1" hangingPunct="1">
              <a:lnSpc>
                <a:spcPct val="90000"/>
              </a:lnSpc>
              <a:defRPr/>
            </a:pPr>
            <a:r>
              <a:rPr lang="en-US" sz="2000" dirty="0"/>
              <a:t>Chronic lymphocytic thyroiditis (Hashimoto’s)</a:t>
            </a:r>
          </a:p>
          <a:p>
            <a:pPr lvl="1" eaLnBrk="1" hangingPunct="1">
              <a:lnSpc>
                <a:spcPct val="90000"/>
              </a:lnSpc>
              <a:defRPr/>
            </a:pPr>
            <a:r>
              <a:rPr lang="en-US" sz="2000" dirty="0" err="1"/>
              <a:t>Amiodarone</a:t>
            </a:r>
            <a:r>
              <a:rPr lang="en-US" sz="2000" dirty="0"/>
              <a:t>-associated thyroiditis</a:t>
            </a:r>
          </a:p>
          <a:p>
            <a:pPr lvl="1" eaLnBrk="1" hangingPunct="1">
              <a:lnSpc>
                <a:spcPct val="90000"/>
              </a:lnSpc>
              <a:defRPr/>
            </a:pPr>
            <a:r>
              <a:rPr lang="en-US" sz="2000" dirty="0"/>
              <a:t>Fibrous thyroiditis</a:t>
            </a:r>
          </a:p>
        </p:txBody>
      </p:sp>
      <p:sp>
        <p:nvSpPr>
          <p:cNvPr id="73732" name="Text Box 4"/>
          <p:cNvSpPr txBox="1">
            <a:spLocks noChangeArrowheads="1"/>
          </p:cNvSpPr>
          <p:nvPr/>
        </p:nvSpPr>
        <p:spPr bwMode="auto">
          <a:xfrm>
            <a:off x="6553200" y="6248400"/>
            <a:ext cx="2590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dirty="0"/>
              <a:t>www.uptodate.com</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2800">
                <a:ea typeface="+mj-ea"/>
                <a:cs typeface="+mj-cs"/>
              </a:rPr>
              <a:t>Subacute Thyroiditis – Natural History</a:t>
            </a:r>
          </a:p>
        </p:txBody>
      </p:sp>
      <p:pic>
        <p:nvPicPr>
          <p:cNvPr id="77827" name="Picture 6" descr="Course_of_thyroiditis"/>
          <p:cNvPicPr>
            <a:picLocks noChangeAspect="1" noChangeArrowheads="1"/>
          </p:cNvPicPr>
          <p:nvPr/>
        </p:nvPicPr>
        <p:blipFill>
          <a:blip r:embed="rId3"/>
          <a:srcRect/>
          <a:stretch>
            <a:fillRect/>
          </a:stretch>
        </p:blipFill>
        <p:spPr bwMode="auto">
          <a:xfrm>
            <a:off x="1219200" y="1981200"/>
            <a:ext cx="6324600" cy="4010025"/>
          </a:xfrm>
          <a:prstGeom prst="rect">
            <a:avLst/>
          </a:prstGeom>
          <a:noFill/>
          <a:ln w="9525">
            <a:noFill/>
            <a:miter lim="800000"/>
            <a:headEnd/>
            <a:tailEnd/>
          </a:ln>
        </p:spPr>
      </p:pic>
      <p:sp>
        <p:nvSpPr>
          <p:cNvPr id="77828" name="Text Box 7"/>
          <p:cNvSpPr txBox="1">
            <a:spLocks noChangeArrowheads="1"/>
          </p:cNvSpPr>
          <p:nvPr/>
        </p:nvSpPr>
        <p:spPr bwMode="auto">
          <a:xfrm>
            <a:off x="6553200" y="6400800"/>
            <a:ext cx="2590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dirty="0"/>
              <a:t>www.uptodate.com</a:t>
            </a:r>
          </a:p>
        </p:txBody>
      </p:sp>
      <p:sp>
        <p:nvSpPr>
          <p:cNvPr id="77829" name="Text Box 8"/>
          <p:cNvSpPr txBox="1">
            <a:spLocks noChangeArrowheads="1"/>
          </p:cNvSpPr>
          <p:nvPr/>
        </p:nvSpPr>
        <p:spPr bwMode="auto">
          <a:xfrm>
            <a:off x="1066800" y="6216650"/>
            <a:ext cx="53340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 Less than 5% develop permanent hypothyroidism</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z="3200" dirty="0" smtClean="0">
                <a:ea typeface="+mj-ea"/>
                <a:cs typeface="+mj-cs"/>
              </a:rPr>
              <a:t>Thyroiditis </a:t>
            </a:r>
            <a:r>
              <a:rPr lang="en-US" sz="3200" dirty="0">
                <a:ea typeface="+mj-ea"/>
                <a:cs typeface="+mj-cs"/>
              </a:rPr>
              <a:t>- Treatment</a:t>
            </a:r>
          </a:p>
        </p:txBody>
      </p:sp>
      <p:sp>
        <p:nvSpPr>
          <p:cNvPr id="71683" name="Rectangle 3"/>
          <p:cNvSpPr>
            <a:spLocks noGrp="1" noChangeArrowheads="1"/>
          </p:cNvSpPr>
          <p:nvPr>
            <p:ph type="body" idx="1"/>
          </p:nvPr>
        </p:nvSpPr>
        <p:spPr>
          <a:xfrm>
            <a:off x="457200" y="1417638"/>
            <a:ext cx="8153400" cy="3843338"/>
          </a:xfrm>
        </p:spPr>
        <p:txBody>
          <a:bodyPr>
            <a:noAutofit/>
          </a:bodyPr>
          <a:lstStyle/>
          <a:p>
            <a:pPr eaLnBrk="1" hangingPunct="1">
              <a:lnSpc>
                <a:spcPct val="80000"/>
              </a:lnSpc>
              <a:defRPr/>
            </a:pPr>
            <a:endParaRPr lang="en-US" dirty="0" smtClean="0">
              <a:ea typeface="+mn-ea"/>
              <a:cs typeface="+mn-cs"/>
            </a:endParaRPr>
          </a:p>
          <a:p>
            <a:pPr eaLnBrk="1" hangingPunct="1">
              <a:lnSpc>
                <a:spcPct val="80000"/>
              </a:lnSpc>
              <a:defRPr/>
            </a:pPr>
            <a:r>
              <a:rPr lang="en-US" dirty="0">
                <a:solidFill>
                  <a:srgbClr val="FFFF00"/>
                </a:solidFill>
                <a:ea typeface="+mn-ea"/>
                <a:cs typeface="+mn-cs"/>
              </a:rPr>
              <a:t>Beta blockers may be needed to control </a:t>
            </a:r>
            <a:r>
              <a:rPr lang="en-US" dirty="0" err="1">
                <a:solidFill>
                  <a:srgbClr val="FFFF00"/>
                </a:solidFill>
                <a:ea typeface="+mn-ea"/>
                <a:cs typeface="+mn-cs"/>
              </a:rPr>
              <a:t>sxs</a:t>
            </a:r>
            <a:r>
              <a:rPr lang="en-US" dirty="0">
                <a:solidFill>
                  <a:srgbClr val="FFFF00"/>
                </a:solidFill>
                <a:ea typeface="+mn-ea"/>
                <a:cs typeface="+mn-cs"/>
              </a:rPr>
              <a:t> of </a:t>
            </a:r>
            <a:r>
              <a:rPr lang="en-US" dirty="0" err="1">
                <a:solidFill>
                  <a:srgbClr val="FFFF00"/>
                </a:solidFill>
                <a:ea typeface="+mn-ea"/>
                <a:cs typeface="+mn-cs"/>
              </a:rPr>
              <a:t>thyrotoxicosis</a:t>
            </a:r>
            <a:endParaRPr lang="en-US" dirty="0">
              <a:solidFill>
                <a:srgbClr val="FFFF00"/>
              </a:solidFill>
              <a:ea typeface="+mn-ea"/>
              <a:cs typeface="+mn-cs"/>
            </a:endParaRPr>
          </a:p>
          <a:p>
            <a:pPr eaLnBrk="1" hangingPunct="1">
              <a:lnSpc>
                <a:spcPct val="80000"/>
              </a:lnSpc>
              <a:defRPr/>
            </a:pPr>
            <a:endParaRPr lang="en-US" dirty="0">
              <a:solidFill>
                <a:srgbClr val="FFFF00"/>
              </a:solidFill>
              <a:ea typeface="+mn-ea"/>
              <a:cs typeface="+mn-cs"/>
            </a:endParaRPr>
          </a:p>
          <a:p>
            <a:pPr eaLnBrk="1" hangingPunct="1">
              <a:lnSpc>
                <a:spcPct val="80000"/>
              </a:lnSpc>
              <a:defRPr/>
            </a:pPr>
            <a:r>
              <a:rPr lang="en-US" dirty="0" err="1">
                <a:solidFill>
                  <a:srgbClr val="FFFF00"/>
                </a:solidFill>
                <a:ea typeface="+mn-ea"/>
                <a:cs typeface="+mn-cs"/>
              </a:rPr>
              <a:t>Thionamides</a:t>
            </a:r>
            <a:r>
              <a:rPr lang="en-US" dirty="0">
                <a:solidFill>
                  <a:srgbClr val="FFFF00"/>
                </a:solidFill>
                <a:ea typeface="+mn-ea"/>
                <a:cs typeface="+mn-cs"/>
              </a:rPr>
              <a:t> are of no benefit</a:t>
            </a:r>
          </a:p>
          <a:p>
            <a:pPr eaLnBrk="1" hangingPunct="1">
              <a:lnSpc>
                <a:spcPct val="80000"/>
              </a:lnSpc>
              <a:defRPr/>
            </a:pPr>
            <a:endParaRPr lang="en-US" dirty="0" smtClean="0">
              <a:ea typeface="+mn-ea"/>
              <a:cs typeface="+mn-cs"/>
            </a:endParaRPr>
          </a:p>
          <a:p>
            <a:pPr>
              <a:lnSpc>
                <a:spcPct val="80000"/>
              </a:lnSpc>
              <a:defRPr/>
            </a:pPr>
            <a:r>
              <a:rPr lang="en-US" dirty="0" smtClean="0"/>
              <a:t>If painful, use anti-</a:t>
            </a:r>
            <a:r>
              <a:rPr lang="en-US" dirty="0" err="1" smtClean="0"/>
              <a:t>inflammatories</a:t>
            </a:r>
            <a:r>
              <a:rPr lang="en-US" dirty="0" smtClean="0"/>
              <a:t> for pain</a:t>
            </a:r>
          </a:p>
          <a:p>
            <a:pPr eaLnBrk="1" hangingPunct="1">
              <a:lnSpc>
                <a:spcPct val="80000"/>
              </a:lnSpc>
              <a:defRPr/>
            </a:pPr>
            <a:endParaRPr lang="en-US" dirty="0" smtClean="0">
              <a:ea typeface="+mn-ea"/>
              <a:cs typeface="+mn-cs"/>
            </a:endParaRPr>
          </a:p>
          <a:p>
            <a:pPr eaLnBrk="1" hangingPunct="1">
              <a:lnSpc>
                <a:spcPct val="80000"/>
              </a:lnSpc>
              <a:defRPr/>
            </a:pPr>
            <a:r>
              <a:rPr lang="en-US" dirty="0" smtClean="0">
                <a:ea typeface="+mn-ea"/>
                <a:cs typeface="+mn-cs"/>
              </a:rPr>
              <a:t>If </a:t>
            </a:r>
            <a:r>
              <a:rPr lang="en-US" dirty="0">
                <a:ea typeface="+mn-ea"/>
                <a:cs typeface="+mn-cs"/>
              </a:rPr>
              <a:t>symptomatic hypothyroidism develops, may benefit from a short course of LT4 replacement</a:t>
            </a:r>
          </a:p>
          <a:p>
            <a:pPr eaLnBrk="1" hangingPunct="1">
              <a:lnSpc>
                <a:spcPct val="80000"/>
              </a:lnSpc>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09700" y="0"/>
            <a:ext cx="6311900" cy="660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dirty="0">
                <a:ea typeface="+mj-ea"/>
                <a:cs typeface="+mj-cs"/>
              </a:rPr>
              <a:t>Case</a:t>
            </a:r>
            <a:r>
              <a:rPr lang="en-US" dirty="0" smtClean="0">
                <a:ea typeface="+mj-ea"/>
                <a:cs typeface="+mj-cs"/>
              </a:rPr>
              <a:t> 3</a:t>
            </a:r>
            <a:endParaRPr lang="en-US" dirty="0">
              <a:ea typeface="+mj-ea"/>
              <a:cs typeface="+mj-cs"/>
            </a:endParaRPr>
          </a:p>
        </p:txBody>
      </p:sp>
      <p:sp>
        <p:nvSpPr>
          <p:cNvPr id="101379" name="Rectangle 3"/>
          <p:cNvSpPr>
            <a:spLocks noGrp="1" noChangeArrowheads="1"/>
          </p:cNvSpPr>
          <p:nvPr>
            <p:ph type="body" idx="1"/>
          </p:nvPr>
        </p:nvSpPr>
        <p:spPr>
          <a:xfrm>
            <a:off x="457200" y="1981200"/>
            <a:ext cx="8153400" cy="4584700"/>
          </a:xfrm>
        </p:spPr>
        <p:txBody>
          <a:bodyPr>
            <a:normAutofit/>
          </a:bodyPr>
          <a:lstStyle/>
          <a:p>
            <a:pPr eaLnBrk="1" hangingPunct="1">
              <a:lnSpc>
                <a:spcPct val="80000"/>
              </a:lnSpc>
              <a:defRPr/>
            </a:pPr>
            <a:r>
              <a:rPr lang="en-US" dirty="0" smtClean="0"/>
              <a:t>43</a:t>
            </a:r>
            <a:r>
              <a:rPr lang="en-US" dirty="0" smtClean="0">
                <a:ea typeface="+mn-ea"/>
                <a:cs typeface="+mn-cs"/>
              </a:rPr>
              <a:t> </a:t>
            </a:r>
            <a:r>
              <a:rPr lang="en-US" dirty="0" err="1">
                <a:ea typeface="+mn-ea"/>
                <a:cs typeface="+mn-cs"/>
              </a:rPr>
              <a:t>yro</a:t>
            </a:r>
            <a:r>
              <a:rPr lang="en-US" dirty="0" smtClean="0">
                <a:ea typeface="+mn-ea"/>
                <a:cs typeface="+mn-cs"/>
              </a:rPr>
              <a:t> woman </a:t>
            </a:r>
            <a:r>
              <a:rPr lang="en-US" dirty="0">
                <a:ea typeface="+mn-ea"/>
                <a:cs typeface="+mn-cs"/>
              </a:rPr>
              <a:t>referred for a high </a:t>
            </a:r>
            <a:r>
              <a:rPr lang="en-US" dirty="0" smtClean="0">
                <a:ea typeface="+mn-ea"/>
                <a:cs typeface="+mn-cs"/>
              </a:rPr>
              <a:t>TSH</a:t>
            </a:r>
          </a:p>
          <a:p>
            <a:pPr eaLnBrk="1" hangingPunct="1">
              <a:lnSpc>
                <a:spcPct val="80000"/>
              </a:lnSpc>
              <a:defRPr/>
            </a:pPr>
            <a:r>
              <a:rPr lang="en-US" dirty="0">
                <a:ea typeface="+mn-ea"/>
                <a:cs typeface="+mn-cs"/>
              </a:rPr>
              <a:t>Reports a</a:t>
            </a:r>
            <a:r>
              <a:rPr lang="en-US" dirty="0" smtClean="0">
                <a:ea typeface="+mn-ea"/>
                <a:cs typeface="+mn-cs"/>
              </a:rPr>
              <a:t> 6 </a:t>
            </a:r>
            <a:r>
              <a:rPr lang="en-US" dirty="0">
                <a:ea typeface="+mn-ea"/>
                <a:cs typeface="+mn-cs"/>
              </a:rPr>
              <a:t>month </a:t>
            </a:r>
            <a:r>
              <a:rPr lang="en-US" dirty="0" err="1">
                <a:ea typeface="+mn-ea"/>
                <a:cs typeface="+mn-cs"/>
              </a:rPr>
              <a:t>h/o</a:t>
            </a:r>
            <a:r>
              <a:rPr lang="en-US" dirty="0">
                <a:ea typeface="+mn-ea"/>
                <a:cs typeface="+mn-cs"/>
              </a:rPr>
              <a:t> “strange neck sensation”, associated with dry throat and cough.</a:t>
            </a:r>
            <a:r>
              <a:rPr lang="en-US" dirty="0" smtClean="0">
                <a:ea typeface="+mn-ea"/>
                <a:cs typeface="+mn-cs"/>
              </a:rPr>
              <a:t> Also has  low energy </a:t>
            </a:r>
            <a:r>
              <a:rPr lang="en-US" dirty="0">
                <a:ea typeface="+mn-ea"/>
                <a:cs typeface="+mn-cs"/>
              </a:rPr>
              <a:t>level,</a:t>
            </a:r>
            <a:r>
              <a:rPr lang="en-US" dirty="0" smtClean="0">
                <a:ea typeface="+mn-ea"/>
                <a:cs typeface="+mn-cs"/>
              </a:rPr>
              <a:t> + 10 lb weight gain, </a:t>
            </a:r>
            <a:r>
              <a:rPr lang="en-US" dirty="0" smtClean="0"/>
              <a:t>+ </a:t>
            </a:r>
            <a:r>
              <a:rPr lang="en-US" dirty="0" smtClean="0">
                <a:ea typeface="+mn-ea"/>
                <a:cs typeface="+mn-cs"/>
              </a:rPr>
              <a:t>constipation</a:t>
            </a:r>
            <a:r>
              <a:rPr lang="en-US" dirty="0" smtClean="0"/>
              <a:t>, + </a:t>
            </a:r>
            <a:r>
              <a:rPr lang="en-US" dirty="0" smtClean="0">
                <a:ea typeface="+mn-ea"/>
                <a:cs typeface="+mn-cs"/>
              </a:rPr>
              <a:t>cold intolerance</a:t>
            </a:r>
            <a:r>
              <a:rPr lang="en-US" dirty="0" smtClean="0"/>
              <a:t>, </a:t>
            </a:r>
            <a:r>
              <a:rPr lang="en-US" dirty="0" smtClean="0">
                <a:ea typeface="+mn-ea"/>
                <a:cs typeface="+mn-cs"/>
              </a:rPr>
              <a:t>+ heavy menses.</a:t>
            </a:r>
          </a:p>
          <a:p>
            <a:pPr eaLnBrk="1" hangingPunct="1">
              <a:lnSpc>
                <a:spcPct val="80000"/>
              </a:lnSpc>
              <a:defRPr/>
            </a:pPr>
            <a:r>
              <a:rPr lang="en-US" dirty="0">
                <a:ea typeface="+mn-ea"/>
                <a:cs typeface="+mn-cs"/>
              </a:rPr>
              <a:t>FHX:</a:t>
            </a:r>
            <a:r>
              <a:rPr lang="en-US" dirty="0" smtClean="0">
                <a:ea typeface="+mn-ea"/>
                <a:cs typeface="+mn-cs"/>
              </a:rPr>
              <a:t> </a:t>
            </a:r>
            <a:r>
              <a:rPr lang="en-US" dirty="0" smtClean="0"/>
              <a:t>+</a:t>
            </a:r>
            <a:r>
              <a:rPr lang="en-US" dirty="0" smtClean="0">
                <a:ea typeface="+mn-ea"/>
                <a:cs typeface="+mn-cs"/>
              </a:rPr>
              <a:t> </a:t>
            </a:r>
            <a:r>
              <a:rPr lang="en-US" dirty="0">
                <a:ea typeface="+mn-ea"/>
                <a:cs typeface="+mn-cs"/>
              </a:rPr>
              <a:t>thyroid </a:t>
            </a:r>
            <a:r>
              <a:rPr lang="en-US" dirty="0" smtClean="0">
                <a:ea typeface="+mn-ea"/>
                <a:cs typeface="+mn-cs"/>
              </a:rPr>
              <a:t>disease in mom and aunt.</a:t>
            </a:r>
          </a:p>
          <a:p>
            <a:pPr eaLnBrk="1" hangingPunct="1">
              <a:lnSpc>
                <a:spcPct val="80000"/>
              </a:lnSpc>
              <a:defRPr/>
            </a:pPr>
            <a:r>
              <a:rPr lang="en-US" dirty="0">
                <a:ea typeface="+mn-ea"/>
                <a:cs typeface="+mn-cs"/>
              </a:rPr>
              <a:t>PE: 83.5 kg, T 36.8, P 74, BP </a:t>
            </a:r>
            <a:r>
              <a:rPr lang="en-US" dirty="0" smtClean="0">
                <a:ea typeface="+mn-ea"/>
                <a:cs typeface="+mn-cs"/>
              </a:rPr>
              <a:t>132/</a:t>
            </a:r>
            <a:r>
              <a:rPr lang="en-US" dirty="0" smtClean="0"/>
              <a:t>90</a:t>
            </a:r>
            <a:r>
              <a:rPr lang="en-US" dirty="0" smtClean="0">
                <a:ea typeface="+mn-ea"/>
                <a:cs typeface="+mn-cs"/>
              </a:rPr>
              <a:t>.  Fatigued. + thinning of lateral eyebrows. + mild diffuse goiter. + delayed relaxation phase of Achilles’ </a:t>
            </a:r>
            <a:r>
              <a:rPr lang="en-US" dirty="0" err="1" smtClean="0">
                <a:ea typeface="+mn-ea"/>
                <a:cs typeface="+mn-cs"/>
              </a:rPr>
              <a:t>DTRs</a:t>
            </a:r>
            <a:r>
              <a:rPr lang="en-US" dirty="0" smtClean="0">
                <a:ea typeface="+mn-ea"/>
                <a:cs typeface="+mn-cs"/>
              </a:rPr>
              <a:t>.</a:t>
            </a:r>
          </a:p>
          <a:p>
            <a:pPr eaLnBrk="1" hangingPunct="1">
              <a:lnSpc>
                <a:spcPct val="80000"/>
              </a:lnSpc>
              <a:defRPr/>
            </a:pPr>
            <a:r>
              <a:rPr lang="en-US" dirty="0" smtClean="0"/>
              <a:t>Labs: TSH 48 </a:t>
            </a:r>
            <a:r>
              <a:rPr lang="en-US" dirty="0" err="1" smtClean="0"/>
              <a:t>mIU</a:t>
            </a:r>
            <a:r>
              <a:rPr lang="en-US" dirty="0" smtClean="0"/>
              <a:t>/L (normal 0.4-4), Free T4 0.4 </a:t>
            </a:r>
            <a:r>
              <a:rPr lang="en-US" dirty="0" err="1" smtClean="0"/>
              <a:t>ng</a:t>
            </a:r>
            <a:r>
              <a:rPr lang="en-US" dirty="0" smtClean="0"/>
              <a:t>/dl (normal 0.6-1.6)</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389120" y="274638"/>
            <a:ext cx="4419014" cy="6400800"/>
          </a:xfrm>
          <a:prstGeom prst="rect">
            <a:avLst/>
          </a:prstGeom>
          <a:noFill/>
        </p:spPr>
      </p:pic>
      <p:sp>
        <p:nvSpPr>
          <p:cNvPr id="4" name="Title 3"/>
          <p:cNvSpPr>
            <a:spLocks noGrp="1"/>
          </p:cNvSpPr>
          <p:nvPr>
            <p:ph type="title"/>
          </p:nvPr>
        </p:nvSpPr>
        <p:spPr>
          <a:xfrm>
            <a:off x="299720" y="274638"/>
            <a:ext cx="4089400" cy="1143000"/>
          </a:xfrm>
        </p:spPr>
        <p:txBody>
          <a:bodyPr>
            <a:normAutofit fontScale="90000"/>
          </a:bodyPr>
          <a:lstStyle/>
          <a:p>
            <a:r>
              <a:rPr lang="en-US" dirty="0" smtClean="0"/>
              <a:t>Hypothyroidism</a:t>
            </a:r>
            <a:br>
              <a:rPr lang="en-US" dirty="0" smtClean="0"/>
            </a:br>
            <a:endParaRPr lang="en-US" dirty="0"/>
          </a:p>
        </p:txBody>
      </p:sp>
      <p:sp>
        <p:nvSpPr>
          <p:cNvPr id="10" name="Text Placeholder 9"/>
          <p:cNvSpPr>
            <a:spLocks noGrp="1"/>
          </p:cNvSpPr>
          <p:nvPr>
            <p:ph sz="half" idx="1"/>
          </p:nvPr>
        </p:nvSpPr>
        <p:spPr>
          <a:xfrm>
            <a:off x="457200" y="2057401"/>
            <a:ext cx="3931920" cy="3047999"/>
          </a:xfrm>
        </p:spPr>
        <p:txBody>
          <a:bodyPr>
            <a:normAutofit/>
          </a:bodyPr>
          <a:lstStyle/>
          <a:p>
            <a:r>
              <a:rPr lang="en-US" sz="2400" dirty="0" smtClean="0"/>
              <a:t>Prevalence: about 4.6%</a:t>
            </a:r>
          </a:p>
          <a:p>
            <a:r>
              <a:rPr lang="en-US" sz="2400" dirty="0" smtClean="0"/>
              <a:t>Most commonly autoimmune in etiology</a:t>
            </a:r>
          </a:p>
          <a:p>
            <a:r>
              <a:rPr lang="en-US" sz="2400" dirty="0" smtClean="0"/>
              <a:t>Women affected more commonly than men (2:1-8:1 ratio)</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ea typeface="+mj-ea"/>
                <a:cs typeface="+mj-cs"/>
              </a:rPr>
              <a:t>Hypothyroidism - Causes</a:t>
            </a:r>
            <a:endParaRPr lang="en-US" dirty="0">
              <a:ea typeface="+mj-ea"/>
              <a:cs typeface="+mj-cs"/>
            </a:endParaRPr>
          </a:p>
        </p:txBody>
      </p:sp>
      <p:sp>
        <p:nvSpPr>
          <p:cNvPr id="23555" name="Rectangle 3"/>
          <p:cNvSpPr>
            <a:spLocks noGrp="1" noChangeArrowheads="1"/>
          </p:cNvSpPr>
          <p:nvPr>
            <p:ph type="body" idx="1"/>
          </p:nvPr>
        </p:nvSpPr>
        <p:spPr>
          <a:xfrm>
            <a:off x="0" y="1714500"/>
            <a:ext cx="8928100" cy="5143500"/>
          </a:xfrm>
        </p:spPr>
        <p:txBody>
          <a:bodyPr>
            <a:normAutofit/>
          </a:bodyPr>
          <a:lstStyle/>
          <a:p>
            <a:pPr eaLnBrk="1" hangingPunct="1">
              <a:lnSpc>
                <a:spcPct val="90000"/>
              </a:lnSpc>
              <a:defRPr/>
            </a:pPr>
            <a:r>
              <a:rPr lang="en-US" sz="2800" dirty="0" smtClean="0">
                <a:ea typeface="+mn-ea"/>
                <a:cs typeface="+mn-cs"/>
              </a:rPr>
              <a:t>Primary (&gt;95%)</a:t>
            </a:r>
          </a:p>
          <a:p>
            <a:pPr lvl="1">
              <a:lnSpc>
                <a:spcPct val="90000"/>
              </a:lnSpc>
              <a:defRPr/>
            </a:pPr>
            <a:r>
              <a:rPr lang="en-US" sz="2600" dirty="0" smtClean="0"/>
              <a:t>autoimmune</a:t>
            </a:r>
          </a:p>
          <a:p>
            <a:pPr lvl="1">
              <a:lnSpc>
                <a:spcPct val="90000"/>
              </a:lnSpc>
              <a:defRPr/>
            </a:pPr>
            <a:r>
              <a:rPr lang="en-US" sz="2600" dirty="0" smtClean="0"/>
              <a:t>iatrogenic</a:t>
            </a:r>
          </a:p>
          <a:p>
            <a:pPr lvl="1">
              <a:lnSpc>
                <a:spcPct val="90000"/>
              </a:lnSpc>
              <a:defRPr/>
            </a:pPr>
            <a:r>
              <a:rPr lang="en-US" sz="2600" dirty="0" smtClean="0"/>
              <a:t>iodine deficiency or excess</a:t>
            </a:r>
          </a:p>
          <a:p>
            <a:pPr lvl="1">
              <a:lnSpc>
                <a:spcPct val="90000"/>
              </a:lnSpc>
              <a:defRPr/>
            </a:pPr>
            <a:r>
              <a:rPr lang="en-US" sz="2600" dirty="0" smtClean="0"/>
              <a:t>medication-induced</a:t>
            </a:r>
          </a:p>
          <a:p>
            <a:pPr lvl="1">
              <a:lnSpc>
                <a:spcPct val="90000"/>
              </a:lnSpc>
              <a:defRPr/>
            </a:pPr>
            <a:r>
              <a:rPr lang="en-US" sz="2600" dirty="0" smtClean="0"/>
              <a:t>infiltrative diseases</a:t>
            </a:r>
          </a:p>
          <a:p>
            <a:pPr lvl="1">
              <a:lnSpc>
                <a:spcPct val="90000"/>
              </a:lnSpc>
              <a:defRPr/>
            </a:pPr>
            <a:r>
              <a:rPr lang="en-US" sz="2600" dirty="0" smtClean="0"/>
              <a:t>congenital</a:t>
            </a:r>
            <a:endParaRPr lang="en-US" sz="2800" dirty="0" smtClean="0"/>
          </a:p>
          <a:p>
            <a:pPr>
              <a:lnSpc>
                <a:spcPct val="90000"/>
              </a:lnSpc>
              <a:defRPr/>
            </a:pPr>
            <a:r>
              <a:rPr lang="en-US" sz="2800" dirty="0" smtClean="0"/>
              <a:t>Central (&lt;5%)</a:t>
            </a:r>
          </a:p>
          <a:p>
            <a:pPr lvl="1">
              <a:lnSpc>
                <a:spcPct val="90000"/>
              </a:lnSpc>
              <a:defRPr/>
            </a:pPr>
            <a:r>
              <a:rPr lang="en-US" sz="2600" dirty="0" smtClean="0"/>
              <a:t>Pituitary disease (secondary)</a:t>
            </a:r>
          </a:p>
          <a:p>
            <a:pPr lvl="1">
              <a:lnSpc>
                <a:spcPct val="90000"/>
              </a:lnSpc>
              <a:defRPr/>
            </a:pPr>
            <a:r>
              <a:rPr lang="en-US" sz="2600" dirty="0" smtClean="0"/>
              <a:t>Hypothalamic disease (tertiary)</a:t>
            </a:r>
            <a:endParaRPr lang="en-US" sz="2800" dirty="0" smtClean="0">
              <a:ea typeface="+mn-ea"/>
              <a:cs typeface="+mn-cs"/>
            </a:endParaRPr>
          </a:p>
          <a:p>
            <a:pPr eaLnBrk="1" hangingPunct="1">
              <a:lnSpc>
                <a:spcPct val="90000"/>
              </a:lnSpc>
              <a:defRPr/>
            </a:pPr>
            <a:r>
              <a:rPr lang="en-US" sz="2000" b="0" i="1" dirty="0"/>
              <a:t>T</a:t>
            </a:r>
            <a:r>
              <a:rPr lang="en-US" sz="2000" b="0" i="1" dirty="0" smtClean="0"/>
              <a:t>hyroid hormone resistance – Very rare</a:t>
            </a:r>
            <a:endParaRPr lang="en-US" sz="2000" b="0" i="1" dirty="0" smtClean="0">
              <a:ea typeface="+mn-ea"/>
              <a:cs typeface="+mn-cs"/>
            </a:endParaRPr>
          </a:p>
          <a:p>
            <a:pPr eaLnBrk="1" hangingPunct="1">
              <a:lnSpc>
                <a:spcPct val="90000"/>
              </a:lnSpc>
              <a:defRPr/>
            </a:pPr>
            <a:endParaRPr lang="en-US" sz="2800" dirty="0" smtClean="0"/>
          </a:p>
          <a:p>
            <a:pPr lvl="1" eaLnBrk="1" hangingPunct="1">
              <a:lnSpc>
                <a:spcPct val="90000"/>
              </a:lnSpc>
              <a:defRPr/>
            </a:pPr>
            <a:endParaRPr lang="en-US" sz="2000" dirty="0"/>
          </a:p>
        </p:txBody>
      </p:sp>
      <p:sp>
        <p:nvSpPr>
          <p:cNvPr id="4" name="TextBox 3"/>
          <p:cNvSpPr txBox="1"/>
          <p:nvPr/>
        </p:nvSpPr>
        <p:spPr>
          <a:xfrm>
            <a:off x="4933950" y="1833602"/>
            <a:ext cx="3206750" cy="461665"/>
          </a:xfrm>
          <a:prstGeom prst="rect">
            <a:avLst/>
          </a:prstGeom>
          <a:noFill/>
          <a:ln>
            <a:solidFill>
              <a:schemeClr val="tx1"/>
            </a:solidFill>
          </a:ln>
        </p:spPr>
        <p:txBody>
          <a:bodyPr wrap="square" rtlCol="0">
            <a:spAutoFit/>
          </a:bodyPr>
          <a:lstStyle/>
          <a:p>
            <a:r>
              <a:rPr lang="en-US" sz="2400" dirty="0" smtClean="0"/>
              <a:t>TSH </a:t>
            </a:r>
            <a:r>
              <a:rPr lang="en-US" sz="2400" dirty="0" smtClean="0">
                <a:solidFill>
                  <a:srgbClr val="FFFF00"/>
                </a:solidFill>
              </a:rPr>
              <a:t>High</a:t>
            </a:r>
            <a:r>
              <a:rPr lang="en-US" sz="2400" dirty="0" smtClean="0"/>
              <a:t>, Free T4 </a:t>
            </a:r>
            <a:r>
              <a:rPr lang="en-US" sz="2400" dirty="0" smtClean="0">
                <a:solidFill>
                  <a:srgbClr val="FFFF00"/>
                </a:solidFill>
              </a:rPr>
              <a:t>Low</a:t>
            </a:r>
            <a:endParaRPr lang="en-US" sz="2400" dirty="0">
              <a:solidFill>
                <a:srgbClr val="FFFF00"/>
              </a:solidFill>
            </a:endParaRPr>
          </a:p>
        </p:txBody>
      </p:sp>
      <p:sp>
        <p:nvSpPr>
          <p:cNvPr id="6" name="Right Arrow 5"/>
          <p:cNvSpPr/>
          <p:nvPr/>
        </p:nvSpPr>
        <p:spPr>
          <a:xfrm>
            <a:off x="3257550" y="1833602"/>
            <a:ext cx="1511300"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11600" y="4941668"/>
            <a:ext cx="4775200" cy="461665"/>
          </a:xfrm>
          <a:prstGeom prst="rect">
            <a:avLst/>
          </a:prstGeom>
          <a:noFill/>
          <a:ln>
            <a:solidFill>
              <a:schemeClr val="tx1"/>
            </a:solidFill>
          </a:ln>
        </p:spPr>
        <p:txBody>
          <a:bodyPr wrap="square" rtlCol="0">
            <a:spAutoFit/>
          </a:bodyPr>
          <a:lstStyle/>
          <a:p>
            <a:r>
              <a:rPr lang="en-US" sz="2400" dirty="0" smtClean="0"/>
              <a:t>TSH </a:t>
            </a:r>
            <a:r>
              <a:rPr lang="en-US" sz="2400" dirty="0" smtClean="0">
                <a:solidFill>
                  <a:srgbClr val="FFFF00"/>
                </a:solidFill>
              </a:rPr>
              <a:t>Low or Normal</a:t>
            </a:r>
            <a:r>
              <a:rPr lang="en-US" sz="2400" dirty="0" smtClean="0"/>
              <a:t>, Free T4/T3 </a:t>
            </a:r>
            <a:r>
              <a:rPr lang="en-US" sz="2400" dirty="0" smtClean="0">
                <a:solidFill>
                  <a:srgbClr val="FFFF00"/>
                </a:solidFill>
              </a:rPr>
              <a:t>Low</a:t>
            </a:r>
            <a:endParaRPr lang="en-US" sz="2400" dirty="0">
              <a:solidFill>
                <a:srgbClr val="FFFF00"/>
              </a:solidFill>
            </a:endParaRPr>
          </a:p>
        </p:txBody>
      </p:sp>
      <p:sp>
        <p:nvSpPr>
          <p:cNvPr id="8" name="Right Arrow 7"/>
          <p:cNvSpPr/>
          <p:nvPr/>
        </p:nvSpPr>
        <p:spPr>
          <a:xfrm>
            <a:off x="2676525" y="4996933"/>
            <a:ext cx="1162050" cy="406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3428d127454cb4bfbfb2ffd4f98b40.gif"/>
          <p:cNvPicPr>
            <a:picLocks noChangeAspect="1"/>
          </p:cNvPicPr>
          <p:nvPr/>
        </p:nvPicPr>
        <p:blipFill>
          <a:blip r:embed="rId2"/>
          <a:stretch>
            <a:fillRect/>
          </a:stretch>
        </p:blipFill>
        <p:spPr>
          <a:xfrm>
            <a:off x="1981200" y="615950"/>
            <a:ext cx="5080000" cy="5753100"/>
          </a:xfrm>
          <a:prstGeom prst="rect">
            <a:avLst/>
          </a:prstGeom>
        </p:spPr>
      </p:pic>
      <p:sp>
        <p:nvSpPr>
          <p:cNvPr id="5" name="TextBox 4"/>
          <p:cNvSpPr txBox="1"/>
          <p:nvPr/>
        </p:nvSpPr>
        <p:spPr>
          <a:xfrm>
            <a:off x="2222500" y="246618"/>
            <a:ext cx="4584700" cy="400110"/>
          </a:xfrm>
          <a:prstGeom prst="rect">
            <a:avLst/>
          </a:prstGeom>
          <a:noFill/>
        </p:spPr>
        <p:txBody>
          <a:bodyPr wrap="square" rtlCol="0">
            <a:spAutoFit/>
          </a:bodyPr>
          <a:lstStyle/>
          <a:p>
            <a:pPr algn="ctr"/>
            <a:r>
              <a:rPr lang="en-US" sz="2000" dirty="0" err="1" smtClean="0"/>
              <a:t>Facies</a:t>
            </a:r>
            <a:r>
              <a:rPr lang="en-US" sz="2000" dirty="0" smtClean="0"/>
              <a:t> of severe hypothyroidism</a:t>
            </a:r>
            <a:endParaRPr lang="en-US" sz="2000" dirty="0"/>
          </a:p>
        </p:txBody>
      </p:sp>
      <p:sp>
        <p:nvSpPr>
          <p:cNvPr id="6" name="TextBox 5"/>
          <p:cNvSpPr txBox="1"/>
          <p:nvPr/>
        </p:nvSpPr>
        <p:spPr>
          <a:xfrm>
            <a:off x="965200" y="6369050"/>
            <a:ext cx="7632700" cy="307777"/>
          </a:xfrm>
          <a:prstGeom prst="rect">
            <a:avLst/>
          </a:prstGeom>
          <a:noFill/>
        </p:spPr>
        <p:txBody>
          <a:bodyPr wrap="square" rtlCol="0">
            <a:spAutoFit/>
          </a:bodyPr>
          <a:lstStyle/>
          <a:p>
            <a:r>
              <a:rPr lang="en-US" sz="1400" dirty="0" smtClean="0"/>
              <a:t>http://www.msdlatinamerica.com/ebooks/IrwinandRippesIntensiveCareMedicinel/sid1528701.html</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latin typeface="Arial" charset="0"/>
                <a:ea typeface="msgothic" charset="0"/>
                <a:cs typeface="msgothic" charset="0"/>
              </a:rPr>
              <a:t>Method for obtaining the ankle-jerk reflex with the patient kneeling</a:t>
            </a:r>
            <a:r>
              <a:rPr lang="en-GB" sz="1500" b="1" dirty="0" smtClean="0">
                <a:latin typeface="Arial" charset="0"/>
                <a:ea typeface="msgothic" charset="0"/>
                <a:cs typeface="msgothic" charset="0"/>
              </a:rPr>
              <a:t>.</a:t>
            </a:r>
            <a:endParaRPr lang="en-GB" sz="1500" b="1" dirty="0">
              <a:latin typeface="Arial" charset="0"/>
              <a:ea typeface="msgothic" charset="0"/>
              <a:cs typeface="msgothic" charset="0"/>
            </a:endParaRPr>
          </a:p>
        </p:txBody>
      </p:sp>
      <p:pic>
        <p:nvPicPr>
          <p:cNvPr id="3074" name="Picture 2"/>
          <p:cNvPicPr>
            <a:picLocks noChangeAspect="1" noChangeArrowheads="1"/>
          </p:cNvPicPr>
          <p:nvPr/>
        </p:nvPicPr>
        <p:blipFill>
          <a:blip r:embed="rId3"/>
          <a:srcRect/>
          <a:stretch>
            <a:fillRect/>
          </a:stretch>
        </p:blipFill>
        <p:spPr bwMode="auto">
          <a:xfrm>
            <a:off x="7935840" y="6205612"/>
            <a:ext cx="816480" cy="522774"/>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000160" y="979303"/>
            <a:ext cx="5149440" cy="4893634"/>
          </a:xfrm>
          <a:prstGeom prst="rect">
            <a:avLst/>
          </a:prstGeom>
          <a:noFill/>
          <a:ln w="9525">
            <a:noFill/>
            <a:round/>
            <a:headEnd/>
            <a:tailEnd/>
          </a:ln>
          <a:effectLst/>
        </p:spPr>
      </p:pic>
      <p:sp>
        <p:nvSpPr>
          <p:cNvPr id="3076" name="Text Box 4"/>
          <p:cNvSpPr txBox="1">
            <a:spLocks noChangeArrowheads="1"/>
          </p:cNvSpPr>
          <p:nvPr/>
        </p:nvSpPr>
        <p:spPr bwMode="auto">
          <a:xfrm>
            <a:off x="2000161"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FFFFFF"/>
                </a:solidFill>
                <a:latin typeface="Arial" charset="0"/>
                <a:ea typeface="msgothic" charset="0"/>
                <a:cs typeface="msgothic" charset="0"/>
              </a:rPr>
              <a:t>Mistry</a:t>
            </a:r>
            <a:r>
              <a:rPr lang="en-GB" sz="1100" b="1" dirty="0">
                <a:solidFill>
                  <a:srgbClr val="FFFFFF"/>
                </a:solidFill>
                <a:latin typeface="Arial" charset="0"/>
                <a:ea typeface="msgothic" charset="0"/>
                <a:cs typeface="msgothic" charset="0"/>
              </a:rPr>
              <a:t> N et al. </a:t>
            </a:r>
            <a:r>
              <a:rPr lang="en-GB" sz="1100" b="1" dirty="0" err="1">
                <a:solidFill>
                  <a:srgbClr val="FFFFFF"/>
                </a:solidFill>
                <a:latin typeface="Arial" charset="0"/>
                <a:ea typeface="msgothic" charset="0"/>
                <a:cs typeface="msgothic" charset="0"/>
              </a:rPr>
              <a:t>Pract</a:t>
            </a:r>
            <a:r>
              <a:rPr lang="en-GB" sz="1100" b="1" dirty="0">
                <a:solidFill>
                  <a:srgbClr val="FFFFFF"/>
                </a:solidFill>
                <a:latin typeface="Arial" charset="0"/>
                <a:ea typeface="msgothic" charset="0"/>
                <a:cs typeface="msgothic" charset="0"/>
              </a:rPr>
              <a:t> </a:t>
            </a:r>
            <a:r>
              <a:rPr lang="en-GB" sz="1100" b="1" dirty="0" err="1">
                <a:solidFill>
                  <a:srgbClr val="FFFFFF"/>
                </a:solidFill>
                <a:latin typeface="Arial" charset="0"/>
                <a:ea typeface="msgothic" charset="0"/>
                <a:cs typeface="msgothic" charset="0"/>
              </a:rPr>
              <a:t>Neurol</a:t>
            </a:r>
            <a:r>
              <a:rPr lang="en-GB" sz="1100" b="1" dirty="0">
                <a:solidFill>
                  <a:srgbClr val="FFFFFF"/>
                </a:solidFill>
                <a:latin typeface="Arial" charset="0"/>
                <a:ea typeface="msgothic" charset="0"/>
                <a:cs typeface="msgothic" charset="0"/>
              </a:rPr>
              <a:t> 2009;9:145-156</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©2009 by BMJ Publishing Group Ltd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4000" dirty="0" smtClean="0">
                <a:ea typeface="+mj-ea"/>
                <a:cs typeface="+mj-cs"/>
              </a:rPr>
              <a:t>Hypothyroidism - Treatment</a:t>
            </a:r>
            <a:endParaRPr lang="en-US" sz="4000" dirty="0">
              <a:ea typeface="+mj-ea"/>
              <a:cs typeface="+mj-cs"/>
            </a:endParaRPr>
          </a:p>
        </p:txBody>
      </p:sp>
      <p:sp>
        <p:nvSpPr>
          <p:cNvPr id="24579" name="Rectangle 3"/>
          <p:cNvSpPr>
            <a:spLocks noGrp="1" noChangeArrowheads="1"/>
          </p:cNvSpPr>
          <p:nvPr>
            <p:ph type="body" idx="1"/>
          </p:nvPr>
        </p:nvSpPr>
        <p:spPr>
          <a:xfrm>
            <a:off x="457200" y="1905000"/>
            <a:ext cx="8001000" cy="4127500"/>
          </a:xfrm>
        </p:spPr>
        <p:txBody>
          <a:bodyPr>
            <a:noAutofit/>
          </a:bodyPr>
          <a:lstStyle/>
          <a:p>
            <a:pPr eaLnBrk="1" hangingPunct="1">
              <a:lnSpc>
                <a:spcPct val="80000"/>
              </a:lnSpc>
              <a:defRPr/>
            </a:pPr>
            <a:r>
              <a:rPr lang="en-US" dirty="0" smtClean="0">
                <a:ea typeface="+mn-ea"/>
                <a:cs typeface="+mn-cs"/>
              </a:rPr>
              <a:t>Thyroid hormone, usually in the form of </a:t>
            </a:r>
            <a:r>
              <a:rPr lang="en-US" dirty="0" smtClean="0"/>
              <a:t>T4 preparation</a:t>
            </a:r>
          </a:p>
          <a:p>
            <a:pPr eaLnBrk="1" hangingPunct="1">
              <a:lnSpc>
                <a:spcPct val="80000"/>
              </a:lnSpc>
              <a:defRPr/>
            </a:pPr>
            <a:r>
              <a:rPr lang="en-US" dirty="0" smtClean="0">
                <a:ea typeface="+mn-ea"/>
                <a:cs typeface="+mn-cs"/>
              </a:rPr>
              <a:t>Daily </a:t>
            </a:r>
            <a:r>
              <a:rPr lang="en-US" dirty="0">
                <a:ea typeface="+mn-ea"/>
                <a:cs typeface="+mn-cs"/>
              </a:rPr>
              <a:t>replacement dose needed is about 1.6-1.7 mcg/</a:t>
            </a:r>
            <a:r>
              <a:rPr lang="en-US" dirty="0" smtClean="0">
                <a:ea typeface="+mn-ea"/>
                <a:cs typeface="+mn-cs"/>
              </a:rPr>
              <a:t>kg</a:t>
            </a:r>
            <a:endParaRPr lang="en-US" dirty="0" smtClean="0"/>
          </a:p>
          <a:p>
            <a:pPr eaLnBrk="1" hangingPunct="1">
              <a:lnSpc>
                <a:spcPct val="80000"/>
              </a:lnSpc>
              <a:defRPr/>
            </a:pPr>
            <a:r>
              <a:rPr lang="en-US" dirty="0" smtClean="0">
                <a:ea typeface="+mn-ea"/>
                <a:cs typeface="+mn-cs"/>
              </a:rPr>
              <a:t>Can </a:t>
            </a:r>
            <a:r>
              <a:rPr lang="en-US" dirty="0">
                <a:ea typeface="+mn-ea"/>
                <a:cs typeface="+mn-cs"/>
              </a:rPr>
              <a:t>start full</a:t>
            </a:r>
            <a:r>
              <a:rPr lang="en-US" dirty="0" smtClean="0">
                <a:ea typeface="+mn-ea"/>
                <a:cs typeface="+mn-cs"/>
              </a:rPr>
              <a:t> dose </a:t>
            </a:r>
            <a:r>
              <a:rPr lang="en-US" dirty="0">
                <a:ea typeface="+mn-ea"/>
                <a:cs typeface="+mn-cs"/>
              </a:rPr>
              <a:t>in young person with no heart </a:t>
            </a:r>
            <a:r>
              <a:rPr lang="en-US" dirty="0" smtClean="0">
                <a:ea typeface="+mn-ea"/>
                <a:cs typeface="+mn-cs"/>
              </a:rPr>
              <a:t>disease </a:t>
            </a:r>
            <a:endParaRPr lang="en-US" dirty="0" smtClean="0"/>
          </a:p>
          <a:p>
            <a:pPr eaLnBrk="1" hangingPunct="1">
              <a:lnSpc>
                <a:spcPct val="80000"/>
              </a:lnSpc>
              <a:defRPr/>
            </a:pPr>
            <a:r>
              <a:rPr lang="en-US" dirty="0" smtClean="0">
                <a:ea typeface="+mn-ea"/>
                <a:cs typeface="+mn-cs"/>
              </a:rPr>
              <a:t>Adjust </a:t>
            </a:r>
            <a:r>
              <a:rPr lang="en-US" dirty="0">
                <a:ea typeface="+mn-ea"/>
                <a:cs typeface="+mn-cs"/>
              </a:rPr>
              <a:t>dose every 6 wks if </a:t>
            </a:r>
            <a:r>
              <a:rPr lang="en-US" dirty="0" smtClean="0">
                <a:ea typeface="+mn-ea"/>
                <a:cs typeface="+mn-cs"/>
              </a:rPr>
              <a:t>needed</a:t>
            </a:r>
            <a:endParaRPr lang="en-US" dirty="0" smtClean="0"/>
          </a:p>
          <a:p>
            <a:pPr eaLnBrk="1" hangingPunct="1">
              <a:lnSpc>
                <a:spcPct val="80000"/>
              </a:lnSpc>
              <a:defRPr/>
            </a:pPr>
            <a:r>
              <a:rPr lang="en-US" dirty="0" smtClean="0">
                <a:ea typeface="+mn-ea"/>
                <a:cs typeface="+mn-cs"/>
              </a:rPr>
              <a:t>Separate </a:t>
            </a:r>
            <a:r>
              <a:rPr lang="en-US" dirty="0">
                <a:ea typeface="+mn-ea"/>
                <a:cs typeface="+mn-cs"/>
              </a:rPr>
              <a:t>LT4</a:t>
            </a:r>
            <a:r>
              <a:rPr lang="en-US" dirty="0" smtClean="0">
                <a:ea typeface="+mn-ea"/>
                <a:cs typeface="+mn-cs"/>
              </a:rPr>
              <a:t> from </a:t>
            </a:r>
            <a:r>
              <a:rPr lang="en-US" dirty="0">
                <a:ea typeface="+mn-ea"/>
                <a:cs typeface="+mn-cs"/>
              </a:rPr>
              <a:t>Ca, Fe, MVI, soy by at least 4 </a:t>
            </a:r>
            <a:r>
              <a:rPr lang="en-US" dirty="0" smtClean="0">
                <a:ea typeface="+mn-ea"/>
                <a:cs typeface="+mn-cs"/>
              </a:rPr>
              <a:t>hrs</a:t>
            </a:r>
            <a:endParaRPr lang="en-US" dirty="0" smtClean="0"/>
          </a:p>
          <a:p>
            <a:pPr eaLnBrk="1" hangingPunct="1">
              <a:lnSpc>
                <a:spcPct val="80000"/>
              </a:lnSpc>
              <a:defRPr/>
            </a:pPr>
            <a:r>
              <a:rPr lang="en-US" dirty="0" smtClean="0">
                <a:ea typeface="+mn-ea"/>
                <a:cs typeface="+mn-cs"/>
              </a:rPr>
              <a:t>In older patients </a:t>
            </a:r>
            <a:r>
              <a:rPr lang="en-US" dirty="0" smtClean="0"/>
              <a:t>and in patients with known coronary artery disease, start with smaller doses</a:t>
            </a:r>
            <a:endParaRPr lang="en-US" dirty="0" smtClean="0">
              <a:ea typeface="+mn-ea"/>
              <a:cs typeface="+mn-cs"/>
            </a:endParaRPr>
          </a:p>
          <a:p>
            <a:pPr eaLnBrk="1" hangingPunct="1">
              <a:lnSpc>
                <a:spcPct val="80000"/>
              </a:lnSpc>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Hypothyroidism - Treatment</a:t>
            </a:r>
            <a:endParaRPr lang="en-US" sz="4000" dirty="0"/>
          </a:p>
        </p:txBody>
      </p:sp>
      <p:sp>
        <p:nvSpPr>
          <p:cNvPr id="3" name="Content Placeholder 2"/>
          <p:cNvSpPr>
            <a:spLocks noGrp="1"/>
          </p:cNvSpPr>
          <p:nvPr>
            <p:ph idx="1"/>
          </p:nvPr>
        </p:nvSpPr>
        <p:spPr/>
        <p:txBody>
          <a:bodyPr/>
          <a:lstStyle/>
          <a:p>
            <a:pPr>
              <a:lnSpc>
                <a:spcPct val="80000"/>
              </a:lnSpc>
              <a:defRPr/>
            </a:pPr>
            <a:r>
              <a:rPr lang="en-US" dirty="0" smtClean="0"/>
              <a:t>Consider testing </a:t>
            </a:r>
            <a:r>
              <a:rPr lang="en-US" dirty="0" smtClean="0">
                <a:solidFill>
                  <a:srgbClr val="FFB91D"/>
                </a:solidFill>
              </a:rPr>
              <a:t>glucocorticoid </a:t>
            </a:r>
            <a:r>
              <a:rPr lang="en-US" dirty="0" smtClean="0"/>
              <a:t>axis in all patients; definitely in all patients with secondary hypothyroidism. Initiating LT4 in the setting of undiagnosed adrenal insufficiency can precipitate adrenal crisis!</a:t>
            </a:r>
          </a:p>
          <a:p>
            <a:pPr>
              <a:lnSpc>
                <a:spcPct val="80000"/>
              </a:lnSpc>
              <a:defRPr/>
            </a:pPr>
            <a:r>
              <a:rPr lang="en-US" dirty="0" smtClean="0"/>
              <a:t>Be aware of increased risk for </a:t>
            </a:r>
            <a:r>
              <a:rPr lang="en-US" dirty="0" smtClean="0">
                <a:solidFill>
                  <a:srgbClr val="FFB91D"/>
                </a:solidFill>
              </a:rPr>
              <a:t>other autoimmune conditions</a:t>
            </a:r>
            <a:r>
              <a:rPr lang="en-US" dirty="0" smtClean="0"/>
              <a:t> (</a:t>
            </a:r>
            <a:r>
              <a:rPr lang="en-US" dirty="0" err="1" smtClean="0"/>
              <a:t>vitiligo</a:t>
            </a:r>
            <a:r>
              <a:rPr lang="en-US" dirty="0" smtClean="0"/>
              <a:t>, pernicious anemia).</a:t>
            </a:r>
          </a:p>
          <a:p>
            <a:pPr>
              <a:lnSpc>
                <a:spcPct val="80000"/>
              </a:lnSpc>
              <a:defRPr/>
            </a:pPr>
            <a:r>
              <a:rPr lang="en-US" dirty="0" smtClean="0"/>
              <a:t>In </a:t>
            </a:r>
            <a:r>
              <a:rPr lang="en-US" dirty="0" smtClean="0">
                <a:solidFill>
                  <a:srgbClr val="FFB91D"/>
                </a:solidFill>
              </a:rPr>
              <a:t>secondary hypothyroidism</a:t>
            </a:r>
            <a:r>
              <a:rPr lang="en-US" dirty="0">
                <a:solidFill>
                  <a:srgbClr val="FFB91D"/>
                </a:solidFill>
              </a:rPr>
              <a:t> </a:t>
            </a:r>
            <a:r>
              <a:rPr lang="en-US" dirty="0" smtClean="0">
                <a:solidFill>
                  <a:srgbClr val="FFB91D"/>
                </a:solidFill>
              </a:rPr>
              <a:t>cannot follow TSH</a:t>
            </a:r>
            <a:r>
              <a:rPr lang="en-US" dirty="0" smtClean="0"/>
              <a:t>: need to follow FT4 and aim to keep FT4 in the middle to high end of normal range.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defRPr/>
            </a:pPr>
            <a:r>
              <a:rPr lang="en-US" sz="4000" dirty="0">
                <a:ea typeface="+mj-ea"/>
                <a:cs typeface="+mj-cs"/>
              </a:rPr>
              <a:t>Sick </a:t>
            </a:r>
            <a:r>
              <a:rPr lang="en-US" sz="4000" dirty="0" err="1">
                <a:ea typeface="+mj-ea"/>
                <a:cs typeface="+mj-cs"/>
              </a:rPr>
              <a:t>Euthyroid</a:t>
            </a:r>
            <a:r>
              <a:rPr lang="en-US" sz="4000" dirty="0">
                <a:ea typeface="+mj-ea"/>
                <a:cs typeface="+mj-cs"/>
              </a:rPr>
              <a:t> Syndrome</a:t>
            </a:r>
          </a:p>
        </p:txBody>
      </p:sp>
      <p:sp>
        <p:nvSpPr>
          <p:cNvPr id="23555" name="Rectangle 3"/>
          <p:cNvSpPr>
            <a:spLocks noGrp="1" noChangeArrowheads="1"/>
          </p:cNvSpPr>
          <p:nvPr>
            <p:ph type="body" idx="1"/>
          </p:nvPr>
        </p:nvSpPr>
        <p:spPr>
          <a:xfrm>
            <a:off x="203200" y="1701800"/>
            <a:ext cx="8661400" cy="4521200"/>
          </a:xfrm>
        </p:spPr>
        <p:txBody>
          <a:bodyPr>
            <a:noAutofit/>
          </a:bodyPr>
          <a:lstStyle/>
          <a:p>
            <a:pPr eaLnBrk="1" hangingPunct="1">
              <a:lnSpc>
                <a:spcPct val="90000"/>
              </a:lnSpc>
              <a:defRPr/>
            </a:pPr>
            <a:r>
              <a:rPr lang="en-US" dirty="0" smtClean="0"/>
              <a:t>Abnormal thyroid function tests in seriously ill patients NOT caused </a:t>
            </a:r>
            <a:r>
              <a:rPr lang="en-US" dirty="0"/>
              <a:t>by primary thyroid or pituitary </a:t>
            </a:r>
            <a:r>
              <a:rPr lang="en-US" dirty="0" smtClean="0"/>
              <a:t>dysfunction</a:t>
            </a:r>
          </a:p>
          <a:p>
            <a:pPr eaLnBrk="1" hangingPunct="1">
              <a:lnSpc>
                <a:spcPct val="90000"/>
              </a:lnSpc>
              <a:defRPr/>
            </a:pPr>
            <a:r>
              <a:rPr lang="en-US" dirty="0" smtClean="0"/>
              <a:t>Found in </a:t>
            </a:r>
            <a:r>
              <a:rPr lang="en-US" dirty="0"/>
              <a:t>up to 70% of hospitalized </a:t>
            </a:r>
            <a:r>
              <a:rPr lang="en-US" dirty="0" smtClean="0"/>
              <a:t>patients</a:t>
            </a:r>
          </a:p>
          <a:p>
            <a:pPr>
              <a:lnSpc>
                <a:spcPct val="90000"/>
              </a:lnSpc>
              <a:defRPr/>
            </a:pPr>
            <a:r>
              <a:rPr lang="en-US" dirty="0" smtClean="0"/>
              <a:t>Mild illness results in decreased 5’-monodeiodinase activity; severe illness can also cause transient central hypothyroidism</a:t>
            </a:r>
          </a:p>
          <a:p>
            <a:pPr eaLnBrk="1" hangingPunct="1">
              <a:lnSpc>
                <a:spcPct val="90000"/>
              </a:lnSpc>
              <a:defRPr/>
            </a:pPr>
            <a:r>
              <a:rPr lang="en-US" dirty="0"/>
              <a:t>Characterized by</a:t>
            </a:r>
            <a:r>
              <a:rPr lang="en-US" dirty="0" smtClean="0"/>
              <a:t>:</a:t>
            </a:r>
          </a:p>
          <a:p>
            <a:pPr lvl="1" eaLnBrk="1" hangingPunct="1">
              <a:lnSpc>
                <a:spcPct val="90000"/>
              </a:lnSpc>
              <a:defRPr/>
            </a:pPr>
            <a:r>
              <a:rPr lang="en-US" sz="2400" dirty="0"/>
              <a:t>Low T3 and high rT3</a:t>
            </a:r>
          </a:p>
          <a:p>
            <a:pPr lvl="1" eaLnBrk="1" hangingPunct="1">
              <a:lnSpc>
                <a:spcPct val="90000"/>
              </a:lnSpc>
              <a:defRPr/>
            </a:pPr>
            <a:r>
              <a:rPr lang="en-US" sz="2400" dirty="0"/>
              <a:t>M</a:t>
            </a:r>
            <a:r>
              <a:rPr lang="en-US" sz="2400" dirty="0" smtClean="0"/>
              <a:t>ore serious illness: low </a:t>
            </a:r>
            <a:r>
              <a:rPr lang="en-US" sz="2400" dirty="0"/>
              <a:t>TSH</a:t>
            </a:r>
            <a:r>
              <a:rPr lang="en-US" sz="2400" dirty="0" smtClean="0"/>
              <a:t> and low Free T4 as well</a:t>
            </a:r>
          </a:p>
          <a:p>
            <a:pPr lvl="1" eaLnBrk="1" hangingPunct="1">
              <a:lnSpc>
                <a:spcPct val="90000"/>
              </a:lnSpc>
              <a:defRPr/>
            </a:pPr>
            <a:r>
              <a:rPr lang="en-US" sz="2400" dirty="0" smtClean="0"/>
              <a:t>High TSH levels in the recovery phase</a:t>
            </a:r>
          </a:p>
          <a:p>
            <a:pPr lvl="1" eaLnBrk="1" hangingPunct="1">
              <a:lnSpc>
                <a:spcPct val="90000"/>
              </a:lnSpc>
              <a:defRPr/>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Thyroid hormone metabolism in illness</a:t>
            </a:r>
            <a:endParaRPr lang="en-US" sz="3600" dirty="0"/>
          </a:p>
        </p:txBody>
      </p:sp>
      <p:pic>
        <p:nvPicPr>
          <p:cNvPr id="4" name="Picture 4" descr="Thyroxine_metabolism"/>
          <p:cNvPicPr>
            <a:picLocks noChangeAspect="1" noChangeArrowheads="1"/>
          </p:cNvPicPr>
          <p:nvPr/>
        </p:nvPicPr>
        <p:blipFill>
          <a:blip r:embed="rId2"/>
          <a:srcRect/>
          <a:stretch>
            <a:fillRect/>
          </a:stretch>
        </p:blipFill>
        <p:spPr bwMode="auto">
          <a:xfrm>
            <a:off x="1219200" y="2273300"/>
            <a:ext cx="6934200" cy="3343275"/>
          </a:xfrm>
          <a:prstGeom prst="rect">
            <a:avLst/>
          </a:prstGeom>
          <a:noFill/>
          <a:ln w="9525">
            <a:noFill/>
            <a:miter lim="800000"/>
            <a:headEnd/>
            <a:tailEnd/>
          </a:ln>
        </p:spPr>
      </p:pic>
      <p:sp>
        <p:nvSpPr>
          <p:cNvPr id="5" name="TextBox 4"/>
          <p:cNvSpPr txBox="1"/>
          <p:nvPr/>
        </p:nvSpPr>
        <p:spPr>
          <a:xfrm>
            <a:off x="5346700" y="6197600"/>
            <a:ext cx="2806700" cy="368300"/>
          </a:xfrm>
          <a:prstGeom prst="rect">
            <a:avLst/>
          </a:prstGeom>
          <a:noFill/>
        </p:spPr>
        <p:txBody>
          <a:bodyPr wrap="square" rtlCol="0">
            <a:spAutoFit/>
          </a:bodyPr>
          <a:lstStyle/>
          <a:p>
            <a:r>
              <a:rPr lang="en-US" dirty="0" smtClean="0"/>
              <a:t>www.uptodate.com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nodules</a:t>
            </a:r>
            <a:endParaRPr lang="en-US" dirty="0"/>
          </a:p>
        </p:txBody>
      </p:sp>
      <p:sp>
        <p:nvSpPr>
          <p:cNvPr id="3" name="Content Placeholder 2"/>
          <p:cNvSpPr>
            <a:spLocks noGrp="1"/>
          </p:cNvSpPr>
          <p:nvPr>
            <p:ph idx="1"/>
          </p:nvPr>
        </p:nvSpPr>
        <p:spPr>
          <a:xfrm>
            <a:off x="457200" y="1803400"/>
            <a:ext cx="8229600" cy="4775200"/>
          </a:xfrm>
        </p:spPr>
        <p:txBody>
          <a:bodyPr>
            <a:normAutofit fontScale="92500"/>
          </a:bodyPr>
          <a:lstStyle/>
          <a:p>
            <a:r>
              <a:rPr lang="en-US" dirty="0"/>
              <a:t>P</a:t>
            </a:r>
            <a:r>
              <a:rPr lang="en-US" dirty="0" smtClean="0"/>
              <a:t>revalent: in 19-67% of the population by thyroid US</a:t>
            </a:r>
            <a:r>
              <a:rPr lang="en-US" dirty="0"/>
              <a:t> </a:t>
            </a:r>
            <a:r>
              <a:rPr lang="en-US" dirty="0" smtClean="0"/>
              <a:t>-- higher frequencies in women and the elderly</a:t>
            </a:r>
          </a:p>
          <a:p>
            <a:r>
              <a:rPr lang="en-US" dirty="0" smtClean="0"/>
              <a:t>Risk of malignancy: 5-10%</a:t>
            </a:r>
          </a:p>
          <a:p>
            <a:r>
              <a:rPr lang="en-US" dirty="0" smtClean="0">
                <a:solidFill>
                  <a:srgbClr val="FF0000"/>
                </a:solidFill>
              </a:rPr>
              <a:t>First step: check TSH</a:t>
            </a:r>
            <a:r>
              <a:rPr lang="en-US" dirty="0" smtClean="0"/>
              <a:t>; if low: radioactive iodine uptake and scan</a:t>
            </a:r>
          </a:p>
          <a:p>
            <a:r>
              <a:rPr lang="en-US" dirty="0" smtClean="0"/>
              <a:t>“Hot nodules” are almost never malignant</a:t>
            </a:r>
          </a:p>
          <a:p>
            <a:r>
              <a:rPr lang="en-US" dirty="0" smtClean="0">
                <a:solidFill>
                  <a:srgbClr val="FF0000"/>
                </a:solidFill>
              </a:rPr>
              <a:t>If</a:t>
            </a:r>
            <a:r>
              <a:rPr lang="en-US" dirty="0" smtClean="0"/>
              <a:t> </a:t>
            </a:r>
            <a:r>
              <a:rPr lang="en-US" dirty="0" smtClean="0">
                <a:solidFill>
                  <a:srgbClr val="FF0000"/>
                </a:solidFill>
              </a:rPr>
              <a:t>TSH NOT low</a:t>
            </a:r>
            <a:r>
              <a:rPr lang="en-US" dirty="0" smtClean="0"/>
              <a:t>: fine needle aspiration to rule out malignancy</a:t>
            </a:r>
          </a:p>
          <a:p>
            <a:r>
              <a:rPr lang="en-US" dirty="0" smtClean="0"/>
              <a:t>Patients with compressive symptoms or continued nodule growth, even with benign FNA, treated with thyroidectomy</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0-10a_parathyroid_gla_c.jpg"/>
          <p:cNvPicPr>
            <a:picLocks noChangeAspect="1"/>
          </p:cNvPicPr>
          <p:nvPr/>
        </p:nvPicPr>
        <p:blipFill>
          <a:blip r:embed="rId2"/>
          <a:stretch>
            <a:fillRect/>
          </a:stretch>
        </p:blipFill>
        <p:spPr>
          <a:xfrm>
            <a:off x="723900" y="0"/>
            <a:ext cx="3256788" cy="6385859"/>
          </a:xfrm>
          <a:prstGeom prst="rect">
            <a:avLst/>
          </a:prstGeom>
        </p:spPr>
      </p:pic>
      <p:sp>
        <p:nvSpPr>
          <p:cNvPr id="3" name="TextBox 2"/>
          <p:cNvSpPr txBox="1"/>
          <p:nvPr/>
        </p:nvSpPr>
        <p:spPr>
          <a:xfrm>
            <a:off x="-818" y="6438731"/>
            <a:ext cx="9144000" cy="369332"/>
          </a:xfrm>
          <a:prstGeom prst="rect">
            <a:avLst/>
          </a:prstGeom>
          <a:noFill/>
        </p:spPr>
        <p:txBody>
          <a:bodyPr wrap="square" rtlCol="0">
            <a:spAutoFit/>
          </a:bodyPr>
          <a:lstStyle/>
          <a:p>
            <a:r>
              <a:rPr lang="en-US" dirty="0" smtClean="0"/>
              <a:t>http://academic.kellogg.edu/herbrandsonc/bio201_mckinley/endocrine%20system.htm</a:t>
            </a:r>
            <a:endParaRPr lang="en-US" dirty="0"/>
          </a:p>
        </p:txBody>
      </p:sp>
      <p:pic>
        <p:nvPicPr>
          <p:cNvPr id="4" name="Picture 3" descr="thyro_s1.jpg"/>
          <p:cNvPicPr>
            <a:picLocks noChangeAspect="1"/>
          </p:cNvPicPr>
          <p:nvPr/>
        </p:nvPicPr>
        <p:blipFill>
          <a:blip r:embed="rId3"/>
          <a:stretch>
            <a:fillRect/>
          </a:stretch>
        </p:blipFill>
        <p:spPr>
          <a:xfrm>
            <a:off x="4571182" y="1463293"/>
            <a:ext cx="4306118" cy="3706078"/>
          </a:xfrm>
          <a:prstGeom prst="rect">
            <a:avLst/>
          </a:prstGeom>
        </p:spPr>
      </p:pic>
      <p:sp>
        <p:nvSpPr>
          <p:cNvPr id="5" name="TextBox 4"/>
          <p:cNvSpPr txBox="1"/>
          <p:nvPr/>
        </p:nvSpPr>
        <p:spPr>
          <a:xfrm>
            <a:off x="4571182" y="5188634"/>
            <a:ext cx="4406900" cy="646331"/>
          </a:xfrm>
          <a:prstGeom prst="rect">
            <a:avLst/>
          </a:prstGeom>
          <a:noFill/>
        </p:spPr>
        <p:txBody>
          <a:bodyPr wrap="square" rtlCol="0">
            <a:spAutoFit/>
          </a:bodyPr>
          <a:lstStyle/>
          <a:p>
            <a:r>
              <a:rPr lang="en-US" dirty="0" smtClean="0"/>
              <a:t>http://reni.item.fraunhofer.de/reni/trimming/manus.php?mno=029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ea typeface="+mj-ea"/>
                <a:cs typeface="+mj-cs"/>
              </a:rPr>
              <a:t>Thyroid cancer</a:t>
            </a:r>
            <a:endParaRPr lang="en-US" dirty="0">
              <a:ea typeface="+mj-ea"/>
              <a:cs typeface="+mj-cs"/>
            </a:endParaRPr>
          </a:p>
        </p:txBody>
      </p:sp>
      <p:sp>
        <p:nvSpPr>
          <p:cNvPr id="23555" name="Rectangle 3"/>
          <p:cNvSpPr>
            <a:spLocks noGrp="1" noChangeArrowheads="1"/>
          </p:cNvSpPr>
          <p:nvPr>
            <p:ph type="body" idx="1"/>
          </p:nvPr>
        </p:nvSpPr>
        <p:spPr>
          <a:xfrm>
            <a:off x="203200" y="1778000"/>
            <a:ext cx="8940800" cy="4851399"/>
          </a:xfrm>
        </p:spPr>
        <p:txBody>
          <a:bodyPr>
            <a:normAutofit fontScale="85000" lnSpcReduction="10000"/>
          </a:bodyPr>
          <a:lstStyle/>
          <a:p>
            <a:pPr marL="514350" indent="-514350">
              <a:lnSpc>
                <a:spcPct val="90000"/>
              </a:lnSpc>
              <a:defRPr/>
            </a:pPr>
            <a:r>
              <a:rPr lang="en-US" sz="2800" dirty="0" smtClean="0"/>
              <a:t>Usually presents as a painless thyroid nodule with normal TSH</a:t>
            </a:r>
          </a:p>
          <a:p>
            <a:pPr marL="514350" indent="-514350">
              <a:lnSpc>
                <a:spcPct val="90000"/>
              </a:lnSpc>
              <a:defRPr/>
            </a:pPr>
            <a:r>
              <a:rPr lang="en-US" sz="2800" dirty="0" smtClean="0"/>
              <a:t>Evaluation: thyroid ultrasound and fine needle aspiration</a:t>
            </a:r>
          </a:p>
          <a:p>
            <a:pPr marL="514350" indent="-514350">
              <a:lnSpc>
                <a:spcPct val="90000"/>
              </a:lnSpc>
              <a:defRPr/>
            </a:pPr>
            <a:r>
              <a:rPr lang="en-US" sz="2800" dirty="0" smtClean="0"/>
              <a:t>Four types:</a:t>
            </a:r>
            <a:endParaRPr lang="en-US" sz="2600" dirty="0" smtClean="0"/>
          </a:p>
          <a:p>
            <a:pPr marL="857250" lvl="1" indent="-514350">
              <a:lnSpc>
                <a:spcPct val="90000"/>
              </a:lnSpc>
              <a:defRPr/>
            </a:pPr>
            <a:r>
              <a:rPr lang="en-US" sz="2600" dirty="0" smtClean="0"/>
              <a:t>Papillary, Follicular: most common, well-differentiated, good prognosis, treated similarly, </a:t>
            </a:r>
            <a:r>
              <a:rPr lang="en-US" sz="2600" dirty="0" err="1" smtClean="0"/>
              <a:t>Tg</a:t>
            </a:r>
            <a:r>
              <a:rPr lang="en-US" sz="2600" dirty="0" smtClean="0"/>
              <a:t> as marker</a:t>
            </a:r>
          </a:p>
          <a:p>
            <a:pPr marL="857250" lvl="1" indent="-514350">
              <a:lnSpc>
                <a:spcPct val="90000"/>
              </a:lnSpc>
              <a:defRPr/>
            </a:pPr>
            <a:r>
              <a:rPr lang="en-US" sz="2600" dirty="0" smtClean="0"/>
              <a:t>Medullary: association with multiple endocrine </a:t>
            </a:r>
            <a:r>
              <a:rPr lang="en-US" sz="2600" dirty="0" err="1" smtClean="0"/>
              <a:t>neoplasia</a:t>
            </a:r>
            <a:r>
              <a:rPr lang="en-US" sz="2600" dirty="0" smtClean="0"/>
              <a:t> syndromes, calcitonin as marker</a:t>
            </a:r>
          </a:p>
          <a:p>
            <a:pPr marL="857250" lvl="1" indent="-514350">
              <a:lnSpc>
                <a:spcPct val="90000"/>
              </a:lnSpc>
              <a:defRPr/>
            </a:pPr>
            <a:r>
              <a:rPr lang="en-US" sz="2600" dirty="0" smtClean="0"/>
              <a:t>Anaplastic: dedifferentiated, aggressive, very poor prognosis</a:t>
            </a:r>
            <a:endParaRPr lang="en-US" sz="2800" dirty="0" smtClean="0"/>
          </a:p>
          <a:p>
            <a:pPr marL="514350" indent="-514350">
              <a:lnSpc>
                <a:spcPct val="90000"/>
              </a:lnSpc>
              <a:defRPr/>
            </a:pPr>
            <a:r>
              <a:rPr lang="en-US" sz="2800" dirty="0" smtClean="0"/>
              <a:t>Treatment of well-differentiated thyroid cancer:</a:t>
            </a:r>
          </a:p>
          <a:p>
            <a:pPr marL="857250" lvl="1" indent="-514350">
              <a:lnSpc>
                <a:spcPct val="90000"/>
              </a:lnSpc>
              <a:defRPr/>
            </a:pPr>
            <a:r>
              <a:rPr lang="en-US" sz="2600" dirty="0" smtClean="0"/>
              <a:t>Thyroidectomy</a:t>
            </a:r>
          </a:p>
          <a:p>
            <a:pPr marL="857250" lvl="1" indent="-514350">
              <a:lnSpc>
                <a:spcPct val="90000"/>
              </a:lnSpc>
              <a:defRPr/>
            </a:pPr>
            <a:r>
              <a:rPr lang="en-US" sz="2600" dirty="0" smtClean="0"/>
              <a:t>Radioactive iodine ablation (I131) – can use recombinant TSH</a:t>
            </a:r>
          </a:p>
          <a:p>
            <a:pPr marL="857250" lvl="1" indent="-514350">
              <a:lnSpc>
                <a:spcPct val="90000"/>
              </a:lnSpc>
              <a:defRPr/>
            </a:pPr>
            <a:r>
              <a:rPr lang="en-US" sz="2600" dirty="0" smtClean="0"/>
              <a:t>TSH suppression with thyroid hormone</a:t>
            </a:r>
          </a:p>
          <a:p>
            <a:pPr marL="857250" lvl="1" indent="-514350">
              <a:lnSpc>
                <a:spcPct val="90000"/>
              </a:lnSpc>
              <a:defRPr/>
            </a:pPr>
            <a:endParaRPr lang="en-US" sz="2600" dirty="0" smtClean="0"/>
          </a:p>
          <a:p>
            <a:pPr marL="857250" lvl="1" indent="-514350">
              <a:lnSpc>
                <a:spcPct val="90000"/>
              </a:lnSpc>
              <a:defRPr/>
            </a:pPr>
            <a:endParaRPr lang="en-US" sz="2600" dirty="0" smtClean="0"/>
          </a:p>
          <a:p>
            <a:pPr marL="806450" lvl="1" indent="-457200">
              <a:lnSpc>
                <a:spcPct val="90000"/>
              </a:lnSpc>
              <a:defRP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ea typeface="+mj-ea"/>
                <a:cs typeface="+mj-cs"/>
              </a:rPr>
              <a:t>Summary – Key points</a:t>
            </a:r>
            <a:endParaRPr lang="en-US" dirty="0">
              <a:ea typeface="+mj-ea"/>
              <a:cs typeface="+mj-cs"/>
            </a:endParaRPr>
          </a:p>
        </p:txBody>
      </p:sp>
      <p:sp>
        <p:nvSpPr>
          <p:cNvPr id="23555" name="Rectangle 3"/>
          <p:cNvSpPr>
            <a:spLocks noGrp="1" noChangeArrowheads="1"/>
          </p:cNvSpPr>
          <p:nvPr>
            <p:ph type="body" idx="1"/>
          </p:nvPr>
        </p:nvSpPr>
        <p:spPr>
          <a:xfrm>
            <a:off x="457200" y="1778000"/>
            <a:ext cx="8229600" cy="4851399"/>
          </a:xfrm>
        </p:spPr>
        <p:txBody>
          <a:bodyPr>
            <a:normAutofit fontScale="62500" lnSpcReduction="20000"/>
          </a:bodyPr>
          <a:lstStyle/>
          <a:p>
            <a:pPr marL="514350" indent="-514350" eaLnBrk="1" hangingPunct="1">
              <a:lnSpc>
                <a:spcPct val="90000"/>
              </a:lnSpc>
              <a:buFont typeface="+mj-lt"/>
              <a:buAutoNum type="arabicPeriod"/>
              <a:defRPr/>
            </a:pPr>
            <a:r>
              <a:rPr lang="en-US" sz="2800" dirty="0" smtClean="0"/>
              <a:t>Clinical relevance of thyroid anatomy</a:t>
            </a:r>
          </a:p>
          <a:p>
            <a:pPr marL="514350" indent="-514350" eaLnBrk="1" hangingPunct="1">
              <a:lnSpc>
                <a:spcPct val="90000"/>
              </a:lnSpc>
              <a:buFont typeface="+mj-lt"/>
              <a:buAutoNum type="arabicPeriod"/>
              <a:defRPr/>
            </a:pPr>
            <a:r>
              <a:rPr lang="en-US" sz="2800" dirty="0" smtClean="0"/>
              <a:t>Synthesis of thyroid hormone is a complex process highly regulated by the iodide supply and the HP axis</a:t>
            </a:r>
          </a:p>
          <a:p>
            <a:pPr marL="514350" indent="-514350" eaLnBrk="1" hangingPunct="1">
              <a:lnSpc>
                <a:spcPct val="90000"/>
              </a:lnSpc>
              <a:buFont typeface="+mj-lt"/>
              <a:buAutoNum type="arabicPeriod"/>
              <a:defRPr/>
            </a:pPr>
            <a:r>
              <a:rPr lang="en-US" sz="2800" dirty="0" smtClean="0"/>
              <a:t>The thyroid hormone plays a very important role in metabolism and in development</a:t>
            </a:r>
          </a:p>
          <a:p>
            <a:pPr marL="514350" indent="-514350" eaLnBrk="1" hangingPunct="1">
              <a:lnSpc>
                <a:spcPct val="90000"/>
              </a:lnSpc>
              <a:buFont typeface="+mj-lt"/>
              <a:buAutoNum type="arabicPeriod"/>
              <a:defRPr/>
            </a:pPr>
            <a:r>
              <a:rPr lang="en-US" sz="2800" dirty="0" smtClean="0"/>
              <a:t>Best laboratory tests to evaluate thyroid function are TSH and Free T4</a:t>
            </a:r>
          </a:p>
          <a:p>
            <a:pPr marL="514350" indent="-514350" eaLnBrk="1" hangingPunct="1">
              <a:lnSpc>
                <a:spcPct val="90000"/>
              </a:lnSpc>
              <a:buFont typeface="+mj-lt"/>
              <a:buAutoNum type="arabicPeriod"/>
              <a:defRPr/>
            </a:pPr>
            <a:r>
              <a:rPr lang="en-US" sz="2800" dirty="0" smtClean="0"/>
              <a:t>Radioiodine uptake/scan and thyroid ultrasound are the most useful imaging modalities for the thyroid</a:t>
            </a:r>
          </a:p>
          <a:p>
            <a:pPr marL="514350" indent="-514350" eaLnBrk="1" hangingPunct="1">
              <a:lnSpc>
                <a:spcPct val="90000"/>
              </a:lnSpc>
              <a:buFont typeface="+mj-lt"/>
              <a:buAutoNum type="arabicPeriod"/>
              <a:defRPr/>
            </a:pPr>
            <a:r>
              <a:rPr lang="en-US" sz="2800" dirty="0" smtClean="0"/>
              <a:t>Hypothyroidism and hyperthyroidism are prevalent, most frequently autoimmune conditions that affect all organ systems and should be readily treated</a:t>
            </a:r>
          </a:p>
          <a:p>
            <a:pPr marL="514350" indent="-514350" eaLnBrk="1" hangingPunct="1">
              <a:lnSpc>
                <a:spcPct val="90000"/>
              </a:lnSpc>
              <a:buFont typeface="+mj-lt"/>
              <a:buAutoNum type="arabicPeriod"/>
              <a:defRPr/>
            </a:pPr>
            <a:r>
              <a:rPr lang="en-US" sz="2800" dirty="0" smtClean="0"/>
              <a:t>Thyroid tests can be significantly altered by illness and certain medications</a:t>
            </a:r>
          </a:p>
          <a:p>
            <a:pPr marL="514350" indent="-514350" eaLnBrk="1" hangingPunct="1">
              <a:lnSpc>
                <a:spcPct val="90000"/>
              </a:lnSpc>
              <a:buFont typeface="+mj-lt"/>
              <a:buAutoNum type="arabicPeriod"/>
              <a:defRPr/>
            </a:pPr>
            <a:r>
              <a:rPr lang="en-US" sz="2800" dirty="0" smtClean="0"/>
              <a:t>Thyroid tests need to be interpreted in a clinical context; the same set of tests can represent different underlying diseases</a:t>
            </a:r>
          </a:p>
          <a:p>
            <a:pPr marL="806450" lvl="1" indent="-457200" eaLnBrk="1" hangingPunct="1">
              <a:lnSpc>
                <a:spcPct val="90000"/>
              </a:lnSpc>
              <a:buFont typeface="+mj-lt"/>
              <a:buAutoNum type="arabicPeriod"/>
              <a:defRP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3668</TotalTime>
  <Words>4132</Words>
  <Application>Microsoft Macintosh PowerPoint</Application>
  <PresentationFormat>On-screen Show (4:3)</PresentationFormat>
  <Paragraphs>626</Paragraphs>
  <Slides>91</Slides>
  <Notes>31</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91</vt:i4>
      </vt:variant>
    </vt:vector>
  </HeadingPairs>
  <TitlesOfParts>
    <vt:vector size="94" baseType="lpstr">
      <vt:lpstr>Focus</vt:lpstr>
      <vt:lpstr>Christy's Mac:Users:macbook:Desktop:Thyroid Physiology.doc!OLE_LINK1</vt:lpstr>
      <vt:lpstr>Christy's Mac:Users:macbook:Downloads:chapter3c.doc!OLE_LINK1</vt:lpstr>
      <vt:lpstr>Thyroid Pathophysiology</vt:lpstr>
      <vt:lpstr>Learning objectives</vt:lpstr>
      <vt:lpstr>Why do we care about the thyroid?</vt:lpstr>
      <vt:lpstr>Outline</vt:lpstr>
      <vt:lpstr>Outline</vt:lpstr>
      <vt:lpstr>Thyroid</vt:lpstr>
      <vt:lpstr>PowerPoint Presentation</vt:lpstr>
      <vt:lpstr>PowerPoint Presentation</vt:lpstr>
      <vt:lpstr>PowerPoint Presentation</vt:lpstr>
      <vt:lpstr>Thyroid anatomy: clinical implications</vt:lpstr>
      <vt:lpstr>PowerPoint Presentation</vt:lpstr>
      <vt:lpstr>Embryogenesis</vt:lpstr>
      <vt:lpstr>PowerPoint Presentation</vt:lpstr>
      <vt:lpstr>The thyroid follicle</vt:lpstr>
      <vt:lpstr>Thyroid gland: Parafollicular cells</vt:lpstr>
      <vt:lpstr>PowerPoint Presentation</vt:lpstr>
      <vt:lpstr>Thyroid hormone structure</vt:lpstr>
      <vt:lpstr>Thyroglobulin </vt:lpstr>
      <vt:lpstr>PowerPoint Presentation</vt:lpstr>
      <vt:lpstr>Thyroid hormone synthesis</vt:lpstr>
      <vt:lpstr>Thyroid hormone synthesis</vt:lpstr>
      <vt:lpstr>T4 and T3</vt:lpstr>
      <vt:lpstr>Regulation of thyroid function</vt:lpstr>
      <vt:lpstr>Iodine and the thyroid</vt:lpstr>
      <vt:lpstr>Iodine and the thyroid</vt:lpstr>
      <vt:lpstr>Radioactive iodine: clinical use</vt:lpstr>
      <vt:lpstr>Iodine and the thyroid</vt:lpstr>
      <vt:lpstr>Worldwide iodine status – 2014 </vt:lpstr>
      <vt:lpstr>Iodine deficiency</vt:lpstr>
      <vt:lpstr>Iodine and the thyroid</vt:lpstr>
      <vt:lpstr>PowerPoint Presentation</vt:lpstr>
      <vt:lpstr>Hypothalamic-Pituitary-Thyroid Axis</vt:lpstr>
      <vt:lpstr>Thyrotropin Releasing Hormone</vt:lpstr>
      <vt:lpstr>Thyroid Stimulating Hormone</vt:lpstr>
      <vt:lpstr>Thyroid Stimulating Hormone</vt:lpstr>
      <vt:lpstr>Thyroid hormone transport</vt:lpstr>
      <vt:lpstr>Thyroid hormone transport</vt:lpstr>
      <vt:lpstr>TBG and maintenance of Free T4</vt:lpstr>
      <vt:lpstr>Thyroid hormone  transport into cells</vt:lpstr>
      <vt:lpstr>MCT8 mutation and the Allan-Herndon-Dudley Syndrome</vt:lpstr>
      <vt:lpstr>Thyroid hormone receptors</vt:lpstr>
      <vt:lpstr>Thyroid hormone action</vt:lpstr>
      <vt:lpstr>Thyroid hormone actions</vt:lpstr>
      <vt:lpstr>Thyroid hormone actions</vt:lpstr>
      <vt:lpstr>Thyroid hormone metabolism</vt:lpstr>
      <vt:lpstr>Thyroid hormone deiodinases</vt:lpstr>
      <vt:lpstr>Thyroid hormone deiodinases</vt:lpstr>
      <vt:lpstr>Thyroid in Disease</vt:lpstr>
      <vt:lpstr>A “thyroid-focused”  history and physical exam</vt:lpstr>
      <vt:lpstr>A “thyroid-focused”  history and physical exam</vt:lpstr>
      <vt:lpstr>Laboratory tests of thyroid function</vt:lpstr>
      <vt:lpstr>Laboratory tests of thyroid function</vt:lpstr>
      <vt:lpstr>Laboratory tests of thyroid function</vt:lpstr>
      <vt:lpstr>Anti-thyroid antibodies</vt:lpstr>
      <vt:lpstr>Annual Rate of Development of Overt Hypothyroidism Whickham 20 yr F/U Study </vt:lpstr>
      <vt:lpstr>Thyroid Stimulating Immunoglobulins</vt:lpstr>
      <vt:lpstr>Imaging of the thyroid:  I123 and I131 scans</vt:lpstr>
      <vt:lpstr>Imaging of the thyroid: Ultrasound</vt:lpstr>
      <vt:lpstr>Case 1</vt:lpstr>
      <vt:lpstr>Hyperthyroidism: Symptoms</vt:lpstr>
      <vt:lpstr>Hyperthyroidism</vt:lpstr>
      <vt:lpstr>DDx of Hyperthyroidism</vt:lpstr>
      <vt:lpstr>PowerPoint Presentation</vt:lpstr>
      <vt:lpstr>Graves’  Ophthalmopathy</vt:lpstr>
      <vt:lpstr>PowerPoint Presentation</vt:lpstr>
      <vt:lpstr>PowerPoint Presentation</vt:lpstr>
      <vt:lpstr>PowerPoint Presentation</vt:lpstr>
      <vt:lpstr>Hyperthyroidism – I 123 scan</vt:lpstr>
      <vt:lpstr>Hyperthyroidism: Potential treatment targets</vt:lpstr>
      <vt:lpstr>Graves’ Disease Treatment</vt:lpstr>
      <vt:lpstr>PowerPoint Presentation</vt:lpstr>
      <vt:lpstr>PowerPoint Presentation</vt:lpstr>
      <vt:lpstr>Antithyroid Drugs</vt:lpstr>
      <vt:lpstr>Case 2</vt:lpstr>
      <vt:lpstr>Case 2: Labs</vt:lpstr>
      <vt:lpstr>Hyperthyroidism – I 123 scan</vt:lpstr>
      <vt:lpstr>Thyroiditis - Classification</vt:lpstr>
      <vt:lpstr>Subacute Thyroiditis – Natural History</vt:lpstr>
      <vt:lpstr>Thyroiditis - Treatment</vt:lpstr>
      <vt:lpstr>Case 3</vt:lpstr>
      <vt:lpstr>Hypothyroidism </vt:lpstr>
      <vt:lpstr>Hypothyroidism - Causes</vt:lpstr>
      <vt:lpstr>PowerPoint Presentation</vt:lpstr>
      <vt:lpstr>PowerPoint Presentation</vt:lpstr>
      <vt:lpstr>Hypothyroidism - Treatment</vt:lpstr>
      <vt:lpstr>Hypothyroidism - Treatment</vt:lpstr>
      <vt:lpstr>Sick Euthyroid Syndrome</vt:lpstr>
      <vt:lpstr>Thyroid hormone metabolism in illness</vt:lpstr>
      <vt:lpstr>Thyroid nodules</vt:lpstr>
      <vt:lpstr>Thyroid cancer</vt:lpstr>
      <vt:lpstr>Summary – Key points</vt:lpstr>
    </vt:vector>
  </TitlesOfParts>
  <Company>Christy Dosiou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Pathophysiology</dc:title>
  <dc:creator>Christy Dosiou</dc:creator>
  <cp:lastModifiedBy>Christy Dosiou</cp:lastModifiedBy>
  <cp:revision>97</cp:revision>
  <cp:lastPrinted>2011-11-02T17:25:29Z</cp:lastPrinted>
  <dcterms:created xsi:type="dcterms:W3CDTF">2011-09-30T20:48:02Z</dcterms:created>
  <dcterms:modified xsi:type="dcterms:W3CDTF">2015-10-30T04:41:15Z</dcterms:modified>
</cp:coreProperties>
</file>