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74" r:id="rId11"/>
    <p:sldId id="275" r:id="rId12"/>
    <p:sldId id="267" r:id="rId13"/>
    <p:sldId id="269" r:id="rId14"/>
    <p:sldId id="270" r:id="rId15"/>
    <p:sldId id="271" r:id="rId16"/>
    <p:sldId id="276" r:id="rId17"/>
    <p:sldId id="272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3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FBCC2-D243-4F83-9FFD-EC3C02917F8A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89EAE-939B-487F-B97D-DA20181DD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89EAE-939B-487F-B97D-DA20181DD1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64B6F-BEEB-40DA-BB87-977700956E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4B14D47-5F8D-49A4-BE16-A2855CAF297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5F37FA-16C8-4985-A964-A925BA8C9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Initial Assessment in Counseling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of Suicide </a:t>
            </a:r>
            <a:r>
              <a:rPr lang="en-US" dirty="0" smtClean="0"/>
              <a:t>Potential: Warning Signs &amp; Risk Factors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3822192" cy="639762"/>
          </a:xfrm>
        </p:spPr>
        <p:txBody>
          <a:bodyPr>
            <a:normAutofit/>
          </a:bodyPr>
          <a:lstStyle/>
          <a:p>
            <a:r>
              <a:rPr lang="en-US" sz="2600" u="sng" dirty="0" smtClean="0"/>
              <a:t>Warning Signs</a:t>
            </a:r>
            <a:endParaRPr lang="en-US" sz="2600" u="sng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77332" y="3048000"/>
            <a:ext cx="3820055" cy="3078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Imminent or pressing danger; individual should be evaluated for possible intervention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Tier 1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Tier 2 </a:t>
            </a:r>
            <a:r>
              <a:rPr lang="en-US" sz="1400" dirty="0" smtClean="0"/>
              <a:t>(Rudd et al., 2006)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648200" y="2362200"/>
            <a:ext cx="3822192" cy="639762"/>
          </a:xfrm>
        </p:spPr>
        <p:txBody>
          <a:bodyPr>
            <a:normAutofit/>
          </a:bodyPr>
          <a:lstStyle/>
          <a:p>
            <a:r>
              <a:rPr lang="en-US" sz="2600" u="sng" dirty="0" smtClean="0"/>
              <a:t>Risk Factors</a:t>
            </a:r>
            <a:endParaRPr lang="en-US" sz="2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3048000"/>
            <a:ext cx="3822192" cy="30781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General picture indicates long-term risk for suicide attempt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718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1534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Risk factors often associated with demographic characteristics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Gender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Race/ethnicity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Adolescent suicide  - 3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leading cause of death among 15-24 year olds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of Suicide Potential</a:t>
            </a:r>
          </a:p>
        </p:txBody>
      </p:sp>
    </p:spTree>
    <p:extLst>
      <p:ext uri="{BB962C8B-B14F-4D97-AF65-F5344CB8AC3E}">
        <p14:creationId xmlns:p14="http://schemas.microsoft.com/office/powerpoint/2010/main" val="238651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7772400" cy="4800600"/>
          </a:xfrm>
        </p:spPr>
        <p:txBody>
          <a:bodyPr/>
          <a:lstStyle/>
          <a:p>
            <a:r>
              <a:rPr lang="en-US" sz="2600" dirty="0" smtClean="0"/>
              <a:t>Other </a:t>
            </a:r>
            <a:r>
              <a:rPr lang="en-US" sz="2600" dirty="0"/>
              <a:t>factors: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rug/alcohol </a:t>
            </a:r>
            <a:r>
              <a:rPr lang="en-US" sz="2400" dirty="0" smtClean="0"/>
              <a:t>use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epression </a:t>
            </a:r>
            <a:r>
              <a:rPr lang="en-US" sz="2400" dirty="0" smtClean="0"/>
              <a:t>– hopelessness/helplessness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revious </a:t>
            </a:r>
            <a:r>
              <a:rPr lang="en-US" sz="2400" dirty="0"/>
              <a:t>attempts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ecent </a:t>
            </a:r>
            <a:r>
              <a:rPr lang="en-US" sz="2400" dirty="0"/>
              <a:t>loss, divorce, or separation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ersonality </a:t>
            </a:r>
            <a:r>
              <a:rPr lang="en-US" sz="2400" dirty="0" smtClean="0"/>
              <a:t>factors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istory </a:t>
            </a:r>
            <a:r>
              <a:rPr lang="en-US" sz="2400" dirty="0" smtClean="0"/>
              <a:t>of psychiatric disorder</a:t>
            </a:r>
            <a:endParaRPr lang="en-US" sz="2400" dirty="0"/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ersonality </a:t>
            </a:r>
            <a:r>
              <a:rPr lang="en-US" sz="2400" dirty="0" smtClean="0"/>
              <a:t>disorder</a:t>
            </a:r>
          </a:p>
          <a:p>
            <a:pPr lvl="1"/>
            <a:r>
              <a:rPr lang="en-US" sz="2400" dirty="0" smtClean="0"/>
              <a:t>“Protective</a:t>
            </a:r>
            <a:r>
              <a:rPr lang="en-US" sz="2400" dirty="0"/>
              <a:t>” factors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of Suicide </a:t>
            </a:r>
            <a:r>
              <a:rPr lang="en-US" dirty="0" smtClean="0"/>
              <a:t>Potential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382000" cy="3997325"/>
          </a:xfrm>
        </p:spPr>
        <p:txBody>
          <a:bodyPr>
            <a:normAutofit/>
          </a:bodyPr>
          <a:lstStyle/>
          <a:p>
            <a:r>
              <a:rPr lang="en-US" sz="2800" dirty="0"/>
              <a:t>Suicide </a:t>
            </a:r>
            <a:r>
              <a:rPr lang="en-US" sz="2800" dirty="0" smtClean="0"/>
              <a:t>Potential </a:t>
            </a:r>
            <a:r>
              <a:rPr lang="en-US" sz="2800" dirty="0"/>
              <a:t>I</a:t>
            </a:r>
            <a:r>
              <a:rPr lang="en-US" sz="2800" dirty="0" smtClean="0"/>
              <a:t>nstruments</a:t>
            </a:r>
            <a:r>
              <a:rPr lang="en-US" sz="2800" dirty="0"/>
              <a:t>:</a:t>
            </a:r>
          </a:p>
          <a:p>
            <a:endParaRPr lang="en-US" sz="1050" dirty="0"/>
          </a:p>
          <a:p>
            <a:pPr lvl="1"/>
            <a:r>
              <a:rPr lang="en-US" sz="2400" i="1" dirty="0"/>
              <a:t>Suicide Probability Scale</a:t>
            </a:r>
            <a:r>
              <a:rPr lang="en-US" sz="2400" dirty="0"/>
              <a:t> </a:t>
            </a:r>
            <a:r>
              <a:rPr lang="en-US" sz="1800" dirty="0"/>
              <a:t>(Cull &amp; Gill, 1992)</a:t>
            </a:r>
          </a:p>
          <a:p>
            <a:pPr lvl="1"/>
            <a:r>
              <a:rPr lang="en-US" sz="2400" i="1" dirty="0"/>
              <a:t>Beck Scale for Suicide Ideation </a:t>
            </a:r>
            <a:r>
              <a:rPr lang="en-US" sz="1800" dirty="0"/>
              <a:t>(Beck &amp; Steer, 1991)</a:t>
            </a:r>
          </a:p>
          <a:p>
            <a:pPr lvl="1"/>
            <a:r>
              <a:rPr lang="en-US" sz="2400" i="1" dirty="0"/>
              <a:t>Beck Hopelessness Scale</a:t>
            </a:r>
            <a:r>
              <a:rPr lang="en-US" sz="2400" dirty="0"/>
              <a:t> </a:t>
            </a:r>
            <a:r>
              <a:rPr lang="en-US" sz="1800" dirty="0"/>
              <a:t>(Beck &amp; Steer, 1993)</a:t>
            </a:r>
          </a:p>
          <a:p>
            <a:pPr lvl="1"/>
            <a:r>
              <a:rPr lang="en-US" sz="2400" i="1" dirty="0"/>
              <a:t>Suicidal Ideation Questionnaire</a:t>
            </a:r>
            <a:r>
              <a:rPr lang="en-US" sz="2400" dirty="0"/>
              <a:t> </a:t>
            </a:r>
            <a:r>
              <a:rPr lang="en-US" sz="1800" dirty="0"/>
              <a:t>(</a:t>
            </a:r>
            <a:r>
              <a:rPr lang="en-US" sz="1800" dirty="0" smtClean="0"/>
              <a:t>Reynolds, 1988)</a:t>
            </a:r>
            <a:endParaRPr lang="en-US" sz="1800" dirty="0"/>
          </a:p>
          <a:p>
            <a:pPr lvl="1"/>
            <a:r>
              <a:rPr lang="en-US" sz="2400" i="1" dirty="0"/>
              <a:t>Adult Suicidal Ideation Questionnaire </a:t>
            </a:r>
            <a:r>
              <a:rPr lang="en-US" sz="1800" dirty="0"/>
              <a:t>(</a:t>
            </a:r>
            <a:r>
              <a:rPr lang="en-US" sz="1800" dirty="0" smtClean="0"/>
              <a:t>Reynolds, 1991)</a:t>
            </a:r>
            <a:endParaRPr lang="en-US" sz="1800" i="1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of Suicide </a:t>
            </a:r>
            <a:r>
              <a:rPr lang="en-US" dirty="0" smtClean="0"/>
              <a:t>Potential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62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Assess level of depression with every client </a:t>
            </a:r>
            <a:r>
              <a:rPr lang="en-US" sz="1400" dirty="0" smtClean="0"/>
              <a:t>(Morrison, 2007)</a:t>
            </a:r>
          </a:p>
          <a:p>
            <a:endParaRPr lang="en-US" sz="1050" dirty="0" smtClean="0"/>
          </a:p>
          <a:p>
            <a:r>
              <a:rPr lang="en-US" dirty="0" smtClean="0"/>
              <a:t>Know </a:t>
            </a:r>
            <a:r>
              <a:rPr lang="en-US" dirty="0"/>
              <a:t>the symptoms – </a:t>
            </a:r>
            <a:r>
              <a:rPr lang="en-US" dirty="0" smtClean="0"/>
              <a:t>cognitive, affective</a:t>
            </a:r>
            <a:r>
              <a:rPr lang="en-US" dirty="0"/>
              <a:t>, </a:t>
            </a:r>
            <a:r>
              <a:rPr lang="en-US" dirty="0" smtClean="0"/>
              <a:t>behavioral</a:t>
            </a:r>
            <a:r>
              <a:rPr lang="en-US" dirty="0" smtClean="0"/>
              <a:t>/ physical</a:t>
            </a:r>
            <a:endParaRPr lang="en-US" dirty="0"/>
          </a:p>
          <a:p>
            <a:endParaRPr lang="en-US" sz="1000" dirty="0"/>
          </a:p>
          <a:p>
            <a:r>
              <a:rPr lang="en-US" dirty="0"/>
              <a:t>Assess severity and type of </a:t>
            </a:r>
            <a:r>
              <a:rPr lang="en-US" dirty="0" smtClean="0"/>
              <a:t>depression</a:t>
            </a:r>
            <a:endParaRPr lang="en-US" dirty="0"/>
          </a:p>
          <a:p>
            <a:endParaRPr lang="en-US" sz="1000" dirty="0"/>
          </a:p>
          <a:p>
            <a:r>
              <a:rPr lang="en-US" dirty="0"/>
              <a:t>Some formal instruments:</a:t>
            </a:r>
          </a:p>
          <a:p>
            <a:pPr lvl="1"/>
            <a:r>
              <a:rPr lang="en-US" i="1" dirty="0"/>
              <a:t>Beck Depression Inventory-II</a:t>
            </a:r>
            <a:r>
              <a:rPr lang="en-US" dirty="0"/>
              <a:t> </a:t>
            </a:r>
            <a:r>
              <a:rPr lang="en-US" sz="1600" dirty="0"/>
              <a:t>(Beck, Steer, &amp; Brown 1996)</a:t>
            </a:r>
          </a:p>
          <a:p>
            <a:pPr lvl="1"/>
            <a:r>
              <a:rPr lang="en-US" i="1" dirty="0"/>
              <a:t>Children’s Depression </a:t>
            </a:r>
            <a:r>
              <a:rPr lang="en-US" i="1" dirty="0" smtClean="0"/>
              <a:t>Inventory-2003 Update</a:t>
            </a:r>
            <a:r>
              <a:rPr lang="en-US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Kovacs, </a:t>
            </a:r>
            <a:r>
              <a:rPr lang="en-US" sz="1600" dirty="0" smtClean="0"/>
              <a:t>2003)</a:t>
            </a:r>
            <a:endParaRPr lang="en-US" sz="1600" dirty="0"/>
          </a:p>
          <a:p>
            <a:pPr lvl="1"/>
            <a:r>
              <a:rPr lang="en-US" i="1" dirty="0" smtClean="0"/>
              <a:t>Children’s Depression Rating Scale-Revised </a:t>
            </a:r>
            <a:r>
              <a:rPr lang="en-US" sz="1600" dirty="0" smtClean="0"/>
              <a:t>(</a:t>
            </a:r>
            <a:r>
              <a:rPr lang="en-US" sz="1600" dirty="0" err="1" smtClean="0"/>
              <a:t>Poznanski</a:t>
            </a:r>
            <a:r>
              <a:rPr lang="en-US" sz="1600" dirty="0" smtClean="0"/>
              <a:t> &amp; </a:t>
            </a:r>
            <a:r>
              <a:rPr lang="en-US" sz="1600" dirty="0" err="1" smtClean="0"/>
              <a:t>Mokros</a:t>
            </a:r>
            <a:r>
              <a:rPr lang="en-US" sz="1600" dirty="0" smtClean="0"/>
              <a:t>, 1996)</a:t>
            </a:r>
            <a:endParaRPr lang="en-US" sz="2400" i="1" dirty="0" smtClean="0"/>
          </a:p>
          <a:p>
            <a:pPr lvl="1"/>
            <a:r>
              <a:rPr lang="en-US" i="1" dirty="0" smtClean="0"/>
              <a:t>Hamilton </a:t>
            </a:r>
            <a:r>
              <a:rPr lang="en-US" i="1" dirty="0" smtClean="0"/>
              <a:t>Depression </a:t>
            </a:r>
            <a:r>
              <a:rPr lang="en-US" i="1" dirty="0" smtClean="0"/>
              <a:t>Inventory </a:t>
            </a:r>
            <a:r>
              <a:rPr lang="en-US" sz="1600" dirty="0" smtClean="0"/>
              <a:t>(Reynolds &amp; </a:t>
            </a:r>
            <a:r>
              <a:rPr lang="en-US" sz="1600" dirty="0" err="1" smtClean="0"/>
              <a:t>Kobak</a:t>
            </a:r>
            <a:r>
              <a:rPr lang="en-US" sz="1600" dirty="0" smtClean="0"/>
              <a:t>, 1995)</a:t>
            </a:r>
            <a:endParaRPr lang="en-US" sz="1600" i="1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of Depression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62200"/>
            <a:ext cx="80772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 most mental health </a:t>
            </a:r>
            <a:r>
              <a:rPr lang="en-US" sz="2400" dirty="0" smtClean="0"/>
              <a:t>settings, 29</a:t>
            </a:r>
            <a:r>
              <a:rPr lang="en-US" sz="2400" dirty="0" smtClean="0"/>
              <a:t>% </a:t>
            </a:r>
            <a:r>
              <a:rPr lang="en-US" sz="2400" dirty="0" smtClean="0"/>
              <a:t>- 50</a:t>
            </a:r>
            <a:r>
              <a:rPr lang="en-US" sz="2400" dirty="0" smtClean="0"/>
              <a:t>% </a:t>
            </a:r>
            <a:r>
              <a:rPr lang="en-US" sz="2400" dirty="0" smtClean="0"/>
              <a:t>of individuals </a:t>
            </a:r>
            <a:r>
              <a:rPr lang="en-US" sz="2400" dirty="0" smtClean="0"/>
              <a:t>seeking services will also </a:t>
            </a:r>
            <a:r>
              <a:rPr lang="en-US" sz="2400" dirty="0" smtClean="0"/>
              <a:t>have </a:t>
            </a:r>
            <a:r>
              <a:rPr lang="en-US" sz="2400" dirty="0" smtClean="0"/>
              <a:t>substance use disorder </a:t>
            </a:r>
            <a:r>
              <a:rPr lang="en-US" sz="1400" dirty="0" smtClean="0"/>
              <a:t>(</a:t>
            </a:r>
            <a:r>
              <a:rPr lang="en-US" sz="1400" dirty="0" err="1" smtClean="0"/>
              <a:t>Adesso</a:t>
            </a:r>
            <a:r>
              <a:rPr lang="en-US" sz="1400" dirty="0" smtClean="0"/>
              <a:t> et al., </a:t>
            </a:r>
            <a:r>
              <a:rPr lang="en-US" sz="1400" dirty="0" smtClean="0"/>
              <a:t>2004)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Assessing substance use is needed throughout counseling process if counselor detects possibility of problem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Explore alcohol use and drugs taken (prescription, over-the-counter, street drugs)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Substances used &amp; amount taken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Social &amp; interpersonal aspects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Internal &amp; external triggers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1400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of Substance Abuse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153400" cy="4572000"/>
          </a:xfrm>
        </p:spPr>
        <p:txBody>
          <a:bodyPr/>
          <a:lstStyle/>
          <a:p>
            <a:r>
              <a:rPr lang="en-US" sz="2600" dirty="0" smtClean="0"/>
              <a:t>Motivational Interviewing</a:t>
            </a:r>
          </a:p>
          <a:p>
            <a:pPr lvl="1"/>
            <a:r>
              <a:rPr lang="en-US" dirty="0" smtClean="0"/>
              <a:t>4 general principles: express empathy, develop discrepancy, roll with resistance, support self-efficacy</a:t>
            </a:r>
          </a:p>
          <a:p>
            <a:pPr lvl="1"/>
            <a:endParaRPr lang="en-US" dirty="0"/>
          </a:p>
          <a:p>
            <a:r>
              <a:rPr lang="en-US" sz="2600" i="1" dirty="0"/>
              <a:t>Substance Abuse Subtle Screening Inventory 3 </a:t>
            </a:r>
            <a:r>
              <a:rPr lang="en-US" sz="2600" dirty="0"/>
              <a:t>(SASSI-3)</a:t>
            </a:r>
          </a:p>
          <a:p>
            <a:pPr lvl="2"/>
            <a:r>
              <a:rPr lang="en-US" sz="2200" dirty="0"/>
              <a:t>SASSI-A2 for adolescents</a:t>
            </a:r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Assessment of Substance </a:t>
            </a:r>
            <a:r>
              <a:rPr lang="en-US" sz="3600" dirty="0" smtClean="0"/>
              <a:t>Abuse: Methods &amp; Instruments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21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4419600"/>
          </a:xfrm>
        </p:spPr>
        <p:txBody>
          <a:bodyPr/>
          <a:lstStyle/>
          <a:p>
            <a:r>
              <a:rPr lang="en-US" sz="2600" dirty="0" smtClean="0"/>
              <a:t>CAGE </a:t>
            </a:r>
            <a:r>
              <a:rPr lang="en-US" sz="2600" dirty="0"/>
              <a:t>interviewing technique </a:t>
            </a:r>
            <a:r>
              <a:rPr lang="en-US" sz="1600" dirty="0"/>
              <a:t>(Mayfield, McLeod, &amp; Hall 1974)</a:t>
            </a:r>
          </a:p>
          <a:p>
            <a:pPr marL="914400" lvl="2" indent="-287338">
              <a:buFont typeface="+mj-lt"/>
              <a:buAutoNum type="arabicPeriod"/>
            </a:pPr>
            <a:r>
              <a:rPr lang="en-US" sz="2200" dirty="0" smtClean="0"/>
              <a:t>Have </a:t>
            </a:r>
            <a:r>
              <a:rPr lang="en-US" sz="2200" dirty="0"/>
              <a:t>you ever felt you need to </a:t>
            </a:r>
            <a:r>
              <a:rPr lang="en-US" sz="2200" i="1" u="sng" dirty="0"/>
              <a:t>cut down</a:t>
            </a:r>
            <a:r>
              <a:rPr lang="en-US" sz="2200" dirty="0"/>
              <a:t> on your drinking?</a:t>
            </a:r>
          </a:p>
          <a:p>
            <a:pPr marL="914400" lvl="2" indent="-287338">
              <a:buFont typeface="+mj-lt"/>
              <a:buAutoNum type="arabicPeriod"/>
            </a:pPr>
            <a:r>
              <a:rPr lang="en-US" sz="2200" dirty="0" smtClean="0"/>
              <a:t>Have </a:t>
            </a:r>
            <a:r>
              <a:rPr lang="en-US" sz="2200" dirty="0"/>
              <a:t>people </a:t>
            </a:r>
            <a:r>
              <a:rPr lang="en-US" sz="2200" i="1" u="sng" dirty="0"/>
              <a:t>annoyed</a:t>
            </a:r>
            <a:r>
              <a:rPr lang="en-US" sz="2200" dirty="0"/>
              <a:t> you by criticizing your drinking?</a:t>
            </a:r>
          </a:p>
          <a:p>
            <a:pPr marL="914400" lvl="2" indent="-287338">
              <a:buFont typeface="+mj-lt"/>
              <a:buAutoNum type="arabicPeriod"/>
            </a:pPr>
            <a:r>
              <a:rPr lang="en-US" sz="2200" dirty="0" smtClean="0"/>
              <a:t>Have </a:t>
            </a:r>
            <a:r>
              <a:rPr lang="en-US" sz="2200" dirty="0"/>
              <a:t>you ever felt bad or </a:t>
            </a:r>
            <a:r>
              <a:rPr lang="en-US" sz="2200" i="1" u="sng" dirty="0"/>
              <a:t>guilty</a:t>
            </a:r>
            <a:r>
              <a:rPr lang="en-US" sz="2200" dirty="0"/>
              <a:t> about drinking?</a:t>
            </a:r>
          </a:p>
          <a:p>
            <a:pPr marL="914400" lvl="2" indent="-287338">
              <a:buFont typeface="+mj-lt"/>
              <a:buAutoNum type="arabicPeriod"/>
            </a:pPr>
            <a:r>
              <a:rPr lang="en-US" sz="2200" dirty="0" smtClean="0"/>
              <a:t>Have </a:t>
            </a:r>
            <a:r>
              <a:rPr lang="en-US" sz="2200" dirty="0"/>
              <a:t>you ever had a drink first thing in the morning to steady your nerves or get rid of a </a:t>
            </a:r>
            <a:r>
              <a:rPr lang="en-US" sz="2200" dirty="0" smtClean="0"/>
              <a:t>hangover (</a:t>
            </a:r>
            <a:r>
              <a:rPr lang="en-US" sz="2200" i="1" u="sng" dirty="0" smtClean="0"/>
              <a:t>eye opener</a:t>
            </a:r>
            <a:r>
              <a:rPr lang="en-US" sz="2200" dirty="0" smtClean="0"/>
              <a:t>)? </a:t>
            </a:r>
            <a:endParaRPr lang="en-US" sz="2200" dirty="0"/>
          </a:p>
          <a:p>
            <a:pPr lvl="2"/>
            <a:endParaRPr lang="en-US" sz="1000" dirty="0"/>
          </a:p>
          <a:p>
            <a:r>
              <a:rPr lang="en-US" sz="2600" dirty="0"/>
              <a:t>“acid test” method</a:t>
            </a:r>
            <a:endParaRPr lang="en-US" sz="2600" i="1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Assessment of Substance Abuse: Methods &amp; Instruments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0010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Used to describe client’s level of functioning and </a:t>
            </a:r>
            <a:r>
              <a:rPr lang="en-US" dirty="0" smtClean="0"/>
              <a:t>self-presentation</a:t>
            </a:r>
          </a:p>
          <a:p>
            <a:pPr>
              <a:lnSpc>
                <a:spcPct val="90000"/>
              </a:lnSpc>
            </a:pPr>
            <a:endParaRPr lang="en-US" sz="1100" dirty="0"/>
          </a:p>
          <a:p>
            <a:pPr>
              <a:lnSpc>
                <a:spcPct val="90000"/>
              </a:lnSpc>
            </a:pPr>
            <a:r>
              <a:rPr lang="en-US" dirty="0" smtClean="0"/>
              <a:t>Generally conducted during initial session/intake interview</a:t>
            </a:r>
            <a:endParaRPr lang="en-US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Usually organized around: </a:t>
            </a:r>
            <a:r>
              <a:rPr lang="en-US" sz="1600" dirty="0"/>
              <a:t>(</a:t>
            </a:r>
            <a:r>
              <a:rPr lang="en-US" sz="1600" dirty="0" err="1"/>
              <a:t>Trzepacz</a:t>
            </a:r>
            <a:r>
              <a:rPr lang="en-US" sz="1600" dirty="0"/>
              <a:t> &amp; Baker, 1993)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Appearance, </a:t>
            </a:r>
            <a:r>
              <a:rPr lang="en-US" dirty="0"/>
              <a:t>attitude, and activity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Mood and affect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Speech and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Thought process, thought content, and perception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Cognition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Insight and judgment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Status Examination</a:t>
            </a:r>
            <a:br>
              <a:rPr lang="en-US" dirty="0"/>
            </a:br>
            <a:r>
              <a:rPr lang="en-US" sz="2400" dirty="0"/>
              <a:t>(Polanski &amp; Hinkle, 2000)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438400"/>
            <a:ext cx="7408333" cy="3886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Demographic </a:t>
            </a:r>
            <a:r>
              <a:rPr lang="en-US" dirty="0" smtClean="0"/>
              <a:t>Information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Client </a:t>
            </a:r>
            <a:r>
              <a:rPr lang="en-US" dirty="0" smtClean="0"/>
              <a:t>Background </a:t>
            </a:r>
            <a:r>
              <a:rPr lang="en-US" dirty="0"/>
              <a:t>I</a:t>
            </a:r>
            <a:r>
              <a:rPr lang="en-US" dirty="0" smtClean="0"/>
              <a:t>nformation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Health and </a:t>
            </a:r>
            <a:r>
              <a:rPr lang="en-US" dirty="0" smtClean="0"/>
              <a:t>Medical </a:t>
            </a:r>
            <a:r>
              <a:rPr lang="en-US" dirty="0"/>
              <a:t>H</a:t>
            </a:r>
            <a:r>
              <a:rPr lang="en-US" dirty="0" smtClean="0"/>
              <a:t>istory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Client’s Presenting </a:t>
            </a:r>
            <a:r>
              <a:rPr lang="en-US" dirty="0"/>
              <a:t>C</a:t>
            </a:r>
            <a:r>
              <a:rPr lang="en-US" dirty="0" smtClean="0"/>
              <a:t>oncern(s)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Relevant Information</a:t>
            </a:r>
            <a:endParaRPr lang="en-US" dirty="0"/>
          </a:p>
          <a:p>
            <a:pPr>
              <a:buNone/>
            </a:pPr>
            <a:endParaRPr lang="en-US" sz="1200" dirty="0">
              <a:latin typeface="Tahoma" pitchFamily="48" charset="0"/>
            </a:endParaRPr>
          </a:p>
          <a:p>
            <a:endParaRPr lang="en-US" dirty="0">
              <a:latin typeface="Tahoma" pitchFamily="4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139825"/>
          </a:xfrm>
        </p:spPr>
        <p:txBody>
          <a:bodyPr>
            <a:normAutofit/>
          </a:bodyPr>
          <a:lstStyle/>
          <a:p>
            <a:r>
              <a:rPr lang="en-US" sz="3600" dirty="0"/>
              <a:t>Information Gathered </a:t>
            </a:r>
            <a:r>
              <a:rPr lang="en-US" sz="3600" dirty="0" smtClean="0"/>
              <a:t>in Initial </a:t>
            </a:r>
            <a:r>
              <a:rPr lang="en-US" sz="3600" dirty="0"/>
              <a:t>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620000" cy="4343400"/>
          </a:xfrm>
        </p:spPr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  <a:buFont typeface="Wingdings" pitchFamily="48" charset="2"/>
              <a:buAutoNum type="arabicPeriod"/>
            </a:pPr>
            <a:r>
              <a:rPr lang="en-US" sz="2600" dirty="0"/>
              <a:t>Explore </a:t>
            </a:r>
            <a:r>
              <a:rPr lang="en-US" sz="2600" dirty="0" smtClean="0"/>
              <a:t>each significant </a:t>
            </a:r>
            <a:r>
              <a:rPr lang="en-US" sz="2600" dirty="0"/>
              <a:t>problem from multiple </a:t>
            </a:r>
            <a:r>
              <a:rPr lang="en-US" sz="2600" dirty="0" smtClean="0"/>
              <a:t>perspectives</a:t>
            </a:r>
            <a:endParaRPr lang="en-US" sz="2600" dirty="0"/>
          </a:p>
          <a:p>
            <a:pPr marL="571500" indent="-571500">
              <a:lnSpc>
                <a:spcPct val="90000"/>
              </a:lnSpc>
              <a:buFont typeface="Wingdings" pitchFamily="48" charset="2"/>
              <a:buAutoNum type="arabicPeriod"/>
            </a:pPr>
            <a:r>
              <a:rPr lang="en-US" sz="2600" dirty="0"/>
              <a:t>Gather specific information on each major </a:t>
            </a:r>
            <a:r>
              <a:rPr lang="en-US" sz="2600" dirty="0" smtClean="0"/>
              <a:t>problem</a:t>
            </a:r>
            <a:endParaRPr lang="en-US" sz="2600" dirty="0"/>
          </a:p>
          <a:p>
            <a:pPr marL="571500" indent="-571500">
              <a:lnSpc>
                <a:spcPct val="90000"/>
              </a:lnSpc>
              <a:buFont typeface="Wingdings" pitchFamily="48" charset="2"/>
              <a:buAutoNum type="arabicPeriod"/>
            </a:pPr>
            <a:r>
              <a:rPr lang="en-US" sz="2600" dirty="0"/>
              <a:t>Assess </a:t>
            </a:r>
            <a:r>
              <a:rPr lang="en-US" sz="2600" dirty="0" smtClean="0"/>
              <a:t>each problem’s intensity</a:t>
            </a:r>
            <a:endParaRPr lang="en-US" sz="2600" dirty="0"/>
          </a:p>
          <a:p>
            <a:pPr marL="571500" indent="-571500">
              <a:lnSpc>
                <a:spcPct val="90000"/>
              </a:lnSpc>
              <a:buFont typeface="Wingdings" pitchFamily="48" charset="2"/>
              <a:buAutoNum type="arabicPeriod"/>
            </a:pPr>
            <a:r>
              <a:rPr lang="en-US" sz="2600" dirty="0"/>
              <a:t>Assess </a:t>
            </a:r>
            <a:r>
              <a:rPr lang="en-US" sz="2600" dirty="0" smtClean="0"/>
              <a:t>the degree </a:t>
            </a:r>
            <a:r>
              <a:rPr lang="en-US" sz="2600" dirty="0"/>
              <a:t>to which </a:t>
            </a:r>
            <a:r>
              <a:rPr lang="en-US" sz="2600" dirty="0" smtClean="0"/>
              <a:t>the client </a:t>
            </a:r>
            <a:r>
              <a:rPr lang="en-US" sz="2600" dirty="0"/>
              <a:t>believes </a:t>
            </a:r>
            <a:r>
              <a:rPr lang="en-US" sz="2600" dirty="0" smtClean="0"/>
              <a:t>each </a:t>
            </a:r>
            <a:r>
              <a:rPr lang="en-US" sz="2600" dirty="0"/>
              <a:t>problem is </a:t>
            </a:r>
            <a:r>
              <a:rPr lang="en-US" sz="2600" dirty="0" smtClean="0"/>
              <a:t>changeable</a:t>
            </a:r>
            <a:endParaRPr lang="en-US" sz="2600" dirty="0"/>
          </a:p>
          <a:p>
            <a:pPr marL="571500" indent="-571500">
              <a:lnSpc>
                <a:spcPct val="90000"/>
              </a:lnSpc>
              <a:buFont typeface="Wingdings" pitchFamily="48" charset="2"/>
              <a:buAutoNum type="arabicPeriod"/>
            </a:pPr>
            <a:r>
              <a:rPr lang="en-US" sz="2600" dirty="0"/>
              <a:t>Identify methods </a:t>
            </a:r>
            <a:r>
              <a:rPr lang="en-US" sz="2600" dirty="0" smtClean="0"/>
              <a:t>the client has previously used to solve the problem</a:t>
            </a:r>
            <a:endParaRPr lang="en-US" sz="26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the </a:t>
            </a:r>
            <a:r>
              <a:rPr lang="en-US" dirty="0" smtClean="0"/>
              <a:t>Client’s </a:t>
            </a:r>
            <a:r>
              <a:rPr lang="en-US" dirty="0"/>
              <a:t>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48" charset="2"/>
              <a:buNone/>
            </a:pPr>
            <a:r>
              <a:rPr lang="en-US" sz="2600" dirty="0" err="1" smtClean="0"/>
              <a:t>Prochaska</a:t>
            </a:r>
            <a:r>
              <a:rPr lang="en-US" sz="2600" dirty="0" smtClean="0"/>
              <a:t> et al.’s </a:t>
            </a:r>
            <a:r>
              <a:rPr lang="en-US" sz="2600" i="1" dirty="0" err="1"/>
              <a:t>Transtheoretical</a:t>
            </a:r>
            <a:r>
              <a:rPr lang="en-US" sz="2600" i="1" dirty="0"/>
              <a:t> Model:</a:t>
            </a:r>
          </a:p>
          <a:p>
            <a:pPr>
              <a:buFont typeface="Wingdings" pitchFamily="48" charset="2"/>
              <a:buNone/>
            </a:pPr>
            <a:endParaRPr lang="en-US" sz="2600" i="1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 err="1" smtClean="0"/>
              <a:t>Precontemplation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Contemplation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Preparation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Action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Maintenance</a:t>
            </a:r>
            <a:endParaRPr lang="en-US" sz="2600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Assessing the Change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001000" cy="3657600"/>
          </a:xfrm>
        </p:spPr>
        <p:txBody>
          <a:bodyPr>
            <a:noAutofit/>
          </a:bodyPr>
          <a:lstStyle/>
          <a:p>
            <a:r>
              <a:rPr lang="en-US" dirty="0" smtClean="0"/>
              <a:t>Consider credibility: Does counselor appear trustworthy</a:t>
            </a:r>
            <a:r>
              <a:rPr lang="en-US" dirty="0"/>
              <a:t>, expert, </a:t>
            </a:r>
            <a:r>
              <a:rPr lang="en-US" dirty="0" smtClean="0"/>
              <a:t>attractive?</a:t>
            </a:r>
            <a:endParaRPr lang="en-US" dirty="0"/>
          </a:p>
          <a:p>
            <a:endParaRPr lang="en-US" dirty="0"/>
          </a:p>
          <a:p>
            <a:r>
              <a:rPr lang="en-US" dirty="0"/>
              <a:t>Open-ended vs. closed-ended questions</a:t>
            </a:r>
          </a:p>
          <a:p>
            <a:endParaRPr lang="en-US" dirty="0"/>
          </a:p>
          <a:p>
            <a:r>
              <a:rPr lang="en-US" dirty="0" smtClean="0"/>
              <a:t>Commonly used techniques: Paraphrasing</a:t>
            </a:r>
            <a:r>
              <a:rPr lang="en-US" dirty="0"/>
              <a:t>, clarifying, reflecting</a:t>
            </a:r>
            <a:r>
              <a:rPr lang="en-US" dirty="0" smtClean="0"/>
              <a:t>, </a:t>
            </a:r>
            <a:r>
              <a:rPr lang="en-US" dirty="0"/>
              <a:t>interpreting, summarizing</a:t>
            </a:r>
          </a:p>
          <a:p>
            <a:endParaRPr lang="en-US" dirty="0"/>
          </a:p>
          <a:p>
            <a:r>
              <a:rPr lang="en-US" dirty="0" smtClean="0"/>
              <a:t>Verbal and nonverbal </a:t>
            </a:r>
            <a:r>
              <a:rPr lang="en-US" dirty="0"/>
              <a:t>behaviors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Interviewing Skills and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1"/>
            <a:ext cx="8229600" cy="4724399"/>
          </a:xfrm>
        </p:spPr>
        <p:txBody>
          <a:bodyPr>
            <a:normAutofit/>
          </a:bodyPr>
          <a:lstStyle/>
          <a:p>
            <a:r>
              <a:rPr lang="en-US" sz="2600" dirty="0"/>
              <a:t>Establish rapport and familiarity</a:t>
            </a:r>
          </a:p>
          <a:p>
            <a:r>
              <a:rPr lang="en-US" sz="2600" dirty="0" smtClean="0"/>
              <a:t>Adjust questions to child’s developmental level</a:t>
            </a:r>
            <a:endParaRPr lang="en-US" sz="2600" dirty="0"/>
          </a:p>
          <a:p>
            <a:r>
              <a:rPr lang="en-US" sz="2600" dirty="0"/>
              <a:t>Ask questions in </a:t>
            </a:r>
            <a:r>
              <a:rPr lang="en-US" sz="2600" dirty="0" smtClean="0"/>
              <a:t>a warm </a:t>
            </a:r>
            <a:r>
              <a:rPr lang="en-US" sz="2600" dirty="0"/>
              <a:t>professional manner</a:t>
            </a:r>
          </a:p>
          <a:p>
            <a:r>
              <a:rPr lang="en-US" sz="2600" dirty="0" smtClean="0"/>
              <a:t>Explain </a:t>
            </a:r>
            <a:r>
              <a:rPr lang="en-US" sz="2600" dirty="0" smtClean="0"/>
              <a:t>reason for</a:t>
            </a:r>
            <a:r>
              <a:rPr lang="en-US" sz="2600" dirty="0" smtClean="0"/>
              <a:t> </a:t>
            </a:r>
            <a:r>
              <a:rPr lang="en-US" sz="2600" dirty="0" smtClean="0"/>
              <a:t>asking questions</a:t>
            </a:r>
            <a:endParaRPr lang="en-US" sz="2600" dirty="0"/>
          </a:p>
          <a:p>
            <a:r>
              <a:rPr lang="en-US" sz="2600" dirty="0"/>
              <a:t>Define limits of </a:t>
            </a:r>
            <a:r>
              <a:rPr lang="en-US" sz="2600" dirty="0" smtClean="0"/>
              <a:t>confidentiality</a:t>
            </a:r>
          </a:p>
          <a:p>
            <a:r>
              <a:rPr lang="en-US" sz="2600" dirty="0" smtClean="0"/>
              <a:t>Structure interview to be developmentally appropriate (use </a:t>
            </a:r>
            <a:r>
              <a:rPr lang="en-US" sz="2600" dirty="0"/>
              <a:t>physical props, games, </a:t>
            </a:r>
            <a:r>
              <a:rPr lang="en-US" sz="2600" dirty="0" smtClean="0"/>
              <a:t>toys, etc.)</a:t>
            </a:r>
            <a:endParaRPr lang="en-US" sz="2600" dirty="0"/>
          </a:p>
          <a:p>
            <a:r>
              <a:rPr lang="en-US" sz="2600" dirty="0"/>
              <a:t>Use variety of question types; avoid abstraction</a:t>
            </a:r>
          </a:p>
          <a:p>
            <a:r>
              <a:rPr lang="en-US" sz="2600" dirty="0" smtClean="0"/>
              <a:t>Do not stop child’s disruptiv</a:t>
            </a:r>
            <a:r>
              <a:rPr lang="en-US" sz="2600" dirty="0" smtClean="0"/>
              <a:t>e behavior too quickly; observe</a:t>
            </a:r>
            <a:endParaRPr lang="en-US" sz="2600" dirty="0"/>
          </a:p>
          <a:p>
            <a:endParaRPr lang="en-US" sz="2600" dirty="0">
              <a:latin typeface="Tahoma" pitchFamily="4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Interviewing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8229600" cy="4419600"/>
          </a:xfrm>
        </p:spPr>
        <p:txBody>
          <a:bodyPr/>
          <a:lstStyle/>
          <a:p>
            <a:r>
              <a:rPr lang="en-US" sz="2600" u="sng" dirty="0"/>
              <a:t>Structured</a:t>
            </a:r>
            <a:r>
              <a:rPr lang="en-US" sz="2600" dirty="0"/>
              <a:t>:  </a:t>
            </a:r>
            <a:r>
              <a:rPr lang="en-US" sz="2600" dirty="0" smtClean="0"/>
              <a:t>established </a:t>
            </a:r>
            <a:r>
              <a:rPr lang="en-US" sz="2600" dirty="0"/>
              <a:t>set of questions asked in </a:t>
            </a:r>
            <a:r>
              <a:rPr lang="en-US" sz="2600" dirty="0" smtClean="0"/>
              <a:t>same </a:t>
            </a:r>
            <a:r>
              <a:rPr lang="en-US" sz="2600" dirty="0"/>
              <a:t>manner and sequence to each client</a:t>
            </a:r>
          </a:p>
          <a:p>
            <a:endParaRPr lang="en-US" sz="1000" u="sng" dirty="0"/>
          </a:p>
          <a:p>
            <a:r>
              <a:rPr lang="en-US" sz="2600" u="sng" dirty="0"/>
              <a:t>Unstructured</a:t>
            </a:r>
            <a:r>
              <a:rPr lang="en-US" sz="2600" dirty="0"/>
              <a:t>:  counselor has idea of possible items but </a:t>
            </a:r>
            <a:r>
              <a:rPr lang="en-US" sz="2600" dirty="0" smtClean="0"/>
              <a:t>conducts </a:t>
            </a:r>
            <a:r>
              <a:rPr lang="en-US" sz="2600" dirty="0"/>
              <a:t>interview in </a:t>
            </a:r>
            <a:r>
              <a:rPr lang="en-US" sz="2600" dirty="0" smtClean="0"/>
              <a:t>a unique </a:t>
            </a:r>
            <a:r>
              <a:rPr lang="en-US" sz="2600" dirty="0" smtClean="0"/>
              <a:t>manner </a:t>
            </a:r>
            <a:r>
              <a:rPr lang="en-US" sz="2600" dirty="0"/>
              <a:t>depending on </a:t>
            </a:r>
            <a:r>
              <a:rPr lang="en-US" sz="2600" dirty="0" smtClean="0"/>
              <a:t>the client’s needs</a:t>
            </a:r>
            <a:endParaRPr lang="en-US" sz="2600" dirty="0"/>
          </a:p>
          <a:p>
            <a:endParaRPr lang="en-US" sz="1000" u="sng" dirty="0"/>
          </a:p>
          <a:p>
            <a:r>
              <a:rPr lang="en-US" sz="2600" u="sng" dirty="0"/>
              <a:t>Semi-structured</a:t>
            </a:r>
            <a:r>
              <a:rPr lang="en-US" sz="2600" dirty="0"/>
              <a:t>:  combination of structured and </a:t>
            </a:r>
            <a:r>
              <a:rPr lang="en-US" sz="2600" dirty="0" smtClean="0"/>
              <a:t>unstructured; </a:t>
            </a:r>
            <a:r>
              <a:rPr lang="en-US" sz="2600" dirty="0"/>
              <a:t>certain questions are always asked, but there is room for exploration and additional questions</a:t>
            </a:r>
            <a:endParaRPr lang="en-US" sz="2600" u="sng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Interviews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7772400" cy="4800600"/>
          </a:xfrm>
        </p:spPr>
        <p:txBody>
          <a:bodyPr/>
          <a:lstStyle/>
          <a:p>
            <a:endParaRPr lang="en-US" dirty="0">
              <a:latin typeface="Tahoma" pitchFamily="48" charset="0"/>
            </a:endParaRPr>
          </a:p>
          <a:p>
            <a:r>
              <a:rPr lang="en-US" sz="2800" dirty="0" smtClean="0"/>
              <a:t>Checklists</a:t>
            </a:r>
          </a:p>
          <a:p>
            <a:pPr lvl="1"/>
            <a:r>
              <a:rPr lang="en-US" sz="2400" dirty="0" smtClean="0"/>
              <a:t>Standardized</a:t>
            </a:r>
          </a:p>
          <a:p>
            <a:pPr lvl="1"/>
            <a:r>
              <a:rPr lang="en-US" sz="2400" dirty="0" smtClean="0"/>
              <a:t>Informal</a:t>
            </a:r>
            <a:endParaRPr lang="en-US" sz="2400" dirty="0"/>
          </a:p>
          <a:p>
            <a:endParaRPr lang="en-US" sz="1400" dirty="0"/>
          </a:p>
          <a:p>
            <a:r>
              <a:rPr lang="en-US" sz="2800" dirty="0" smtClean="0"/>
              <a:t>Rating </a:t>
            </a:r>
            <a:r>
              <a:rPr lang="en-US" sz="2800" dirty="0"/>
              <a:t>scales</a:t>
            </a:r>
          </a:p>
          <a:p>
            <a:pPr lvl="1"/>
            <a:r>
              <a:rPr lang="en-US" sz="2400" dirty="0"/>
              <a:t>Standardized</a:t>
            </a:r>
          </a:p>
          <a:p>
            <a:pPr lvl="1"/>
            <a:r>
              <a:rPr lang="en-US" sz="2400" dirty="0"/>
              <a:t>Informal</a:t>
            </a:r>
          </a:p>
          <a:p>
            <a:pPr marL="0" indent="0">
              <a:buNone/>
            </a:pPr>
            <a:endParaRPr lang="en-US" sz="1400" dirty="0"/>
          </a:p>
          <a:p>
            <a:endParaRPr lang="en-US" dirty="0">
              <a:latin typeface="Tahoma" pitchFamily="4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Other </a:t>
            </a:r>
            <a:r>
              <a:rPr lang="en-US" sz="4000" dirty="0" smtClean="0"/>
              <a:t>Strategies </a:t>
            </a:r>
            <a:r>
              <a:rPr lang="en-US" sz="4000" dirty="0"/>
              <a:t>Used in Initial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1534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Suicide is </a:t>
            </a:r>
            <a:r>
              <a:rPr lang="en-US" sz="2600" dirty="0" smtClean="0"/>
              <a:t>10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r>
              <a:rPr lang="en-US" sz="2600" dirty="0"/>
              <a:t>leading cause of death in the U.S. </a:t>
            </a:r>
            <a:r>
              <a:rPr lang="en-US" sz="1600" dirty="0"/>
              <a:t>(NIMH, </a:t>
            </a:r>
            <a:r>
              <a:rPr lang="en-US" sz="1600" dirty="0" smtClean="0"/>
              <a:t>2010)</a:t>
            </a:r>
            <a:endParaRPr lang="en-US" sz="1600" dirty="0"/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600" dirty="0"/>
              <a:t>71% of counselors have worked with individuals who had attempted suicide; 28% of those practitioners had a client who had committed suicide </a:t>
            </a:r>
            <a:r>
              <a:rPr lang="en-US" sz="1600" dirty="0"/>
              <a:t>(</a:t>
            </a:r>
            <a:r>
              <a:rPr lang="en-US" sz="1600" dirty="0" smtClean="0"/>
              <a:t>Rogers et al., </a:t>
            </a:r>
            <a:r>
              <a:rPr lang="en-US" sz="1600" dirty="0"/>
              <a:t>2001)</a:t>
            </a:r>
          </a:p>
          <a:p>
            <a:pPr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</a:pPr>
            <a:endParaRPr lang="en-US" sz="105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Risk factors vs. </a:t>
            </a:r>
            <a:r>
              <a:rPr lang="en-US" sz="2600" dirty="0"/>
              <a:t>w</a:t>
            </a:r>
            <a:r>
              <a:rPr lang="en-US" sz="2600" dirty="0" smtClean="0"/>
              <a:t>arning signs</a:t>
            </a:r>
            <a:endParaRPr lang="en-US" sz="2600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of Suicide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1063</TotalTime>
  <Words>825</Words>
  <Application>Microsoft Office PowerPoint</Application>
  <PresentationFormat>On-screen Show (4:3)</PresentationFormat>
  <Paragraphs>163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Initial Assessment in Counseling</vt:lpstr>
      <vt:lpstr>Information Gathered in Initial Interview</vt:lpstr>
      <vt:lpstr>Defining the Client’s Problem</vt:lpstr>
      <vt:lpstr>Assessing the Change Process</vt:lpstr>
      <vt:lpstr>Interviewing Skills and Techniques</vt:lpstr>
      <vt:lpstr>Interviewing Children</vt:lpstr>
      <vt:lpstr>Types of Interviews</vt:lpstr>
      <vt:lpstr>Other Strategies Used in Initial Assessment</vt:lpstr>
      <vt:lpstr>Assessment of Suicide Potential</vt:lpstr>
      <vt:lpstr>Assessment of Suicide Potential: Warning Signs &amp; Risk Factors</vt:lpstr>
      <vt:lpstr>Assessment of Suicide Potential</vt:lpstr>
      <vt:lpstr>Assessment of Suicide Potential</vt:lpstr>
      <vt:lpstr>Assessment of Suicide Potential</vt:lpstr>
      <vt:lpstr>Assessment of Depression</vt:lpstr>
      <vt:lpstr>Assessment of Substance Abuse</vt:lpstr>
      <vt:lpstr>Assessment of Substance Abuse: Methods &amp; Instruments</vt:lpstr>
      <vt:lpstr>Assessment of Substance Abuse: Methods &amp; Instruments</vt:lpstr>
      <vt:lpstr>Mental Status Examination (Polanski &amp; Hinkle, 2000)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Assessment in Counseling</dc:title>
  <dc:creator>DAWN &amp; ADAM VOLUNGIS</dc:creator>
  <cp:lastModifiedBy>Stacy Elizabeth</cp:lastModifiedBy>
  <cp:revision>52</cp:revision>
  <dcterms:created xsi:type="dcterms:W3CDTF">2008-05-20T23:08:31Z</dcterms:created>
  <dcterms:modified xsi:type="dcterms:W3CDTF">2012-03-13T15:11:26Z</dcterms:modified>
</cp:coreProperties>
</file>