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8"/>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8" r:id="rId20"/>
    <p:sldId id="277" r:id="rId21"/>
    <p:sldId id="276" r:id="rId22"/>
    <p:sldId id="275" r:id="rId23"/>
    <p:sldId id="281" r:id="rId24"/>
    <p:sldId id="280" r:id="rId25"/>
    <p:sldId id="279" r:id="rId26"/>
    <p:sldId id="283" r:id="rId27"/>
    <p:sldId id="288" r:id="rId28"/>
    <p:sldId id="289" r:id="rId29"/>
    <p:sldId id="290" r:id="rId30"/>
    <p:sldId id="291" r:id="rId31"/>
    <p:sldId id="292" r:id="rId32"/>
    <p:sldId id="286" r:id="rId33"/>
    <p:sldId id="287" r:id="rId34"/>
    <p:sldId id="293" r:id="rId35"/>
    <p:sldId id="294" r:id="rId36"/>
    <p:sldId id="295" r:id="rId37"/>
    <p:sldId id="297" r:id="rId38"/>
    <p:sldId id="298" r:id="rId39"/>
    <p:sldId id="395" r:id="rId40"/>
    <p:sldId id="299" r:id="rId41"/>
    <p:sldId id="300" r:id="rId42"/>
    <p:sldId id="301" r:id="rId43"/>
    <p:sldId id="302" r:id="rId44"/>
    <p:sldId id="303" r:id="rId45"/>
    <p:sldId id="304" r:id="rId46"/>
    <p:sldId id="305" r:id="rId47"/>
    <p:sldId id="306" r:id="rId48"/>
    <p:sldId id="307" r:id="rId49"/>
    <p:sldId id="310" r:id="rId50"/>
    <p:sldId id="311" r:id="rId51"/>
    <p:sldId id="312" r:id="rId52"/>
    <p:sldId id="313" r:id="rId53"/>
    <p:sldId id="314" r:id="rId54"/>
    <p:sldId id="315" r:id="rId55"/>
    <p:sldId id="316" r:id="rId56"/>
    <p:sldId id="317" r:id="rId57"/>
    <p:sldId id="335" r:id="rId58"/>
    <p:sldId id="336" r:id="rId59"/>
    <p:sldId id="337" r:id="rId60"/>
    <p:sldId id="338" r:id="rId61"/>
    <p:sldId id="339" r:id="rId62"/>
    <p:sldId id="340" r:id="rId63"/>
    <p:sldId id="341" r:id="rId64"/>
    <p:sldId id="342" r:id="rId65"/>
    <p:sldId id="344" r:id="rId66"/>
    <p:sldId id="343" r:id="rId67"/>
    <p:sldId id="345" r:id="rId68"/>
    <p:sldId id="346" r:id="rId69"/>
    <p:sldId id="347" r:id="rId70"/>
    <p:sldId id="351" r:id="rId71"/>
    <p:sldId id="348" r:id="rId72"/>
    <p:sldId id="349" r:id="rId73"/>
    <p:sldId id="350" r:id="rId74"/>
    <p:sldId id="352" r:id="rId75"/>
    <p:sldId id="354" r:id="rId76"/>
    <p:sldId id="355" r:id="rId77"/>
    <p:sldId id="353" r:id="rId78"/>
    <p:sldId id="357" r:id="rId79"/>
    <p:sldId id="358" r:id="rId80"/>
    <p:sldId id="356" r:id="rId81"/>
    <p:sldId id="359" r:id="rId82"/>
    <p:sldId id="360" r:id="rId83"/>
    <p:sldId id="361" r:id="rId84"/>
    <p:sldId id="362" r:id="rId85"/>
    <p:sldId id="363" r:id="rId86"/>
    <p:sldId id="364" r:id="rId87"/>
    <p:sldId id="365" r:id="rId88"/>
    <p:sldId id="366" r:id="rId89"/>
    <p:sldId id="367" r:id="rId90"/>
    <p:sldId id="368" r:id="rId91"/>
    <p:sldId id="369" r:id="rId92"/>
    <p:sldId id="370" r:id="rId93"/>
    <p:sldId id="371" r:id="rId94"/>
    <p:sldId id="372" r:id="rId95"/>
    <p:sldId id="373" r:id="rId96"/>
    <p:sldId id="374" r:id="rId97"/>
    <p:sldId id="375" r:id="rId98"/>
    <p:sldId id="376" r:id="rId99"/>
    <p:sldId id="377" r:id="rId100"/>
    <p:sldId id="378" r:id="rId101"/>
    <p:sldId id="379" r:id="rId102"/>
    <p:sldId id="380" r:id="rId103"/>
    <p:sldId id="381" r:id="rId104"/>
    <p:sldId id="382" r:id="rId105"/>
    <p:sldId id="383" r:id="rId106"/>
    <p:sldId id="384" r:id="rId107"/>
    <p:sldId id="385" r:id="rId108"/>
    <p:sldId id="386" r:id="rId109"/>
    <p:sldId id="387" r:id="rId110"/>
    <p:sldId id="388" r:id="rId111"/>
    <p:sldId id="389" r:id="rId112"/>
    <p:sldId id="390" r:id="rId113"/>
    <p:sldId id="391" r:id="rId114"/>
    <p:sldId id="392" r:id="rId115"/>
    <p:sldId id="393" r:id="rId116"/>
    <p:sldId id="394" r:id="rId1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Default Section" id="{6E7D5F0E-25DA-4AEF-BED5-ADC687602D3E}">
          <p14:sldIdLst>
            <p14:sldId id="256"/>
            <p14:sldId id="258"/>
            <p14:sldId id="257"/>
            <p14:sldId id="259"/>
            <p14:sldId id="260"/>
            <p14:sldId id="261"/>
            <p14:sldId id="262"/>
            <p14:sldId id="263"/>
            <p14:sldId id="264"/>
            <p14:sldId id="265"/>
            <p14:sldId id="266"/>
            <p14:sldId id="267"/>
            <p14:sldId id="268"/>
            <p14:sldId id="269"/>
            <p14:sldId id="270"/>
            <p14:sldId id="271"/>
            <p14:sldId id="272"/>
            <p14:sldId id="273"/>
            <p14:sldId id="278"/>
            <p14:sldId id="277"/>
            <p14:sldId id="276"/>
            <p14:sldId id="275"/>
            <p14:sldId id="281"/>
            <p14:sldId id="280"/>
            <p14:sldId id="279"/>
            <p14:sldId id="283"/>
            <p14:sldId id="288"/>
            <p14:sldId id="289"/>
            <p14:sldId id="290"/>
            <p14:sldId id="291"/>
            <p14:sldId id="292"/>
            <p14:sldId id="286"/>
            <p14:sldId id="287"/>
            <p14:sldId id="293"/>
            <p14:sldId id="294"/>
            <p14:sldId id="295"/>
            <p14:sldId id="297"/>
            <p14:sldId id="298"/>
            <p14:sldId id="395"/>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35"/>
            <p14:sldId id="336"/>
            <p14:sldId id="337"/>
            <p14:sldId id="338"/>
            <p14:sldId id="339"/>
            <p14:sldId id="340"/>
            <p14:sldId id="341"/>
            <p14:sldId id="342"/>
            <p14:sldId id="343"/>
            <p14:sldId id="344"/>
            <p14:sldId id="345"/>
            <p14:sldId id="346"/>
            <p14:sldId id="347"/>
            <p14:sldId id="351"/>
            <p14:sldId id="348"/>
            <p14:sldId id="349"/>
            <p14:sldId id="350"/>
            <p14:sldId id="352"/>
            <p14:sldId id="354"/>
            <p14:sldId id="355"/>
            <p14:sldId id="353"/>
            <p14:sldId id="357"/>
            <p14:sldId id="358"/>
            <p14:sldId id="356"/>
            <p14:sldId id="359"/>
            <p14:sldId id="360"/>
            <p14:sldId id="361"/>
            <p14:sldId id="362"/>
            <p14:sldId id="363"/>
            <p14:sldId id="364"/>
            <p14:sldId id="365"/>
            <p14:sldId id="366"/>
            <p14:sldId id="367"/>
            <p14:sldId id="368"/>
            <p14:sldId id="369"/>
            <p14:sldId id="370"/>
            <p14:sldId id="371"/>
            <p14:sldId id="372"/>
            <p14:sldId id="373"/>
            <p14:sldId id="374"/>
            <p14:sldId id="375"/>
            <p14:sldId id="376"/>
            <p14:sldId id="377"/>
            <p14:sldId id="378"/>
            <p14:sldId id="379"/>
            <p14:sldId id="380"/>
            <p14:sldId id="381"/>
            <p14:sldId id="382"/>
            <p14:sldId id="383"/>
            <p14:sldId id="384"/>
            <p14:sldId id="385"/>
            <p14:sldId id="386"/>
            <p14:sldId id="387"/>
            <p14:sldId id="388"/>
            <p14:sldId id="389"/>
            <p14:sldId id="390"/>
            <p14:sldId id="391"/>
            <p14:sldId id="392"/>
            <p14:sldId id="393"/>
            <p14:sldId id="39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FF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9C433D-3C40-4A25-BF9B-AC4DF3610723}" type="datetimeFigureOut">
              <a:rPr lang="en-US" smtClean="0"/>
              <a:pPr/>
              <a:t>3/4/2012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EAA3B1-3E6E-407C-A8F9-ABCF6ADACDF0}" type="slidenum">
              <a:rPr lang="en-US" smtClean="0"/>
              <a:pPr/>
              <a:t>‹#›</a:t>
            </a:fld>
            <a:endParaRPr lang="en-US"/>
          </a:p>
        </p:txBody>
      </p:sp>
    </p:spTree>
    <p:extLst>
      <p:ext uri="{BB962C8B-B14F-4D97-AF65-F5344CB8AC3E}">
        <p14:creationId xmlns="" xmlns:p14="http://schemas.microsoft.com/office/powerpoint/2010/main" val="1137608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AA3B1-3E6E-407C-A8F9-ABCF6ADACDF0}" type="slidenum">
              <a:rPr lang="en-US" smtClean="0"/>
              <a:pPr/>
              <a:t>27</a:t>
            </a:fld>
            <a:endParaRPr lang="en-US"/>
          </a:p>
        </p:txBody>
      </p:sp>
    </p:spTree>
    <p:extLst>
      <p:ext uri="{BB962C8B-B14F-4D97-AF65-F5344CB8AC3E}">
        <p14:creationId xmlns="" xmlns:p14="http://schemas.microsoft.com/office/powerpoint/2010/main" val="4195483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Example of differential cryptanalysis on 3 rounds of DES (</a:t>
            </a:r>
            <a:r>
              <a:rPr kumimoji="0" lang="en-US" sz="1200" b="0" i="0" u="none" strike="noStrike" kern="1200" cap="none" spc="0" normalizeH="0" baseline="0" noProof="0" dirty="0" err="1" smtClean="0">
                <a:ln>
                  <a:noFill/>
                </a:ln>
                <a:solidFill>
                  <a:srgbClr val="000000"/>
                </a:solidFill>
                <a:effectLst/>
                <a:uLnTx/>
                <a:uFillTx/>
                <a:latin typeface="Arial" charset="0"/>
                <a:ea typeface="+mn-ea"/>
                <a:cs typeface="+mn-cs"/>
              </a:rPr>
              <a:t>cf</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full 16 rounds). </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Overall, after three rounds the probability that the output difference is as shown is equal to 0.25 x 1 x 0.25 = 0.0625.</a:t>
            </a:r>
          </a:p>
          <a:p>
            <a:endParaRPr lang="en-US" dirty="0"/>
          </a:p>
        </p:txBody>
      </p:sp>
      <p:sp>
        <p:nvSpPr>
          <p:cNvPr id="4" name="Slide Number Placeholder 3"/>
          <p:cNvSpPr>
            <a:spLocks noGrp="1"/>
          </p:cNvSpPr>
          <p:nvPr>
            <p:ph type="sldNum" sz="quarter" idx="10"/>
          </p:nvPr>
        </p:nvSpPr>
        <p:spPr/>
        <p:txBody>
          <a:bodyPr/>
          <a:lstStyle/>
          <a:p>
            <a:fld id="{A3EAA3B1-3E6E-407C-A8F9-ABCF6ADACDF0}" type="slidenum">
              <a:rPr lang="en-US" smtClean="0"/>
              <a:pPr/>
              <a:t>87</a:t>
            </a:fld>
            <a:endParaRPr lang="en-US"/>
          </a:p>
        </p:txBody>
      </p:sp>
    </p:spTree>
    <p:extLst>
      <p:ext uri="{BB962C8B-B14F-4D97-AF65-F5344CB8AC3E}">
        <p14:creationId xmlns="" xmlns:p14="http://schemas.microsoft.com/office/powerpoint/2010/main" val="529822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DES (or any block cipher) forms a basic building block, which en/decrypts a fixed sized block of data. However to use these in practise, we usually need to handle arbitrary amounts of data, which may be available in advance (in which case a block mode is appropriate), and may only be available a bit/byte at a time (in which case a stream mode is used). </a:t>
            </a:r>
          </a:p>
          <a:p>
            <a:endParaRPr lang="en-US" dirty="0"/>
          </a:p>
        </p:txBody>
      </p:sp>
      <p:sp>
        <p:nvSpPr>
          <p:cNvPr id="4" name="Slide Number Placeholder 3"/>
          <p:cNvSpPr>
            <a:spLocks noGrp="1"/>
          </p:cNvSpPr>
          <p:nvPr>
            <p:ph type="sldNum" sz="quarter" idx="10"/>
          </p:nvPr>
        </p:nvSpPr>
        <p:spPr/>
        <p:txBody>
          <a:bodyPr/>
          <a:lstStyle/>
          <a:p>
            <a:fld id="{A3EAA3B1-3E6E-407C-A8F9-ABCF6ADACDF0}" type="slidenum">
              <a:rPr lang="en-US" smtClean="0"/>
              <a:pPr/>
              <a:t>92</a:t>
            </a:fld>
            <a:endParaRPr lang="en-US"/>
          </a:p>
        </p:txBody>
      </p:sp>
    </p:spTree>
    <p:extLst>
      <p:ext uri="{BB962C8B-B14F-4D97-AF65-F5344CB8AC3E}">
        <p14:creationId xmlns="" xmlns:p14="http://schemas.microsoft.com/office/powerpoint/2010/main" val="992893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DES (or any block cipher) forms a basic building block, which en/decrypts a fixed sized block of data. However to use these in practise, we usually need to handle arbitrary amounts of data, which may be available in advance (in which case a block mode is appropriate), and may only be available a bit/byte at a time (in which case a stream mode is used). </a:t>
            </a:r>
          </a:p>
          <a:p>
            <a:endParaRPr lang="en-US" dirty="0"/>
          </a:p>
        </p:txBody>
      </p:sp>
      <p:sp>
        <p:nvSpPr>
          <p:cNvPr id="4" name="Slide Number Placeholder 3"/>
          <p:cNvSpPr>
            <a:spLocks noGrp="1"/>
          </p:cNvSpPr>
          <p:nvPr>
            <p:ph type="sldNum" sz="quarter" idx="10"/>
          </p:nvPr>
        </p:nvSpPr>
        <p:spPr/>
        <p:txBody>
          <a:bodyPr/>
          <a:lstStyle/>
          <a:p>
            <a:fld id="{A3EAA3B1-3E6E-407C-A8F9-ABCF6ADACDF0}" type="slidenum">
              <a:rPr lang="en-US" smtClean="0"/>
              <a:pPr/>
              <a:t>93</a:t>
            </a:fld>
            <a:endParaRPr lang="en-US"/>
          </a:p>
        </p:txBody>
      </p:sp>
    </p:spTree>
    <p:extLst>
      <p:ext uri="{BB962C8B-B14F-4D97-AF65-F5344CB8AC3E}">
        <p14:creationId xmlns="" xmlns:p14="http://schemas.microsoft.com/office/powerpoint/2010/main" val="1247099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DES (or any block cipher) forms a basic building block, which en/decrypts a fixed sized block of data. However to use these in practise, we usually need to handle arbitrary amounts of data, which may be available in advance (in which case a block mode is appropriate), and may only be available a bit/byte at a time (in which case a stream mode is used). </a:t>
            </a:r>
          </a:p>
          <a:p>
            <a:endParaRPr lang="en-US" dirty="0"/>
          </a:p>
        </p:txBody>
      </p:sp>
      <p:sp>
        <p:nvSpPr>
          <p:cNvPr id="4" name="Slide Number Placeholder 3"/>
          <p:cNvSpPr>
            <a:spLocks noGrp="1"/>
          </p:cNvSpPr>
          <p:nvPr>
            <p:ph type="sldNum" sz="quarter" idx="10"/>
          </p:nvPr>
        </p:nvSpPr>
        <p:spPr/>
        <p:txBody>
          <a:bodyPr/>
          <a:lstStyle/>
          <a:p>
            <a:fld id="{A3EAA3B1-3E6E-407C-A8F9-ABCF6ADACDF0}" type="slidenum">
              <a:rPr lang="en-US" smtClean="0"/>
              <a:pPr/>
              <a:t>94</a:t>
            </a:fld>
            <a:endParaRPr lang="en-US"/>
          </a:p>
        </p:txBody>
      </p:sp>
    </p:spTree>
    <p:extLst>
      <p:ext uri="{BB962C8B-B14F-4D97-AF65-F5344CB8AC3E}">
        <p14:creationId xmlns="" xmlns:p14="http://schemas.microsoft.com/office/powerpoint/2010/main" val="1738775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0" i="1" u="none" strike="noStrike" kern="1200" cap="none" spc="0" normalizeH="0" baseline="0" noProof="0" dirty="0" smtClean="0">
                <a:ln>
                  <a:noFill/>
                </a:ln>
                <a:solidFill>
                  <a:srgbClr val="000000"/>
                </a:solidFill>
                <a:effectLst/>
                <a:uLnTx/>
                <a:uFillTx/>
                <a:latin typeface="Arial" charset="0"/>
                <a:ea typeface="+mn-ea"/>
                <a:cs typeface="+mn-cs"/>
              </a:rPr>
              <a:t>ECB is the simplest of the modes, where each block is en/decrypted independently of all the other blocks, and is used when only a single block of info needs to be sent (</a:t>
            </a:r>
            <a:r>
              <a:rPr kumimoji="0" lang="en-AU" sz="1200" b="0" i="1" u="none" strike="noStrike" kern="1200" cap="none" spc="0" normalizeH="0" baseline="0" noProof="0" dirty="0" err="1" smtClean="0">
                <a:ln>
                  <a:noFill/>
                </a:ln>
                <a:solidFill>
                  <a:srgbClr val="000000"/>
                </a:solidFill>
                <a:effectLst/>
                <a:uLnTx/>
                <a:uFillTx/>
                <a:latin typeface="Arial" charset="0"/>
                <a:ea typeface="+mn-ea"/>
                <a:cs typeface="+mn-cs"/>
              </a:rPr>
              <a:t>eg</a:t>
            </a:r>
            <a:r>
              <a:rPr kumimoji="0" lang="en-AU" sz="1200" b="0" i="1" u="none" strike="noStrike" kern="1200" cap="none" spc="0" normalizeH="0" baseline="0" noProof="0" dirty="0" smtClean="0">
                <a:ln>
                  <a:noFill/>
                </a:ln>
                <a:solidFill>
                  <a:srgbClr val="000000"/>
                </a:solidFill>
                <a:effectLst/>
                <a:uLnTx/>
                <a:uFillTx/>
                <a:latin typeface="Arial" charset="0"/>
                <a:ea typeface="+mn-ea"/>
                <a:cs typeface="+mn-cs"/>
              </a:rPr>
              <a:t>. a session key encrypted using a master key)</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a:t>
            </a:r>
          </a:p>
          <a:p>
            <a:endParaRPr lang="en-US" dirty="0"/>
          </a:p>
        </p:txBody>
      </p:sp>
      <p:sp>
        <p:nvSpPr>
          <p:cNvPr id="4" name="Slide Number Placeholder 3"/>
          <p:cNvSpPr>
            <a:spLocks noGrp="1"/>
          </p:cNvSpPr>
          <p:nvPr>
            <p:ph type="sldNum" sz="quarter" idx="10"/>
          </p:nvPr>
        </p:nvSpPr>
        <p:spPr/>
        <p:txBody>
          <a:bodyPr/>
          <a:lstStyle/>
          <a:p>
            <a:fld id="{A3EAA3B1-3E6E-407C-A8F9-ABCF6ADACDF0}" type="slidenum">
              <a:rPr lang="en-US" smtClean="0"/>
              <a:pPr/>
              <a:t>95</a:t>
            </a:fld>
            <a:endParaRPr lang="en-US"/>
          </a:p>
        </p:txBody>
      </p:sp>
    </p:spTree>
    <p:extLst>
      <p:ext uri="{BB962C8B-B14F-4D97-AF65-F5344CB8AC3E}">
        <p14:creationId xmlns="" xmlns:p14="http://schemas.microsoft.com/office/powerpoint/2010/main" val="1819633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To overcome the problems of repetitions and order independence in ECB, want some way of making the </a:t>
            </a:r>
            <a:r>
              <a:rPr kumimoji="0" lang="en-AU" sz="1200" b="0" i="0" u="none" strike="noStrike" kern="1200" cap="none" spc="0" normalizeH="0" baseline="0" noProof="0" dirty="0" err="1" smtClean="0">
                <a:ln>
                  <a:noFill/>
                </a:ln>
                <a:solidFill>
                  <a:srgbClr val="000000"/>
                </a:solidFill>
                <a:effectLst/>
                <a:uLnTx/>
                <a:uFillTx/>
                <a:latin typeface="Arial" charset="0"/>
                <a:ea typeface="+mn-ea"/>
                <a:cs typeface="+mn-cs"/>
              </a:rPr>
              <a:t>ciphertext</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 dependent on </a:t>
            </a:r>
            <a:r>
              <a:rPr kumimoji="0" lang="en-AU" sz="1200" b="1" i="0" u="none" strike="noStrike" kern="1200" cap="none" spc="0" normalizeH="0" baseline="0" noProof="0" dirty="0" smtClean="0">
                <a:ln>
                  <a:noFill/>
                </a:ln>
                <a:solidFill>
                  <a:srgbClr val="000000"/>
                </a:solidFill>
                <a:effectLst/>
                <a:uLnTx/>
                <a:uFillTx/>
                <a:latin typeface="Arial" charset="0"/>
                <a:ea typeface="+mn-ea"/>
                <a:cs typeface="+mn-cs"/>
              </a:rPr>
              <a:t>all</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 blocks before it. This is what CBC gives us, by combining the previous </a:t>
            </a:r>
            <a:r>
              <a:rPr kumimoji="0" lang="en-AU" sz="1200" b="0" i="0" u="none" strike="noStrike" kern="1200" cap="none" spc="0" normalizeH="0" baseline="0" noProof="0" dirty="0" err="1" smtClean="0">
                <a:ln>
                  <a:noFill/>
                </a:ln>
                <a:solidFill>
                  <a:srgbClr val="000000"/>
                </a:solidFill>
                <a:effectLst/>
                <a:uLnTx/>
                <a:uFillTx/>
                <a:latin typeface="Arial" charset="0"/>
                <a:ea typeface="+mn-ea"/>
                <a:cs typeface="+mn-cs"/>
              </a:rPr>
              <a:t>ciphertext</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 block with the current message block before encrypting. To start the process, use an Initial Value (IV), which is usually well known (often all 0's), or otherwise is sent, ECB encrypted, just before starting CBC use. CBC mode is applicable whenever large amounts of data need to be sent securely, provided that its available in advance (</a:t>
            </a:r>
            <a:r>
              <a:rPr kumimoji="0" lang="en-AU" sz="1200" b="0" i="0" u="none" strike="noStrike" kern="1200" cap="none" spc="0" normalizeH="0" baseline="0" noProof="0" dirty="0" err="1" smtClean="0">
                <a:ln>
                  <a:noFill/>
                </a:ln>
                <a:solidFill>
                  <a:srgbClr val="000000"/>
                </a:solidFill>
                <a:effectLst/>
                <a:uLnTx/>
                <a:uFillTx/>
                <a:latin typeface="Arial" charset="0"/>
                <a:ea typeface="+mn-ea"/>
                <a:cs typeface="+mn-cs"/>
              </a:rPr>
              <a:t>eg</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 email, FTP, web </a:t>
            </a:r>
            <a:r>
              <a:rPr kumimoji="0" lang="en-AU" sz="1200" b="0" i="0" u="none" strike="noStrike" kern="1200" cap="none" spc="0" normalizeH="0" baseline="0" noProof="0" dirty="0" err="1" smtClean="0">
                <a:ln>
                  <a:noFill/>
                </a:ln>
                <a:solidFill>
                  <a:srgbClr val="000000"/>
                </a:solidFill>
                <a:effectLst/>
                <a:uLnTx/>
                <a:uFillTx/>
                <a:latin typeface="Arial" charset="0"/>
                <a:ea typeface="+mn-ea"/>
                <a:cs typeface="+mn-cs"/>
              </a:rPr>
              <a:t>etc</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3EAA3B1-3E6E-407C-A8F9-ABCF6ADACDF0}" type="slidenum">
              <a:rPr lang="en-US" smtClean="0"/>
              <a:pPr/>
              <a:t>100</a:t>
            </a:fld>
            <a:endParaRPr lang="en-US"/>
          </a:p>
        </p:txBody>
      </p:sp>
    </p:spTree>
    <p:extLst>
      <p:ext uri="{BB962C8B-B14F-4D97-AF65-F5344CB8AC3E}">
        <p14:creationId xmlns="" xmlns:p14="http://schemas.microsoft.com/office/powerpoint/2010/main" val="3272609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CBC is the generally used block mode. The chaining provides an avalanche effect, which means the encrypted message</a:t>
            </a:r>
          </a:p>
          <a:p>
            <a:pPr eaLnBrk="1" hangingPunct="1"/>
            <a:r>
              <a:rPr lang="en-US" dirty="0" smtClean="0"/>
              <a:t>cannot be changed or rearranged without totally destroying the subsequent data.</a:t>
            </a:r>
            <a:endParaRPr lang="en-AU" dirty="0" smtClean="0"/>
          </a:p>
          <a:p>
            <a:endParaRPr lang="en-US" dirty="0"/>
          </a:p>
        </p:txBody>
      </p:sp>
      <p:sp>
        <p:nvSpPr>
          <p:cNvPr id="4" name="Slide Number Placeholder 3"/>
          <p:cNvSpPr>
            <a:spLocks noGrp="1"/>
          </p:cNvSpPr>
          <p:nvPr>
            <p:ph type="sldNum" sz="quarter" idx="10"/>
          </p:nvPr>
        </p:nvSpPr>
        <p:spPr/>
        <p:txBody>
          <a:bodyPr/>
          <a:lstStyle/>
          <a:p>
            <a:fld id="{A3EAA3B1-3E6E-407C-A8F9-ABCF6ADACDF0}" type="slidenum">
              <a:rPr lang="en-US" smtClean="0"/>
              <a:pPr/>
              <a:t>103</a:t>
            </a:fld>
            <a:endParaRPr lang="en-US"/>
          </a:p>
        </p:txBody>
      </p:sp>
    </p:spTree>
    <p:extLst>
      <p:ext uri="{BB962C8B-B14F-4D97-AF65-F5344CB8AC3E}">
        <p14:creationId xmlns="" xmlns:p14="http://schemas.microsoft.com/office/powerpoint/2010/main" val="389587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If the data is only available a bit/byte at a time (</a:t>
            </a:r>
            <a:r>
              <a:rPr kumimoji="0" lang="en-AU" sz="1200" b="0" i="0" u="none" strike="noStrike" kern="1200" cap="none" spc="0" normalizeH="0" baseline="0" noProof="0" dirty="0" err="1" smtClean="0">
                <a:ln>
                  <a:noFill/>
                </a:ln>
                <a:solidFill>
                  <a:srgbClr val="000000"/>
                </a:solidFill>
                <a:effectLst/>
                <a:uLnTx/>
                <a:uFillTx/>
                <a:latin typeface="Arial" charset="0"/>
                <a:ea typeface="+mn-ea"/>
                <a:cs typeface="+mn-cs"/>
              </a:rPr>
              <a:t>eg</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 terminal session, sensor value </a:t>
            </a:r>
            <a:r>
              <a:rPr kumimoji="0" lang="en-AU" sz="1200" b="0" i="0" u="none" strike="noStrike" kern="1200" cap="none" spc="0" normalizeH="0" baseline="0" noProof="0" dirty="0" err="1" smtClean="0">
                <a:ln>
                  <a:noFill/>
                </a:ln>
                <a:solidFill>
                  <a:srgbClr val="000000"/>
                </a:solidFill>
                <a:effectLst/>
                <a:uLnTx/>
                <a:uFillTx/>
                <a:latin typeface="Arial" charset="0"/>
                <a:ea typeface="+mn-ea"/>
                <a:cs typeface="+mn-cs"/>
              </a:rPr>
              <a:t>etc</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 then must use some other approach to encrypting it, so as not to delay the info. Idea here is to use the block cipher essentially as a </a:t>
            </a:r>
            <a:r>
              <a:rPr kumimoji="0" lang="en-AU" sz="1200" b="1" i="0" u="none" strike="noStrike" kern="1200" cap="none" spc="0" normalizeH="0" baseline="0" noProof="0" dirty="0" smtClean="0">
                <a:ln>
                  <a:noFill/>
                </a:ln>
                <a:solidFill>
                  <a:srgbClr val="000000"/>
                </a:solidFill>
                <a:effectLst/>
                <a:uLnTx/>
                <a:uFillTx/>
                <a:latin typeface="Arial" charset="0"/>
                <a:ea typeface="+mn-ea"/>
                <a:cs typeface="+mn-cs"/>
              </a:rPr>
              <a:t>pseudo-random number</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 generator (see stream cipher lecture later) and to combine these "random" bits with the message. Note as mentioned before, XOR is an easily inverted operator (just XOR with same thing again to undo). Again start with an IV to get things going, then use the </a:t>
            </a:r>
            <a:r>
              <a:rPr kumimoji="0" lang="en-AU" sz="1200" b="0" i="0" u="none" strike="noStrike" kern="1200" cap="none" spc="0" normalizeH="0" baseline="0" noProof="0" dirty="0" err="1" smtClean="0">
                <a:ln>
                  <a:noFill/>
                </a:ln>
                <a:solidFill>
                  <a:srgbClr val="000000"/>
                </a:solidFill>
                <a:effectLst/>
                <a:uLnTx/>
                <a:uFillTx/>
                <a:latin typeface="Arial" charset="0"/>
                <a:ea typeface="+mn-ea"/>
                <a:cs typeface="+mn-cs"/>
              </a:rPr>
              <a:t>ciphertext</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 as the next input. As originally defined, idea was to "consume" as much of the "random" output as needed for each message unit (bit/byte) before "bumping" bits out of the buffer and re-encrypting. This is wasteful though, and slows the encryption down as more encryptions are needed. An alternate way to think of it is to generate a block of "random" bits, consume them as message bits/bytes arrive, and when they're used up, only then feed a full block of </a:t>
            </a:r>
            <a:r>
              <a:rPr kumimoji="0" lang="en-AU" sz="1200" b="0" i="0" u="none" strike="noStrike" kern="1200" cap="none" spc="0" normalizeH="0" baseline="0" noProof="0" dirty="0" err="1" smtClean="0">
                <a:ln>
                  <a:noFill/>
                </a:ln>
                <a:solidFill>
                  <a:srgbClr val="000000"/>
                </a:solidFill>
                <a:effectLst/>
                <a:uLnTx/>
                <a:uFillTx/>
                <a:latin typeface="Arial" charset="0"/>
                <a:ea typeface="+mn-ea"/>
                <a:cs typeface="+mn-cs"/>
              </a:rPr>
              <a:t>ciphertext</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 back. This is CFB-64 mode, the most efficient. This is the usual choice for quantities of stream oriented data, and for authentication use. </a:t>
            </a:r>
          </a:p>
        </p:txBody>
      </p:sp>
      <p:sp>
        <p:nvSpPr>
          <p:cNvPr id="4" name="Slide Number Placeholder 3"/>
          <p:cNvSpPr>
            <a:spLocks noGrp="1"/>
          </p:cNvSpPr>
          <p:nvPr>
            <p:ph type="sldNum" sz="quarter" idx="10"/>
          </p:nvPr>
        </p:nvSpPr>
        <p:spPr/>
        <p:txBody>
          <a:bodyPr/>
          <a:lstStyle/>
          <a:p>
            <a:fld id="{A3EAA3B1-3E6E-407C-A8F9-ABCF6ADACDF0}" type="slidenum">
              <a:rPr lang="en-US" smtClean="0"/>
              <a:pPr/>
              <a:t>104</a:t>
            </a:fld>
            <a:endParaRPr lang="en-US"/>
          </a:p>
        </p:txBody>
      </p:sp>
    </p:spTree>
    <p:extLst>
      <p:ext uri="{BB962C8B-B14F-4D97-AF65-F5344CB8AC3E}">
        <p14:creationId xmlns="" xmlns:p14="http://schemas.microsoft.com/office/powerpoint/2010/main" val="559444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CFB is the usual stream mode. As long as can keep up with the input, doing encryptions every 8 bytes. A possible problem is that if its used over a "noisy" link, then any corrupted bit will destroy values in the current and next blocks (since the current block feeds as input to create the random bits for the next). So either must use over a reliable network transport layer (pretty usual) or use OFB. </a:t>
            </a:r>
          </a:p>
          <a:p>
            <a:endParaRPr lang="en-US" dirty="0"/>
          </a:p>
        </p:txBody>
      </p:sp>
      <p:sp>
        <p:nvSpPr>
          <p:cNvPr id="4" name="Slide Number Placeholder 3"/>
          <p:cNvSpPr>
            <a:spLocks noGrp="1"/>
          </p:cNvSpPr>
          <p:nvPr>
            <p:ph type="sldNum" sz="quarter" idx="10"/>
          </p:nvPr>
        </p:nvSpPr>
        <p:spPr/>
        <p:txBody>
          <a:bodyPr/>
          <a:lstStyle/>
          <a:p>
            <a:fld id="{A3EAA3B1-3E6E-407C-A8F9-ABCF6ADACDF0}" type="slidenum">
              <a:rPr lang="en-US" smtClean="0"/>
              <a:pPr/>
              <a:t>108</a:t>
            </a:fld>
            <a:endParaRPr lang="en-US"/>
          </a:p>
        </p:txBody>
      </p:sp>
    </p:spTree>
    <p:extLst>
      <p:ext uri="{BB962C8B-B14F-4D97-AF65-F5344CB8AC3E}">
        <p14:creationId xmlns="" xmlns:p14="http://schemas.microsoft.com/office/powerpoint/2010/main" val="1720915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Because the "random" bits are independent of the message, they must </a:t>
            </a:r>
            <a:r>
              <a:rPr kumimoji="0" lang="en-AU" sz="1200" b="1" i="0" u="none" strike="noStrike" kern="1200" cap="none" spc="0" normalizeH="0" baseline="0" noProof="0" dirty="0" smtClean="0">
                <a:ln>
                  <a:noFill/>
                </a:ln>
                <a:solidFill>
                  <a:srgbClr val="000000"/>
                </a:solidFill>
                <a:effectLst/>
                <a:uLnTx/>
                <a:uFillTx/>
                <a:latin typeface="Arial" charset="0"/>
                <a:ea typeface="+mn-ea"/>
                <a:cs typeface="+mn-cs"/>
              </a:rPr>
              <a:t>never ever</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 be used more than once (otherwise the 2 </a:t>
            </a:r>
            <a:r>
              <a:rPr kumimoji="0" lang="en-AU" sz="1200" b="0" i="0" u="none" strike="noStrike" kern="1200" cap="none" spc="0" normalizeH="0" baseline="0" noProof="0" dirty="0" err="1" smtClean="0">
                <a:ln>
                  <a:noFill/>
                </a:ln>
                <a:solidFill>
                  <a:srgbClr val="000000"/>
                </a:solidFill>
                <a:effectLst/>
                <a:uLnTx/>
                <a:uFillTx/>
                <a:latin typeface="Arial" charset="0"/>
                <a:ea typeface="+mn-ea"/>
                <a:cs typeface="+mn-cs"/>
              </a:rPr>
              <a:t>ciphertexts</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 can be combined, cancelling these bits, and leaving a "book" cipher to solve). Also, as noted, should only ever use a full block feedback </a:t>
            </a:r>
            <a:r>
              <a:rPr kumimoji="0" lang="en-AU" sz="1200" b="0" i="0" u="none" strike="noStrike" kern="1200" cap="none" spc="0" normalizeH="0" baseline="0" noProof="0" dirty="0" err="1" smtClean="0">
                <a:ln>
                  <a:noFill/>
                </a:ln>
                <a:solidFill>
                  <a:srgbClr val="000000"/>
                </a:solidFill>
                <a:effectLst/>
                <a:uLnTx/>
                <a:uFillTx/>
                <a:latin typeface="Arial" charset="0"/>
                <a:ea typeface="+mn-ea"/>
                <a:cs typeface="+mn-cs"/>
              </a:rPr>
              <a:t>ie</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 OFB-64 mode. </a:t>
            </a:r>
          </a:p>
          <a:p>
            <a:endParaRPr lang="en-US" dirty="0"/>
          </a:p>
        </p:txBody>
      </p:sp>
      <p:sp>
        <p:nvSpPr>
          <p:cNvPr id="4" name="Slide Number Placeholder 3"/>
          <p:cNvSpPr>
            <a:spLocks noGrp="1"/>
          </p:cNvSpPr>
          <p:nvPr>
            <p:ph type="sldNum" sz="quarter" idx="10"/>
          </p:nvPr>
        </p:nvSpPr>
        <p:spPr/>
        <p:txBody>
          <a:bodyPr/>
          <a:lstStyle/>
          <a:p>
            <a:fld id="{A3EAA3B1-3E6E-407C-A8F9-ABCF6ADACDF0}" type="slidenum">
              <a:rPr lang="en-US" smtClean="0"/>
              <a:pPr/>
              <a:t>111</a:t>
            </a:fld>
            <a:endParaRPr lang="en-US"/>
          </a:p>
        </p:txBody>
      </p:sp>
    </p:spTree>
    <p:extLst>
      <p:ext uri="{BB962C8B-B14F-4D97-AF65-F5344CB8AC3E}">
        <p14:creationId xmlns="" xmlns:p14="http://schemas.microsoft.com/office/powerpoint/2010/main" val="4094912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charset="0"/>
              </a:defRPr>
            </a:lvl1pPr>
            <a:lvl2pPr marL="702756" indent="-270291" defTabSz="914485" eaLnBrk="0" hangingPunct="0">
              <a:defRPr>
                <a:solidFill>
                  <a:schemeClr val="tx1"/>
                </a:solidFill>
                <a:latin typeface="Arial" charset="0"/>
              </a:defRPr>
            </a:lvl2pPr>
            <a:lvl3pPr marL="1081164" indent="-216233" defTabSz="914485" eaLnBrk="0" hangingPunct="0">
              <a:defRPr>
                <a:solidFill>
                  <a:schemeClr val="tx1"/>
                </a:solidFill>
                <a:latin typeface="Arial" charset="0"/>
              </a:defRPr>
            </a:lvl3pPr>
            <a:lvl4pPr marL="1513629" indent="-216233" defTabSz="914485" eaLnBrk="0" hangingPunct="0">
              <a:defRPr>
                <a:solidFill>
                  <a:schemeClr val="tx1"/>
                </a:solidFill>
                <a:latin typeface="Arial" charset="0"/>
              </a:defRPr>
            </a:lvl4pPr>
            <a:lvl5pPr marL="1946095" indent="-216233" defTabSz="914485" eaLnBrk="0" hangingPunct="0">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pPr eaLnBrk="1" hangingPunct="1"/>
            <a:fld id="{9B4C7EDE-F1C4-413C-855A-34AFFBB70D7B}" type="slidenum">
              <a:rPr lang="en-AU" smtClean="0"/>
              <a:pPr eaLnBrk="1" hangingPunct="1"/>
              <a:t>32</a:t>
            </a:fld>
            <a:endParaRPr lang="en-AU"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AU" dirty="0" smtClean="0"/>
              <a:t>Modern block ciphers are widely used to provide encryption of quantities of information, and/or a cryptographic checksum to ensure the contents have not been altered. We continue to use block ciphers because they are comparatively fast, and because we know a fair amount about how to design them.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charset="0"/>
              </a:defRPr>
            </a:lvl1pPr>
            <a:lvl2pPr marL="702756" indent="-270291" defTabSz="914485" eaLnBrk="0" hangingPunct="0">
              <a:defRPr>
                <a:solidFill>
                  <a:schemeClr val="tx1"/>
                </a:solidFill>
                <a:latin typeface="Arial" charset="0"/>
              </a:defRPr>
            </a:lvl2pPr>
            <a:lvl3pPr marL="1081164" indent="-216233" defTabSz="914485" eaLnBrk="0" hangingPunct="0">
              <a:defRPr>
                <a:solidFill>
                  <a:schemeClr val="tx1"/>
                </a:solidFill>
                <a:latin typeface="Arial" charset="0"/>
              </a:defRPr>
            </a:lvl3pPr>
            <a:lvl4pPr marL="1513629" indent="-216233" defTabSz="914485" eaLnBrk="0" hangingPunct="0">
              <a:defRPr>
                <a:solidFill>
                  <a:schemeClr val="tx1"/>
                </a:solidFill>
                <a:latin typeface="Arial" charset="0"/>
              </a:defRPr>
            </a:lvl4pPr>
            <a:lvl5pPr marL="1946095" indent="-216233" defTabSz="914485" eaLnBrk="0" hangingPunct="0">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pPr eaLnBrk="1" hangingPunct="1"/>
            <a:fld id="{1A3295DE-0078-4319-8C29-0BF3D34B13D1}" type="slidenum">
              <a:rPr lang="en-AU" smtClean="0"/>
              <a:pPr eaLnBrk="1" hangingPunct="1"/>
              <a:t>33</a:t>
            </a:fld>
            <a:endParaRPr lang="en-AU"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AU" dirty="0" smtClean="0"/>
              <a:t>Modern block ciphers are widely used to provide encryption of quantities of information, and/or a cryptographic checksum to ensure the contents have not been altered. We continue to use block ciphers because they are comparatively fast, and because we know a fair amount about how to design them.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err="1" smtClean="0">
                <a:latin typeface="Arial" pitchFamily="34" charset="0"/>
                <a:ea typeface="ＭＳ Ｐゴシック" pitchFamily="34" charset="-128"/>
                <a:cs typeface="Arial" pitchFamily="34" charset="0"/>
              </a:rPr>
              <a:t>Feistel</a:t>
            </a:r>
            <a:r>
              <a:rPr lang="en-AU" dirty="0" smtClean="0">
                <a:latin typeface="Arial" pitchFamily="34" charset="0"/>
                <a:ea typeface="ＭＳ Ｐゴシック" pitchFamily="34" charset="-128"/>
                <a:cs typeface="Arial" pitchFamily="34" charset="0"/>
              </a:rPr>
              <a:t> refers to an </a:t>
            </a:r>
            <a:r>
              <a:rPr lang="en-AU" i="1" dirty="0" smtClean="0">
                <a:latin typeface="Arial" pitchFamily="34" charset="0"/>
                <a:ea typeface="ＭＳ Ｐゴシック" pitchFamily="34" charset="-128"/>
                <a:cs typeface="Arial" pitchFamily="34" charset="0"/>
              </a:rPr>
              <a:t>n</a:t>
            </a:r>
            <a:r>
              <a:rPr lang="en-AU" dirty="0" smtClean="0">
                <a:latin typeface="Arial" pitchFamily="34" charset="0"/>
                <a:ea typeface="ＭＳ Ｐゴシック" pitchFamily="34" charset="-128"/>
                <a:cs typeface="Arial" pitchFamily="34" charset="0"/>
              </a:rPr>
              <a:t>-bit general substitution as an ideal block cipher, because it allows for the maximum number of possible encryption mappings from the plaintext to </a:t>
            </a:r>
            <a:r>
              <a:rPr lang="en-AU" dirty="0" err="1" smtClean="0">
                <a:latin typeface="Arial" pitchFamily="34" charset="0"/>
                <a:ea typeface="ＭＳ Ｐゴシック" pitchFamily="34" charset="-128"/>
                <a:cs typeface="Arial" pitchFamily="34" charset="0"/>
              </a:rPr>
              <a:t>ciphertext</a:t>
            </a:r>
            <a:r>
              <a:rPr lang="en-AU" dirty="0" smtClean="0">
                <a:latin typeface="Arial" pitchFamily="34" charset="0"/>
                <a:ea typeface="ＭＳ Ｐゴシック" pitchFamily="34" charset="-128"/>
                <a:cs typeface="Arial" pitchFamily="34" charset="0"/>
              </a:rPr>
              <a:t> block. </a:t>
            </a:r>
            <a:r>
              <a:rPr lang="en-US" dirty="0" smtClean="0">
                <a:latin typeface="Arial" pitchFamily="34" charset="0"/>
                <a:ea typeface="ＭＳ Ｐゴシック" pitchFamily="34" charset="-128"/>
                <a:cs typeface="Arial" pitchFamily="34" charset="0"/>
              </a:rPr>
              <a:t>A 4-bit input produces one of 16 possible input states, which is mapped by the substitution cipher into a unique one of 16 possible output states, each of which is represented by 4 </a:t>
            </a:r>
            <a:r>
              <a:rPr lang="en-US" dirty="0" err="1" smtClean="0">
                <a:latin typeface="Arial" pitchFamily="34" charset="0"/>
                <a:ea typeface="ＭＳ Ｐゴシック" pitchFamily="34" charset="-128"/>
                <a:cs typeface="Arial" pitchFamily="34" charset="0"/>
              </a:rPr>
              <a:t>ciphertext</a:t>
            </a:r>
            <a:r>
              <a:rPr lang="en-US" dirty="0" smtClean="0">
                <a:latin typeface="Arial" pitchFamily="34" charset="0"/>
                <a:ea typeface="ＭＳ Ｐゴシック" pitchFamily="34" charset="-128"/>
                <a:cs typeface="Arial" pitchFamily="34" charset="0"/>
              </a:rPr>
              <a:t> bits. The encryption and decryption mappings can be defined by a tabulation, as shown in </a:t>
            </a:r>
            <a:r>
              <a:rPr lang="en-AU" dirty="0" smtClean="0">
                <a:latin typeface="Arial" pitchFamily="34" charset="0"/>
                <a:ea typeface="ＭＳ Ｐゴシック" pitchFamily="34" charset="-128"/>
                <a:cs typeface="Arial" pitchFamily="34" charset="0"/>
              </a:rPr>
              <a:t>Stallings Figure 3.2. It illustrates a tiny 4-bit substitution to show that each possible input can be arbitrarily mapped to any output - which is why its complexity grows so rapidly.</a:t>
            </a:r>
          </a:p>
          <a:p>
            <a:endParaRPr lang="en-US" dirty="0"/>
          </a:p>
        </p:txBody>
      </p:sp>
      <p:sp>
        <p:nvSpPr>
          <p:cNvPr id="4" name="Slide Number Placeholder 3"/>
          <p:cNvSpPr>
            <a:spLocks noGrp="1"/>
          </p:cNvSpPr>
          <p:nvPr>
            <p:ph type="sldNum" sz="quarter" idx="10"/>
          </p:nvPr>
        </p:nvSpPr>
        <p:spPr/>
        <p:txBody>
          <a:bodyPr/>
          <a:lstStyle/>
          <a:p>
            <a:fld id="{A3EAA3B1-3E6E-407C-A8F9-ABCF6ADACDF0}" type="slidenum">
              <a:rPr lang="en-US" smtClean="0"/>
              <a:pPr/>
              <a:t>39</a:t>
            </a:fld>
            <a:endParaRPr lang="en-US"/>
          </a:p>
        </p:txBody>
      </p:sp>
    </p:spTree>
    <p:extLst>
      <p:ext uri="{BB962C8B-B14F-4D97-AF65-F5344CB8AC3E}">
        <p14:creationId xmlns="" xmlns:p14="http://schemas.microsoft.com/office/powerpoint/2010/main" val="163321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Note that the s-boxes provide the “confusion” of data and key values, whilst the permutation P then spreads this as widely as possible, so each S-box output affects as many S-box inputs in the next round as possible, giving “diffusion”.</a:t>
            </a: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3EAA3B1-3E6E-407C-A8F9-ABCF6ADACDF0}" type="slidenum">
              <a:rPr lang="en-US" smtClean="0"/>
              <a:pPr/>
              <a:t>61</a:t>
            </a:fld>
            <a:endParaRPr lang="en-US"/>
          </a:p>
        </p:txBody>
      </p:sp>
    </p:spTree>
    <p:extLst>
      <p:ext uri="{BB962C8B-B14F-4D97-AF65-F5344CB8AC3E}">
        <p14:creationId xmlns="" xmlns:p14="http://schemas.microsoft.com/office/powerpoint/2010/main" val="1156269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DES finally and definitively proved insecure in July 1998, when the Electronic Frontier Foundation (EFF) announced that it had broken a DES encryption using a special-purpose "DES cracker" machine that was built for less than $250,000. The attack took less than three days. The</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EFF has published a detailed description of the machine, enabling others to build their own cracker [EFF98].</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AU" sz="1200" b="0" i="0" u="none" strike="noStrike" kern="1200" cap="none" spc="0" normalizeH="0" baseline="0" noProof="0" dirty="0" smtClean="0">
              <a:ln>
                <a:noFill/>
              </a:ln>
              <a:solidFill>
                <a:srgbClr val="000000"/>
              </a:solidFill>
              <a:effectLst/>
              <a:uLnTx/>
              <a:uFillTx/>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A3EAA3B1-3E6E-407C-A8F9-ABCF6ADACDF0}" type="slidenum">
              <a:rPr lang="en-US" smtClean="0"/>
              <a:pPr/>
              <a:t>78</a:t>
            </a:fld>
            <a:endParaRPr lang="en-US"/>
          </a:p>
        </p:txBody>
      </p:sp>
    </p:spTree>
    <p:extLst>
      <p:ext uri="{BB962C8B-B14F-4D97-AF65-F5344CB8AC3E}">
        <p14:creationId xmlns="" xmlns:p14="http://schemas.microsoft.com/office/powerpoint/2010/main" val="147090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AES analysis process has highlighted this attack approach, and is a concern</a:t>
            </a:r>
            <a:endParaRPr lang="en-US" dirty="0"/>
          </a:p>
        </p:txBody>
      </p:sp>
      <p:sp>
        <p:nvSpPr>
          <p:cNvPr id="4" name="Slide Number Placeholder 3"/>
          <p:cNvSpPr>
            <a:spLocks noGrp="1"/>
          </p:cNvSpPr>
          <p:nvPr>
            <p:ph type="sldNum" sz="quarter" idx="10"/>
          </p:nvPr>
        </p:nvSpPr>
        <p:spPr/>
        <p:txBody>
          <a:bodyPr/>
          <a:lstStyle/>
          <a:p>
            <a:fld id="{A3EAA3B1-3E6E-407C-A8F9-ABCF6ADACDF0}" type="slidenum">
              <a:rPr lang="en-US" smtClean="0"/>
              <a:pPr/>
              <a:t>79</a:t>
            </a:fld>
            <a:endParaRPr lang="en-US"/>
          </a:p>
        </p:txBody>
      </p:sp>
    </p:spTree>
    <p:extLst>
      <p:ext uri="{BB962C8B-B14F-4D97-AF65-F5344CB8AC3E}">
        <p14:creationId xmlns="" xmlns:p14="http://schemas.microsoft.com/office/powerpoint/2010/main" val="2266825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In [BIHA93] show Differential Cryptanalysis can successfully </a:t>
            </a:r>
            <a:r>
              <a:rPr kumimoji="0" lang="en-AU" sz="1200" b="0" i="0" u="none" strike="noStrike" kern="1200" cap="none" spc="0" normalizeH="0" baseline="0" noProof="0" dirty="0" err="1" smtClean="0">
                <a:ln>
                  <a:noFill/>
                </a:ln>
                <a:solidFill>
                  <a:srgbClr val="000000"/>
                </a:solidFill>
                <a:effectLst/>
                <a:uLnTx/>
                <a:uFillTx/>
                <a:latin typeface="Arial" charset="0"/>
                <a:ea typeface="+mn-ea"/>
                <a:cs typeface="+mn-cs"/>
              </a:rPr>
              <a:t>cryptanalyse</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 DES with an effort on the order of 2</a:t>
            </a:r>
            <a:r>
              <a:rPr kumimoji="0" lang="en-AU" sz="1200" b="0" i="0" u="none" strike="noStrike" kern="1200" cap="none" spc="0" normalizeH="0" baseline="30000" noProof="0" dirty="0" smtClean="0">
                <a:ln>
                  <a:noFill/>
                </a:ln>
                <a:solidFill>
                  <a:srgbClr val="000000"/>
                </a:solidFill>
                <a:effectLst/>
                <a:uLnTx/>
                <a:uFillTx/>
                <a:latin typeface="Arial" charset="0"/>
                <a:ea typeface="+mn-ea"/>
                <a:cs typeface="+mn-cs"/>
              </a:rPr>
              <a:t>47</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 requiring 2</a:t>
            </a:r>
            <a:r>
              <a:rPr kumimoji="0" lang="en-AU" sz="1200" b="0" i="0" u="none" strike="noStrike" kern="1200" cap="none" spc="0" normalizeH="0" baseline="30000" noProof="0" dirty="0" smtClean="0">
                <a:ln>
                  <a:noFill/>
                </a:ln>
                <a:solidFill>
                  <a:srgbClr val="000000"/>
                </a:solidFill>
                <a:effectLst/>
                <a:uLnTx/>
                <a:uFillTx/>
                <a:latin typeface="Arial" charset="0"/>
                <a:ea typeface="+mn-ea"/>
                <a:cs typeface="+mn-cs"/>
              </a:rPr>
              <a:t>47</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 chosen plaintexts.</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Differential cryptanalysis was known to the IBM DES design team as early as 1974, and influenced the design of the S-boxes and the permutation P. Compare with cryptanalysis of an eight-round LUCIFER algorithm requires only 256 chosen plaintexts, whereas an attack on an eight-round version of DES requires 2</a:t>
            </a:r>
            <a:r>
              <a:rPr kumimoji="0" lang="en-AU" sz="1200" b="0" i="0" u="none" strike="noStrike" kern="1200" cap="none" spc="0" normalizeH="0" baseline="30000" noProof="0" dirty="0" smtClean="0">
                <a:ln>
                  <a:noFill/>
                </a:ln>
                <a:solidFill>
                  <a:srgbClr val="000000"/>
                </a:solidFill>
                <a:effectLst/>
                <a:uLnTx/>
                <a:uFillTx/>
                <a:latin typeface="Arial" charset="0"/>
                <a:ea typeface="+mn-ea"/>
                <a:cs typeface="+mn-cs"/>
              </a:rPr>
              <a:t>14</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 chosen plaintexts.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AU"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AU"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AU"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AU" sz="1200" b="0" i="0" u="none" strike="noStrike" kern="1200" cap="none" spc="0" normalizeH="0" baseline="0" noProof="0" dirty="0" smtClean="0">
              <a:ln>
                <a:noFill/>
              </a:ln>
              <a:solidFill>
                <a:srgbClr val="000000"/>
              </a:solidFill>
              <a:effectLst/>
              <a:uLnTx/>
              <a:uFillTx/>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A3EAA3B1-3E6E-407C-A8F9-ABCF6ADACDF0}" type="slidenum">
              <a:rPr lang="en-US" smtClean="0"/>
              <a:pPr/>
              <a:t>82</a:t>
            </a:fld>
            <a:endParaRPr lang="en-US"/>
          </a:p>
        </p:txBody>
      </p:sp>
    </p:spTree>
    <p:extLst>
      <p:ext uri="{BB962C8B-B14F-4D97-AF65-F5344CB8AC3E}">
        <p14:creationId xmlns="" xmlns:p14="http://schemas.microsoft.com/office/powerpoint/2010/main" val="425563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Called </a:t>
            </a:r>
            <a:r>
              <a:rPr kumimoji="0" lang="en-AU" sz="1200" b="1" i="0" u="none" strike="noStrike" kern="1200" cap="none" spc="0" normalizeH="0" baseline="0" noProof="0" dirty="0" smtClean="0">
                <a:ln>
                  <a:noFill/>
                </a:ln>
                <a:solidFill>
                  <a:srgbClr val="000000"/>
                </a:solidFill>
                <a:effectLst/>
                <a:uLnTx/>
                <a:uFillTx/>
                <a:latin typeface="Arial" charset="0"/>
                <a:ea typeface="+mn-ea"/>
                <a:cs typeface="+mn-cs"/>
              </a:rPr>
              <a:t>Differential Cryptanalysis</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 because the analysis compares </a:t>
            </a:r>
            <a:r>
              <a:rPr kumimoji="0" lang="en-AU" sz="1200" b="1" i="0" u="none" strike="noStrike" kern="1200" cap="none" spc="0" normalizeH="0" baseline="0" noProof="0" dirty="0" smtClean="0">
                <a:ln>
                  <a:noFill/>
                </a:ln>
                <a:solidFill>
                  <a:srgbClr val="000000"/>
                </a:solidFill>
                <a:effectLst/>
                <a:uLnTx/>
                <a:uFillTx/>
                <a:latin typeface="Arial" charset="0"/>
                <a:ea typeface="+mn-ea"/>
                <a:cs typeface="+mn-cs"/>
              </a:rPr>
              <a:t>differences</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 between two related, encryptions - and looking for </a:t>
            </a:r>
            <a:r>
              <a:rPr kumimoji="0" lang="en-AU" sz="1200" b="1" i="0" u="none" strike="noStrike" kern="1200" cap="none" spc="0" normalizeH="0" baseline="0" noProof="0" dirty="0" smtClean="0">
                <a:ln>
                  <a:noFill/>
                </a:ln>
                <a:solidFill>
                  <a:srgbClr val="000000"/>
                </a:solidFill>
                <a:effectLst/>
                <a:uLnTx/>
                <a:uFillTx/>
                <a:latin typeface="Arial" charset="0"/>
                <a:ea typeface="+mn-ea"/>
                <a:cs typeface="+mn-cs"/>
              </a:rPr>
              <a:t>known difference in</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 leading to a </a:t>
            </a:r>
            <a:r>
              <a:rPr kumimoji="0" lang="en-AU" sz="1200" b="1" i="0" u="none" strike="noStrike" kern="1200" cap="none" spc="0" normalizeH="0" baseline="0" noProof="0" dirty="0" smtClean="0">
                <a:ln>
                  <a:noFill/>
                </a:ln>
                <a:solidFill>
                  <a:srgbClr val="000000"/>
                </a:solidFill>
                <a:effectLst/>
                <a:uLnTx/>
                <a:uFillTx/>
                <a:latin typeface="Arial" charset="0"/>
                <a:ea typeface="+mn-ea"/>
                <a:cs typeface="+mn-cs"/>
              </a:rPr>
              <a:t>known difference out</a:t>
            </a:r>
            <a:r>
              <a:rPr kumimoji="0" lang="en-AU" sz="1200" b="0" i="0" u="none" strike="noStrike" kern="1200" cap="none" spc="0" normalizeH="0" baseline="0" noProof="0" dirty="0" smtClean="0">
                <a:ln>
                  <a:noFill/>
                </a:ln>
                <a:solidFill>
                  <a:srgbClr val="000000"/>
                </a:solidFill>
                <a:effectLst/>
                <a:uLnTx/>
                <a:uFillTx/>
                <a:latin typeface="Arial"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3EAA3B1-3E6E-407C-A8F9-ABCF6ADACDF0}" type="slidenum">
              <a:rPr lang="en-US" smtClean="0"/>
              <a:pPr/>
              <a:t>84</a:t>
            </a:fld>
            <a:endParaRPr lang="en-US"/>
          </a:p>
        </p:txBody>
      </p:sp>
    </p:spTree>
    <p:extLst>
      <p:ext uri="{BB962C8B-B14F-4D97-AF65-F5344CB8AC3E}">
        <p14:creationId xmlns="" xmlns:p14="http://schemas.microsoft.com/office/powerpoint/2010/main" val="3012691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en-US" smtClean="0"/>
              <a:t>Click to edit Master title style</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3E24541-E26F-411F-A22C-D631EC0219D1}" type="datetimeFigureOut">
              <a:rPr lang="en-US" smtClean="0"/>
              <a:pPr/>
              <a:t>3/4/2012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2AA84338-8720-4695-9AFC-E196B831B50E}" type="slidenum">
              <a:rPr lang="en-US" smtClean="0"/>
              <a:pPr/>
              <a:t>‹#›</a:t>
            </a:fld>
            <a:endParaRPr lang="en-US"/>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E24541-E26F-411F-A22C-D631EC0219D1}" type="datetimeFigureOut">
              <a:rPr lang="en-US" smtClean="0"/>
              <a:pPr/>
              <a:t>3/4/2012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A84338-8720-4695-9AFC-E196B831B50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E24541-E26F-411F-A22C-D631EC0219D1}" type="datetimeFigureOut">
              <a:rPr lang="en-US" smtClean="0"/>
              <a:pPr/>
              <a:t>3/4/2012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A84338-8720-4695-9AFC-E196B831B50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9388" y="115888"/>
            <a:ext cx="8964612" cy="6334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96975"/>
            <a:ext cx="4038600" cy="4929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196975"/>
            <a:ext cx="4038600" cy="238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36975"/>
            <a:ext cx="4038600" cy="2389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0"/>
          </p:nvPr>
        </p:nvSpPr>
        <p:spPr>
          <a:ln/>
        </p:spPr>
        <p:txBody>
          <a:bodyPr/>
          <a:lstStyle>
            <a:lvl1pPr>
              <a:defRPr/>
            </a:lvl1pPr>
          </a:lstStyle>
          <a:p>
            <a:pPr>
              <a:defRPr/>
            </a:pPr>
            <a:r>
              <a:rPr lang="en-AU"/>
              <a:t>Information Security - Block Cipher and the Data Encryption Standard - Dr. Hussein Al-Bahadili </a:t>
            </a:r>
          </a:p>
        </p:txBody>
      </p:sp>
      <p:sp>
        <p:nvSpPr>
          <p:cNvPr id="7" name="Rectangle 6"/>
          <p:cNvSpPr>
            <a:spLocks noGrp="1" noChangeArrowheads="1"/>
          </p:cNvSpPr>
          <p:nvPr>
            <p:ph type="sldNum" sz="quarter" idx="11"/>
          </p:nvPr>
        </p:nvSpPr>
        <p:spPr>
          <a:ln/>
        </p:spPr>
        <p:txBody>
          <a:bodyPr/>
          <a:lstStyle>
            <a:lvl1pPr>
              <a:defRPr/>
            </a:lvl1pPr>
          </a:lstStyle>
          <a:p>
            <a:pPr>
              <a:defRPr/>
            </a:pPr>
            <a:fld id="{F43DE0C7-051D-472E-B1A0-7A105BA6FA2A}" type="slidenum">
              <a:rPr lang="ar-SA"/>
              <a:pPr>
                <a:defRPr/>
              </a:pPr>
              <a:t>‹#›</a:t>
            </a:fld>
            <a:r>
              <a:rPr lang="en-US"/>
              <a:t>/91</a:t>
            </a:r>
            <a:endParaRPr lang="en-AU"/>
          </a:p>
        </p:txBody>
      </p:sp>
    </p:spTree>
    <p:extLst>
      <p:ext uri="{BB962C8B-B14F-4D97-AF65-F5344CB8AC3E}">
        <p14:creationId xmlns="" xmlns:p14="http://schemas.microsoft.com/office/powerpoint/2010/main" val="4116967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n-US" smtClean="0"/>
              <a:t>Click to edit Master title style</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3E24541-E26F-411F-A22C-D631EC0219D1}" type="datetimeFigureOut">
              <a:rPr lang="en-US" smtClean="0"/>
              <a:pPr/>
              <a:t>3/4/2012</a:t>
            </a:fld>
            <a:endParaRPr lang="en-US"/>
          </a:p>
        </p:txBody>
      </p:sp>
      <p:sp>
        <p:nvSpPr>
          <p:cNvPr id="10" name="Slide Number Placeholder 9"/>
          <p:cNvSpPr>
            <a:spLocks noGrp="1"/>
          </p:cNvSpPr>
          <p:nvPr>
            <p:ph type="sldNum" sz="quarter" idx="11"/>
          </p:nvPr>
        </p:nvSpPr>
        <p:spPr/>
        <p:txBody>
          <a:bodyPr/>
          <a:lstStyle/>
          <a:p>
            <a:fld id="{2AA84338-8720-4695-9AFC-E196B831B50E}" type="slidenum">
              <a:rPr lang="en-US" smtClean="0"/>
              <a:pPr/>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n-US" smtClean="0"/>
              <a:t>Click to edit Master title style</a:t>
            </a:r>
            <a:endParaRPr lang="en-US" dirty="0"/>
          </a:p>
        </p:txBody>
      </p:sp>
      <p:sp>
        <p:nvSpPr>
          <p:cNvPr id="19" name="Date Placeholder 18"/>
          <p:cNvSpPr>
            <a:spLocks noGrp="1"/>
          </p:cNvSpPr>
          <p:nvPr>
            <p:ph type="dt" sz="half" idx="10"/>
          </p:nvPr>
        </p:nvSpPr>
        <p:spPr/>
        <p:txBody>
          <a:bodyPr/>
          <a:lstStyle/>
          <a:p>
            <a:fld id="{D3E24541-E26F-411F-A22C-D631EC0219D1}" type="datetimeFigureOut">
              <a:rPr lang="en-US" smtClean="0"/>
              <a:pPr/>
              <a:t>3/4/2012</a:t>
            </a:fld>
            <a:endParaRPr lang="en-US"/>
          </a:p>
        </p:txBody>
      </p:sp>
      <p:sp>
        <p:nvSpPr>
          <p:cNvPr id="20" name="Slide Number Placeholder 19"/>
          <p:cNvSpPr>
            <a:spLocks noGrp="1"/>
          </p:cNvSpPr>
          <p:nvPr>
            <p:ph type="sldNum" sz="quarter" idx="11"/>
          </p:nvPr>
        </p:nvSpPr>
        <p:spPr/>
        <p:txBody>
          <a:bodyPr/>
          <a:lstStyle/>
          <a:p>
            <a:fld id="{2AA84338-8720-4695-9AFC-E196B831B50E}" type="slidenum">
              <a:rPr lang="en-US" smtClean="0"/>
              <a:pPr/>
              <a:t>‹#›</a:t>
            </a:fld>
            <a:endParaRPr lang="en-US"/>
          </a:p>
        </p:txBody>
      </p:sp>
      <p:sp>
        <p:nvSpPr>
          <p:cNvPr id="21" name="Footer Placeholder 20"/>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D3E24541-E26F-411F-A22C-D631EC0219D1}" type="datetimeFigureOut">
              <a:rPr lang="en-US" smtClean="0"/>
              <a:pPr/>
              <a:t>3/4/2012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A84338-8720-4695-9AFC-E196B831B50E}" type="slidenum">
              <a:rPr lang="en-US" smtClean="0"/>
              <a:pPr/>
              <a:t>‹#›</a:t>
            </a:fld>
            <a:endParaRPr lang="en-US"/>
          </a:p>
        </p:txBody>
      </p:sp>
      <p:sp>
        <p:nvSpPr>
          <p:cNvPr id="9" name="Content Placeholder 8"/>
          <p:cNvSpPr>
            <a:spLocks noGrp="1"/>
          </p:cNvSpPr>
          <p:nvPr>
            <p:ph sz="quarter" idx="13"/>
          </p:nvPr>
        </p:nvSpPr>
        <p:spPr>
          <a:xfrm>
            <a:off x="12161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3E24541-E26F-411F-A22C-D631EC0219D1}" type="datetimeFigureOut">
              <a:rPr lang="en-US" smtClean="0"/>
              <a:pPr/>
              <a:t>3/4/2012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A84338-8720-4695-9AFC-E196B831B50E}" type="slidenum">
              <a:rPr lang="en-US" smtClean="0"/>
              <a:pPr/>
              <a:t>‹#›</a:t>
            </a:fld>
            <a:endParaRPr lang="en-US"/>
          </a:p>
        </p:txBody>
      </p:sp>
      <p:sp>
        <p:nvSpPr>
          <p:cNvPr id="11" name="Content Placeholder 10"/>
          <p:cNvSpPr>
            <a:spLocks noGrp="1"/>
          </p:cNvSpPr>
          <p:nvPr>
            <p:ph sz="quarter" idx="13"/>
          </p:nvPr>
        </p:nvSpPr>
        <p:spPr>
          <a:xfrm>
            <a:off x="1216152" y="1380744"/>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3E24541-E26F-411F-A22C-D631EC0219D1}" type="datetimeFigureOut">
              <a:rPr lang="en-US" smtClean="0"/>
              <a:pPr/>
              <a:t>3/4/2012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A84338-8720-4695-9AFC-E196B831B50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3E24541-E26F-411F-A22C-D631EC0219D1}" type="datetimeFigureOut">
              <a:rPr lang="en-US" smtClean="0"/>
              <a:pPr/>
              <a:t>3/4/2012</a:t>
            </a:fld>
            <a:endParaRPr lang="en-US"/>
          </a:p>
        </p:txBody>
      </p:sp>
      <p:sp>
        <p:nvSpPr>
          <p:cNvPr id="6" name="Slide Number Placeholder 5"/>
          <p:cNvSpPr>
            <a:spLocks noGrp="1"/>
          </p:cNvSpPr>
          <p:nvPr>
            <p:ph type="sldNum" sz="quarter" idx="11"/>
          </p:nvPr>
        </p:nvSpPr>
        <p:spPr/>
        <p:txBody>
          <a:bodyPr/>
          <a:lstStyle/>
          <a:p>
            <a:fld id="{2AA84338-8720-4695-9AFC-E196B831B50E}" type="slidenum">
              <a:rPr lang="en-US" smtClean="0"/>
              <a:pPr/>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Content Placeholder 13"/>
          <p:cNvSpPr>
            <a:spLocks noGrp="1"/>
          </p:cNvSpPr>
          <p:nvPr>
            <p:ph sz="quarter" idx="13"/>
          </p:nvPr>
        </p:nvSpPr>
        <p:spPr>
          <a:xfrm>
            <a:off x="914400" y="381000"/>
            <a:ext cx="48006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D3E24541-E26F-411F-A22C-D631EC0219D1}" type="datetimeFigureOut">
              <a:rPr lang="en-US" smtClean="0"/>
              <a:pPr/>
              <a:t>3/4/2012</a:t>
            </a:fld>
            <a:endParaRPr lang="en-US"/>
          </a:p>
        </p:txBody>
      </p:sp>
      <p:sp>
        <p:nvSpPr>
          <p:cNvPr id="10" name="Slide Number Placeholder 9"/>
          <p:cNvSpPr>
            <a:spLocks noGrp="1"/>
          </p:cNvSpPr>
          <p:nvPr>
            <p:ph type="sldNum" sz="quarter" idx="15"/>
          </p:nvPr>
        </p:nvSpPr>
        <p:spPr/>
        <p:txBody>
          <a:bodyPr/>
          <a:lstStyle/>
          <a:p>
            <a:fld id="{2AA84338-8720-4695-9AFC-E196B831B50E}" type="slidenum">
              <a:rPr lang="en-US" smtClean="0"/>
              <a:pPr/>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E24541-E26F-411F-A22C-D631EC0219D1}" type="datetimeFigureOut">
              <a:rPr lang="en-US" smtClean="0"/>
              <a:pPr/>
              <a:t>3/4/2012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A84338-8720-4695-9AFC-E196B831B50E}"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2AA84338-8720-4695-9AFC-E196B831B50E}" type="slidenum">
              <a:rPr lang="en-US" smtClean="0"/>
              <a:pPr/>
              <a:t>‹#›</a:t>
            </a:fld>
            <a:endParaRPr lang="en-US"/>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fld id="{D3E24541-E26F-411F-A22C-D631EC0219D1}" type="datetimeFigureOut">
              <a:rPr lang="en-US" smtClean="0"/>
              <a:pPr/>
              <a:t>3/4/2012</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14.png"/></Relationships>
</file>

<file path=ppt/slides/_rels/slide10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14.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0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0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14.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Grp="1" noChangeArrowheads="1"/>
          </p:cNvSpPr>
          <p:nvPr>
            <p:ph type="title"/>
          </p:nvPr>
        </p:nvSpPr>
        <p:spPr bwMode="auto">
          <a:xfrm>
            <a:off x="990600" y="381000"/>
            <a:ext cx="7239000" cy="11430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cs typeface="Arial" charset="0"/>
              </a:rPr>
              <a:t>Block Ciphers and the Data Encryption Standard</a:t>
            </a:r>
            <a:endParaRPr lang="en-GB" sz="2400" b="1" dirty="0">
              <a:cs typeface="Arial" charset="0"/>
            </a:endParaRPr>
          </a:p>
        </p:txBody>
      </p:sp>
      <p:sp>
        <p:nvSpPr>
          <p:cNvPr id="6" name="TextBox 5"/>
          <p:cNvSpPr txBox="1"/>
          <p:nvPr/>
        </p:nvSpPr>
        <p:spPr>
          <a:xfrm>
            <a:off x="1143000" y="1828800"/>
            <a:ext cx="7467600" cy="646331"/>
          </a:xfrm>
          <a:prstGeom prst="rect">
            <a:avLst/>
          </a:prstGeom>
          <a:noFill/>
        </p:spPr>
        <p:txBody>
          <a:bodyPr wrap="square" rtlCol="0">
            <a:spAutoFit/>
          </a:bodyPr>
          <a:lstStyle/>
          <a:p>
            <a:r>
              <a:rPr lang="en-US" sz="3600" dirty="0" smtClean="0"/>
              <a:t>Information and Network Security</a:t>
            </a:r>
            <a:endParaRPr lang="en-US" sz="3600" dirty="0"/>
          </a:p>
        </p:txBody>
      </p:sp>
      <p:sp>
        <p:nvSpPr>
          <p:cNvPr id="7" name="TextBox 6"/>
          <p:cNvSpPr txBox="1"/>
          <p:nvPr/>
        </p:nvSpPr>
        <p:spPr>
          <a:xfrm>
            <a:off x="1752600" y="3429000"/>
            <a:ext cx="5638800" cy="584775"/>
          </a:xfrm>
          <a:prstGeom prst="rect">
            <a:avLst/>
          </a:prstGeom>
          <a:noFill/>
        </p:spPr>
        <p:txBody>
          <a:bodyPr wrap="square" rtlCol="0">
            <a:spAutoFit/>
          </a:bodyPr>
          <a:lstStyle/>
          <a:p>
            <a:pPr algn="ctr"/>
            <a:r>
              <a:rPr lang="en-US" dirty="0" smtClean="0"/>
              <a:t>  </a:t>
            </a:r>
            <a:r>
              <a:rPr lang="en-US" sz="3200" dirty="0" smtClean="0"/>
              <a:t>Dr. </a:t>
            </a:r>
            <a:r>
              <a:rPr lang="en-US" sz="3200" dirty="0" err="1" smtClean="0"/>
              <a:t>Hadi</a:t>
            </a:r>
            <a:r>
              <a:rPr lang="en-US" sz="3200" dirty="0" smtClean="0"/>
              <a:t> AL </a:t>
            </a:r>
            <a:r>
              <a:rPr lang="en-US" sz="3200" dirty="0" err="1" smtClean="0"/>
              <a:t>Saadi</a:t>
            </a:r>
            <a:endParaRPr lang="en-US" sz="3200" dirty="0"/>
          </a:p>
        </p:txBody>
      </p:sp>
    </p:spTree>
    <p:extLst>
      <p:ext uri="{BB962C8B-B14F-4D97-AF65-F5344CB8AC3E}">
        <p14:creationId xmlns="" xmlns:p14="http://schemas.microsoft.com/office/powerpoint/2010/main" val="3353884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382934" y="1009650"/>
            <a:ext cx="4148041" cy="5235575"/>
            <a:chOff x="1620" y="900"/>
            <a:chExt cx="7560" cy="9900"/>
          </a:xfrm>
        </p:grpSpPr>
        <p:sp>
          <p:nvSpPr>
            <p:cNvPr id="3" name="Line 5"/>
            <p:cNvSpPr>
              <a:spLocks noChangeShapeType="1"/>
            </p:cNvSpPr>
            <p:nvPr/>
          </p:nvSpPr>
          <p:spPr bwMode="auto">
            <a:xfrm>
              <a:off x="5340" y="6380"/>
              <a:ext cx="0" cy="720"/>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 name="Line 6"/>
            <p:cNvSpPr>
              <a:spLocks noChangeShapeType="1"/>
            </p:cNvSpPr>
            <p:nvPr/>
          </p:nvSpPr>
          <p:spPr bwMode="auto">
            <a:xfrm>
              <a:off x="5320" y="4940"/>
              <a:ext cx="0" cy="54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 name="Line 7"/>
            <p:cNvSpPr>
              <a:spLocks noChangeShapeType="1"/>
            </p:cNvSpPr>
            <p:nvPr/>
          </p:nvSpPr>
          <p:spPr bwMode="auto">
            <a:xfrm>
              <a:off x="5320" y="7500"/>
              <a:ext cx="0" cy="54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 name="Text Box 8"/>
            <p:cNvSpPr txBox="1">
              <a:spLocks noChangeArrowheads="1"/>
            </p:cNvSpPr>
            <p:nvPr/>
          </p:nvSpPr>
          <p:spPr bwMode="auto">
            <a:xfrm>
              <a:off x="2019" y="3959"/>
              <a:ext cx="1622" cy="540"/>
            </a:xfrm>
            <a:prstGeom prst="rect">
              <a:avLst/>
            </a:prstGeom>
            <a:solidFill>
              <a:srgbClr val="CCFFCC"/>
            </a:solidFill>
            <a:ln w="38100">
              <a:solidFill>
                <a:srgbClr val="0000FF"/>
              </a:solidFill>
              <a:miter lim="800000"/>
              <a:headEnd/>
              <a:tailEnd/>
            </a:ln>
            <a:effectLst>
              <a:outerShdw dist="53882" dir="2700000" algn="ctr" rotWithShape="0">
                <a:srgbClr val="808080">
                  <a:alpha val="50000"/>
                </a:srgbClr>
              </a:outerShdw>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200" b="1">
                  <a:latin typeface="Times New Roman" pitchFamily="18" charset="0"/>
                  <a:ea typeface="SimSun" pitchFamily="2" charset="-122"/>
                </a:rPr>
                <a:t>IP</a:t>
              </a:r>
              <a:endParaRPr lang="en-GB"/>
            </a:p>
          </p:txBody>
        </p:sp>
        <p:sp>
          <p:nvSpPr>
            <p:cNvPr id="7" name="Text Box 9"/>
            <p:cNvSpPr txBox="1">
              <a:spLocks noChangeArrowheads="1"/>
            </p:cNvSpPr>
            <p:nvPr/>
          </p:nvSpPr>
          <p:spPr bwMode="auto">
            <a:xfrm>
              <a:off x="2019" y="5220"/>
              <a:ext cx="1622" cy="540"/>
            </a:xfrm>
            <a:prstGeom prst="rect">
              <a:avLst/>
            </a:prstGeom>
            <a:solidFill>
              <a:srgbClr val="CCFFCC"/>
            </a:solidFill>
            <a:ln w="38100">
              <a:solidFill>
                <a:srgbClr val="0000FF"/>
              </a:solidFill>
              <a:miter lim="800000"/>
              <a:headEnd/>
              <a:tailEnd/>
            </a:ln>
            <a:effectLst>
              <a:outerShdw dist="53882" dir="2700000" algn="ctr" rotWithShape="0">
                <a:srgbClr val="808080">
                  <a:alpha val="50000"/>
                </a:srgbClr>
              </a:outerShdw>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200" b="1" i="1">
                  <a:latin typeface="Times New Roman" pitchFamily="18" charset="0"/>
                  <a:ea typeface="SimSun" pitchFamily="2" charset="-122"/>
                </a:rPr>
                <a:t>f</a:t>
              </a:r>
              <a:r>
                <a:rPr lang="en-US" altLang="zh-CN" sz="1200" b="1" i="1" baseline="-25000">
                  <a:latin typeface="Times New Roman" pitchFamily="18" charset="0"/>
                  <a:ea typeface="SimSun" pitchFamily="2" charset="-122"/>
                </a:rPr>
                <a:t>K</a:t>
              </a:r>
              <a:endParaRPr lang="en-GB"/>
            </a:p>
          </p:txBody>
        </p:sp>
        <p:sp>
          <p:nvSpPr>
            <p:cNvPr id="8" name="Text Box 10"/>
            <p:cNvSpPr txBox="1">
              <a:spLocks noChangeArrowheads="1"/>
            </p:cNvSpPr>
            <p:nvPr/>
          </p:nvSpPr>
          <p:spPr bwMode="auto">
            <a:xfrm>
              <a:off x="2019" y="6480"/>
              <a:ext cx="1622" cy="540"/>
            </a:xfrm>
            <a:prstGeom prst="rect">
              <a:avLst/>
            </a:prstGeom>
            <a:solidFill>
              <a:srgbClr val="CCFFCC"/>
            </a:solidFill>
            <a:ln w="38100">
              <a:solidFill>
                <a:srgbClr val="0000FF"/>
              </a:solidFill>
              <a:miter lim="800000"/>
              <a:headEnd/>
              <a:tailEnd/>
            </a:ln>
            <a:effectLst>
              <a:outerShdw dist="53882" dir="2700000" algn="ctr" rotWithShape="0">
                <a:srgbClr val="808080">
                  <a:alpha val="50000"/>
                </a:srgbClr>
              </a:outerShdw>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200" b="1">
                  <a:latin typeface="Times New Roman" pitchFamily="18" charset="0"/>
                  <a:ea typeface="SimSun" pitchFamily="2" charset="-122"/>
                </a:rPr>
                <a:t>SW</a:t>
              </a:r>
              <a:endParaRPr lang="en-GB"/>
            </a:p>
          </p:txBody>
        </p:sp>
        <p:sp>
          <p:nvSpPr>
            <p:cNvPr id="9" name="Line 11"/>
            <p:cNvSpPr>
              <a:spLocks noChangeShapeType="1"/>
            </p:cNvSpPr>
            <p:nvPr/>
          </p:nvSpPr>
          <p:spPr bwMode="auto">
            <a:xfrm>
              <a:off x="2820" y="4500"/>
              <a:ext cx="0" cy="720"/>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0" name="Line 12"/>
            <p:cNvSpPr>
              <a:spLocks noChangeShapeType="1"/>
            </p:cNvSpPr>
            <p:nvPr/>
          </p:nvSpPr>
          <p:spPr bwMode="auto">
            <a:xfrm>
              <a:off x="2820" y="5760"/>
              <a:ext cx="0" cy="720"/>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1" name="Line 13"/>
            <p:cNvSpPr>
              <a:spLocks noChangeShapeType="1"/>
            </p:cNvSpPr>
            <p:nvPr/>
          </p:nvSpPr>
          <p:spPr bwMode="auto">
            <a:xfrm>
              <a:off x="2820" y="3260"/>
              <a:ext cx="0" cy="720"/>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2" name="Text Box 14"/>
            <p:cNvSpPr txBox="1">
              <a:spLocks noChangeArrowheads="1"/>
            </p:cNvSpPr>
            <p:nvPr/>
          </p:nvSpPr>
          <p:spPr bwMode="auto">
            <a:xfrm>
              <a:off x="2019" y="7741"/>
              <a:ext cx="1622" cy="540"/>
            </a:xfrm>
            <a:prstGeom prst="rect">
              <a:avLst/>
            </a:prstGeom>
            <a:solidFill>
              <a:srgbClr val="CCFFCC"/>
            </a:solidFill>
            <a:ln w="38100">
              <a:solidFill>
                <a:srgbClr val="0000FF"/>
              </a:solidFill>
              <a:miter lim="800000"/>
              <a:headEnd/>
              <a:tailEnd/>
            </a:ln>
            <a:effectLst>
              <a:outerShdw dist="53882" dir="2700000" algn="ctr" rotWithShape="0">
                <a:srgbClr val="808080">
                  <a:alpha val="50000"/>
                </a:srgbClr>
              </a:outerShdw>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200" b="1" i="1">
                  <a:latin typeface="Times New Roman" pitchFamily="18" charset="0"/>
                  <a:ea typeface="SimSun" pitchFamily="2" charset="-122"/>
                </a:rPr>
                <a:t>f</a:t>
              </a:r>
              <a:r>
                <a:rPr lang="en-US" altLang="zh-CN" sz="1200" b="1" i="1" baseline="-25000">
                  <a:latin typeface="Times New Roman" pitchFamily="18" charset="0"/>
                  <a:ea typeface="SimSun" pitchFamily="2" charset="-122"/>
                </a:rPr>
                <a:t>K</a:t>
              </a:r>
              <a:endParaRPr lang="en-US" altLang="zh-CN" sz="1400" b="1" i="1">
                <a:latin typeface="Times New Roman" pitchFamily="18" charset="0"/>
                <a:ea typeface="SimSun" pitchFamily="2" charset="-122"/>
              </a:endParaRPr>
            </a:p>
            <a:p>
              <a:pPr eaLnBrk="1" hangingPunct="1"/>
              <a:endParaRPr lang="en-GB"/>
            </a:p>
          </p:txBody>
        </p:sp>
        <p:sp>
          <p:nvSpPr>
            <p:cNvPr id="13" name="Text Box 15"/>
            <p:cNvSpPr txBox="1">
              <a:spLocks noChangeArrowheads="1"/>
            </p:cNvSpPr>
            <p:nvPr/>
          </p:nvSpPr>
          <p:spPr bwMode="auto">
            <a:xfrm>
              <a:off x="2019" y="8999"/>
              <a:ext cx="1622" cy="540"/>
            </a:xfrm>
            <a:prstGeom prst="rect">
              <a:avLst/>
            </a:prstGeom>
            <a:solidFill>
              <a:srgbClr val="CCFFCC"/>
            </a:solidFill>
            <a:ln w="38100">
              <a:solidFill>
                <a:srgbClr val="0000FF"/>
              </a:solidFill>
              <a:miter lim="800000"/>
              <a:headEnd/>
              <a:tailEnd/>
            </a:ln>
            <a:effectLst>
              <a:outerShdw dist="53882" dir="2700000" algn="ctr" rotWithShape="0">
                <a:srgbClr val="808080">
                  <a:alpha val="50000"/>
                </a:srgbClr>
              </a:outerShdw>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200" b="1">
                  <a:latin typeface="Times New Roman" pitchFamily="18" charset="0"/>
                  <a:ea typeface="SimSun" pitchFamily="2" charset="-122"/>
                </a:rPr>
                <a:t>IP</a:t>
              </a:r>
              <a:r>
                <a:rPr lang="en-US" altLang="zh-CN" sz="1200" b="1" baseline="30000">
                  <a:latin typeface="Times New Roman" pitchFamily="18" charset="0"/>
                  <a:ea typeface="SimSun" pitchFamily="2" charset="-122"/>
                </a:rPr>
                <a:t>-1</a:t>
              </a:r>
              <a:endParaRPr lang="en-GB"/>
            </a:p>
          </p:txBody>
        </p:sp>
        <p:sp>
          <p:nvSpPr>
            <p:cNvPr id="14" name="Line 16"/>
            <p:cNvSpPr>
              <a:spLocks noChangeShapeType="1"/>
            </p:cNvSpPr>
            <p:nvPr/>
          </p:nvSpPr>
          <p:spPr bwMode="auto">
            <a:xfrm>
              <a:off x="2820" y="8280"/>
              <a:ext cx="0" cy="720"/>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5" name="Line 17"/>
            <p:cNvSpPr>
              <a:spLocks noChangeShapeType="1"/>
            </p:cNvSpPr>
            <p:nvPr/>
          </p:nvSpPr>
          <p:spPr bwMode="auto">
            <a:xfrm>
              <a:off x="2820" y="9540"/>
              <a:ext cx="0" cy="720"/>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6" name="Line 18"/>
            <p:cNvSpPr>
              <a:spLocks noChangeShapeType="1"/>
            </p:cNvSpPr>
            <p:nvPr/>
          </p:nvSpPr>
          <p:spPr bwMode="auto">
            <a:xfrm>
              <a:off x="2820" y="7040"/>
              <a:ext cx="0" cy="720"/>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7" name="Text Box 19"/>
            <p:cNvSpPr txBox="1">
              <a:spLocks noChangeArrowheads="1"/>
            </p:cNvSpPr>
            <p:nvPr/>
          </p:nvSpPr>
          <p:spPr bwMode="auto">
            <a:xfrm>
              <a:off x="1640" y="2800"/>
              <a:ext cx="2340" cy="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200" b="1">
                  <a:latin typeface="Times New Roman" pitchFamily="18" charset="0"/>
                  <a:ea typeface="SimSun" pitchFamily="2" charset="-122"/>
                </a:rPr>
                <a:t>8-bit plaintext</a:t>
              </a:r>
              <a:endParaRPr lang="en-GB"/>
            </a:p>
          </p:txBody>
        </p:sp>
        <p:sp>
          <p:nvSpPr>
            <p:cNvPr id="18" name="Text Box 20"/>
            <p:cNvSpPr txBox="1">
              <a:spLocks noChangeArrowheads="1"/>
            </p:cNvSpPr>
            <p:nvPr/>
          </p:nvSpPr>
          <p:spPr bwMode="auto">
            <a:xfrm>
              <a:off x="7220" y="3959"/>
              <a:ext cx="1622" cy="540"/>
            </a:xfrm>
            <a:prstGeom prst="rect">
              <a:avLst/>
            </a:prstGeom>
            <a:solidFill>
              <a:srgbClr val="CCFFCC"/>
            </a:solidFill>
            <a:ln w="38100">
              <a:solidFill>
                <a:srgbClr val="0000FF"/>
              </a:solidFill>
              <a:miter lim="800000"/>
              <a:headEnd/>
              <a:tailEnd/>
            </a:ln>
            <a:effectLst>
              <a:outerShdw dist="53882" dir="2700000" algn="ctr" rotWithShape="0">
                <a:srgbClr val="808080">
                  <a:alpha val="50000"/>
                </a:srgbClr>
              </a:outerShdw>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200" b="1">
                  <a:latin typeface="Times New Roman" pitchFamily="18" charset="0"/>
                  <a:ea typeface="SimSun" pitchFamily="2" charset="-122"/>
                </a:rPr>
                <a:t>IP</a:t>
              </a:r>
              <a:r>
                <a:rPr lang="en-US" altLang="zh-CN" sz="1200" b="1" baseline="30000">
                  <a:latin typeface="Times New Roman" pitchFamily="18" charset="0"/>
                  <a:ea typeface="SimSun" pitchFamily="2" charset="-122"/>
                </a:rPr>
                <a:t>-1</a:t>
              </a:r>
              <a:endParaRPr lang="en-GB"/>
            </a:p>
          </p:txBody>
        </p:sp>
        <p:sp>
          <p:nvSpPr>
            <p:cNvPr id="19" name="Text Box 21"/>
            <p:cNvSpPr txBox="1">
              <a:spLocks noChangeArrowheads="1"/>
            </p:cNvSpPr>
            <p:nvPr/>
          </p:nvSpPr>
          <p:spPr bwMode="auto">
            <a:xfrm>
              <a:off x="7220" y="5220"/>
              <a:ext cx="1622" cy="540"/>
            </a:xfrm>
            <a:prstGeom prst="rect">
              <a:avLst/>
            </a:prstGeom>
            <a:solidFill>
              <a:srgbClr val="CCFFCC"/>
            </a:solidFill>
            <a:ln w="38100">
              <a:solidFill>
                <a:srgbClr val="0000FF"/>
              </a:solidFill>
              <a:miter lim="800000"/>
              <a:headEnd/>
              <a:tailEnd/>
            </a:ln>
            <a:effectLst>
              <a:outerShdw dist="53882" dir="2700000" algn="ctr" rotWithShape="0">
                <a:srgbClr val="808080">
                  <a:alpha val="50000"/>
                </a:srgbClr>
              </a:outerShdw>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200" b="1" i="1">
                  <a:latin typeface="Times New Roman" pitchFamily="18" charset="0"/>
                  <a:ea typeface="SimSun" pitchFamily="2" charset="-122"/>
                </a:rPr>
                <a:t>f</a:t>
              </a:r>
              <a:r>
                <a:rPr lang="en-US" altLang="zh-CN" sz="1200" b="1" i="1" baseline="-25000">
                  <a:latin typeface="Times New Roman" pitchFamily="18" charset="0"/>
                  <a:ea typeface="SimSun" pitchFamily="2" charset="-122"/>
                </a:rPr>
                <a:t>K</a:t>
              </a:r>
              <a:endParaRPr lang="en-GB"/>
            </a:p>
          </p:txBody>
        </p:sp>
        <p:sp>
          <p:nvSpPr>
            <p:cNvPr id="20" name="Text Box 22"/>
            <p:cNvSpPr txBox="1">
              <a:spLocks noChangeArrowheads="1"/>
            </p:cNvSpPr>
            <p:nvPr/>
          </p:nvSpPr>
          <p:spPr bwMode="auto">
            <a:xfrm>
              <a:off x="7220" y="6480"/>
              <a:ext cx="1622" cy="540"/>
            </a:xfrm>
            <a:prstGeom prst="rect">
              <a:avLst/>
            </a:prstGeom>
            <a:solidFill>
              <a:srgbClr val="CCFFCC"/>
            </a:solidFill>
            <a:ln w="38100">
              <a:solidFill>
                <a:srgbClr val="0000FF"/>
              </a:solidFill>
              <a:miter lim="800000"/>
              <a:headEnd/>
              <a:tailEnd/>
            </a:ln>
            <a:effectLst>
              <a:outerShdw dist="53882" dir="2700000" algn="ctr" rotWithShape="0">
                <a:srgbClr val="808080">
                  <a:alpha val="50000"/>
                </a:srgbClr>
              </a:outerShdw>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200" b="1">
                  <a:latin typeface="Times New Roman" pitchFamily="18" charset="0"/>
                  <a:ea typeface="SimSun" pitchFamily="2" charset="-122"/>
                </a:rPr>
                <a:t>SW</a:t>
              </a:r>
              <a:endParaRPr lang="en-GB"/>
            </a:p>
          </p:txBody>
        </p:sp>
        <p:sp>
          <p:nvSpPr>
            <p:cNvPr id="21" name="Line 23"/>
            <p:cNvSpPr>
              <a:spLocks noChangeShapeType="1"/>
            </p:cNvSpPr>
            <p:nvPr/>
          </p:nvSpPr>
          <p:spPr bwMode="auto">
            <a:xfrm flipV="1">
              <a:off x="8020" y="4500"/>
              <a:ext cx="0" cy="720"/>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2" name="Line 24"/>
            <p:cNvSpPr>
              <a:spLocks noChangeShapeType="1"/>
            </p:cNvSpPr>
            <p:nvPr/>
          </p:nvSpPr>
          <p:spPr bwMode="auto">
            <a:xfrm flipV="1">
              <a:off x="8020" y="5760"/>
              <a:ext cx="0" cy="720"/>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3" name="Line 25"/>
            <p:cNvSpPr>
              <a:spLocks noChangeShapeType="1"/>
            </p:cNvSpPr>
            <p:nvPr/>
          </p:nvSpPr>
          <p:spPr bwMode="auto">
            <a:xfrm flipV="1">
              <a:off x="8000" y="3240"/>
              <a:ext cx="0" cy="720"/>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4" name="Text Box 26"/>
            <p:cNvSpPr txBox="1">
              <a:spLocks noChangeArrowheads="1"/>
            </p:cNvSpPr>
            <p:nvPr/>
          </p:nvSpPr>
          <p:spPr bwMode="auto">
            <a:xfrm>
              <a:off x="7220" y="7741"/>
              <a:ext cx="1622" cy="540"/>
            </a:xfrm>
            <a:prstGeom prst="rect">
              <a:avLst/>
            </a:prstGeom>
            <a:solidFill>
              <a:srgbClr val="CCFFCC"/>
            </a:solidFill>
            <a:ln w="38100">
              <a:solidFill>
                <a:srgbClr val="0000FF"/>
              </a:solidFill>
              <a:miter lim="800000"/>
              <a:headEnd/>
              <a:tailEnd/>
            </a:ln>
            <a:effectLst>
              <a:outerShdw dist="53882" dir="2700000" algn="ctr" rotWithShape="0">
                <a:srgbClr val="808080">
                  <a:alpha val="50000"/>
                </a:srgbClr>
              </a:outerShdw>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200" b="1" i="1">
                  <a:latin typeface="Times New Roman" pitchFamily="18" charset="0"/>
                  <a:ea typeface="SimSun" pitchFamily="2" charset="-122"/>
                </a:rPr>
                <a:t>f</a:t>
              </a:r>
              <a:r>
                <a:rPr lang="en-US" altLang="zh-CN" sz="1200" b="1" i="1" baseline="-25000">
                  <a:latin typeface="Times New Roman" pitchFamily="18" charset="0"/>
                  <a:ea typeface="SimSun" pitchFamily="2" charset="-122"/>
                </a:rPr>
                <a:t>K</a:t>
              </a:r>
              <a:endParaRPr lang="en-US" altLang="zh-CN" sz="1400" b="1" i="1">
                <a:latin typeface="Times New Roman" pitchFamily="18" charset="0"/>
                <a:ea typeface="SimSun" pitchFamily="2" charset="-122"/>
              </a:endParaRPr>
            </a:p>
            <a:p>
              <a:pPr eaLnBrk="1" hangingPunct="1"/>
              <a:endParaRPr lang="en-GB"/>
            </a:p>
          </p:txBody>
        </p:sp>
        <p:sp>
          <p:nvSpPr>
            <p:cNvPr id="25" name="Text Box 27"/>
            <p:cNvSpPr txBox="1">
              <a:spLocks noChangeArrowheads="1"/>
            </p:cNvSpPr>
            <p:nvPr/>
          </p:nvSpPr>
          <p:spPr bwMode="auto">
            <a:xfrm>
              <a:off x="7220" y="8999"/>
              <a:ext cx="1622" cy="540"/>
            </a:xfrm>
            <a:prstGeom prst="rect">
              <a:avLst/>
            </a:prstGeom>
            <a:solidFill>
              <a:srgbClr val="CCFFCC"/>
            </a:solidFill>
            <a:ln w="38100">
              <a:solidFill>
                <a:srgbClr val="0000FF"/>
              </a:solidFill>
              <a:miter lim="800000"/>
              <a:headEnd/>
              <a:tailEnd/>
            </a:ln>
            <a:effectLst>
              <a:outerShdw dist="53882" dir="2700000" algn="ctr" rotWithShape="0">
                <a:srgbClr val="808080">
                  <a:alpha val="50000"/>
                </a:srgbClr>
              </a:outerShdw>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200" b="1">
                  <a:latin typeface="Times New Roman" pitchFamily="18" charset="0"/>
                  <a:ea typeface="SimSun" pitchFamily="2" charset="-122"/>
                </a:rPr>
                <a:t>IP</a:t>
              </a:r>
              <a:endParaRPr lang="en-GB"/>
            </a:p>
          </p:txBody>
        </p:sp>
        <p:sp>
          <p:nvSpPr>
            <p:cNvPr id="26" name="Line 28"/>
            <p:cNvSpPr>
              <a:spLocks noChangeShapeType="1"/>
            </p:cNvSpPr>
            <p:nvPr/>
          </p:nvSpPr>
          <p:spPr bwMode="auto">
            <a:xfrm flipV="1">
              <a:off x="8020" y="8280"/>
              <a:ext cx="0" cy="720"/>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7" name="Line 29"/>
            <p:cNvSpPr>
              <a:spLocks noChangeShapeType="1"/>
            </p:cNvSpPr>
            <p:nvPr/>
          </p:nvSpPr>
          <p:spPr bwMode="auto">
            <a:xfrm flipV="1">
              <a:off x="8020" y="9540"/>
              <a:ext cx="0" cy="720"/>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8" name="Line 30"/>
            <p:cNvSpPr>
              <a:spLocks noChangeShapeType="1"/>
            </p:cNvSpPr>
            <p:nvPr/>
          </p:nvSpPr>
          <p:spPr bwMode="auto">
            <a:xfrm flipV="1">
              <a:off x="8020" y="7040"/>
              <a:ext cx="0" cy="720"/>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9" name="Text Box 31"/>
            <p:cNvSpPr txBox="1">
              <a:spLocks noChangeArrowheads="1"/>
            </p:cNvSpPr>
            <p:nvPr/>
          </p:nvSpPr>
          <p:spPr bwMode="auto">
            <a:xfrm>
              <a:off x="6840" y="2800"/>
              <a:ext cx="2340" cy="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200" b="1">
                  <a:latin typeface="Times New Roman" pitchFamily="18" charset="0"/>
                  <a:ea typeface="SimSun" pitchFamily="2" charset="-122"/>
                </a:rPr>
                <a:t>8-bit plaintext</a:t>
              </a:r>
              <a:endParaRPr lang="en-GB"/>
            </a:p>
          </p:txBody>
        </p:sp>
        <p:sp>
          <p:nvSpPr>
            <p:cNvPr id="30" name="Text Box 32"/>
            <p:cNvSpPr txBox="1">
              <a:spLocks noChangeArrowheads="1"/>
            </p:cNvSpPr>
            <p:nvPr/>
          </p:nvSpPr>
          <p:spPr bwMode="auto">
            <a:xfrm>
              <a:off x="1620" y="10260"/>
              <a:ext cx="2340" cy="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200" b="1">
                  <a:latin typeface="Times New Roman" pitchFamily="18" charset="0"/>
                  <a:ea typeface="SimSun" pitchFamily="2" charset="-122"/>
                </a:rPr>
                <a:t>8-bit ciphertext</a:t>
              </a:r>
              <a:endParaRPr lang="en-GB"/>
            </a:p>
          </p:txBody>
        </p:sp>
        <p:sp>
          <p:nvSpPr>
            <p:cNvPr id="31" name="Text Box 33"/>
            <p:cNvSpPr txBox="1">
              <a:spLocks noChangeArrowheads="1"/>
            </p:cNvSpPr>
            <p:nvPr/>
          </p:nvSpPr>
          <p:spPr bwMode="auto">
            <a:xfrm>
              <a:off x="6840" y="10220"/>
              <a:ext cx="2340" cy="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200" b="1">
                  <a:latin typeface="Times New Roman" pitchFamily="18" charset="0"/>
                  <a:ea typeface="SimSun" pitchFamily="2" charset="-122"/>
                </a:rPr>
                <a:t>8-bit ciphertext</a:t>
              </a:r>
              <a:endParaRPr lang="en-GB"/>
            </a:p>
          </p:txBody>
        </p:sp>
        <p:sp>
          <p:nvSpPr>
            <p:cNvPr id="32" name="Text Box 34"/>
            <p:cNvSpPr txBox="1">
              <a:spLocks noChangeArrowheads="1"/>
            </p:cNvSpPr>
            <p:nvPr/>
          </p:nvSpPr>
          <p:spPr bwMode="auto">
            <a:xfrm>
              <a:off x="4540" y="2059"/>
              <a:ext cx="1622" cy="540"/>
            </a:xfrm>
            <a:prstGeom prst="rect">
              <a:avLst/>
            </a:prstGeom>
            <a:solidFill>
              <a:srgbClr val="CCFFCC"/>
            </a:solidFill>
            <a:ln w="38100">
              <a:solidFill>
                <a:srgbClr val="0000FF"/>
              </a:solidFill>
              <a:miter lim="800000"/>
              <a:headEnd/>
              <a:tailEnd/>
            </a:ln>
            <a:effectLst>
              <a:outerShdw dist="53882" dir="2700000" algn="ctr" rotWithShape="0">
                <a:srgbClr val="808080">
                  <a:alpha val="50000"/>
                </a:srgbClr>
              </a:outerShdw>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200" b="1">
                  <a:latin typeface="Times New Roman" pitchFamily="18" charset="0"/>
                  <a:ea typeface="SimSun" pitchFamily="2" charset="-122"/>
                </a:rPr>
                <a:t>P10</a:t>
              </a:r>
              <a:endParaRPr lang="en-GB"/>
            </a:p>
          </p:txBody>
        </p:sp>
        <p:sp>
          <p:nvSpPr>
            <p:cNvPr id="33" name="Text Box 35"/>
            <p:cNvSpPr txBox="1">
              <a:spLocks noChangeArrowheads="1"/>
            </p:cNvSpPr>
            <p:nvPr/>
          </p:nvSpPr>
          <p:spPr bwMode="auto">
            <a:xfrm>
              <a:off x="4540" y="3319"/>
              <a:ext cx="1622" cy="540"/>
            </a:xfrm>
            <a:prstGeom prst="rect">
              <a:avLst/>
            </a:prstGeom>
            <a:solidFill>
              <a:srgbClr val="CCFFCC"/>
            </a:solidFill>
            <a:ln w="38100">
              <a:solidFill>
                <a:srgbClr val="0000FF"/>
              </a:solidFill>
              <a:miter lim="800000"/>
              <a:headEnd/>
              <a:tailEnd/>
            </a:ln>
            <a:effectLst>
              <a:outerShdw dist="53882" dir="2700000" algn="ctr" rotWithShape="0">
                <a:srgbClr val="808080">
                  <a:alpha val="50000"/>
                </a:srgbClr>
              </a:outerShdw>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200" b="1">
                  <a:latin typeface="Times New Roman" pitchFamily="18" charset="0"/>
                  <a:ea typeface="SimSun" pitchFamily="2" charset="-122"/>
                </a:rPr>
                <a:t>Shift</a:t>
              </a:r>
              <a:endParaRPr lang="en-GB"/>
            </a:p>
          </p:txBody>
        </p:sp>
        <p:sp>
          <p:nvSpPr>
            <p:cNvPr id="34" name="Line 36"/>
            <p:cNvSpPr>
              <a:spLocks noChangeShapeType="1"/>
            </p:cNvSpPr>
            <p:nvPr/>
          </p:nvSpPr>
          <p:spPr bwMode="auto">
            <a:xfrm>
              <a:off x="5340" y="2600"/>
              <a:ext cx="0" cy="720"/>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5" name="Line 37"/>
            <p:cNvSpPr>
              <a:spLocks noChangeShapeType="1"/>
            </p:cNvSpPr>
            <p:nvPr/>
          </p:nvSpPr>
          <p:spPr bwMode="auto">
            <a:xfrm>
              <a:off x="5340" y="3860"/>
              <a:ext cx="0" cy="720"/>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6" name="Line 38"/>
            <p:cNvSpPr>
              <a:spLocks noChangeShapeType="1"/>
            </p:cNvSpPr>
            <p:nvPr/>
          </p:nvSpPr>
          <p:spPr bwMode="auto">
            <a:xfrm>
              <a:off x="5340" y="1360"/>
              <a:ext cx="0" cy="720"/>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7" name="Text Box 39"/>
            <p:cNvSpPr txBox="1">
              <a:spLocks noChangeArrowheads="1"/>
            </p:cNvSpPr>
            <p:nvPr/>
          </p:nvSpPr>
          <p:spPr bwMode="auto">
            <a:xfrm>
              <a:off x="4540" y="6120"/>
              <a:ext cx="1622" cy="540"/>
            </a:xfrm>
            <a:prstGeom prst="rect">
              <a:avLst/>
            </a:prstGeom>
            <a:solidFill>
              <a:srgbClr val="CCFFCC"/>
            </a:solidFill>
            <a:ln w="38100">
              <a:solidFill>
                <a:srgbClr val="0000FF"/>
              </a:solidFill>
              <a:miter lim="800000"/>
              <a:headEnd/>
              <a:tailEnd/>
            </a:ln>
            <a:effectLst>
              <a:outerShdw dist="53882" dir="2700000" algn="ctr" rotWithShape="0">
                <a:srgbClr val="808080">
                  <a:alpha val="50000"/>
                </a:srgbClr>
              </a:outerShdw>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200" b="1">
                  <a:latin typeface="Times New Roman" pitchFamily="18" charset="0"/>
                  <a:ea typeface="SimSun" pitchFamily="2" charset="-122"/>
                </a:rPr>
                <a:t>Shift</a:t>
              </a:r>
              <a:endParaRPr lang="en-US" altLang="zh-CN" sz="1400" b="1">
                <a:latin typeface="Times New Roman" pitchFamily="18" charset="0"/>
                <a:ea typeface="SimSun" pitchFamily="2" charset="-122"/>
              </a:endParaRPr>
            </a:p>
            <a:p>
              <a:pPr eaLnBrk="1" hangingPunct="1"/>
              <a:endParaRPr lang="en-GB"/>
            </a:p>
          </p:txBody>
        </p:sp>
        <p:sp>
          <p:nvSpPr>
            <p:cNvPr id="38" name="Text Box 40"/>
            <p:cNvSpPr txBox="1">
              <a:spLocks noChangeArrowheads="1"/>
            </p:cNvSpPr>
            <p:nvPr/>
          </p:nvSpPr>
          <p:spPr bwMode="auto">
            <a:xfrm>
              <a:off x="4160" y="900"/>
              <a:ext cx="2340" cy="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200" b="1" dirty="0">
                  <a:latin typeface="Times New Roman" pitchFamily="18" charset="0"/>
                  <a:ea typeface="SimSun" pitchFamily="2" charset="-122"/>
                </a:rPr>
                <a:t>10-bit key</a:t>
              </a:r>
              <a:endParaRPr lang="en-GB" dirty="0"/>
            </a:p>
          </p:txBody>
        </p:sp>
        <p:sp>
          <p:nvSpPr>
            <p:cNvPr id="39" name="Text Box 41"/>
            <p:cNvSpPr txBox="1">
              <a:spLocks noChangeArrowheads="1"/>
            </p:cNvSpPr>
            <p:nvPr/>
          </p:nvSpPr>
          <p:spPr bwMode="auto">
            <a:xfrm>
              <a:off x="1620" y="1980"/>
              <a:ext cx="2340" cy="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200" b="1">
                  <a:latin typeface="Times New Roman" pitchFamily="18" charset="0"/>
                  <a:ea typeface="SimSun" pitchFamily="2" charset="-122"/>
                </a:rPr>
                <a:t>ENCRYPTION</a:t>
              </a:r>
              <a:endParaRPr lang="en-GB"/>
            </a:p>
          </p:txBody>
        </p:sp>
        <p:grpSp>
          <p:nvGrpSpPr>
            <p:cNvPr id="40" name="Group 42"/>
            <p:cNvGrpSpPr>
              <a:grpSpLocks/>
            </p:cNvGrpSpPr>
            <p:nvPr/>
          </p:nvGrpSpPr>
          <p:grpSpPr bwMode="auto">
            <a:xfrm>
              <a:off x="4500" y="7080"/>
              <a:ext cx="1620" cy="540"/>
              <a:chOff x="7020" y="1800"/>
              <a:chExt cx="1620" cy="540"/>
            </a:xfrm>
          </p:grpSpPr>
          <p:sp>
            <p:nvSpPr>
              <p:cNvPr id="55" name="AutoShape 43"/>
              <p:cNvSpPr>
                <a:spLocks noChangeArrowheads="1"/>
              </p:cNvSpPr>
              <p:nvPr/>
            </p:nvSpPr>
            <p:spPr bwMode="auto">
              <a:xfrm>
                <a:off x="7021" y="1801"/>
                <a:ext cx="1619" cy="540"/>
              </a:xfrm>
              <a:custGeom>
                <a:avLst/>
                <a:gdLst>
                  <a:gd name="T0" fmla="*/ 1417 w 21600"/>
                  <a:gd name="T1" fmla="*/ 270 h 21600"/>
                  <a:gd name="T2" fmla="*/ 810 w 21600"/>
                  <a:gd name="T3" fmla="*/ 540 h 21600"/>
                  <a:gd name="T4" fmla="*/ 202 w 21600"/>
                  <a:gd name="T5" fmla="*/ 270 h 21600"/>
                  <a:gd name="T6" fmla="*/ 810 w 21600"/>
                  <a:gd name="T7" fmla="*/ 0 h 21600"/>
                  <a:gd name="T8" fmla="*/ 0 60000 65536"/>
                  <a:gd name="T9" fmla="*/ 0 60000 65536"/>
                  <a:gd name="T10" fmla="*/ 0 60000 65536"/>
                  <a:gd name="T11" fmla="*/ 0 60000 65536"/>
                  <a:gd name="T12" fmla="*/ 4496 w 21600"/>
                  <a:gd name="T13" fmla="*/ 4520 h 21600"/>
                  <a:gd name="T14" fmla="*/ 17104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FFFF"/>
              </a:solidFill>
              <a:ln w="38100">
                <a:solidFill>
                  <a:srgbClr val="0000FF"/>
                </a:solidFill>
                <a:miter lim="800000"/>
                <a:headEnd/>
                <a:tailEnd/>
              </a:ln>
              <a:effectLst>
                <a:outerShdw dist="45791" dir="3378596" algn="ctr" rotWithShape="0">
                  <a:srgbClr val="808080">
                    <a:alpha val="50000"/>
                  </a:srgbClr>
                </a:outerShdw>
              </a:effectLst>
            </p:spPr>
            <p:txBody>
              <a:bodyPr/>
              <a:lstStyle/>
              <a:p>
                <a:endParaRPr lang="en-US"/>
              </a:p>
            </p:txBody>
          </p:sp>
          <p:sp>
            <p:nvSpPr>
              <p:cNvPr id="56" name="Text Box 44"/>
              <p:cNvSpPr txBox="1">
                <a:spLocks noChangeArrowheads="1"/>
              </p:cNvSpPr>
              <p:nvPr/>
            </p:nvSpPr>
            <p:spPr bwMode="auto">
              <a:xfrm>
                <a:off x="7020" y="1800"/>
                <a:ext cx="1620" cy="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200" b="1" i="1">
                    <a:latin typeface="Times New Roman" pitchFamily="18" charset="0"/>
                    <a:ea typeface="SimSun" pitchFamily="2" charset="-122"/>
                  </a:rPr>
                  <a:t>P8</a:t>
                </a:r>
                <a:endParaRPr lang="en-GB"/>
              </a:p>
            </p:txBody>
          </p:sp>
        </p:grpSp>
        <p:grpSp>
          <p:nvGrpSpPr>
            <p:cNvPr id="41" name="Group 45"/>
            <p:cNvGrpSpPr>
              <a:grpSpLocks/>
            </p:cNvGrpSpPr>
            <p:nvPr/>
          </p:nvGrpSpPr>
          <p:grpSpPr bwMode="auto">
            <a:xfrm>
              <a:off x="4500" y="4580"/>
              <a:ext cx="1620" cy="540"/>
              <a:chOff x="7020" y="1800"/>
              <a:chExt cx="1620" cy="540"/>
            </a:xfrm>
          </p:grpSpPr>
          <p:sp>
            <p:nvSpPr>
              <p:cNvPr id="53" name="AutoShape 46"/>
              <p:cNvSpPr>
                <a:spLocks noChangeArrowheads="1"/>
              </p:cNvSpPr>
              <p:nvPr/>
            </p:nvSpPr>
            <p:spPr bwMode="auto">
              <a:xfrm>
                <a:off x="7021" y="1800"/>
                <a:ext cx="1619" cy="540"/>
              </a:xfrm>
              <a:custGeom>
                <a:avLst/>
                <a:gdLst>
                  <a:gd name="T0" fmla="*/ 1417 w 21600"/>
                  <a:gd name="T1" fmla="*/ 270 h 21600"/>
                  <a:gd name="T2" fmla="*/ 810 w 21600"/>
                  <a:gd name="T3" fmla="*/ 540 h 21600"/>
                  <a:gd name="T4" fmla="*/ 202 w 21600"/>
                  <a:gd name="T5" fmla="*/ 270 h 21600"/>
                  <a:gd name="T6" fmla="*/ 810 w 21600"/>
                  <a:gd name="T7" fmla="*/ 0 h 21600"/>
                  <a:gd name="T8" fmla="*/ 0 60000 65536"/>
                  <a:gd name="T9" fmla="*/ 0 60000 65536"/>
                  <a:gd name="T10" fmla="*/ 0 60000 65536"/>
                  <a:gd name="T11" fmla="*/ 0 60000 65536"/>
                  <a:gd name="T12" fmla="*/ 4496 w 21600"/>
                  <a:gd name="T13" fmla="*/ 4520 h 21600"/>
                  <a:gd name="T14" fmla="*/ 17104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FFFF"/>
              </a:solidFill>
              <a:ln w="38100">
                <a:solidFill>
                  <a:srgbClr val="0000FF"/>
                </a:solidFill>
                <a:miter lim="800000"/>
                <a:headEnd/>
                <a:tailEnd/>
              </a:ln>
              <a:effectLst>
                <a:outerShdw dist="45791" dir="3378596" algn="ctr" rotWithShape="0">
                  <a:srgbClr val="808080">
                    <a:alpha val="50000"/>
                  </a:srgbClr>
                </a:outerShdw>
              </a:effectLst>
            </p:spPr>
            <p:txBody>
              <a:bodyPr/>
              <a:lstStyle/>
              <a:p>
                <a:endParaRPr lang="en-US"/>
              </a:p>
            </p:txBody>
          </p:sp>
          <p:sp>
            <p:nvSpPr>
              <p:cNvPr id="54" name="Text Box 47"/>
              <p:cNvSpPr txBox="1">
                <a:spLocks noChangeArrowheads="1"/>
              </p:cNvSpPr>
              <p:nvPr/>
            </p:nvSpPr>
            <p:spPr bwMode="auto">
              <a:xfrm>
                <a:off x="7020" y="1800"/>
                <a:ext cx="1620" cy="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200" b="1" i="1">
                    <a:latin typeface="Times New Roman" pitchFamily="18" charset="0"/>
                    <a:ea typeface="SimSun" pitchFamily="2" charset="-122"/>
                  </a:rPr>
                  <a:t>P8</a:t>
                </a:r>
                <a:endParaRPr lang="en-GB"/>
              </a:p>
            </p:txBody>
          </p:sp>
        </p:grpSp>
        <p:sp>
          <p:nvSpPr>
            <p:cNvPr id="42" name="Line 48"/>
            <p:cNvSpPr>
              <a:spLocks noChangeShapeType="1"/>
            </p:cNvSpPr>
            <p:nvPr/>
          </p:nvSpPr>
          <p:spPr bwMode="auto">
            <a:xfrm>
              <a:off x="3600" y="5480"/>
              <a:ext cx="3600" cy="0"/>
            </a:xfrm>
            <a:prstGeom prst="line">
              <a:avLst/>
            </a:prstGeom>
            <a:noFill/>
            <a:ln w="38100">
              <a:solidFill>
                <a:srgbClr val="000080"/>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3" name="Line 49"/>
            <p:cNvSpPr>
              <a:spLocks noChangeShapeType="1"/>
            </p:cNvSpPr>
            <p:nvPr/>
          </p:nvSpPr>
          <p:spPr bwMode="auto">
            <a:xfrm>
              <a:off x="3620" y="8020"/>
              <a:ext cx="3600" cy="0"/>
            </a:xfrm>
            <a:prstGeom prst="line">
              <a:avLst/>
            </a:prstGeom>
            <a:noFill/>
            <a:ln w="38100">
              <a:solidFill>
                <a:srgbClr val="000080"/>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4" name="Text Box 50"/>
            <p:cNvSpPr txBox="1">
              <a:spLocks noChangeArrowheads="1"/>
            </p:cNvSpPr>
            <p:nvPr/>
          </p:nvSpPr>
          <p:spPr bwMode="auto">
            <a:xfrm>
              <a:off x="6840" y="1980"/>
              <a:ext cx="2340" cy="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200" b="1">
                  <a:latin typeface="Times New Roman" pitchFamily="18" charset="0"/>
                  <a:ea typeface="SimSun" pitchFamily="2" charset="-122"/>
                </a:rPr>
                <a:t>DECRYPTION</a:t>
              </a:r>
              <a:endParaRPr lang="en-GB"/>
            </a:p>
          </p:txBody>
        </p:sp>
        <p:sp>
          <p:nvSpPr>
            <p:cNvPr id="45" name="Line 51"/>
            <p:cNvSpPr>
              <a:spLocks noChangeShapeType="1"/>
            </p:cNvSpPr>
            <p:nvPr/>
          </p:nvSpPr>
          <p:spPr bwMode="auto">
            <a:xfrm>
              <a:off x="5320" y="4140"/>
              <a:ext cx="1160" cy="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6" name="Line 52"/>
            <p:cNvSpPr>
              <a:spLocks noChangeShapeType="1"/>
            </p:cNvSpPr>
            <p:nvPr/>
          </p:nvSpPr>
          <p:spPr bwMode="auto">
            <a:xfrm>
              <a:off x="5300" y="5780"/>
              <a:ext cx="1160" cy="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7" name="Line 53"/>
            <p:cNvSpPr>
              <a:spLocks noChangeShapeType="1"/>
            </p:cNvSpPr>
            <p:nvPr/>
          </p:nvSpPr>
          <p:spPr bwMode="auto">
            <a:xfrm>
              <a:off x="5320" y="5760"/>
              <a:ext cx="0" cy="360"/>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8" name="Line 54"/>
            <p:cNvSpPr>
              <a:spLocks noChangeShapeType="1"/>
            </p:cNvSpPr>
            <p:nvPr/>
          </p:nvSpPr>
          <p:spPr bwMode="auto">
            <a:xfrm>
              <a:off x="6440" y="4140"/>
              <a:ext cx="0" cy="162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9" name="Text Box 55"/>
            <p:cNvSpPr txBox="1">
              <a:spLocks noChangeArrowheads="1"/>
            </p:cNvSpPr>
            <p:nvPr/>
          </p:nvSpPr>
          <p:spPr bwMode="auto">
            <a:xfrm>
              <a:off x="3920" y="5060"/>
              <a:ext cx="900" cy="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sz="1200" b="1" i="1">
                  <a:latin typeface="Times New Roman" pitchFamily="18" charset="0"/>
                  <a:ea typeface="SimSun" pitchFamily="2" charset="-122"/>
                </a:rPr>
                <a:t>K</a:t>
              </a:r>
              <a:r>
                <a:rPr lang="en-US" altLang="zh-CN" sz="1200" b="1" i="1" baseline="-25000">
                  <a:latin typeface="Times New Roman" pitchFamily="18" charset="0"/>
                  <a:ea typeface="SimSun" pitchFamily="2" charset="-122"/>
                </a:rPr>
                <a:t>1</a:t>
              </a:r>
              <a:endParaRPr lang="en-GB"/>
            </a:p>
          </p:txBody>
        </p:sp>
        <p:sp>
          <p:nvSpPr>
            <p:cNvPr id="50" name="Text Box 56"/>
            <p:cNvSpPr txBox="1">
              <a:spLocks noChangeArrowheads="1"/>
            </p:cNvSpPr>
            <p:nvPr/>
          </p:nvSpPr>
          <p:spPr bwMode="auto">
            <a:xfrm>
              <a:off x="6480" y="5040"/>
              <a:ext cx="900" cy="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sz="1200" b="1" i="1">
                  <a:latin typeface="Times New Roman" pitchFamily="18" charset="0"/>
                  <a:ea typeface="SimSun" pitchFamily="2" charset="-122"/>
                </a:rPr>
                <a:t>K</a:t>
              </a:r>
              <a:r>
                <a:rPr lang="en-US" altLang="zh-CN" sz="1200" b="1" i="1" baseline="-25000">
                  <a:latin typeface="Times New Roman" pitchFamily="18" charset="0"/>
                  <a:ea typeface="SimSun" pitchFamily="2" charset="-122"/>
                </a:rPr>
                <a:t>1</a:t>
              </a:r>
              <a:endParaRPr lang="en-GB"/>
            </a:p>
          </p:txBody>
        </p:sp>
        <p:sp>
          <p:nvSpPr>
            <p:cNvPr id="51" name="Text Box 57"/>
            <p:cNvSpPr txBox="1">
              <a:spLocks noChangeArrowheads="1"/>
            </p:cNvSpPr>
            <p:nvPr/>
          </p:nvSpPr>
          <p:spPr bwMode="auto">
            <a:xfrm>
              <a:off x="3960" y="7560"/>
              <a:ext cx="900" cy="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sz="1200" b="1" i="1">
                  <a:latin typeface="Times New Roman" pitchFamily="18" charset="0"/>
                  <a:ea typeface="SimSun" pitchFamily="2" charset="-122"/>
                </a:rPr>
                <a:t>K</a:t>
              </a:r>
              <a:r>
                <a:rPr lang="en-US" altLang="zh-CN" sz="1200" b="1" i="1" baseline="-25000">
                  <a:latin typeface="Times New Roman" pitchFamily="18" charset="0"/>
                  <a:ea typeface="SimSun" pitchFamily="2" charset="-122"/>
                </a:rPr>
                <a:t>2</a:t>
              </a:r>
              <a:endParaRPr lang="en-GB"/>
            </a:p>
          </p:txBody>
        </p:sp>
        <p:sp>
          <p:nvSpPr>
            <p:cNvPr id="52" name="Text Box 58"/>
            <p:cNvSpPr txBox="1">
              <a:spLocks noChangeArrowheads="1"/>
            </p:cNvSpPr>
            <p:nvPr/>
          </p:nvSpPr>
          <p:spPr bwMode="auto">
            <a:xfrm>
              <a:off x="6480" y="7560"/>
              <a:ext cx="900" cy="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sz="1200" b="1" i="1">
                  <a:latin typeface="Times New Roman" pitchFamily="18" charset="0"/>
                  <a:ea typeface="SimSun" pitchFamily="2" charset="-122"/>
                </a:rPr>
                <a:t>K</a:t>
              </a:r>
              <a:r>
                <a:rPr lang="en-US" altLang="zh-CN" sz="1200" b="1" i="1" baseline="-25000">
                  <a:latin typeface="Times New Roman" pitchFamily="18" charset="0"/>
                  <a:ea typeface="SimSun" pitchFamily="2" charset="-122"/>
                </a:rPr>
                <a:t>2</a:t>
              </a:r>
              <a:endParaRPr lang="en-GB"/>
            </a:p>
          </p:txBody>
        </p:sp>
      </p:grpSp>
      <p:sp>
        <p:nvSpPr>
          <p:cNvPr id="57" name="Text Box 59"/>
          <p:cNvSpPr txBox="1">
            <a:spLocks noChangeArrowheads="1"/>
          </p:cNvSpPr>
          <p:nvPr/>
        </p:nvSpPr>
        <p:spPr bwMode="auto">
          <a:xfrm>
            <a:off x="1301750" y="174625"/>
            <a:ext cx="64960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dirty="0"/>
              <a:t>Simplified DES Scheme</a:t>
            </a:r>
            <a:endParaRPr lang="en-GB" sz="2400" b="1" dirty="0"/>
          </a:p>
        </p:txBody>
      </p:sp>
    </p:spTree>
    <p:extLst>
      <p:ext uri="{BB962C8B-B14F-4D97-AF65-F5344CB8AC3E}">
        <p14:creationId xmlns="" xmlns:p14="http://schemas.microsoft.com/office/powerpoint/2010/main" val="70845221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423863" y="1208088"/>
            <a:ext cx="8296275"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har char="•"/>
              <a:defRPr sz="2400">
                <a:solidFill>
                  <a:srgbClr val="0000FF"/>
                </a:solidFill>
                <a:latin typeface="+mn-lt"/>
                <a:ea typeface="+mn-ea"/>
                <a:cs typeface="+mn-cs"/>
              </a:defRPr>
            </a:lvl1pPr>
            <a:lvl2pPr marL="855663" indent="-398463" algn="l" rtl="0" eaLnBrk="0" fontAlgn="base" hangingPunct="0">
              <a:spcBef>
                <a:spcPct val="50000"/>
              </a:spcBef>
              <a:spcAft>
                <a:spcPct val="0"/>
              </a:spcAft>
              <a:buFont typeface="Wingdings" pitchFamily="2" charset="2"/>
              <a:buChar char="§"/>
              <a:defRPr sz="2400">
                <a:solidFill>
                  <a:srgbClr val="0000FF"/>
                </a:solidFill>
                <a:latin typeface="+mn-lt"/>
              </a:defRPr>
            </a:lvl2pPr>
            <a:lvl3pPr marL="1379538" indent="-409575" algn="l" rtl="0" eaLnBrk="0" fontAlgn="base" hangingPunct="0">
              <a:spcBef>
                <a:spcPct val="50000"/>
              </a:spcBef>
              <a:spcAft>
                <a:spcPct val="0"/>
              </a:spcAft>
              <a:buFont typeface="Wingdings" pitchFamily="2" charset="2"/>
              <a:buChar char="w"/>
              <a:defRPr sz="2400">
                <a:solidFill>
                  <a:srgbClr val="0000FF"/>
                </a:solidFill>
                <a:latin typeface="+mn-lt"/>
              </a:defRPr>
            </a:lvl3pPr>
            <a:lvl4pPr marL="1822450" indent="-228600" algn="l" rtl="0" eaLnBrk="0" fontAlgn="base" hangingPunct="0">
              <a:spcBef>
                <a:spcPct val="20000"/>
              </a:spcBef>
              <a:spcAft>
                <a:spcPct val="0"/>
              </a:spcAft>
              <a:buChar char="–"/>
              <a:defRPr sz="2000">
                <a:solidFill>
                  <a:schemeClr val="tx1"/>
                </a:solidFill>
                <a:latin typeface="+mn-lt"/>
              </a:defRPr>
            </a:lvl4pPr>
            <a:lvl5pPr marL="2165350" indent="-228600" algn="l" rtl="0" eaLnBrk="0" fontAlgn="base" hangingPunct="0">
              <a:spcBef>
                <a:spcPct val="20000"/>
              </a:spcBef>
              <a:spcAft>
                <a:spcPct val="0"/>
              </a:spcAft>
              <a:buChar char="»"/>
              <a:defRPr sz="2000">
                <a:solidFill>
                  <a:schemeClr val="tx1"/>
                </a:solidFill>
                <a:latin typeface="+mn-lt"/>
              </a:defRPr>
            </a:lvl5pPr>
            <a:lvl6pPr marL="2622550" indent="-228600" algn="l" rtl="0" fontAlgn="base">
              <a:spcBef>
                <a:spcPct val="20000"/>
              </a:spcBef>
              <a:spcAft>
                <a:spcPct val="0"/>
              </a:spcAft>
              <a:buChar char="»"/>
              <a:defRPr sz="2000">
                <a:solidFill>
                  <a:schemeClr val="tx1"/>
                </a:solidFill>
                <a:latin typeface="+mn-lt"/>
              </a:defRPr>
            </a:lvl6pPr>
            <a:lvl7pPr marL="3079750" indent="-228600" algn="l" rtl="0" fontAlgn="base">
              <a:spcBef>
                <a:spcPct val="20000"/>
              </a:spcBef>
              <a:spcAft>
                <a:spcPct val="0"/>
              </a:spcAft>
              <a:buChar char="»"/>
              <a:defRPr sz="2000">
                <a:solidFill>
                  <a:schemeClr val="tx1"/>
                </a:solidFill>
                <a:latin typeface="+mn-lt"/>
              </a:defRPr>
            </a:lvl7pPr>
            <a:lvl8pPr marL="3536950" indent="-228600" algn="l" rtl="0" fontAlgn="base">
              <a:spcBef>
                <a:spcPct val="20000"/>
              </a:spcBef>
              <a:spcAft>
                <a:spcPct val="0"/>
              </a:spcAft>
              <a:buChar char="»"/>
              <a:defRPr sz="2000">
                <a:solidFill>
                  <a:schemeClr val="tx1"/>
                </a:solidFill>
                <a:latin typeface="+mn-lt"/>
              </a:defRPr>
            </a:lvl8pPr>
            <a:lvl9pPr marL="399415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Message is broken into blocks, but these are linked together in the encryption operation. </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Each </a:t>
            </a:r>
            <a:r>
              <a:rPr kumimoji="0" lang="en-AU" sz="2400" b="0" i="1" u="none" strike="noStrike" kern="0" cap="none" spc="0" normalizeH="0" baseline="0" noProof="0" smtClean="0">
                <a:ln>
                  <a:noFill/>
                </a:ln>
                <a:solidFill>
                  <a:srgbClr val="FF0000"/>
                </a:solidFill>
                <a:effectLst/>
                <a:uLnTx/>
                <a:uFillTx/>
                <a:latin typeface="Arial"/>
                <a:ea typeface="+mn-ea"/>
                <a:cs typeface="+mn-cs"/>
              </a:rPr>
              <a:t>previous cipher blocks</a:t>
            </a:r>
            <a:r>
              <a:rPr kumimoji="0" lang="en-AU" sz="2400" b="0" i="0" u="none" strike="noStrike" kern="0" cap="none" spc="0" normalizeH="0" baseline="0" noProof="0" smtClean="0">
                <a:ln>
                  <a:noFill/>
                </a:ln>
                <a:solidFill>
                  <a:srgbClr val="0000FF"/>
                </a:solidFill>
                <a:effectLst/>
                <a:uLnTx/>
                <a:uFillTx/>
                <a:latin typeface="Arial"/>
                <a:ea typeface="+mn-ea"/>
                <a:cs typeface="+mn-cs"/>
              </a:rPr>
              <a:t> is </a:t>
            </a:r>
            <a:r>
              <a:rPr kumimoji="0" lang="en-AU" sz="2400" b="0" i="1" u="none" strike="noStrike" kern="0" cap="none" spc="0" normalizeH="0" baseline="0" noProof="0" smtClean="0">
                <a:ln>
                  <a:noFill/>
                </a:ln>
                <a:solidFill>
                  <a:srgbClr val="FF0000"/>
                </a:solidFill>
                <a:effectLst/>
                <a:uLnTx/>
                <a:uFillTx/>
                <a:latin typeface="Arial"/>
                <a:ea typeface="+mn-ea"/>
                <a:cs typeface="+mn-cs"/>
              </a:rPr>
              <a:t>chained</a:t>
            </a:r>
            <a:r>
              <a:rPr kumimoji="0" lang="en-AU" sz="2400" b="0" i="0" u="none" strike="noStrike" kern="0" cap="none" spc="0" normalizeH="0" baseline="0" noProof="0" smtClean="0">
                <a:ln>
                  <a:noFill/>
                </a:ln>
                <a:solidFill>
                  <a:srgbClr val="0000FF"/>
                </a:solidFill>
                <a:effectLst/>
                <a:uLnTx/>
                <a:uFillTx/>
                <a:latin typeface="Arial"/>
                <a:ea typeface="+mn-ea"/>
                <a:cs typeface="+mn-cs"/>
              </a:rPr>
              <a:t> with </a:t>
            </a:r>
            <a:r>
              <a:rPr kumimoji="0" lang="en-AU" sz="2400" b="0" i="1" u="none" strike="noStrike" kern="0" cap="none" spc="0" normalizeH="0" baseline="0" noProof="0" smtClean="0">
                <a:ln>
                  <a:noFill/>
                </a:ln>
                <a:solidFill>
                  <a:srgbClr val="FF0000"/>
                </a:solidFill>
                <a:effectLst/>
                <a:uLnTx/>
                <a:uFillTx/>
                <a:latin typeface="Arial"/>
                <a:ea typeface="+mn-ea"/>
                <a:cs typeface="+mn-cs"/>
              </a:rPr>
              <a:t>current plaintext block</a:t>
            </a:r>
            <a:r>
              <a:rPr kumimoji="0" lang="en-AU" sz="2400" b="0" i="0" u="none" strike="noStrike" kern="0" cap="none" spc="0" normalizeH="0" baseline="0" noProof="0" smtClean="0">
                <a:ln>
                  <a:noFill/>
                </a:ln>
                <a:solidFill>
                  <a:srgbClr val="0000FF"/>
                </a:solidFill>
                <a:effectLst/>
                <a:uLnTx/>
                <a:uFillTx/>
                <a:latin typeface="Arial"/>
                <a:ea typeface="+mn-ea"/>
                <a:cs typeface="+mn-cs"/>
              </a:rPr>
              <a:t>. </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Use </a:t>
            </a:r>
            <a:r>
              <a:rPr kumimoji="0" lang="en-AU" sz="2400" b="0" i="1" u="none" strike="noStrike" kern="0" cap="none" spc="0" normalizeH="0" baseline="0" noProof="0" smtClean="0">
                <a:ln>
                  <a:noFill/>
                </a:ln>
                <a:solidFill>
                  <a:srgbClr val="FF0000"/>
                </a:solidFill>
                <a:effectLst/>
                <a:uLnTx/>
                <a:uFillTx/>
                <a:latin typeface="Arial"/>
                <a:ea typeface="+mn-ea"/>
                <a:cs typeface="+mn-cs"/>
              </a:rPr>
              <a:t>Initial Vector</a:t>
            </a:r>
            <a:r>
              <a:rPr kumimoji="0" lang="en-AU" sz="2400" b="0" i="0" u="none" strike="noStrike" kern="0" cap="none" spc="0" normalizeH="0" baseline="0" noProof="0" smtClean="0">
                <a:ln>
                  <a:noFill/>
                </a:ln>
                <a:solidFill>
                  <a:srgbClr val="0000FF"/>
                </a:solidFill>
                <a:effectLst/>
                <a:uLnTx/>
                <a:uFillTx/>
                <a:latin typeface="Arial"/>
                <a:ea typeface="+mn-ea"/>
                <a:cs typeface="+mn-cs"/>
              </a:rPr>
              <a:t> (</a:t>
            </a:r>
            <a:r>
              <a:rPr kumimoji="0" lang="en-AU" sz="2400" b="0" i="1" u="none" strike="noStrike" kern="0" cap="none" spc="0" normalizeH="0" baseline="0" noProof="0" smtClean="0">
                <a:ln>
                  <a:noFill/>
                </a:ln>
                <a:solidFill>
                  <a:srgbClr val="FF0000"/>
                </a:solidFill>
                <a:effectLst/>
                <a:uLnTx/>
                <a:uFillTx/>
                <a:latin typeface="Arial"/>
                <a:ea typeface="+mn-ea"/>
                <a:cs typeface="+mn-cs"/>
              </a:rPr>
              <a:t>IV</a:t>
            </a:r>
            <a:r>
              <a:rPr kumimoji="0" lang="en-AU" sz="2400" b="0" i="0" u="none" strike="noStrike" kern="0" cap="none" spc="0" normalizeH="0" baseline="0" noProof="0" smtClean="0">
                <a:ln>
                  <a:noFill/>
                </a:ln>
                <a:solidFill>
                  <a:srgbClr val="0000FF"/>
                </a:solidFill>
                <a:effectLst/>
                <a:uLnTx/>
                <a:uFillTx/>
                <a:latin typeface="Arial"/>
                <a:ea typeface="+mn-ea"/>
                <a:cs typeface="+mn-cs"/>
              </a:rPr>
              <a:t>) to start process. </a:t>
            </a:r>
          </a:p>
          <a:p>
            <a:pPr marL="855663" marR="0" lvl="1" indent="-398463" algn="l" defTabSz="914400" rtl="0" eaLnBrk="1" fontAlgn="base" latinLnBrk="0" hangingPunct="1">
              <a:lnSpc>
                <a:spcPct val="100000"/>
              </a:lnSpc>
              <a:spcBef>
                <a:spcPct val="50000"/>
              </a:spcBef>
              <a:spcAft>
                <a:spcPct val="0"/>
              </a:spcAft>
              <a:buClrTx/>
              <a:buSzPct val="150000"/>
              <a:buFont typeface="Wingdings" pitchFamily="2" charset="2"/>
              <a:buNone/>
              <a:tabLst/>
              <a:defRPr/>
            </a:pPr>
            <a:r>
              <a:rPr kumimoji="0" lang="en-AU" sz="2400" b="0" i="1" u="none" strike="noStrike" kern="0" cap="none" spc="0" normalizeH="0" baseline="0" noProof="0" smtClean="0">
                <a:ln>
                  <a:noFill/>
                </a:ln>
                <a:solidFill>
                  <a:srgbClr val="0000FF"/>
                </a:solidFill>
                <a:effectLst/>
                <a:uLnTx/>
                <a:uFillTx/>
                <a:latin typeface="Arial"/>
                <a:cs typeface="Arial" charset="0"/>
              </a:rPr>
              <a:t>C</a:t>
            </a:r>
            <a:r>
              <a:rPr kumimoji="0" lang="en-AU" sz="2400" b="0" i="1" u="none" strike="noStrike" kern="0" cap="none" spc="0" normalizeH="0" baseline="-25000" noProof="0" smtClean="0">
                <a:ln>
                  <a:noFill/>
                </a:ln>
                <a:solidFill>
                  <a:srgbClr val="0000FF"/>
                </a:solidFill>
                <a:effectLst/>
                <a:uLnTx/>
                <a:uFillTx/>
                <a:latin typeface="Arial"/>
                <a:cs typeface="Arial" charset="0"/>
              </a:rPr>
              <a:t>i</a:t>
            </a:r>
            <a:r>
              <a:rPr kumimoji="0" lang="en-AU" sz="2400" b="0" i="1" u="none" strike="noStrike" kern="0" cap="none" spc="0" normalizeH="0" baseline="0" noProof="0" smtClean="0">
                <a:ln>
                  <a:noFill/>
                </a:ln>
                <a:solidFill>
                  <a:srgbClr val="0000FF"/>
                </a:solidFill>
                <a:effectLst/>
                <a:uLnTx/>
                <a:uFillTx/>
                <a:latin typeface="Arial"/>
                <a:cs typeface="Arial" charset="0"/>
              </a:rPr>
              <a:t> = DES</a:t>
            </a:r>
            <a:r>
              <a:rPr kumimoji="0" lang="en-AU" sz="2400" b="0" i="1" u="none" strike="noStrike" kern="0" cap="none" spc="0" normalizeH="0" baseline="-25000" noProof="0" smtClean="0">
                <a:ln>
                  <a:noFill/>
                </a:ln>
                <a:solidFill>
                  <a:srgbClr val="0000FF"/>
                </a:solidFill>
                <a:effectLst/>
                <a:uLnTx/>
                <a:uFillTx/>
                <a:latin typeface="Arial"/>
                <a:cs typeface="Arial" charset="0"/>
              </a:rPr>
              <a:t>K1</a:t>
            </a:r>
            <a:r>
              <a:rPr kumimoji="0" lang="en-AU" sz="2400" b="0" i="1" u="none" strike="noStrike" kern="0" cap="none" spc="0" normalizeH="0" baseline="0" noProof="0" smtClean="0">
                <a:ln>
                  <a:noFill/>
                </a:ln>
                <a:solidFill>
                  <a:srgbClr val="0000FF"/>
                </a:solidFill>
                <a:effectLst/>
                <a:uLnTx/>
                <a:uFillTx/>
                <a:latin typeface="Arial"/>
                <a:cs typeface="Arial" charset="0"/>
              </a:rPr>
              <a:t>(P</a:t>
            </a:r>
            <a:r>
              <a:rPr kumimoji="0" lang="en-AU" sz="2400" b="0" i="1" u="none" strike="noStrike" kern="0" cap="none" spc="0" normalizeH="0" baseline="-25000" noProof="0" smtClean="0">
                <a:ln>
                  <a:noFill/>
                </a:ln>
                <a:solidFill>
                  <a:srgbClr val="0000FF"/>
                </a:solidFill>
                <a:effectLst/>
                <a:uLnTx/>
                <a:uFillTx/>
                <a:latin typeface="Arial"/>
                <a:cs typeface="Arial" charset="0"/>
              </a:rPr>
              <a:t>i</a:t>
            </a:r>
            <a:r>
              <a:rPr kumimoji="0" lang="en-AU" sz="2400" b="0" i="1" u="none" strike="noStrike" kern="0" cap="none" spc="0" normalizeH="0" baseline="0" noProof="0" smtClean="0">
                <a:ln>
                  <a:noFill/>
                </a:ln>
                <a:solidFill>
                  <a:srgbClr val="0000FF"/>
                </a:solidFill>
                <a:effectLst/>
                <a:uLnTx/>
                <a:uFillTx/>
                <a:latin typeface="Arial"/>
                <a:cs typeface="Arial" charset="0"/>
              </a:rPr>
              <a:t> XOR C</a:t>
            </a:r>
            <a:r>
              <a:rPr kumimoji="0" lang="en-AU" sz="2400" b="0" i="1" u="none" strike="noStrike" kern="0" cap="none" spc="0" normalizeH="0" baseline="-25000" noProof="0" smtClean="0">
                <a:ln>
                  <a:noFill/>
                </a:ln>
                <a:solidFill>
                  <a:srgbClr val="0000FF"/>
                </a:solidFill>
                <a:effectLst/>
                <a:uLnTx/>
                <a:uFillTx/>
                <a:latin typeface="Arial"/>
                <a:cs typeface="Arial" charset="0"/>
              </a:rPr>
              <a:t>i-1</a:t>
            </a:r>
            <a:r>
              <a:rPr kumimoji="0" lang="en-AU" sz="2400" b="0" i="1" u="none" strike="noStrike" kern="0" cap="none" spc="0" normalizeH="0" baseline="0" noProof="0" smtClean="0">
                <a:ln>
                  <a:noFill/>
                </a:ln>
                <a:solidFill>
                  <a:srgbClr val="0000FF"/>
                </a:solidFill>
                <a:effectLst/>
                <a:uLnTx/>
                <a:uFillTx/>
                <a:latin typeface="Arial"/>
                <a:cs typeface="Arial" charset="0"/>
              </a:rPr>
              <a:t>)</a:t>
            </a:r>
          </a:p>
          <a:p>
            <a:pPr marL="855663" marR="0" lvl="1" indent="-398463" algn="l" defTabSz="914400" rtl="0" eaLnBrk="1" fontAlgn="base" latinLnBrk="0" hangingPunct="1">
              <a:lnSpc>
                <a:spcPct val="100000"/>
              </a:lnSpc>
              <a:spcBef>
                <a:spcPct val="50000"/>
              </a:spcBef>
              <a:spcAft>
                <a:spcPct val="0"/>
              </a:spcAft>
              <a:buClrTx/>
              <a:buSzPct val="150000"/>
              <a:buFont typeface="Wingdings" pitchFamily="2" charset="2"/>
              <a:buNone/>
              <a:tabLst/>
              <a:defRPr/>
            </a:pPr>
            <a:r>
              <a:rPr kumimoji="0" lang="en-AU" sz="2400" b="0" i="1" u="none" strike="noStrike" kern="0" cap="none" spc="0" normalizeH="0" baseline="0" noProof="0" smtClean="0">
                <a:ln>
                  <a:noFill/>
                </a:ln>
                <a:solidFill>
                  <a:srgbClr val="0000FF"/>
                </a:solidFill>
                <a:effectLst/>
                <a:uLnTx/>
                <a:uFillTx/>
                <a:latin typeface="Arial"/>
                <a:cs typeface="Arial" charset="0"/>
              </a:rPr>
              <a:t>C</a:t>
            </a:r>
            <a:r>
              <a:rPr kumimoji="0" lang="en-AU" sz="2400" b="0" i="1" u="none" strike="noStrike" kern="0" cap="none" spc="0" normalizeH="0" baseline="-25000" noProof="0" smtClean="0">
                <a:ln>
                  <a:noFill/>
                </a:ln>
                <a:solidFill>
                  <a:srgbClr val="0000FF"/>
                </a:solidFill>
                <a:effectLst/>
                <a:uLnTx/>
                <a:uFillTx/>
                <a:latin typeface="Arial"/>
                <a:cs typeface="Arial" charset="0"/>
              </a:rPr>
              <a:t>-1</a:t>
            </a:r>
            <a:r>
              <a:rPr kumimoji="0" lang="en-AU" sz="2400" b="0" i="1" u="none" strike="noStrike" kern="0" cap="none" spc="0" normalizeH="0" baseline="0" noProof="0" smtClean="0">
                <a:ln>
                  <a:noFill/>
                </a:ln>
                <a:solidFill>
                  <a:srgbClr val="0000FF"/>
                </a:solidFill>
                <a:effectLst/>
                <a:uLnTx/>
                <a:uFillTx/>
                <a:latin typeface="Arial"/>
                <a:cs typeface="Arial" charset="0"/>
              </a:rPr>
              <a:t> = IV</a:t>
            </a:r>
            <a:r>
              <a:rPr kumimoji="0" lang="en-AU" sz="2400" b="0" i="0" u="none" strike="noStrike" kern="0" cap="none" spc="0" normalizeH="0" baseline="0" noProof="0" smtClean="0">
                <a:ln>
                  <a:noFill/>
                </a:ln>
                <a:solidFill>
                  <a:srgbClr val="0000FF"/>
                </a:solidFill>
                <a:effectLst/>
                <a:uLnTx/>
                <a:uFillTx/>
                <a:latin typeface="Arial"/>
                <a:cs typeface="Arial" charset="0"/>
              </a:rPr>
              <a:t> </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US" sz="2400" b="0" i="0" u="none" strike="noStrike" kern="0" cap="none" spc="0" normalizeH="0" baseline="0" noProof="0" smtClean="0">
                <a:ln>
                  <a:noFill/>
                </a:ln>
                <a:solidFill>
                  <a:srgbClr val="0000FF"/>
                </a:solidFill>
                <a:effectLst/>
                <a:uLnTx/>
                <a:uFillTx/>
                <a:latin typeface="Arial"/>
                <a:ea typeface="+mn-ea"/>
                <a:cs typeface="+mn-cs"/>
              </a:rPr>
              <a:t>Uses: </a:t>
            </a:r>
            <a:r>
              <a:rPr kumimoji="0" lang="en-US" sz="2400" b="0" i="1" u="none" strike="noStrike" kern="0" cap="none" spc="0" normalizeH="0" baseline="0" noProof="0" smtClean="0">
                <a:ln>
                  <a:noFill/>
                </a:ln>
                <a:solidFill>
                  <a:srgbClr val="FF0000"/>
                </a:solidFill>
                <a:effectLst/>
                <a:uLnTx/>
                <a:uFillTx/>
                <a:latin typeface="Arial"/>
                <a:ea typeface="+mn-ea"/>
                <a:cs typeface="+mn-cs"/>
              </a:rPr>
              <a:t>Bulk data encryption</a:t>
            </a:r>
            <a:r>
              <a:rPr kumimoji="0" lang="en-US" sz="2400" b="0" i="0" u="none" strike="noStrike" kern="0" cap="none" spc="0" normalizeH="0" baseline="0" noProof="0" smtClean="0">
                <a:ln>
                  <a:noFill/>
                </a:ln>
                <a:solidFill>
                  <a:srgbClr val="0000FF"/>
                </a:solidFill>
                <a:effectLst/>
                <a:uLnTx/>
                <a:uFillTx/>
                <a:latin typeface="Arial"/>
                <a:ea typeface="+mn-ea"/>
                <a:cs typeface="+mn-cs"/>
              </a:rPr>
              <a:t> and </a:t>
            </a:r>
            <a:r>
              <a:rPr kumimoji="0" lang="en-US" sz="2400" b="0" i="1" u="none" strike="noStrike" kern="0" cap="none" spc="0" normalizeH="0" baseline="0" noProof="0" smtClean="0">
                <a:ln>
                  <a:noFill/>
                </a:ln>
                <a:solidFill>
                  <a:srgbClr val="FF0000"/>
                </a:solidFill>
                <a:effectLst/>
                <a:uLnTx/>
                <a:uFillTx/>
                <a:latin typeface="Arial"/>
                <a:ea typeface="+mn-ea"/>
                <a:cs typeface="+mn-cs"/>
              </a:rPr>
              <a:t>authentication</a:t>
            </a:r>
            <a:r>
              <a:rPr kumimoji="0" lang="en-US" sz="2400" b="0" i="0" u="none" strike="noStrike" kern="0" cap="none" spc="0" normalizeH="0" baseline="0" noProof="0" smtClean="0">
                <a:ln>
                  <a:noFill/>
                </a:ln>
                <a:solidFill>
                  <a:srgbClr val="0000FF"/>
                </a:solidFill>
                <a:effectLst/>
                <a:uLnTx/>
                <a:uFillTx/>
                <a:latin typeface="Arial"/>
                <a:ea typeface="+mn-ea"/>
                <a:cs typeface="+mn-cs"/>
              </a:rPr>
              <a:t>.</a:t>
            </a:r>
            <a:endParaRPr kumimoji="0" lang="en-AU" sz="2400" b="0" i="0" u="none" strike="noStrike" kern="0" cap="none" spc="0" normalizeH="0" baseline="0" noProof="0" dirty="0" smtClean="0">
              <a:ln>
                <a:noFill/>
              </a:ln>
              <a:solidFill>
                <a:srgbClr val="0000FF"/>
              </a:solidFill>
              <a:effectLst/>
              <a:uLnTx/>
              <a:uFillTx/>
              <a:latin typeface="Arial"/>
              <a:ea typeface="+mn-ea"/>
              <a:cs typeface="+mn-cs"/>
            </a:endParaRPr>
          </a:p>
        </p:txBody>
      </p:sp>
      <p:sp>
        <p:nvSpPr>
          <p:cNvPr id="3" name="Rectangle 2"/>
          <p:cNvSpPr txBox="1">
            <a:spLocks noChangeArrowheads="1"/>
          </p:cNvSpPr>
          <p:nvPr/>
        </p:nvSpPr>
        <p:spPr bwMode="auto">
          <a:xfrm>
            <a:off x="309563" y="146050"/>
            <a:ext cx="8493125" cy="50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0" cap="none" spc="0" normalizeH="0" baseline="0" noProof="0" dirty="0" smtClean="0">
                <a:ln>
                  <a:noFill/>
                </a:ln>
                <a:solidFill>
                  <a:srgbClr val="000000"/>
                </a:solidFill>
                <a:effectLst/>
                <a:uLnTx/>
                <a:uFillTx/>
                <a:latin typeface="Arial"/>
                <a:ea typeface="+mj-ea"/>
                <a:cs typeface="+mj-cs"/>
              </a:rPr>
              <a:t>Cipher Block Chaining (CBC) Mode </a:t>
            </a:r>
          </a:p>
        </p:txBody>
      </p:sp>
    </p:spTree>
    <p:extLst>
      <p:ext uri="{BB962C8B-B14F-4D97-AF65-F5344CB8AC3E}">
        <p14:creationId xmlns="" xmlns:p14="http://schemas.microsoft.com/office/powerpoint/2010/main" val="150630285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441325" y="650875"/>
            <a:ext cx="8229600" cy="4822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90000"/>
              <a:buFont typeface="Wingdings" pitchFamily="2" charset="2"/>
              <a:buBlip>
                <a:blip r:embed="rId2"/>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9pPr>
          </a:lstStyle>
          <a:p>
            <a:pPr marL="342900" marR="0" lvl="0" indent="-342900" algn="l" defTabSz="914400" rtl="0" eaLnBrk="1" fontAlgn="base" latinLnBrk="0" hangingPunct="1">
              <a:lnSpc>
                <a:spcPct val="100000"/>
              </a:lnSpc>
              <a:spcBef>
                <a:spcPct val="20000"/>
              </a:spcBef>
              <a:spcAft>
                <a:spcPct val="0"/>
              </a:spcAft>
              <a:buClr>
                <a:srgbClr val="55B55E"/>
              </a:buClr>
              <a:buSzPct val="90000"/>
              <a:buFont typeface="Wingdings" pitchFamily="2" charset="2"/>
              <a:buBlip>
                <a:blip r:embed="rId2"/>
              </a:buBlip>
              <a:tabLst/>
              <a:defRPr/>
            </a:pPr>
            <a:r>
              <a:rPr kumimoji="0" lang="en-US" altLang="zh-TW" sz="2400" b="0" i="0" u="sng" strike="noStrike" kern="0" cap="none" spc="0" normalizeH="0" baseline="0" noProof="0" dirty="0" smtClean="0">
                <a:ln>
                  <a:noFill/>
                </a:ln>
                <a:solidFill>
                  <a:srgbClr val="CC0000"/>
                </a:solidFill>
                <a:effectLst>
                  <a:outerShdw blurRad="38100" dist="38100" dir="2700000" algn="tl">
                    <a:srgbClr val="000000"/>
                  </a:outerShdw>
                </a:effectLst>
                <a:uLnTx/>
                <a:uFillTx/>
                <a:latin typeface="Arial"/>
                <a:ea typeface="+mn-ea"/>
                <a:cs typeface="+mn-cs"/>
              </a:rPr>
              <a:t>Goal</a:t>
            </a:r>
            <a:r>
              <a:rPr kumimoji="0" lang="en-US" altLang="zh-TW"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a:ea typeface="+mn-ea"/>
                <a:cs typeface="+mn-cs"/>
              </a:rPr>
              <a:t>: </a:t>
            </a:r>
            <a:r>
              <a:rPr kumimoji="0" lang="en-US" altLang="zh-TW" sz="2400" b="0" i="0" u="none" strike="noStrike" kern="0" cap="none" spc="0" normalizeH="0" baseline="0" noProof="0" dirty="0" smtClean="0">
                <a:ln>
                  <a:noFill/>
                </a:ln>
                <a:solidFill>
                  <a:schemeClr val="bg2">
                    <a:lumMod val="10000"/>
                  </a:schemeClr>
                </a:solidFill>
                <a:effectLst/>
                <a:uLnTx/>
                <a:uFillTx/>
                <a:latin typeface="Arial"/>
                <a:ea typeface="+mn-ea"/>
                <a:cs typeface="+mn-cs"/>
              </a:rPr>
              <a:t>the same plaintext block is encrypted into different </a:t>
            </a:r>
            <a:r>
              <a:rPr kumimoji="0" lang="en-US" altLang="zh-TW" sz="2400" b="0" i="0" u="none" strike="noStrike" kern="0" cap="none" spc="0" normalizeH="0" baseline="0" noProof="0" dirty="0" err="1" smtClean="0">
                <a:ln>
                  <a:noFill/>
                </a:ln>
                <a:solidFill>
                  <a:schemeClr val="bg2">
                    <a:lumMod val="10000"/>
                  </a:schemeClr>
                </a:solidFill>
                <a:effectLst/>
                <a:uLnTx/>
                <a:uFillTx/>
                <a:latin typeface="Arial"/>
                <a:ea typeface="+mn-ea"/>
                <a:cs typeface="+mn-cs"/>
              </a:rPr>
              <a:t>ciphertext</a:t>
            </a:r>
            <a:r>
              <a:rPr kumimoji="0" lang="en-US" altLang="zh-TW" sz="2400" b="0" i="0" u="none" strike="noStrike" kern="0" cap="none" spc="0" normalizeH="0" baseline="0" noProof="0" dirty="0" smtClean="0">
                <a:ln>
                  <a:noFill/>
                </a:ln>
                <a:solidFill>
                  <a:schemeClr val="bg2">
                    <a:lumMod val="10000"/>
                  </a:schemeClr>
                </a:solidFill>
                <a:effectLst/>
                <a:uLnTx/>
                <a:uFillTx/>
                <a:latin typeface="Arial"/>
                <a:ea typeface="+mn-ea"/>
                <a:cs typeface="+mn-cs"/>
              </a:rPr>
              <a:t> block</a:t>
            </a:r>
          </a:p>
          <a:p>
            <a:pPr marL="342900" marR="0" lvl="0" indent="-342900" algn="l" defTabSz="914400" rtl="0" eaLnBrk="1" fontAlgn="base" latinLnBrk="0" hangingPunct="1">
              <a:lnSpc>
                <a:spcPct val="100000"/>
              </a:lnSpc>
              <a:spcBef>
                <a:spcPct val="20000"/>
              </a:spcBef>
              <a:spcAft>
                <a:spcPct val="0"/>
              </a:spcAft>
              <a:buClr>
                <a:srgbClr val="55B55E"/>
              </a:buClr>
              <a:buSzPct val="90000"/>
              <a:buFont typeface="Wingdings" pitchFamily="2" charset="2"/>
              <a:buBlip>
                <a:blip r:embed="rId2"/>
              </a:buBlip>
              <a:tabLst/>
              <a:defRPr/>
            </a:pPr>
            <a:r>
              <a:rPr kumimoji="0" lang="en-US" altLang="zh-TW" sz="2400" b="0" i="0" u="none" strike="noStrike" kern="0" cap="none" spc="0" normalizeH="0" baseline="0" noProof="0" dirty="0" smtClean="0">
                <a:ln>
                  <a:noFill/>
                </a:ln>
                <a:solidFill>
                  <a:schemeClr val="bg2">
                    <a:lumMod val="10000"/>
                  </a:schemeClr>
                </a:solidFill>
                <a:effectLst/>
                <a:uLnTx/>
                <a:uFillTx/>
                <a:latin typeface="Arial"/>
                <a:ea typeface="+mn-ea"/>
                <a:cs typeface="+mn-cs"/>
              </a:rPr>
              <a:t>Initial vector (IV)</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64-bit long</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zh-TW"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Arial"/>
              </a:rPr>
              <a:t>Fixed, or negotiated between sender and receiver</a:t>
            </a:r>
          </a:p>
          <a:p>
            <a:pPr marL="342900" marR="0" lvl="0" indent="-342900" algn="l" defTabSz="914400" rtl="0" eaLnBrk="1" fontAlgn="base" latinLnBrk="0" hangingPunct="1">
              <a:lnSpc>
                <a:spcPct val="100000"/>
              </a:lnSpc>
              <a:spcBef>
                <a:spcPct val="20000"/>
              </a:spcBef>
              <a:spcAft>
                <a:spcPct val="0"/>
              </a:spcAft>
              <a:buClr>
                <a:srgbClr val="55B55E"/>
              </a:buClr>
              <a:buSzPct val="90000"/>
              <a:buFont typeface="Wingdings" pitchFamily="2" charset="2"/>
              <a:buBlip>
                <a:blip r:embed="rId2"/>
              </a:buBlip>
              <a:tabLst/>
              <a:defRPr/>
            </a:pPr>
            <a:r>
              <a:rPr kumimoji="0" lang="en-US" altLang="zh-TW"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Arial"/>
                <a:ea typeface="+mn-ea"/>
                <a:cs typeface="+mn-cs"/>
              </a:rPr>
              <a:t>Padded </a:t>
            </a:r>
            <a:r>
              <a:rPr kumimoji="0" lang="en-US" altLang="zh-TW" sz="2400" b="0" i="0" u="none" strike="noStrike" kern="0" cap="none" spc="0" normalizeH="0" baseline="0" noProof="0" dirty="0" smtClean="0">
                <a:ln>
                  <a:noFill/>
                </a:ln>
                <a:solidFill>
                  <a:schemeClr val="bg2">
                    <a:lumMod val="10000"/>
                  </a:schemeClr>
                </a:solidFill>
                <a:effectLst/>
                <a:uLnTx/>
                <a:uFillTx/>
                <a:latin typeface="Arial"/>
                <a:ea typeface="+mn-ea"/>
                <a:cs typeface="+mn-cs"/>
              </a:rPr>
              <a:t>plaintext: P’= P</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ea typeface="+mn-ea"/>
                <a:cs typeface="+mn-cs"/>
              </a:rPr>
              <a:t>1</a:t>
            </a:r>
            <a:r>
              <a:rPr kumimoji="0" lang="en-US" altLang="zh-TW" sz="2400" b="0" i="0" u="none" strike="noStrike" kern="0" cap="none" spc="0" normalizeH="0" baseline="0" noProof="0" dirty="0" smtClean="0">
                <a:ln>
                  <a:noFill/>
                </a:ln>
                <a:solidFill>
                  <a:schemeClr val="bg2">
                    <a:lumMod val="10000"/>
                  </a:schemeClr>
                </a:solidFill>
                <a:effectLst/>
                <a:uLnTx/>
                <a:uFillTx/>
                <a:latin typeface="Arial"/>
                <a:ea typeface="+mn-ea"/>
                <a:cs typeface="+mn-cs"/>
              </a:rPr>
              <a:t>P</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ea typeface="+mn-ea"/>
                <a:cs typeface="+mn-cs"/>
              </a:rPr>
              <a:t>2</a:t>
            </a:r>
            <a:r>
              <a:rPr kumimoji="0" lang="en-US" altLang="zh-TW" sz="2400" b="0" i="0" u="none" strike="noStrike" kern="0" cap="none" spc="0" normalizeH="0" baseline="0" noProof="0" dirty="0" smtClean="0">
                <a:ln>
                  <a:noFill/>
                </a:ln>
                <a:solidFill>
                  <a:schemeClr val="bg2">
                    <a:lumMod val="10000"/>
                  </a:schemeClr>
                </a:solidFill>
                <a:effectLst/>
                <a:uLnTx/>
                <a:uFillTx/>
                <a:latin typeface="Arial"/>
                <a:ea typeface="+mn-ea"/>
                <a:cs typeface="+mn-cs"/>
              </a:rPr>
              <a:t>…P</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ea typeface="+mn-ea"/>
                <a:cs typeface="+mn-cs"/>
              </a:rPr>
              <a:t>N</a:t>
            </a:r>
          </a:p>
          <a:p>
            <a:pPr marL="342900" marR="0" lvl="0" indent="-342900" algn="l" defTabSz="914400" rtl="0" eaLnBrk="1" fontAlgn="base" latinLnBrk="0" hangingPunct="1">
              <a:lnSpc>
                <a:spcPct val="100000"/>
              </a:lnSpc>
              <a:spcBef>
                <a:spcPct val="20000"/>
              </a:spcBef>
              <a:spcAft>
                <a:spcPct val="0"/>
              </a:spcAft>
              <a:buClr>
                <a:srgbClr val="55B55E"/>
              </a:buClr>
              <a:buSzPct val="90000"/>
              <a:buFont typeface="Wingdings" pitchFamily="2" charset="2"/>
              <a:buBlip>
                <a:blip r:embed="rId2"/>
              </a:buBlip>
              <a:tabLst/>
              <a:defRPr/>
            </a:pPr>
            <a:r>
              <a:rPr kumimoji="0" lang="en-US" altLang="zh-TW" sz="2400" b="0" i="0" u="none" strike="noStrike" kern="0" cap="none" spc="0" normalizeH="0" baseline="0" noProof="0" dirty="0" err="1" smtClean="0">
                <a:ln>
                  <a:noFill/>
                </a:ln>
                <a:solidFill>
                  <a:schemeClr val="bg2">
                    <a:lumMod val="10000"/>
                  </a:schemeClr>
                </a:solidFill>
                <a:effectLst/>
                <a:uLnTx/>
                <a:uFillTx/>
                <a:latin typeface="Arial"/>
                <a:ea typeface="+mn-ea"/>
                <a:cs typeface="+mn-cs"/>
              </a:rPr>
              <a:t>Ciphertext</a:t>
            </a:r>
            <a:r>
              <a:rPr kumimoji="0" lang="en-US" altLang="zh-TW" sz="2400" b="0" i="0" u="none" strike="noStrike" kern="0" cap="none" spc="0" normalizeH="0" baseline="0" noProof="0" dirty="0" smtClean="0">
                <a:ln>
                  <a:noFill/>
                </a:ln>
                <a:solidFill>
                  <a:schemeClr val="bg2">
                    <a:lumMod val="10000"/>
                  </a:schemeClr>
                </a:solidFill>
                <a:effectLst/>
                <a:uLnTx/>
                <a:uFillTx/>
                <a:latin typeface="Arial"/>
                <a:ea typeface="+mn-ea"/>
                <a:cs typeface="+mn-cs"/>
              </a:rPr>
              <a:t>: C = C</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ea typeface="+mn-ea"/>
                <a:cs typeface="+mn-cs"/>
              </a:rPr>
              <a:t>1</a:t>
            </a:r>
            <a:r>
              <a:rPr kumimoji="0" lang="en-US" altLang="zh-TW" sz="2400" b="0" i="0" u="none" strike="noStrike" kern="0" cap="none" spc="0" normalizeH="0" baseline="0" noProof="0" dirty="0" smtClean="0">
                <a:ln>
                  <a:noFill/>
                </a:ln>
                <a:solidFill>
                  <a:schemeClr val="bg2">
                    <a:lumMod val="10000"/>
                  </a:schemeClr>
                </a:solidFill>
                <a:effectLst/>
                <a:uLnTx/>
                <a:uFillTx/>
                <a:latin typeface="Arial"/>
                <a:ea typeface="+mn-ea"/>
                <a:cs typeface="+mn-cs"/>
              </a:rPr>
              <a:t>C</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ea typeface="+mn-ea"/>
                <a:cs typeface="+mn-cs"/>
              </a:rPr>
              <a:t>2</a:t>
            </a:r>
            <a:r>
              <a:rPr kumimoji="0" lang="en-US" altLang="zh-TW" sz="2400" b="0" i="0" u="none" strike="noStrike" kern="0" cap="none" spc="0" normalizeH="0" baseline="0" noProof="0" dirty="0" smtClean="0">
                <a:ln>
                  <a:noFill/>
                </a:ln>
                <a:solidFill>
                  <a:schemeClr val="bg2">
                    <a:lumMod val="10000"/>
                  </a:schemeClr>
                </a:solidFill>
                <a:effectLst/>
                <a:uLnTx/>
                <a:uFillTx/>
                <a:latin typeface="Arial"/>
                <a:ea typeface="+mn-ea"/>
                <a:cs typeface="+mn-cs"/>
              </a:rPr>
              <a:t>…C</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ea typeface="+mn-ea"/>
                <a:cs typeface="+mn-cs"/>
              </a:rPr>
              <a:t>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C</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1</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=E</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K</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(IV </a:t>
            </a:r>
            <a:r>
              <a:rPr kumimoji="0" lang="en-US" altLang="zh-TW" sz="2400" b="0" i="0" u="none" strike="noStrike" kern="0" cap="none" spc="0" normalizeH="0" baseline="0" noProof="0" dirty="0" smtClean="0">
                <a:ln>
                  <a:noFill/>
                </a:ln>
                <a:solidFill>
                  <a:schemeClr val="bg2">
                    <a:lumMod val="10000"/>
                  </a:schemeClr>
                </a:solidFill>
                <a:effectLst/>
                <a:uLnTx/>
                <a:uFillTx/>
                <a:latin typeface="Arial"/>
                <a:sym typeface="Symbol" pitchFamily="18" charset="2"/>
              </a:rPr>
              <a:t> P</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sym typeface="Symbol" pitchFamily="18" charset="2"/>
              </a:rPr>
              <a:t>1</a:t>
            </a:r>
            <a:r>
              <a:rPr kumimoji="0" lang="en-US" altLang="zh-TW" sz="2400" b="0" i="0" u="none" strike="noStrike" kern="0" cap="none" spc="0" normalizeH="0" baseline="0" noProof="0" dirty="0" smtClean="0">
                <a:ln>
                  <a:noFill/>
                </a:ln>
                <a:solidFill>
                  <a:schemeClr val="bg2">
                    <a:lumMod val="10000"/>
                  </a:schemeClr>
                </a:solidFill>
                <a:effectLst/>
                <a:uLnTx/>
                <a:uFillTx/>
                <a:latin typeface="Arial"/>
                <a:sym typeface="Symbol" pitchFamily="18" charset="2"/>
              </a:rPr>
              <a:t>)</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zh-TW" sz="2400" b="0" i="0" u="none" strike="noStrike" kern="0" cap="none" spc="0" normalizeH="0" baseline="0" noProof="0" dirty="0" err="1" smtClean="0">
                <a:ln>
                  <a:noFill/>
                </a:ln>
                <a:solidFill>
                  <a:schemeClr val="bg2">
                    <a:lumMod val="10000"/>
                  </a:schemeClr>
                </a:solidFill>
                <a:effectLst/>
                <a:uLnTx/>
                <a:uFillTx/>
                <a:latin typeface="Arial"/>
                <a:sym typeface="Symbol" pitchFamily="18" charset="2"/>
              </a:rPr>
              <a:t>C</a:t>
            </a:r>
            <a:r>
              <a:rPr kumimoji="0" lang="en-US" altLang="zh-TW" sz="2400" b="0" i="0" u="none" strike="noStrike" kern="0" cap="none" spc="0" normalizeH="0" baseline="-25000" noProof="0" dirty="0" err="1" smtClean="0">
                <a:ln>
                  <a:noFill/>
                </a:ln>
                <a:solidFill>
                  <a:schemeClr val="bg2">
                    <a:lumMod val="10000"/>
                  </a:schemeClr>
                </a:solidFill>
                <a:effectLst/>
                <a:uLnTx/>
                <a:uFillTx/>
                <a:latin typeface="Arial"/>
                <a:sym typeface="Symbol" pitchFamily="18" charset="2"/>
              </a:rPr>
              <a:t>i</a:t>
            </a:r>
            <a:r>
              <a:rPr kumimoji="0" lang="en-US" altLang="zh-TW" sz="2400" b="0" i="0" u="none" strike="noStrike" kern="0" cap="none" spc="0" normalizeH="0" baseline="0" noProof="0" dirty="0" smtClean="0">
                <a:ln>
                  <a:noFill/>
                </a:ln>
                <a:solidFill>
                  <a:schemeClr val="bg2">
                    <a:lumMod val="10000"/>
                  </a:schemeClr>
                </a:solidFill>
                <a:effectLst/>
                <a:uLnTx/>
                <a:uFillTx/>
                <a:latin typeface="Arial"/>
                <a:sym typeface="Symbol" pitchFamily="18" charset="2"/>
              </a:rPr>
              <a:t>=E</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sym typeface="Symbol" pitchFamily="18" charset="2"/>
              </a:rPr>
              <a:t>K</a:t>
            </a:r>
            <a:r>
              <a:rPr kumimoji="0" lang="en-US" altLang="zh-TW" sz="2400" b="0" i="0" u="none" strike="noStrike" kern="0" cap="none" spc="0" normalizeH="0" baseline="0" noProof="0" dirty="0" smtClean="0">
                <a:ln>
                  <a:noFill/>
                </a:ln>
                <a:solidFill>
                  <a:schemeClr val="bg2">
                    <a:lumMod val="10000"/>
                  </a:schemeClr>
                </a:solidFill>
                <a:effectLst/>
                <a:uLnTx/>
                <a:uFillTx/>
                <a:latin typeface="Arial"/>
                <a:sym typeface="Symbol" pitchFamily="18" charset="2"/>
              </a:rPr>
              <a:t>(C</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sym typeface="Symbol" pitchFamily="18" charset="2"/>
              </a:rPr>
              <a:t>i-1 </a:t>
            </a:r>
            <a:r>
              <a:rPr kumimoji="0" lang="en-US" altLang="zh-TW" sz="2400" b="0" i="0" u="none" strike="noStrike" kern="0" cap="none" spc="0" normalizeH="0" baseline="0" noProof="0" dirty="0" smtClean="0">
                <a:ln>
                  <a:noFill/>
                </a:ln>
                <a:solidFill>
                  <a:schemeClr val="bg2">
                    <a:lumMod val="10000"/>
                  </a:schemeClr>
                </a:solidFill>
                <a:effectLst/>
                <a:uLnTx/>
                <a:uFillTx/>
                <a:latin typeface="Arial"/>
                <a:sym typeface="Symbol" pitchFamily="18" charset="2"/>
              </a:rPr>
              <a:t> P</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sym typeface="Symbol" pitchFamily="18" charset="2"/>
              </a:rPr>
              <a:t>i</a:t>
            </a:r>
            <a:r>
              <a:rPr kumimoji="0" lang="en-US" altLang="zh-TW" sz="2400" b="0" i="0" u="none" strike="noStrike" kern="0" cap="none" spc="0" normalizeH="0" baseline="0" noProof="0" dirty="0" smtClean="0">
                <a:ln>
                  <a:noFill/>
                </a:ln>
                <a:solidFill>
                  <a:schemeClr val="bg2">
                    <a:lumMod val="10000"/>
                  </a:schemeClr>
                </a:solidFill>
                <a:effectLst/>
                <a:uLnTx/>
                <a:uFillTx/>
                <a:latin typeface="Arial"/>
                <a:sym typeface="Symbol" pitchFamily="18" charset="2"/>
              </a:rPr>
              <a:t>), 2iN</a:t>
            </a:r>
          </a:p>
        </p:txBody>
      </p:sp>
      <p:sp>
        <p:nvSpPr>
          <p:cNvPr id="3" name="Rectangle 2"/>
          <p:cNvSpPr txBox="1">
            <a:spLocks noChangeArrowheads="1"/>
          </p:cNvSpPr>
          <p:nvPr/>
        </p:nvSpPr>
        <p:spPr bwMode="auto">
          <a:xfrm>
            <a:off x="309563" y="146050"/>
            <a:ext cx="8493125" cy="50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0" cap="none" spc="0" normalizeH="0" baseline="0" noProof="0" dirty="0" smtClean="0">
                <a:ln>
                  <a:noFill/>
                </a:ln>
                <a:solidFill>
                  <a:srgbClr val="000000"/>
                </a:solidFill>
                <a:effectLst/>
                <a:uLnTx/>
                <a:uFillTx/>
                <a:latin typeface="Arial"/>
                <a:ea typeface="+mj-ea"/>
                <a:cs typeface="+mj-cs"/>
              </a:rPr>
              <a:t>Cipher Block Chaining (CBC) Mode </a:t>
            </a:r>
          </a:p>
        </p:txBody>
      </p:sp>
      <p:pic>
        <p:nvPicPr>
          <p:cNvPr id="4" name="Picture 3" descr="F3-1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08381" y="4527931"/>
            <a:ext cx="8077200" cy="2320925"/>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1188167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457200" y="9144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90000"/>
              <a:buFont typeface="Wingdings" pitchFamily="2" charset="2"/>
              <a:buBlip>
                <a:blip r:embed="rId2"/>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9pPr>
          </a:lstStyle>
          <a:p>
            <a:pPr marL="342900" marR="0" lvl="0" indent="-342900" algn="l" defTabSz="914400" rtl="0" eaLnBrk="1" fontAlgn="base" latinLnBrk="0" hangingPunct="1">
              <a:lnSpc>
                <a:spcPct val="100000"/>
              </a:lnSpc>
              <a:spcBef>
                <a:spcPct val="20000"/>
              </a:spcBef>
              <a:spcAft>
                <a:spcPct val="0"/>
              </a:spcAft>
              <a:buClr>
                <a:srgbClr val="55B55E"/>
              </a:buClr>
              <a:buSzPct val="90000"/>
              <a:buFont typeface="Wingdings" pitchFamily="2" charset="2"/>
              <a:buBlip>
                <a:blip r:embed="rId2"/>
              </a:buBlip>
              <a:tabLst/>
              <a:defRPr/>
            </a:pP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Decryption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Key: K</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zh-TW" sz="2400" b="0" i="0" u="none" strike="noStrike" kern="0" cap="none" spc="0" normalizeH="0" baseline="0" noProof="0" dirty="0" err="1" smtClean="0">
                <a:ln>
                  <a:noFill/>
                </a:ln>
                <a:solidFill>
                  <a:schemeClr val="bg2">
                    <a:lumMod val="10000"/>
                  </a:schemeClr>
                </a:solidFill>
                <a:effectLst/>
                <a:uLnTx/>
                <a:uFillTx/>
                <a:latin typeface="Arial"/>
              </a:rPr>
              <a:t>Ciphertext</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 C=C</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1</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C</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2</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…C</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Padded plaintext: P=P</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1</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P</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2</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…P</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N</a:t>
            </a:r>
            <a:endParaRPr kumimoji="0" lang="en-US" altLang="zh-TW" sz="2400" b="0" i="0" u="none" strike="noStrike" kern="0" cap="none" spc="0" normalizeH="0" baseline="0" noProof="0" dirty="0" smtClean="0">
              <a:ln>
                <a:noFill/>
              </a:ln>
              <a:solidFill>
                <a:schemeClr val="bg2">
                  <a:lumMod val="10000"/>
                </a:schemeClr>
              </a:solidFill>
              <a:effectLst/>
              <a:uLnTx/>
              <a:uFillTx/>
              <a:latin typeface="Arial"/>
            </a:endParaRPr>
          </a:p>
          <a:p>
            <a:pPr marL="1143000" marR="0" lvl="2" indent="-228600" algn="l" defTabSz="914400" rtl="0" eaLnBrk="1" fontAlgn="base" latinLnBrk="0" hangingPunct="1">
              <a:lnSpc>
                <a:spcPct val="100000"/>
              </a:lnSpc>
              <a:spcBef>
                <a:spcPct val="20000"/>
              </a:spcBef>
              <a:spcAft>
                <a:spcPct val="0"/>
              </a:spcAft>
              <a:buClr>
                <a:srgbClr val="527C3A"/>
              </a:buClr>
              <a:buSzPct val="90000"/>
              <a:buFont typeface="Wingdings" pitchFamily="2" charset="2"/>
              <a:buBlip>
                <a:blip r:embed="rId3"/>
              </a:buBlip>
              <a:tabLst/>
              <a:defRPr/>
            </a:pP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P</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1</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=D</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K</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(C</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1</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 </a:t>
            </a:r>
            <a:r>
              <a:rPr kumimoji="0" lang="en-US" altLang="zh-TW" sz="2400" b="0" i="0" u="none" strike="noStrike" kern="0" cap="none" spc="0" normalizeH="0" baseline="0" noProof="0" dirty="0" smtClean="0">
                <a:ln>
                  <a:noFill/>
                </a:ln>
                <a:solidFill>
                  <a:schemeClr val="bg2">
                    <a:lumMod val="10000"/>
                  </a:schemeClr>
                </a:solidFill>
                <a:effectLst/>
                <a:uLnTx/>
                <a:uFillTx/>
                <a:latin typeface="Arial"/>
                <a:sym typeface="Symbol" pitchFamily="18" charset="2"/>
              </a:rPr>
              <a:t> </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IV</a:t>
            </a:r>
          </a:p>
          <a:p>
            <a:pPr marL="1143000" marR="0" lvl="2" indent="-228600" algn="l" defTabSz="914400" rtl="0" eaLnBrk="1" fontAlgn="base" latinLnBrk="0" hangingPunct="1">
              <a:lnSpc>
                <a:spcPct val="100000"/>
              </a:lnSpc>
              <a:spcBef>
                <a:spcPct val="20000"/>
              </a:spcBef>
              <a:spcAft>
                <a:spcPct val="0"/>
              </a:spcAft>
              <a:buClr>
                <a:srgbClr val="527C3A"/>
              </a:buClr>
              <a:buSzPct val="90000"/>
              <a:buFont typeface="Wingdings" pitchFamily="2" charset="2"/>
              <a:buBlip>
                <a:blip r:embed="rId3"/>
              </a:buBlip>
              <a:tabLst/>
              <a:defRPr/>
            </a:pP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P</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i</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 D</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K</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a:t>
            </a:r>
            <a:r>
              <a:rPr kumimoji="0" lang="en-US" altLang="zh-TW" sz="2400" b="0" i="0" u="none" strike="noStrike" kern="0" cap="none" spc="0" normalizeH="0" baseline="0" noProof="0" dirty="0" err="1" smtClean="0">
                <a:ln>
                  <a:noFill/>
                </a:ln>
                <a:solidFill>
                  <a:schemeClr val="bg2">
                    <a:lumMod val="10000"/>
                  </a:schemeClr>
                </a:solidFill>
                <a:effectLst/>
                <a:uLnTx/>
                <a:uFillTx/>
                <a:latin typeface="Arial"/>
              </a:rPr>
              <a:t>C</a:t>
            </a:r>
            <a:r>
              <a:rPr kumimoji="0" lang="en-US" altLang="zh-TW" sz="2400" b="0" i="0" u="none" strike="noStrike" kern="0" cap="none" spc="0" normalizeH="0" baseline="-25000" noProof="0" dirty="0" err="1" smtClean="0">
                <a:ln>
                  <a:noFill/>
                </a:ln>
                <a:solidFill>
                  <a:schemeClr val="bg2">
                    <a:lumMod val="10000"/>
                  </a:schemeClr>
                </a:solidFill>
                <a:effectLst/>
                <a:uLnTx/>
                <a:uFillTx/>
                <a:latin typeface="Arial"/>
              </a:rPr>
              <a:t>i</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 </a:t>
            </a:r>
            <a:r>
              <a:rPr kumimoji="0" lang="en-US" altLang="zh-TW" sz="2400" b="0" i="0" u="none" strike="noStrike" kern="0" cap="none" spc="0" normalizeH="0" baseline="0" noProof="0" dirty="0" smtClean="0">
                <a:ln>
                  <a:noFill/>
                </a:ln>
                <a:solidFill>
                  <a:schemeClr val="bg2">
                    <a:lumMod val="10000"/>
                  </a:schemeClr>
                </a:solidFill>
                <a:effectLst/>
                <a:uLnTx/>
                <a:uFillTx/>
                <a:latin typeface="Arial"/>
                <a:sym typeface="Symbol" pitchFamily="18" charset="2"/>
              </a:rPr>
              <a:t> </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C</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i-1</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 C</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i-1</a:t>
            </a:r>
            <a:r>
              <a:rPr kumimoji="0" lang="en-US" altLang="zh-TW" sz="2400" b="0" i="0" u="none" strike="noStrike" kern="0" cap="none" spc="0" normalizeH="0" baseline="0" noProof="0" dirty="0" smtClean="0">
                <a:ln>
                  <a:noFill/>
                </a:ln>
                <a:solidFill>
                  <a:schemeClr val="bg2">
                    <a:lumMod val="10000"/>
                  </a:schemeClr>
                </a:solidFill>
                <a:effectLst/>
                <a:uLnTx/>
                <a:uFillTx/>
                <a:latin typeface="Arial"/>
                <a:sym typeface="Symbol" pitchFamily="18" charset="2"/>
              </a:rPr>
              <a:t></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P</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i</a:t>
            </a:r>
            <a:r>
              <a:rPr kumimoji="0" lang="en-US" altLang="zh-TW" sz="2400" b="0" i="0" u="none" strike="noStrike" kern="0" cap="none" spc="0" normalizeH="0" baseline="0" noProof="0" dirty="0" smtClean="0">
                <a:ln>
                  <a:noFill/>
                </a:ln>
                <a:solidFill>
                  <a:schemeClr val="bg2">
                    <a:lumMod val="10000"/>
                  </a:schemeClr>
                </a:solidFill>
                <a:effectLst/>
                <a:uLnTx/>
                <a:uFillTx/>
                <a:latin typeface="Arial"/>
                <a:sym typeface="Symbol" pitchFamily="18" charset="2"/>
              </a:rPr>
              <a:t>C</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i-1</a:t>
            </a:r>
            <a:endParaRPr kumimoji="0" lang="en-US" altLang="zh-TW" sz="2400" b="0" i="0" u="none" strike="noStrike" kern="0" cap="none" spc="0" normalizeH="0" baseline="0" noProof="0" dirty="0" smtClean="0">
              <a:ln>
                <a:noFill/>
              </a:ln>
              <a:solidFill>
                <a:schemeClr val="bg2">
                  <a:lumMod val="10000"/>
                </a:schemeClr>
              </a:solidFill>
              <a:effectLst/>
              <a:uLnTx/>
              <a:uFillTx/>
              <a:latin typeface="Arial"/>
            </a:endParaRPr>
          </a:p>
        </p:txBody>
      </p:sp>
      <p:pic>
        <p:nvPicPr>
          <p:cNvPr id="3" name="Picture 3" descr="F3-1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57200" y="3886200"/>
            <a:ext cx="8058150" cy="2819400"/>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309563" y="146050"/>
            <a:ext cx="8493125" cy="50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0" cap="none" spc="0" normalizeH="0" baseline="0" noProof="0" dirty="0" smtClean="0">
                <a:ln>
                  <a:noFill/>
                </a:ln>
                <a:solidFill>
                  <a:srgbClr val="000000"/>
                </a:solidFill>
                <a:effectLst/>
                <a:uLnTx/>
                <a:uFillTx/>
                <a:latin typeface="Arial"/>
                <a:ea typeface="+mj-ea"/>
                <a:cs typeface="+mj-cs"/>
              </a:rPr>
              <a:t>Cipher Block Chaining (CBC) Mode </a:t>
            </a:r>
          </a:p>
        </p:txBody>
      </p:sp>
    </p:spTree>
    <p:extLst>
      <p:ext uri="{BB962C8B-B14F-4D97-AF65-F5344CB8AC3E}">
        <p14:creationId xmlns="" xmlns:p14="http://schemas.microsoft.com/office/powerpoint/2010/main" val="25291823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423863" y="838200"/>
            <a:ext cx="8237537" cy="5126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har char="•"/>
              <a:defRPr sz="2400">
                <a:solidFill>
                  <a:srgbClr val="0000FF"/>
                </a:solidFill>
                <a:latin typeface="+mn-lt"/>
                <a:ea typeface="+mn-ea"/>
                <a:cs typeface="+mn-cs"/>
              </a:defRPr>
            </a:lvl1pPr>
            <a:lvl2pPr marL="855663" indent="-398463" algn="l" rtl="0" eaLnBrk="0" fontAlgn="base" hangingPunct="0">
              <a:spcBef>
                <a:spcPct val="50000"/>
              </a:spcBef>
              <a:spcAft>
                <a:spcPct val="0"/>
              </a:spcAft>
              <a:buFont typeface="Wingdings" pitchFamily="2" charset="2"/>
              <a:buChar char="§"/>
              <a:defRPr sz="2400">
                <a:solidFill>
                  <a:srgbClr val="0000FF"/>
                </a:solidFill>
                <a:latin typeface="+mn-lt"/>
              </a:defRPr>
            </a:lvl2pPr>
            <a:lvl3pPr marL="1379538" indent="-409575" algn="l" rtl="0" eaLnBrk="0" fontAlgn="base" hangingPunct="0">
              <a:spcBef>
                <a:spcPct val="50000"/>
              </a:spcBef>
              <a:spcAft>
                <a:spcPct val="0"/>
              </a:spcAft>
              <a:buFont typeface="Wingdings" pitchFamily="2" charset="2"/>
              <a:buChar char="w"/>
              <a:defRPr sz="2400">
                <a:solidFill>
                  <a:srgbClr val="0000FF"/>
                </a:solidFill>
                <a:latin typeface="+mn-lt"/>
              </a:defRPr>
            </a:lvl3pPr>
            <a:lvl4pPr marL="1822450" indent="-228600" algn="l" rtl="0" eaLnBrk="0" fontAlgn="base" hangingPunct="0">
              <a:spcBef>
                <a:spcPct val="20000"/>
              </a:spcBef>
              <a:spcAft>
                <a:spcPct val="0"/>
              </a:spcAft>
              <a:buChar char="–"/>
              <a:defRPr sz="2000">
                <a:solidFill>
                  <a:schemeClr val="tx1"/>
                </a:solidFill>
                <a:latin typeface="+mn-lt"/>
              </a:defRPr>
            </a:lvl4pPr>
            <a:lvl5pPr marL="2165350" indent="-228600" algn="l" rtl="0" eaLnBrk="0" fontAlgn="base" hangingPunct="0">
              <a:spcBef>
                <a:spcPct val="20000"/>
              </a:spcBef>
              <a:spcAft>
                <a:spcPct val="0"/>
              </a:spcAft>
              <a:buChar char="»"/>
              <a:defRPr sz="2000">
                <a:solidFill>
                  <a:schemeClr val="tx1"/>
                </a:solidFill>
                <a:latin typeface="+mn-lt"/>
              </a:defRPr>
            </a:lvl5pPr>
            <a:lvl6pPr marL="2622550" indent="-228600" algn="l" rtl="0" fontAlgn="base">
              <a:spcBef>
                <a:spcPct val="20000"/>
              </a:spcBef>
              <a:spcAft>
                <a:spcPct val="0"/>
              </a:spcAft>
              <a:buChar char="»"/>
              <a:defRPr sz="2000">
                <a:solidFill>
                  <a:schemeClr val="tx1"/>
                </a:solidFill>
                <a:latin typeface="+mn-lt"/>
              </a:defRPr>
            </a:lvl6pPr>
            <a:lvl7pPr marL="3079750" indent="-228600" algn="l" rtl="0" fontAlgn="base">
              <a:spcBef>
                <a:spcPct val="20000"/>
              </a:spcBef>
              <a:spcAft>
                <a:spcPct val="0"/>
              </a:spcAft>
              <a:buChar char="»"/>
              <a:defRPr sz="2000">
                <a:solidFill>
                  <a:schemeClr val="tx1"/>
                </a:solidFill>
                <a:latin typeface="+mn-lt"/>
              </a:defRPr>
            </a:lvl7pPr>
            <a:lvl8pPr marL="3536950" indent="-228600" algn="l" rtl="0" fontAlgn="base">
              <a:spcBef>
                <a:spcPct val="20000"/>
              </a:spcBef>
              <a:spcAft>
                <a:spcPct val="0"/>
              </a:spcAft>
              <a:buChar char="»"/>
              <a:defRPr sz="2000">
                <a:solidFill>
                  <a:schemeClr val="tx1"/>
                </a:solidFill>
                <a:latin typeface="+mn-lt"/>
              </a:defRPr>
            </a:lvl8pPr>
            <a:lvl9pPr marL="399415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dirty="0" smtClean="0">
                <a:ln>
                  <a:noFill/>
                </a:ln>
                <a:solidFill>
                  <a:srgbClr val="0000FF"/>
                </a:solidFill>
                <a:effectLst/>
                <a:uLnTx/>
                <a:uFillTx/>
                <a:latin typeface="Arial"/>
                <a:ea typeface="+mn-ea"/>
                <a:cs typeface="+mn-cs"/>
              </a:rPr>
              <a:t>Each </a:t>
            </a:r>
            <a:r>
              <a:rPr kumimoji="0" lang="en-AU" sz="2400" b="0" i="1" u="none" strike="noStrike" kern="0" cap="none" spc="0" normalizeH="0" baseline="0" noProof="0" dirty="0" err="1" smtClean="0">
                <a:ln>
                  <a:noFill/>
                </a:ln>
                <a:solidFill>
                  <a:srgbClr val="FF0000"/>
                </a:solidFill>
                <a:effectLst/>
                <a:uLnTx/>
                <a:uFillTx/>
                <a:latin typeface="Arial"/>
                <a:ea typeface="+mn-ea"/>
                <a:cs typeface="+mn-cs"/>
              </a:rPr>
              <a:t>ciphertext</a:t>
            </a:r>
            <a:r>
              <a:rPr kumimoji="0" lang="en-AU" sz="2400" b="0" i="1" u="none" strike="noStrike" kern="0" cap="none" spc="0" normalizeH="0" baseline="0" noProof="0" dirty="0" smtClean="0">
                <a:ln>
                  <a:noFill/>
                </a:ln>
                <a:solidFill>
                  <a:srgbClr val="FF0000"/>
                </a:solidFill>
                <a:effectLst/>
                <a:uLnTx/>
                <a:uFillTx/>
                <a:latin typeface="Arial"/>
                <a:ea typeface="+mn-ea"/>
                <a:cs typeface="+mn-cs"/>
              </a:rPr>
              <a:t> block depends</a:t>
            </a:r>
            <a:r>
              <a:rPr kumimoji="0" lang="en-AU" sz="2400" b="0" i="0" u="none" strike="noStrike" kern="0" cap="none" spc="0" normalizeH="0" baseline="0" noProof="0" dirty="0" smtClean="0">
                <a:ln>
                  <a:noFill/>
                </a:ln>
                <a:solidFill>
                  <a:srgbClr val="0000FF"/>
                </a:solidFill>
                <a:effectLst/>
                <a:uLnTx/>
                <a:uFillTx/>
                <a:latin typeface="Arial"/>
                <a:ea typeface="+mn-ea"/>
                <a:cs typeface="+mn-cs"/>
              </a:rPr>
              <a:t> on </a:t>
            </a:r>
            <a:r>
              <a:rPr kumimoji="0" lang="en-AU" sz="2400" b="0" i="1" u="none" strike="noStrike" kern="0" cap="none" spc="0" normalizeH="0" baseline="0" noProof="0" dirty="0" smtClean="0">
                <a:ln>
                  <a:noFill/>
                </a:ln>
                <a:solidFill>
                  <a:srgbClr val="FF0000"/>
                </a:solidFill>
                <a:effectLst/>
                <a:uLnTx/>
                <a:uFillTx/>
                <a:latin typeface="Arial"/>
                <a:ea typeface="+mn-ea"/>
                <a:cs typeface="+mn-cs"/>
              </a:rPr>
              <a:t>all message blocks</a:t>
            </a:r>
            <a:r>
              <a:rPr kumimoji="0" lang="en-AU" sz="2400" b="0" i="0" u="none" strike="noStrike" kern="0" cap="none" spc="0" normalizeH="0" baseline="0" noProof="0" dirty="0" smtClean="0">
                <a:ln>
                  <a:noFill/>
                </a:ln>
                <a:solidFill>
                  <a:srgbClr val="0000FF"/>
                </a:solidFill>
                <a:effectLst/>
                <a:uLnTx/>
                <a:uFillTx/>
                <a:latin typeface="Arial"/>
                <a:ea typeface="+mn-ea"/>
                <a:cs typeface="+mn-cs"/>
              </a:rPr>
              <a:t>. </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dirty="0" smtClean="0">
                <a:ln>
                  <a:noFill/>
                </a:ln>
                <a:solidFill>
                  <a:srgbClr val="0000FF"/>
                </a:solidFill>
                <a:effectLst/>
                <a:uLnTx/>
                <a:uFillTx/>
                <a:latin typeface="Arial"/>
                <a:ea typeface="+mn-ea"/>
                <a:cs typeface="+mn-cs"/>
              </a:rPr>
              <a:t>Thus a change in the message affects all </a:t>
            </a:r>
            <a:r>
              <a:rPr kumimoji="0" lang="en-AU" sz="2400" b="0" i="0" u="none" strike="noStrike" kern="0" cap="none" spc="0" normalizeH="0" baseline="0" noProof="0" dirty="0" err="1" smtClean="0">
                <a:ln>
                  <a:noFill/>
                </a:ln>
                <a:solidFill>
                  <a:srgbClr val="0000FF"/>
                </a:solidFill>
                <a:effectLst/>
                <a:uLnTx/>
                <a:uFillTx/>
                <a:latin typeface="Arial"/>
                <a:ea typeface="+mn-ea"/>
                <a:cs typeface="+mn-cs"/>
              </a:rPr>
              <a:t>ciphertext</a:t>
            </a:r>
            <a:r>
              <a:rPr kumimoji="0" lang="en-AU" sz="2400" b="0" i="0" u="none" strike="noStrike" kern="0" cap="none" spc="0" normalizeH="0" baseline="0" noProof="0" dirty="0" smtClean="0">
                <a:ln>
                  <a:noFill/>
                </a:ln>
                <a:solidFill>
                  <a:srgbClr val="0000FF"/>
                </a:solidFill>
                <a:effectLst/>
                <a:uLnTx/>
                <a:uFillTx/>
                <a:latin typeface="Arial"/>
                <a:ea typeface="+mn-ea"/>
                <a:cs typeface="+mn-cs"/>
              </a:rPr>
              <a:t> blocks after the change as well as the original block. </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dirty="0" smtClean="0">
                <a:ln>
                  <a:noFill/>
                </a:ln>
                <a:solidFill>
                  <a:srgbClr val="0000FF"/>
                </a:solidFill>
                <a:effectLst/>
                <a:uLnTx/>
                <a:uFillTx/>
                <a:latin typeface="Arial"/>
                <a:ea typeface="+mn-ea"/>
                <a:cs typeface="+mn-cs"/>
              </a:rPr>
              <a:t>Need </a:t>
            </a:r>
            <a:r>
              <a:rPr kumimoji="0" lang="en-AU" sz="2400" b="0" i="1" u="none" strike="noStrike" kern="0" cap="none" spc="0" normalizeH="0" baseline="0" noProof="0" dirty="0" smtClean="0">
                <a:ln>
                  <a:noFill/>
                </a:ln>
                <a:solidFill>
                  <a:srgbClr val="FF0000"/>
                </a:solidFill>
                <a:effectLst/>
                <a:uLnTx/>
                <a:uFillTx/>
                <a:latin typeface="Arial"/>
                <a:ea typeface="+mn-ea"/>
                <a:cs typeface="+mn-cs"/>
              </a:rPr>
              <a:t>IV</a:t>
            </a:r>
            <a:r>
              <a:rPr kumimoji="0" lang="en-AU" sz="2400" b="0" i="0" u="none" strike="noStrike" kern="0" cap="none" spc="0" normalizeH="0" baseline="0" noProof="0" dirty="0" smtClean="0">
                <a:ln>
                  <a:noFill/>
                </a:ln>
                <a:solidFill>
                  <a:srgbClr val="0000FF"/>
                </a:solidFill>
                <a:effectLst/>
                <a:uLnTx/>
                <a:uFillTx/>
                <a:latin typeface="Arial"/>
                <a:ea typeface="+mn-ea"/>
                <a:cs typeface="+mn-cs"/>
              </a:rPr>
              <a:t> known to </a:t>
            </a:r>
            <a:r>
              <a:rPr kumimoji="0" lang="en-AU" sz="2400" b="0" i="1" u="none" strike="noStrike" kern="0" cap="none" spc="0" normalizeH="0" baseline="0" noProof="0" dirty="0" smtClean="0">
                <a:ln>
                  <a:noFill/>
                </a:ln>
                <a:solidFill>
                  <a:srgbClr val="FF0000"/>
                </a:solidFill>
                <a:effectLst/>
                <a:uLnTx/>
                <a:uFillTx/>
                <a:latin typeface="Arial"/>
                <a:ea typeface="+mn-ea"/>
                <a:cs typeface="+mn-cs"/>
              </a:rPr>
              <a:t>sender</a:t>
            </a:r>
            <a:r>
              <a:rPr kumimoji="0" lang="en-AU" sz="2400" b="0" i="0" u="none" strike="noStrike" kern="0" cap="none" spc="0" normalizeH="0" baseline="0" noProof="0" dirty="0" smtClean="0">
                <a:ln>
                  <a:noFill/>
                </a:ln>
                <a:solidFill>
                  <a:srgbClr val="0000FF"/>
                </a:solidFill>
                <a:effectLst/>
                <a:uLnTx/>
                <a:uFillTx/>
                <a:latin typeface="Arial"/>
                <a:ea typeface="+mn-ea"/>
                <a:cs typeface="+mn-cs"/>
              </a:rPr>
              <a:t> and </a:t>
            </a:r>
            <a:r>
              <a:rPr kumimoji="0" lang="en-AU" sz="2400" b="0" i="1" u="none" strike="noStrike" kern="0" cap="none" spc="0" normalizeH="0" baseline="0" noProof="0" dirty="0" smtClean="0">
                <a:ln>
                  <a:noFill/>
                </a:ln>
                <a:solidFill>
                  <a:srgbClr val="FF0000"/>
                </a:solidFill>
                <a:effectLst/>
                <a:uLnTx/>
                <a:uFillTx/>
                <a:latin typeface="Arial"/>
                <a:ea typeface="+mn-ea"/>
                <a:cs typeface="+mn-cs"/>
              </a:rPr>
              <a:t>receiver</a:t>
            </a:r>
            <a:r>
              <a:rPr kumimoji="0" lang="en-AU" sz="2400" b="0" i="0" u="none" strike="noStrike" kern="0" cap="none" spc="0" normalizeH="0" baseline="0" noProof="0" dirty="0" smtClean="0">
                <a:ln>
                  <a:noFill/>
                </a:ln>
                <a:solidFill>
                  <a:srgbClr val="0000FF"/>
                </a:solidFill>
                <a:effectLst/>
                <a:uLnTx/>
                <a:uFillTx/>
                <a:latin typeface="Arial"/>
                <a:ea typeface="+mn-ea"/>
                <a:cs typeface="+mn-cs"/>
              </a:rPr>
              <a:t>. </a:t>
            </a:r>
          </a:p>
          <a:p>
            <a:pPr marL="855663" marR="0" lvl="1" indent="-398463" algn="l" defTabSz="914400" rtl="0" eaLnBrk="1" fontAlgn="base" latinLnBrk="0" hangingPunct="1">
              <a:lnSpc>
                <a:spcPct val="100000"/>
              </a:lnSpc>
              <a:spcBef>
                <a:spcPct val="50000"/>
              </a:spcBef>
              <a:spcAft>
                <a:spcPct val="0"/>
              </a:spcAft>
              <a:buClrTx/>
              <a:buSzTx/>
              <a:buFont typeface="Wingdings" pitchFamily="2" charset="2"/>
              <a:buChar char="§"/>
              <a:tabLst/>
              <a:defRPr/>
            </a:pPr>
            <a:r>
              <a:rPr kumimoji="0" lang="en-AU" sz="2000" b="0" i="0" u="none" strike="noStrike" kern="0" cap="none" spc="0" normalizeH="0" baseline="0" noProof="0" dirty="0" smtClean="0">
                <a:ln>
                  <a:noFill/>
                </a:ln>
                <a:solidFill>
                  <a:srgbClr val="0000FF"/>
                </a:solidFill>
                <a:effectLst/>
                <a:uLnTx/>
                <a:uFillTx/>
                <a:latin typeface="Arial"/>
              </a:rPr>
              <a:t>If </a:t>
            </a:r>
            <a:r>
              <a:rPr kumimoji="0" lang="en-AU" sz="2000" b="0" i="1" u="none" strike="noStrike" kern="0" cap="none" spc="0" normalizeH="0" baseline="0" noProof="0" dirty="0" smtClean="0">
                <a:ln>
                  <a:noFill/>
                </a:ln>
                <a:solidFill>
                  <a:srgbClr val="FF0000"/>
                </a:solidFill>
                <a:effectLst/>
                <a:uLnTx/>
                <a:uFillTx/>
                <a:latin typeface="Arial"/>
              </a:rPr>
              <a:t>IV</a:t>
            </a:r>
            <a:r>
              <a:rPr kumimoji="0" lang="en-AU" sz="2000" b="0" i="0" u="none" strike="noStrike" kern="0" cap="none" spc="0" normalizeH="0" baseline="0" noProof="0" dirty="0" smtClean="0">
                <a:ln>
                  <a:noFill/>
                </a:ln>
                <a:solidFill>
                  <a:srgbClr val="0000FF"/>
                </a:solidFill>
                <a:effectLst/>
                <a:uLnTx/>
                <a:uFillTx/>
                <a:latin typeface="Arial"/>
              </a:rPr>
              <a:t> is sent in the clear, an attacker can change bits of the first block, and change </a:t>
            </a:r>
            <a:r>
              <a:rPr kumimoji="0" lang="en-AU" sz="2000" b="0" i="1" u="none" strike="noStrike" kern="0" cap="none" spc="0" normalizeH="0" baseline="0" noProof="0" dirty="0" smtClean="0">
                <a:ln>
                  <a:noFill/>
                </a:ln>
                <a:solidFill>
                  <a:srgbClr val="FF0000"/>
                </a:solidFill>
                <a:effectLst/>
                <a:uLnTx/>
                <a:uFillTx/>
                <a:latin typeface="Arial"/>
              </a:rPr>
              <a:t>IV</a:t>
            </a:r>
            <a:r>
              <a:rPr kumimoji="0" lang="en-AU" sz="2000" b="0" i="0" u="none" strike="noStrike" kern="0" cap="none" spc="0" normalizeH="0" baseline="0" noProof="0" dirty="0" smtClean="0">
                <a:ln>
                  <a:noFill/>
                </a:ln>
                <a:solidFill>
                  <a:srgbClr val="0000FF"/>
                </a:solidFill>
                <a:effectLst/>
                <a:uLnTx/>
                <a:uFillTx/>
                <a:latin typeface="Arial"/>
              </a:rPr>
              <a:t> to compensate. </a:t>
            </a:r>
          </a:p>
          <a:p>
            <a:pPr marL="855663" marR="0" lvl="1" indent="-398463" algn="l" defTabSz="914400" rtl="0" eaLnBrk="1" fontAlgn="base" latinLnBrk="0" hangingPunct="1">
              <a:lnSpc>
                <a:spcPct val="100000"/>
              </a:lnSpc>
              <a:spcBef>
                <a:spcPct val="50000"/>
              </a:spcBef>
              <a:spcAft>
                <a:spcPct val="0"/>
              </a:spcAft>
              <a:buClrTx/>
              <a:buSzTx/>
              <a:buFont typeface="Wingdings" pitchFamily="2" charset="2"/>
              <a:buChar char="§"/>
              <a:tabLst/>
              <a:defRPr/>
            </a:pPr>
            <a:r>
              <a:rPr kumimoji="0" lang="en-AU" sz="2000" b="0" i="0" u="none" strike="noStrike" kern="0" cap="none" spc="0" normalizeH="0" baseline="0" noProof="0" dirty="0" smtClean="0">
                <a:ln>
                  <a:noFill/>
                </a:ln>
                <a:solidFill>
                  <a:srgbClr val="0000FF"/>
                </a:solidFill>
                <a:effectLst/>
                <a:uLnTx/>
                <a:uFillTx/>
                <a:latin typeface="Arial"/>
              </a:rPr>
              <a:t>Hence either </a:t>
            </a:r>
            <a:r>
              <a:rPr kumimoji="0" lang="en-AU" sz="2000" b="0" i="1" u="none" strike="noStrike" kern="0" cap="none" spc="0" normalizeH="0" baseline="0" noProof="0" dirty="0" smtClean="0">
                <a:ln>
                  <a:noFill/>
                </a:ln>
                <a:solidFill>
                  <a:srgbClr val="FF0000"/>
                </a:solidFill>
                <a:effectLst/>
                <a:uLnTx/>
                <a:uFillTx/>
                <a:latin typeface="Arial"/>
              </a:rPr>
              <a:t>IV </a:t>
            </a:r>
            <a:r>
              <a:rPr kumimoji="0" lang="en-AU" sz="2000" b="0" i="0" u="none" strike="noStrike" kern="0" cap="none" spc="0" normalizeH="0" baseline="0" noProof="0" dirty="0" smtClean="0">
                <a:ln>
                  <a:noFill/>
                </a:ln>
                <a:solidFill>
                  <a:srgbClr val="0000FF"/>
                </a:solidFill>
                <a:effectLst/>
                <a:uLnTx/>
                <a:uFillTx/>
                <a:latin typeface="Arial"/>
              </a:rPr>
              <a:t>must be a fixed value (as in </a:t>
            </a:r>
            <a:r>
              <a:rPr kumimoji="0" lang="en-AU" sz="2000" b="0" i="1" u="none" strike="noStrike" kern="0" cap="none" spc="0" normalizeH="0" baseline="0" noProof="0" dirty="0" smtClean="0">
                <a:ln>
                  <a:noFill/>
                </a:ln>
                <a:solidFill>
                  <a:srgbClr val="FF0000"/>
                </a:solidFill>
                <a:effectLst/>
                <a:uLnTx/>
                <a:uFillTx/>
                <a:latin typeface="Arial"/>
              </a:rPr>
              <a:t>EFTPOS</a:t>
            </a:r>
            <a:r>
              <a:rPr kumimoji="0" lang="en-AU" sz="2000" b="0" i="0" u="none" strike="noStrike" kern="0" cap="none" spc="0" normalizeH="0" baseline="0" noProof="0" dirty="0" smtClean="0">
                <a:ln>
                  <a:noFill/>
                </a:ln>
                <a:solidFill>
                  <a:srgbClr val="0000FF"/>
                </a:solidFill>
                <a:effectLst/>
                <a:uLnTx/>
                <a:uFillTx/>
                <a:latin typeface="Arial"/>
              </a:rPr>
              <a:t>) or it must be sent encrypted in</a:t>
            </a:r>
            <a:r>
              <a:rPr kumimoji="0" lang="en-AU" sz="2000" b="0" i="1" u="none" strike="noStrike" kern="0" cap="none" spc="0" normalizeH="0" baseline="0" noProof="0" dirty="0" smtClean="0">
                <a:ln>
                  <a:noFill/>
                </a:ln>
                <a:solidFill>
                  <a:srgbClr val="FF0000"/>
                </a:solidFill>
                <a:effectLst/>
                <a:uLnTx/>
                <a:uFillTx/>
                <a:latin typeface="Arial"/>
              </a:rPr>
              <a:t> ECB</a:t>
            </a:r>
            <a:r>
              <a:rPr kumimoji="0" lang="en-AU" sz="2000" b="0" i="0" u="none" strike="noStrike" kern="0" cap="none" spc="0" normalizeH="0" baseline="0" noProof="0" dirty="0" smtClean="0">
                <a:ln>
                  <a:noFill/>
                </a:ln>
                <a:solidFill>
                  <a:srgbClr val="0000FF"/>
                </a:solidFill>
                <a:effectLst/>
                <a:uLnTx/>
                <a:uFillTx/>
                <a:latin typeface="Arial"/>
              </a:rPr>
              <a:t> mode before rest of message.</a:t>
            </a:r>
            <a:r>
              <a:rPr kumimoji="0" lang="en-AU" sz="2400" b="0" i="0" u="none" strike="noStrike" kern="0" cap="none" spc="0" normalizeH="0" baseline="0" noProof="0" dirty="0" smtClean="0">
                <a:ln>
                  <a:noFill/>
                </a:ln>
                <a:solidFill>
                  <a:srgbClr val="0000FF"/>
                </a:solidFill>
                <a:effectLst/>
                <a:uLnTx/>
                <a:uFillTx/>
                <a:latin typeface="Arial"/>
              </a:rPr>
              <a:t> </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dirty="0" smtClean="0">
                <a:ln>
                  <a:noFill/>
                </a:ln>
                <a:solidFill>
                  <a:srgbClr val="0000FF"/>
                </a:solidFill>
                <a:effectLst/>
                <a:uLnTx/>
                <a:uFillTx/>
                <a:latin typeface="Arial"/>
                <a:ea typeface="+mn-ea"/>
                <a:cs typeface="+mn-cs"/>
              </a:rPr>
              <a:t>At end of message, </a:t>
            </a:r>
            <a:r>
              <a:rPr kumimoji="0" lang="en-AU" sz="2400" b="0" i="1" u="none" strike="noStrike" kern="0" cap="none" spc="0" normalizeH="0" baseline="0" noProof="0" dirty="0" smtClean="0">
                <a:ln>
                  <a:noFill/>
                </a:ln>
                <a:solidFill>
                  <a:srgbClr val="FF0000"/>
                </a:solidFill>
                <a:effectLst/>
                <a:uLnTx/>
                <a:uFillTx/>
                <a:latin typeface="Arial"/>
                <a:ea typeface="+mn-ea"/>
                <a:cs typeface="+mn-cs"/>
              </a:rPr>
              <a:t>handle possible last short block</a:t>
            </a:r>
            <a:r>
              <a:rPr kumimoji="0" lang="en-AU" sz="2400" b="0" i="0" u="none" strike="noStrike" kern="0" cap="none" spc="0" normalizeH="0" baseline="0" noProof="0" dirty="0" smtClean="0">
                <a:ln>
                  <a:noFill/>
                </a:ln>
                <a:solidFill>
                  <a:srgbClr val="0000FF"/>
                </a:solidFill>
                <a:effectLst/>
                <a:uLnTx/>
                <a:uFillTx/>
                <a:latin typeface="Arial"/>
                <a:ea typeface="+mn-ea"/>
                <a:cs typeface="+mn-cs"/>
              </a:rPr>
              <a:t>. </a:t>
            </a:r>
          </a:p>
          <a:p>
            <a:pPr marL="855663" marR="0" lvl="1" indent="-398463" algn="l" defTabSz="914400" rtl="0" eaLnBrk="1" fontAlgn="base" latinLnBrk="0" hangingPunct="1">
              <a:lnSpc>
                <a:spcPct val="100000"/>
              </a:lnSpc>
              <a:spcBef>
                <a:spcPct val="50000"/>
              </a:spcBef>
              <a:spcAft>
                <a:spcPct val="0"/>
              </a:spcAft>
              <a:buClr>
                <a:srgbClr val="0000FF"/>
              </a:buClr>
              <a:buSzTx/>
              <a:buFont typeface="Wingdings" pitchFamily="2" charset="2"/>
              <a:buChar char="§"/>
              <a:tabLst/>
              <a:defRPr/>
            </a:pPr>
            <a:r>
              <a:rPr kumimoji="0" lang="en-US" sz="2000" b="0" i="1" u="none" strike="noStrike" kern="0" cap="none" spc="0" normalizeH="0" baseline="0" noProof="0" dirty="0" smtClean="0">
                <a:ln>
                  <a:noFill/>
                </a:ln>
                <a:solidFill>
                  <a:srgbClr val="FF0000"/>
                </a:solidFill>
                <a:effectLst/>
                <a:uLnTx/>
                <a:uFillTx/>
                <a:latin typeface="Arial"/>
              </a:rPr>
              <a:t>Padding</a:t>
            </a:r>
            <a:r>
              <a:rPr kumimoji="0" lang="en-US" sz="2000" b="0" i="0" u="none" strike="noStrike" kern="0" cap="none" spc="0" normalizeH="0" baseline="0" noProof="0" dirty="0" smtClean="0">
                <a:ln>
                  <a:noFill/>
                </a:ln>
                <a:solidFill>
                  <a:srgbClr val="0000FF"/>
                </a:solidFill>
                <a:effectLst/>
                <a:uLnTx/>
                <a:uFillTx/>
                <a:latin typeface="Arial"/>
              </a:rPr>
              <a:t> with </a:t>
            </a:r>
            <a:r>
              <a:rPr kumimoji="0" lang="en-US" sz="2000" b="0" i="1" u="none" strike="noStrike" kern="0" cap="none" spc="0" normalizeH="0" baseline="0" noProof="0" dirty="0" smtClean="0">
                <a:ln>
                  <a:noFill/>
                </a:ln>
                <a:solidFill>
                  <a:srgbClr val="FF0000"/>
                </a:solidFill>
                <a:effectLst/>
                <a:uLnTx/>
                <a:uFillTx/>
                <a:latin typeface="Arial"/>
              </a:rPr>
              <a:t>known non-data value</a:t>
            </a:r>
            <a:r>
              <a:rPr kumimoji="0" lang="en-US" sz="2000" b="0" i="0" u="none" strike="noStrike" kern="0" cap="none" spc="0" normalizeH="0" baseline="0" noProof="0" dirty="0" smtClean="0">
                <a:ln>
                  <a:noFill/>
                </a:ln>
                <a:solidFill>
                  <a:srgbClr val="0000FF"/>
                </a:solidFill>
                <a:effectLst/>
                <a:uLnTx/>
                <a:uFillTx/>
                <a:latin typeface="Arial"/>
              </a:rPr>
              <a:t> (e.g., </a:t>
            </a:r>
            <a:r>
              <a:rPr kumimoji="0" lang="en-US" sz="2000" b="0" i="1" u="none" strike="noStrike" kern="0" cap="none" spc="0" normalizeH="0" baseline="0" noProof="0" dirty="0" smtClean="0">
                <a:ln>
                  <a:noFill/>
                </a:ln>
                <a:solidFill>
                  <a:srgbClr val="FF0000"/>
                </a:solidFill>
                <a:effectLst/>
                <a:uLnTx/>
                <a:uFillTx/>
                <a:latin typeface="Arial"/>
              </a:rPr>
              <a:t>nulls</a:t>
            </a:r>
            <a:r>
              <a:rPr kumimoji="0" lang="en-US" sz="2000" b="0" i="0" u="none" strike="noStrike" kern="0" cap="none" spc="0" normalizeH="0" baseline="0" noProof="0" dirty="0" smtClean="0">
                <a:ln>
                  <a:noFill/>
                </a:ln>
                <a:solidFill>
                  <a:srgbClr val="0000FF"/>
                </a:solidFill>
                <a:effectLst/>
                <a:uLnTx/>
                <a:uFillTx/>
                <a:latin typeface="Arial"/>
              </a:rPr>
              <a:t>).</a:t>
            </a:r>
            <a:endParaRPr kumimoji="0" lang="en-AU" sz="2000" b="0" i="0" u="none" strike="noStrike" kern="0" cap="none" spc="0" normalizeH="0" baseline="0" noProof="0" dirty="0" smtClean="0">
              <a:ln>
                <a:noFill/>
              </a:ln>
              <a:solidFill>
                <a:srgbClr val="0000FF"/>
              </a:solidFill>
              <a:effectLst/>
              <a:uLnTx/>
              <a:uFillTx/>
              <a:latin typeface="Arial"/>
            </a:endParaRPr>
          </a:p>
          <a:p>
            <a:pPr marL="855663" marR="0" lvl="1" indent="-398463" algn="l" defTabSz="914400" rtl="0" eaLnBrk="1" fontAlgn="base" latinLnBrk="0" hangingPunct="1">
              <a:lnSpc>
                <a:spcPct val="100000"/>
              </a:lnSpc>
              <a:spcBef>
                <a:spcPct val="50000"/>
              </a:spcBef>
              <a:spcAft>
                <a:spcPct val="0"/>
              </a:spcAft>
              <a:buClr>
                <a:srgbClr val="0000FF"/>
              </a:buClr>
              <a:buSzTx/>
              <a:buFont typeface="Wingdings" pitchFamily="2" charset="2"/>
              <a:buChar char="§"/>
              <a:tabLst/>
              <a:defRPr/>
            </a:pPr>
            <a:r>
              <a:rPr kumimoji="0" lang="en-AU" sz="2000" b="0" i="1" u="none" strike="noStrike" kern="0" cap="none" spc="0" normalizeH="0" baseline="0" noProof="0" dirty="0" err="1" smtClean="0">
                <a:ln>
                  <a:noFill/>
                </a:ln>
                <a:solidFill>
                  <a:srgbClr val="FF0000"/>
                </a:solidFill>
                <a:effectLst/>
                <a:uLnTx/>
                <a:uFillTx/>
                <a:latin typeface="Arial"/>
              </a:rPr>
              <a:t>Pading</a:t>
            </a:r>
            <a:r>
              <a:rPr kumimoji="0" lang="en-AU" sz="2000" b="0" i="1" u="none" strike="noStrike" kern="0" cap="none" spc="0" normalizeH="0" baseline="0" noProof="0" dirty="0" smtClean="0">
                <a:ln>
                  <a:noFill/>
                </a:ln>
                <a:solidFill>
                  <a:srgbClr val="FF0000"/>
                </a:solidFill>
                <a:effectLst/>
                <a:uLnTx/>
                <a:uFillTx/>
                <a:latin typeface="Arial"/>
              </a:rPr>
              <a:t> last block</a:t>
            </a:r>
            <a:r>
              <a:rPr kumimoji="0" lang="en-AU" sz="2000" b="0" i="0" u="none" strike="noStrike" kern="0" cap="none" spc="0" normalizeH="0" baseline="0" noProof="0" dirty="0" smtClean="0">
                <a:ln>
                  <a:noFill/>
                </a:ln>
                <a:solidFill>
                  <a:srgbClr val="0000FF"/>
                </a:solidFill>
                <a:effectLst/>
                <a:uLnTx/>
                <a:uFillTx/>
                <a:latin typeface="Arial"/>
              </a:rPr>
              <a:t> with </a:t>
            </a:r>
            <a:r>
              <a:rPr kumimoji="0" lang="en-AU" sz="2000" b="0" i="1" u="none" strike="noStrike" kern="0" cap="none" spc="0" normalizeH="0" baseline="0" noProof="0" dirty="0" smtClean="0">
                <a:ln>
                  <a:noFill/>
                </a:ln>
                <a:solidFill>
                  <a:srgbClr val="FF0000"/>
                </a:solidFill>
                <a:effectLst/>
                <a:uLnTx/>
                <a:uFillTx/>
                <a:latin typeface="Arial"/>
              </a:rPr>
              <a:t>count of pad size</a:t>
            </a:r>
            <a:r>
              <a:rPr kumimoji="0" lang="en-AU" sz="2000" b="0" i="0" u="none" strike="noStrike" kern="0" cap="none" spc="0" normalizeH="0" baseline="0" noProof="0" dirty="0" smtClean="0">
                <a:ln>
                  <a:noFill/>
                </a:ln>
                <a:solidFill>
                  <a:srgbClr val="0000FF"/>
                </a:solidFill>
                <a:effectLst/>
                <a:uLnTx/>
                <a:uFillTx/>
                <a:latin typeface="Arial"/>
              </a:rPr>
              <a:t>. </a:t>
            </a:r>
          </a:p>
        </p:txBody>
      </p:sp>
      <p:sp>
        <p:nvSpPr>
          <p:cNvPr id="3" name="Rectangle 2"/>
          <p:cNvSpPr txBox="1">
            <a:spLocks noChangeArrowheads="1"/>
          </p:cNvSpPr>
          <p:nvPr/>
        </p:nvSpPr>
        <p:spPr bwMode="auto">
          <a:xfrm>
            <a:off x="79375" y="173038"/>
            <a:ext cx="8964613" cy="490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0" cap="none" spc="0" normalizeH="0" baseline="0" noProof="0" smtClean="0">
                <a:ln>
                  <a:noFill/>
                </a:ln>
                <a:solidFill>
                  <a:srgbClr val="000000"/>
                </a:solidFill>
                <a:effectLst/>
                <a:uLnTx/>
                <a:uFillTx/>
                <a:latin typeface="Arial"/>
                <a:ea typeface="+mj-ea"/>
                <a:cs typeface="+mj-cs"/>
              </a:rPr>
              <a:t>Advantages and Limitations of CBC</a:t>
            </a:r>
            <a:endParaRPr kumimoji="0" lang="en-AU" sz="2400" b="1" i="0" u="none" strike="noStrike" kern="0" cap="none" spc="0" normalizeH="0" baseline="0" noProof="0" dirty="0" smtClean="0">
              <a:ln>
                <a:noFill/>
              </a:ln>
              <a:solidFill>
                <a:srgbClr val="000000"/>
              </a:solidFill>
              <a:effectLst/>
              <a:uLnTx/>
              <a:uFillTx/>
              <a:latin typeface="Arial"/>
              <a:ea typeface="+mj-ea"/>
              <a:cs typeface="+mj-cs"/>
            </a:endParaRPr>
          </a:p>
        </p:txBody>
      </p:sp>
    </p:spTree>
    <p:extLst>
      <p:ext uri="{BB962C8B-B14F-4D97-AF65-F5344CB8AC3E}">
        <p14:creationId xmlns="" xmlns:p14="http://schemas.microsoft.com/office/powerpoint/2010/main" val="153667695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46088" y="160338"/>
            <a:ext cx="8229600" cy="490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0" cap="none" spc="0" normalizeH="0" baseline="0" noProof="0" dirty="0" smtClean="0">
                <a:ln>
                  <a:noFill/>
                </a:ln>
                <a:solidFill>
                  <a:srgbClr val="000000"/>
                </a:solidFill>
                <a:effectLst/>
                <a:uLnTx/>
                <a:uFillTx/>
                <a:latin typeface="Arial"/>
                <a:ea typeface="+mj-ea"/>
                <a:cs typeface="+mj-cs"/>
              </a:rPr>
              <a:t>Cipher Feedback (CFB) Mode</a:t>
            </a:r>
          </a:p>
        </p:txBody>
      </p:sp>
      <p:sp>
        <p:nvSpPr>
          <p:cNvPr id="3" name="Rectangle 3"/>
          <p:cNvSpPr txBox="1">
            <a:spLocks noChangeArrowheads="1"/>
          </p:cNvSpPr>
          <p:nvPr/>
        </p:nvSpPr>
        <p:spPr bwMode="auto">
          <a:xfrm>
            <a:off x="423863" y="1123950"/>
            <a:ext cx="8296275"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har char="•"/>
              <a:defRPr sz="2400">
                <a:solidFill>
                  <a:srgbClr val="0000FF"/>
                </a:solidFill>
                <a:latin typeface="+mn-lt"/>
                <a:ea typeface="+mn-ea"/>
                <a:cs typeface="+mn-cs"/>
              </a:defRPr>
            </a:lvl1pPr>
            <a:lvl2pPr marL="855663" indent="-398463" algn="l" rtl="0" eaLnBrk="0" fontAlgn="base" hangingPunct="0">
              <a:spcBef>
                <a:spcPct val="50000"/>
              </a:spcBef>
              <a:spcAft>
                <a:spcPct val="0"/>
              </a:spcAft>
              <a:buFont typeface="Wingdings" pitchFamily="2" charset="2"/>
              <a:buChar char="§"/>
              <a:defRPr sz="2400">
                <a:solidFill>
                  <a:srgbClr val="0000FF"/>
                </a:solidFill>
                <a:latin typeface="+mn-lt"/>
              </a:defRPr>
            </a:lvl2pPr>
            <a:lvl3pPr marL="1379538" indent="-409575" algn="l" rtl="0" eaLnBrk="0" fontAlgn="base" hangingPunct="0">
              <a:spcBef>
                <a:spcPct val="50000"/>
              </a:spcBef>
              <a:spcAft>
                <a:spcPct val="0"/>
              </a:spcAft>
              <a:buFont typeface="Wingdings" pitchFamily="2" charset="2"/>
              <a:buChar char="w"/>
              <a:defRPr sz="2400">
                <a:solidFill>
                  <a:srgbClr val="0000FF"/>
                </a:solidFill>
                <a:latin typeface="+mn-lt"/>
              </a:defRPr>
            </a:lvl3pPr>
            <a:lvl4pPr marL="1822450" indent="-228600" algn="l" rtl="0" eaLnBrk="0" fontAlgn="base" hangingPunct="0">
              <a:spcBef>
                <a:spcPct val="20000"/>
              </a:spcBef>
              <a:spcAft>
                <a:spcPct val="0"/>
              </a:spcAft>
              <a:buChar char="–"/>
              <a:defRPr sz="2000">
                <a:solidFill>
                  <a:schemeClr val="tx1"/>
                </a:solidFill>
                <a:latin typeface="+mn-lt"/>
              </a:defRPr>
            </a:lvl4pPr>
            <a:lvl5pPr marL="2165350" indent="-228600" algn="l" rtl="0" eaLnBrk="0" fontAlgn="base" hangingPunct="0">
              <a:spcBef>
                <a:spcPct val="20000"/>
              </a:spcBef>
              <a:spcAft>
                <a:spcPct val="0"/>
              </a:spcAft>
              <a:buChar char="»"/>
              <a:defRPr sz="2000">
                <a:solidFill>
                  <a:schemeClr val="tx1"/>
                </a:solidFill>
                <a:latin typeface="+mn-lt"/>
              </a:defRPr>
            </a:lvl5pPr>
            <a:lvl6pPr marL="2622550" indent="-228600" algn="l" rtl="0" fontAlgn="base">
              <a:spcBef>
                <a:spcPct val="20000"/>
              </a:spcBef>
              <a:spcAft>
                <a:spcPct val="0"/>
              </a:spcAft>
              <a:buChar char="»"/>
              <a:defRPr sz="2000">
                <a:solidFill>
                  <a:schemeClr val="tx1"/>
                </a:solidFill>
                <a:latin typeface="+mn-lt"/>
              </a:defRPr>
            </a:lvl6pPr>
            <a:lvl7pPr marL="3079750" indent="-228600" algn="l" rtl="0" fontAlgn="base">
              <a:spcBef>
                <a:spcPct val="20000"/>
              </a:spcBef>
              <a:spcAft>
                <a:spcPct val="0"/>
              </a:spcAft>
              <a:buChar char="»"/>
              <a:defRPr sz="2000">
                <a:solidFill>
                  <a:schemeClr val="tx1"/>
                </a:solidFill>
                <a:latin typeface="+mn-lt"/>
              </a:defRPr>
            </a:lvl7pPr>
            <a:lvl8pPr marL="3536950" indent="-228600" algn="l" rtl="0" fontAlgn="base">
              <a:spcBef>
                <a:spcPct val="20000"/>
              </a:spcBef>
              <a:spcAft>
                <a:spcPct val="0"/>
              </a:spcAft>
              <a:buChar char="»"/>
              <a:defRPr sz="2000">
                <a:solidFill>
                  <a:schemeClr val="tx1"/>
                </a:solidFill>
                <a:latin typeface="+mn-lt"/>
              </a:defRPr>
            </a:lvl8pPr>
            <a:lvl9pPr marL="3994150" indent="-228600" algn="l" rtl="0" fontAlgn="base">
              <a:spcBef>
                <a:spcPct val="20000"/>
              </a:spcBef>
              <a:spcAft>
                <a:spcPct val="0"/>
              </a:spcAft>
              <a:buChar char="»"/>
              <a:defRPr sz="2000">
                <a:solidFill>
                  <a:schemeClr val="tx1"/>
                </a:solidFill>
                <a:latin typeface="+mn-lt"/>
              </a:defRPr>
            </a:lvl9pPr>
          </a:lstStyle>
          <a:p>
            <a:pPr eaLnBrk="1" hangingPunct="1">
              <a:buSzPct val="150000"/>
            </a:pPr>
            <a:r>
              <a:rPr lang="en-AU" smtClean="0">
                <a:cs typeface="Arial" charset="0"/>
              </a:rPr>
              <a:t>Message is treated as a </a:t>
            </a:r>
            <a:r>
              <a:rPr lang="en-AU" i="1" smtClean="0">
                <a:solidFill>
                  <a:srgbClr val="FF0000"/>
                </a:solidFill>
                <a:cs typeface="Arial" charset="0"/>
              </a:rPr>
              <a:t>stream of bits</a:t>
            </a:r>
            <a:r>
              <a:rPr lang="en-AU" smtClean="0">
                <a:cs typeface="Arial" charset="0"/>
              </a:rPr>
              <a:t>. </a:t>
            </a:r>
          </a:p>
          <a:p>
            <a:pPr eaLnBrk="1" hangingPunct="1">
              <a:buSzPct val="150000"/>
            </a:pPr>
            <a:r>
              <a:rPr lang="en-AU" smtClean="0">
                <a:cs typeface="Arial" charset="0"/>
              </a:rPr>
              <a:t>Added to the </a:t>
            </a:r>
            <a:r>
              <a:rPr lang="en-AU" i="1" smtClean="0">
                <a:solidFill>
                  <a:srgbClr val="FF0000"/>
                </a:solidFill>
                <a:cs typeface="Arial" charset="0"/>
              </a:rPr>
              <a:t>output</a:t>
            </a:r>
            <a:r>
              <a:rPr lang="en-AU" smtClean="0">
                <a:cs typeface="Arial" charset="0"/>
              </a:rPr>
              <a:t> of the </a:t>
            </a:r>
            <a:r>
              <a:rPr lang="en-AU" i="1" smtClean="0">
                <a:cs typeface="Arial" charset="0"/>
              </a:rPr>
              <a:t>block cipher</a:t>
            </a:r>
            <a:r>
              <a:rPr lang="en-AU" smtClean="0">
                <a:cs typeface="Arial" charset="0"/>
              </a:rPr>
              <a:t>. </a:t>
            </a:r>
          </a:p>
          <a:p>
            <a:pPr eaLnBrk="1" hangingPunct="1">
              <a:buClr>
                <a:srgbClr val="0000FF"/>
              </a:buClr>
              <a:buSzPct val="150000"/>
            </a:pPr>
            <a:r>
              <a:rPr lang="en-AU" i="1" smtClean="0">
                <a:solidFill>
                  <a:srgbClr val="FF0000"/>
                </a:solidFill>
                <a:cs typeface="Arial" charset="0"/>
              </a:rPr>
              <a:t>Result</a:t>
            </a:r>
            <a:r>
              <a:rPr lang="en-AU" smtClean="0">
                <a:cs typeface="Arial" charset="0"/>
              </a:rPr>
              <a:t> is </a:t>
            </a:r>
            <a:r>
              <a:rPr lang="en-AU" i="1" smtClean="0">
                <a:solidFill>
                  <a:srgbClr val="FF0000"/>
                </a:solidFill>
                <a:cs typeface="Arial" charset="0"/>
              </a:rPr>
              <a:t>feedback</a:t>
            </a:r>
            <a:r>
              <a:rPr lang="en-AU" smtClean="0">
                <a:solidFill>
                  <a:srgbClr val="FF0000"/>
                </a:solidFill>
                <a:cs typeface="Arial" charset="0"/>
              </a:rPr>
              <a:t> </a:t>
            </a:r>
            <a:r>
              <a:rPr lang="en-AU" smtClean="0">
                <a:cs typeface="Arial" charset="0"/>
              </a:rPr>
              <a:t>for </a:t>
            </a:r>
            <a:r>
              <a:rPr lang="en-AU" i="1" smtClean="0">
                <a:solidFill>
                  <a:srgbClr val="FF0000"/>
                </a:solidFill>
                <a:cs typeface="Arial" charset="0"/>
              </a:rPr>
              <a:t>next stage</a:t>
            </a:r>
            <a:r>
              <a:rPr lang="en-AU" smtClean="0">
                <a:cs typeface="Arial" charset="0"/>
              </a:rPr>
              <a:t>.</a:t>
            </a:r>
          </a:p>
          <a:p>
            <a:pPr eaLnBrk="1" hangingPunct="1">
              <a:buSzPct val="150000"/>
            </a:pPr>
            <a:r>
              <a:rPr lang="en-AU" smtClean="0">
                <a:cs typeface="Arial" charset="0"/>
              </a:rPr>
              <a:t>Standard allows any number of bit (</a:t>
            </a:r>
            <a:r>
              <a:rPr lang="en-AU" i="1" smtClean="0">
                <a:solidFill>
                  <a:srgbClr val="FF0000"/>
                </a:solidFill>
                <a:cs typeface="Arial" charset="0"/>
              </a:rPr>
              <a:t>1</a:t>
            </a:r>
            <a:r>
              <a:rPr lang="en-AU" smtClean="0">
                <a:cs typeface="Arial" charset="0"/>
              </a:rPr>
              <a:t>, </a:t>
            </a:r>
            <a:r>
              <a:rPr lang="en-AU" i="1" smtClean="0">
                <a:solidFill>
                  <a:srgbClr val="FF0000"/>
                </a:solidFill>
                <a:cs typeface="Arial" charset="0"/>
              </a:rPr>
              <a:t>8</a:t>
            </a:r>
            <a:r>
              <a:rPr lang="en-AU" smtClean="0">
                <a:cs typeface="Arial" charset="0"/>
              </a:rPr>
              <a:t>, </a:t>
            </a:r>
            <a:r>
              <a:rPr lang="en-AU" i="1" smtClean="0">
                <a:solidFill>
                  <a:srgbClr val="FF0000"/>
                </a:solidFill>
                <a:cs typeface="Arial" charset="0"/>
              </a:rPr>
              <a:t>64</a:t>
            </a:r>
            <a:r>
              <a:rPr lang="en-AU" smtClean="0">
                <a:cs typeface="Arial" charset="0"/>
              </a:rPr>
              <a:t>, etc.) to be </a:t>
            </a:r>
            <a:r>
              <a:rPr lang="en-AU" i="1" smtClean="0">
                <a:solidFill>
                  <a:srgbClr val="FF0000"/>
                </a:solidFill>
                <a:cs typeface="Arial" charset="0"/>
              </a:rPr>
              <a:t>feedback</a:t>
            </a:r>
            <a:r>
              <a:rPr lang="en-AU" smtClean="0">
                <a:cs typeface="Arial" charset="0"/>
              </a:rPr>
              <a:t>. </a:t>
            </a:r>
          </a:p>
          <a:p>
            <a:pPr lvl="1" eaLnBrk="1" hangingPunct="1"/>
            <a:r>
              <a:rPr lang="en-AU" smtClean="0">
                <a:cs typeface="Arial" charset="0"/>
              </a:rPr>
              <a:t>Denoted </a:t>
            </a:r>
            <a:r>
              <a:rPr lang="en-AU" i="1" smtClean="0">
                <a:solidFill>
                  <a:srgbClr val="FF0000"/>
                </a:solidFill>
                <a:cs typeface="Arial" charset="0"/>
              </a:rPr>
              <a:t>CFB-1</a:t>
            </a:r>
            <a:r>
              <a:rPr lang="en-AU" smtClean="0">
                <a:cs typeface="Arial" charset="0"/>
              </a:rPr>
              <a:t>, </a:t>
            </a:r>
            <a:r>
              <a:rPr lang="en-AU" i="1" smtClean="0">
                <a:solidFill>
                  <a:srgbClr val="FF0000"/>
                </a:solidFill>
                <a:cs typeface="Arial" charset="0"/>
              </a:rPr>
              <a:t>CFB-8</a:t>
            </a:r>
            <a:r>
              <a:rPr lang="en-AU" smtClean="0">
                <a:cs typeface="Arial" charset="0"/>
              </a:rPr>
              <a:t>, </a:t>
            </a:r>
            <a:r>
              <a:rPr lang="en-AU" i="1" smtClean="0">
                <a:solidFill>
                  <a:srgbClr val="FF0000"/>
                </a:solidFill>
                <a:cs typeface="Arial" charset="0"/>
              </a:rPr>
              <a:t>CFB-64</a:t>
            </a:r>
            <a:r>
              <a:rPr lang="en-AU" smtClean="0">
                <a:cs typeface="Arial" charset="0"/>
              </a:rPr>
              <a:t>, etc. </a:t>
            </a:r>
          </a:p>
          <a:p>
            <a:pPr eaLnBrk="1" hangingPunct="1">
              <a:buSzPct val="150000"/>
            </a:pPr>
            <a:r>
              <a:rPr lang="en-AU" smtClean="0">
                <a:cs typeface="Arial" charset="0"/>
              </a:rPr>
              <a:t>The most efficient is to use all </a:t>
            </a:r>
            <a:r>
              <a:rPr lang="en-AU" i="1" smtClean="0">
                <a:solidFill>
                  <a:srgbClr val="FF0000"/>
                </a:solidFill>
                <a:cs typeface="Arial" charset="0"/>
              </a:rPr>
              <a:t>64 bits</a:t>
            </a:r>
            <a:r>
              <a:rPr lang="en-AU" smtClean="0">
                <a:cs typeface="Arial" charset="0"/>
              </a:rPr>
              <a:t> (</a:t>
            </a:r>
            <a:r>
              <a:rPr lang="en-AU" i="1" smtClean="0">
                <a:solidFill>
                  <a:srgbClr val="FF0000"/>
                </a:solidFill>
                <a:cs typeface="Arial" charset="0"/>
              </a:rPr>
              <a:t>CFB-64</a:t>
            </a:r>
            <a:r>
              <a:rPr lang="en-AU" smtClean="0">
                <a:cs typeface="Arial" charset="0"/>
              </a:rPr>
              <a:t>)</a:t>
            </a:r>
          </a:p>
          <a:p>
            <a:pPr lvl="1" eaLnBrk="1" hangingPunct="1">
              <a:buSzPct val="150000"/>
              <a:buFont typeface="Wingdings" pitchFamily="2" charset="2"/>
              <a:buNone/>
            </a:pPr>
            <a:r>
              <a:rPr lang="en-AU" i="1" smtClean="0">
                <a:cs typeface="Arial" charset="0"/>
              </a:rPr>
              <a:t>C</a:t>
            </a:r>
            <a:r>
              <a:rPr lang="en-AU" i="1" baseline="-25000" smtClean="0">
                <a:cs typeface="Arial" charset="0"/>
              </a:rPr>
              <a:t>i</a:t>
            </a:r>
            <a:r>
              <a:rPr lang="en-AU" i="1" smtClean="0">
                <a:cs typeface="Arial" charset="0"/>
              </a:rPr>
              <a:t> = P</a:t>
            </a:r>
            <a:r>
              <a:rPr lang="en-AU" i="1" baseline="-25000" smtClean="0">
                <a:cs typeface="Arial" charset="0"/>
              </a:rPr>
              <a:t>i</a:t>
            </a:r>
            <a:r>
              <a:rPr lang="en-AU" i="1" smtClean="0">
                <a:cs typeface="Arial" charset="0"/>
              </a:rPr>
              <a:t> XOR DES</a:t>
            </a:r>
            <a:r>
              <a:rPr lang="en-AU" i="1" baseline="-25000" smtClean="0">
                <a:cs typeface="Arial" charset="0"/>
              </a:rPr>
              <a:t>K1</a:t>
            </a:r>
            <a:r>
              <a:rPr lang="en-AU" i="1" smtClean="0">
                <a:cs typeface="Arial" charset="0"/>
              </a:rPr>
              <a:t>(C</a:t>
            </a:r>
            <a:r>
              <a:rPr lang="en-AU" i="1" baseline="-25000" smtClean="0">
                <a:cs typeface="Arial" charset="0"/>
              </a:rPr>
              <a:t>i-1</a:t>
            </a:r>
            <a:r>
              <a:rPr lang="en-AU" i="1" smtClean="0">
                <a:cs typeface="Arial" charset="0"/>
              </a:rPr>
              <a:t>)</a:t>
            </a:r>
          </a:p>
          <a:p>
            <a:pPr lvl="1" eaLnBrk="1" hangingPunct="1">
              <a:buSzPct val="150000"/>
              <a:buFont typeface="Wingdings" pitchFamily="2" charset="2"/>
              <a:buNone/>
            </a:pPr>
            <a:r>
              <a:rPr lang="en-AU" i="1" smtClean="0">
                <a:cs typeface="Arial" charset="0"/>
              </a:rPr>
              <a:t>C</a:t>
            </a:r>
            <a:r>
              <a:rPr lang="en-AU" i="1" baseline="-25000" smtClean="0">
                <a:cs typeface="Arial" charset="0"/>
              </a:rPr>
              <a:t>-1</a:t>
            </a:r>
            <a:r>
              <a:rPr lang="en-AU" i="1" smtClean="0">
                <a:cs typeface="Arial" charset="0"/>
              </a:rPr>
              <a:t> = IV </a:t>
            </a:r>
          </a:p>
          <a:p>
            <a:pPr eaLnBrk="1" hangingPunct="1">
              <a:buSzPct val="150000"/>
            </a:pPr>
            <a:r>
              <a:rPr lang="en-US" smtClean="0">
                <a:cs typeface="Arial" charset="0"/>
              </a:rPr>
              <a:t>Uses: </a:t>
            </a:r>
            <a:r>
              <a:rPr lang="en-US" i="1" smtClean="0">
                <a:solidFill>
                  <a:srgbClr val="FF0000"/>
                </a:solidFill>
                <a:cs typeface="Arial" charset="0"/>
              </a:rPr>
              <a:t>Stream data encryption</a:t>
            </a:r>
            <a:r>
              <a:rPr lang="en-US" smtClean="0">
                <a:cs typeface="Arial" charset="0"/>
              </a:rPr>
              <a:t> and </a:t>
            </a:r>
            <a:r>
              <a:rPr lang="en-US" i="1" smtClean="0">
                <a:solidFill>
                  <a:srgbClr val="FF0000"/>
                </a:solidFill>
                <a:cs typeface="Arial" charset="0"/>
              </a:rPr>
              <a:t>authentication</a:t>
            </a:r>
            <a:r>
              <a:rPr lang="en-US" smtClean="0">
                <a:cs typeface="Arial" charset="0"/>
              </a:rPr>
              <a:t>.</a:t>
            </a:r>
            <a:endParaRPr lang="en-AU" dirty="0" smtClean="0">
              <a:cs typeface="Arial" charset="0"/>
            </a:endParaRPr>
          </a:p>
        </p:txBody>
      </p:sp>
    </p:spTree>
    <p:extLst>
      <p:ext uri="{BB962C8B-B14F-4D97-AF65-F5344CB8AC3E}">
        <p14:creationId xmlns="" xmlns:p14="http://schemas.microsoft.com/office/powerpoint/2010/main" val="385313815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669164"/>
            <a:ext cx="8229600" cy="2265362"/>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a:defRPr/>
            </a:pPr>
            <a:r>
              <a:rPr lang="en-US" altLang="zh-TW" sz="2400" dirty="0" smtClean="0"/>
              <a:t>Stream cipher mode</a:t>
            </a:r>
          </a:p>
          <a:p>
            <a:pPr>
              <a:defRPr/>
            </a:pPr>
            <a:r>
              <a:rPr lang="en-US" altLang="zh-TW" sz="2400" dirty="0" smtClean="0">
                <a:solidFill>
                  <a:srgbClr val="FF0000"/>
                </a:solidFill>
              </a:rPr>
              <a:t>One-time pad</a:t>
            </a:r>
          </a:p>
          <a:p>
            <a:pPr>
              <a:defRPr/>
            </a:pPr>
            <a:r>
              <a:rPr lang="en-US" altLang="zh-TW" sz="2400" dirty="0" smtClean="0">
                <a:solidFill>
                  <a:srgbClr val="FF0000"/>
                </a:solidFill>
              </a:rPr>
              <a:t>Block size: J bits, 1</a:t>
            </a:r>
            <a:r>
              <a:rPr lang="en-US" altLang="zh-TW" sz="2400" dirty="0" smtClean="0">
                <a:solidFill>
                  <a:srgbClr val="FF0000"/>
                </a:solidFill>
                <a:sym typeface="Symbol" pitchFamily="18" charset="2"/>
              </a:rPr>
              <a:t>J</a:t>
            </a:r>
            <a:r>
              <a:rPr lang="en-US" altLang="zh-TW" sz="2400" dirty="0" smtClean="0">
                <a:solidFill>
                  <a:srgbClr val="FF0000"/>
                </a:solidFill>
              </a:rPr>
              <a:t> 64</a:t>
            </a:r>
          </a:p>
          <a:p>
            <a:pPr>
              <a:defRPr/>
            </a:pPr>
            <a:r>
              <a:rPr lang="en-US" altLang="zh-TW" sz="2400" dirty="0" smtClean="0"/>
              <a:t>Need </a:t>
            </a:r>
            <a:r>
              <a:rPr lang="en-US" altLang="zh-TW" sz="2400" dirty="0" smtClean="0">
                <a:solidFill>
                  <a:srgbClr val="FF0000"/>
                </a:solidFill>
              </a:rPr>
              <a:t>no padding</a:t>
            </a:r>
            <a:r>
              <a:rPr lang="en-US" altLang="zh-TW" sz="2400" dirty="0" smtClean="0"/>
              <a:t> in most cases</a:t>
            </a:r>
          </a:p>
          <a:p>
            <a:pPr lvl="1">
              <a:defRPr/>
            </a:pPr>
            <a:r>
              <a:rPr lang="en-US" altLang="zh-TW" dirty="0" smtClean="0"/>
              <a:t>For example, between key board and computer, we set J=8</a:t>
            </a:r>
          </a:p>
        </p:txBody>
      </p:sp>
      <p:sp>
        <p:nvSpPr>
          <p:cNvPr id="3" name="Rectangle 2"/>
          <p:cNvSpPr txBox="1">
            <a:spLocks noChangeArrowheads="1"/>
          </p:cNvSpPr>
          <p:nvPr/>
        </p:nvSpPr>
        <p:spPr bwMode="auto">
          <a:xfrm>
            <a:off x="446088" y="160338"/>
            <a:ext cx="8229600" cy="490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0" cap="none" spc="0" normalizeH="0" baseline="0" noProof="0" dirty="0" smtClean="0">
                <a:ln>
                  <a:noFill/>
                </a:ln>
                <a:solidFill>
                  <a:srgbClr val="000000"/>
                </a:solidFill>
                <a:effectLst/>
                <a:uLnTx/>
                <a:uFillTx/>
                <a:latin typeface="Arial"/>
                <a:ea typeface="+mj-ea"/>
                <a:cs typeface="+mj-cs"/>
              </a:rPr>
              <a:t>Cipher Feedback (CFB) Mode</a:t>
            </a:r>
          </a:p>
        </p:txBody>
      </p:sp>
      <p:sp>
        <p:nvSpPr>
          <p:cNvPr id="4" name="Rectangle 3"/>
          <p:cNvSpPr txBox="1">
            <a:spLocks noChangeArrowheads="1"/>
          </p:cNvSpPr>
          <p:nvPr/>
        </p:nvSpPr>
        <p:spPr bwMode="auto">
          <a:xfrm>
            <a:off x="457200" y="28194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90000"/>
              <a:buFont typeface="Wingdings" pitchFamily="2" charset="2"/>
              <a:buBlip>
                <a:blip r:embed="rId2"/>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9pPr>
          </a:lstStyle>
          <a:p>
            <a:pPr marL="342900" marR="0" lvl="0" indent="-342900" algn="l" defTabSz="914400" rtl="0" eaLnBrk="1" fontAlgn="base" latinLnBrk="0" hangingPunct="1">
              <a:lnSpc>
                <a:spcPct val="100000"/>
              </a:lnSpc>
              <a:spcBef>
                <a:spcPct val="20000"/>
              </a:spcBef>
              <a:spcAft>
                <a:spcPct val="0"/>
              </a:spcAft>
              <a:buClr>
                <a:srgbClr val="55B55E"/>
              </a:buClr>
              <a:buSzPct val="90000"/>
              <a:buFont typeface="Wingdings" pitchFamily="2" charset="2"/>
              <a:buBlip>
                <a:blip r:embed="rId2"/>
              </a:buBlip>
              <a:tabLst/>
              <a:defRPr/>
            </a:pPr>
            <a:r>
              <a:rPr kumimoji="0" lang="en-US" altLang="zh-TW" sz="2400" b="0" i="0" u="none" strike="noStrike" kern="0" cap="none" spc="0" normalizeH="0" baseline="0" noProof="0" dirty="0" smtClean="0">
                <a:ln>
                  <a:noFill/>
                </a:ln>
                <a:solidFill>
                  <a:schemeClr val="bg2">
                    <a:lumMod val="10000"/>
                  </a:schemeClr>
                </a:solidFill>
                <a:effectLst/>
                <a:uLnTx/>
                <a:uFillTx/>
                <a:latin typeface="Arial"/>
                <a:ea typeface="+mn-ea"/>
                <a:cs typeface="+mn-cs"/>
              </a:rPr>
              <a:t>Encryption: J-bit CFB</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Plaintext: P = P</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1</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P</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2</a:t>
            </a:r>
            <a:r>
              <a:rPr kumimoji="0" lang="en-US" altLang="zh-TW" sz="2400" b="0" i="0" u="none" strike="noStrike" kern="0" cap="none" spc="0" normalizeH="0" baseline="0" noProof="0" dirty="0" smtClean="0">
                <a:ln>
                  <a:noFill/>
                </a:ln>
                <a:solidFill>
                  <a:schemeClr val="bg2">
                    <a:lumMod val="10000"/>
                  </a:schemeClr>
                </a:solidFill>
                <a:effectLst/>
                <a:uLnTx/>
                <a:uFillTx/>
                <a:latin typeface="Arial"/>
                <a:sym typeface="Symbol" pitchFamily="18" charset="2"/>
              </a:rPr>
              <a:t></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P</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N</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 P</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i</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’s are J-bit blocks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S</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J</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(X): the leftmost </a:t>
            </a:r>
            <a:r>
              <a:rPr kumimoji="0" lang="en-US" altLang="zh-TW"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Arial"/>
              </a:rPr>
              <a:t>J bits</a:t>
            </a:r>
            <a:r>
              <a:rPr kumimoji="0" lang="en-US" altLang="zh-TW"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a:rPr>
              <a:t> </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of X</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T</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64-J</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(Y): the rightmost  </a:t>
            </a:r>
            <a:r>
              <a:rPr kumimoji="0" lang="en-US" altLang="zh-TW"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Arial"/>
              </a:rPr>
              <a:t>64-J</a:t>
            </a:r>
            <a:r>
              <a:rPr kumimoji="0" lang="en-US" altLang="zh-TW"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a:rPr>
              <a:t> </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bits of Y</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Algorithm</a:t>
            </a:r>
          </a:p>
          <a:p>
            <a:pPr marL="1143000" marR="0" lvl="2" indent="-228600" algn="l" defTabSz="914400" rtl="0" eaLnBrk="1" fontAlgn="base" latinLnBrk="0" hangingPunct="1">
              <a:lnSpc>
                <a:spcPct val="100000"/>
              </a:lnSpc>
              <a:spcBef>
                <a:spcPct val="20000"/>
              </a:spcBef>
              <a:spcAft>
                <a:spcPct val="0"/>
              </a:spcAft>
              <a:buClr>
                <a:srgbClr val="527C3A"/>
              </a:buClr>
              <a:buSzPct val="90000"/>
              <a:buFont typeface="Wingdings" pitchFamily="2" charset="2"/>
              <a:buBlip>
                <a:blip r:embed="rId3"/>
              </a:buBlip>
              <a:tabLst/>
              <a:defRPr/>
            </a:pP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R=IV</a:t>
            </a:r>
          </a:p>
          <a:p>
            <a:pPr marL="1143000" marR="0" lvl="2" indent="-228600" algn="l" defTabSz="914400" rtl="0" eaLnBrk="1" fontAlgn="base" latinLnBrk="0" hangingPunct="1">
              <a:lnSpc>
                <a:spcPct val="100000"/>
              </a:lnSpc>
              <a:spcBef>
                <a:spcPct val="20000"/>
              </a:spcBef>
              <a:spcAft>
                <a:spcPct val="0"/>
              </a:spcAft>
              <a:buClr>
                <a:srgbClr val="527C3A"/>
              </a:buClr>
              <a:buSzPct val="90000"/>
              <a:buFont typeface="Wingdings" pitchFamily="2" charset="2"/>
              <a:buBlip>
                <a:blip r:embed="rId3"/>
              </a:buBlip>
              <a:tabLst/>
              <a:defRPr/>
            </a:pP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For i=1 to N</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kumimoji="0" lang="en-US" altLang="zh-TW" sz="2000" b="0" i="0" u="none" strike="noStrike" kern="0" cap="none" spc="0" normalizeH="0" baseline="0" noProof="0" dirty="0" err="1" smtClean="0">
                <a:ln>
                  <a:noFill/>
                </a:ln>
                <a:solidFill>
                  <a:schemeClr val="bg2">
                    <a:lumMod val="10000"/>
                  </a:schemeClr>
                </a:solidFill>
                <a:effectLst/>
                <a:uLnTx/>
                <a:uFillTx/>
                <a:latin typeface="Arial"/>
              </a:rPr>
              <a:t>C</a:t>
            </a:r>
            <a:r>
              <a:rPr kumimoji="0" lang="en-US" altLang="zh-TW" sz="2000" b="0" i="0" u="none" strike="noStrike" kern="0" cap="none" spc="0" normalizeH="0" baseline="-25000" noProof="0" dirty="0" err="1" smtClean="0">
                <a:ln>
                  <a:noFill/>
                </a:ln>
                <a:solidFill>
                  <a:schemeClr val="bg2">
                    <a:lumMod val="10000"/>
                  </a:schemeClr>
                </a:solidFill>
                <a:effectLst/>
                <a:uLnTx/>
                <a:uFillTx/>
                <a:latin typeface="Arial"/>
              </a:rPr>
              <a:t>i</a:t>
            </a:r>
            <a:r>
              <a:rPr kumimoji="0" lang="en-US" altLang="zh-TW" sz="2000" b="0" i="0" u="none" strike="noStrike" kern="0" cap="none" spc="0" normalizeH="0" baseline="0" noProof="0" dirty="0" smtClean="0">
                <a:ln>
                  <a:noFill/>
                </a:ln>
                <a:solidFill>
                  <a:schemeClr val="bg2">
                    <a:lumMod val="10000"/>
                  </a:schemeClr>
                </a:solidFill>
                <a:effectLst/>
                <a:uLnTx/>
                <a:uFillTx/>
                <a:latin typeface="Arial"/>
              </a:rPr>
              <a:t>= P</a:t>
            </a:r>
            <a:r>
              <a:rPr kumimoji="0" lang="en-US" altLang="zh-TW" sz="2000" b="0" i="0" u="none" strike="noStrike" kern="0" cap="none" spc="0" normalizeH="0" baseline="-25000" noProof="0" dirty="0" smtClean="0">
                <a:ln>
                  <a:noFill/>
                </a:ln>
                <a:solidFill>
                  <a:schemeClr val="bg2">
                    <a:lumMod val="10000"/>
                  </a:schemeClr>
                </a:solidFill>
                <a:effectLst/>
                <a:uLnTx/>
                <a:uFillTx/>
                <a:latin typeface="Arial"/>
              </a:rPr>
              <a:t>i </a:t>
            </a:r>
            <a:r>
              <a:rPr kumimoji="0" lang="en-US" altLang="zh-TW" sz="2000" b="0" i="0" u="none" strike="noStrike" kern="0" cap="none" spc="0" normalizeH="0" baseline="0" noProof="0" dirty="0" smtClean="0">
                <a:ln>
                  <a:noFill/>
                </a:ln>
                <a:solidFill>
                  <a:schemeClr val="bg2">
                    <a:lumMod val="10000"/>
                  </a:schemeClr>
                </a:solidFill>
                <a:effectLst/>
                <a:uLnTx/>
                <a:uFillTx/>
                <a:latin typeface="Arial"/>
                <a:sym typeface="Symbol" pitchFamily="18" charset="2"/>
              </a:rPr>
              <a:t> </a:t>
            </a:r>
            <a:r>
              <a:rPr kumimoji="0" lang="en-US" altLang="zh-TW" sz="2000" b="0" i="0" u="none" strike="noStrike" kern="0" cap="none" spc="0" normalizeH="0" baseline="0" noProof="0" dirty="0" smtClean="0">
                <a:ln>
                  <a:noFill/>
                </a:ln>
                <a:solidFill>
                  <a:schemeClr val="bg2">
                    <a:lumMod val="10000"/>
                  </a:schemeClr>
                </a:solidFill>
                <a:effectLst/>
                <a:uLnTx/>
                <a:uFillTx/>
                <a:latin typeface="Arial"/>
              </a:rPr>
              <a:t>S</a:t>
            </a:r>
            <a:r>
              <a:rPr kumimoji="0" lang="en-US" altLang="zh-TW" sz="2000" b="0" i="0" u="none" strike="noStrike" kern="0" cap="none" spc="0" normalizeH="0" baseline="-25000" noProof="0" dirty="0" smtClean="0">
                <a:ln>
                  <a:noFill/>
                </a:ln>
                <a:solidFill>
                  <a:schemeClr val="bg2">
                    <a:lumMod val="10000"/>
                  </a:schemeClr>
                </a:solidFill>
                <a:effectLst/>
                <a:uLnTx/>
                <a:uFillTx/>
                <a:latin typeface="Arial"/>
              </a:rPr>
              <a:t>J</a:t>
            </a:r>
            <a:r>
              <a:rPr kumimoji="0" lang="en-US" altLang="zh-TW" sz="2000" b="0" i="0" u="none" strike="noStrike" kern="0" cap="none" spc="0" normalizeH="0" baseline="0" noProof="0" dirty="0" smtClean="0">
                <a:ln>
                  <a:noFill/>
                </a:ln>
                <a:solidFill>
                  <a:schemeClr val="bg2">
                    <a:lumMod val="10000"/>
                  </a:schemeClr>
                </a:solidFill>
                <a:effectLst/>
                <a:uLnTx/>
                <a:uFillTx/>
                <a:latin typeface="Arial"/>
              </a:rPr>
              <a:t>(E</a:t>
            </a:r>
            <a:r>
              <a:rPr kumimoji="0" lang="en-US" altLang="zh-TW" sz="2000" b="0" i="0" u="none" strike="noStrike" kern="0" cap="none" spc="0" normalizeH="0" baseline="-25000" noProof="0" dirty="0" smtClean="0">
                <a:ln>
                  <a:noFill/>
                </a:ln>
                <a:solidFill>
                  <a:schemeClr val="bg2">
                    <a:lumMod val="10000"/>
                  </a:schemeClr>
                </a:solidFill>
                <a:effectLst/>
                <a:uLnTx/>
                <a:uFillTx/>
                <a:latin typeface="Arial"/>
              </a:rPr>
              <a:t>K</a:t>
            </a:r>
            <a:r>
              <a:rPr kumimoji="0" lang="en-US" altLang="zh-TW" sz="2000" b="0" i="0" u="none" strike="noStrike" kern="0" cap="none" spc="0" normalizeH="0" baseline="0" noProof="0" dirty="0" smtClean="0">
                <a:ln>
                  <a:noFill/>
                </a:ln>
                <a:solidFill>
                  <a:schemeClr val="bg2">
                    <a:lumMod val="10000"/>
                  </a:schemeClr>
                </a:solidFill>
                <a:effectLst/>
                <a:uLnTx/>
                <a:uFillTx/>
                <a:latin typeface="Arial"/>
              </a:rPr>
              <a:t>(R))</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kumimoji="0" lang="en-US" altLang="zh-TW" sz="2000" b="0" i="0" u="none" strike="noStrike" kern="0" cap="none" spc="0" normalizeH="0" baseline="0" noProof="0" dirty="0" smtClean="0">
                <a:ln>
                  <a:noFill/>
                </a:ln>
                <a:solidFill>
                  <a:schemeClr val="bg2">
                    <a:lumMod val="10000"/>
                  </a:schemeClr>
                </a:solidFill>
                <a:effectLst/>
                <a:uLnTx/>
                <a:uFillTx/>
                <a:latin typeface="Arial"/>
              </a:rPr>
              <a:t>R=T</a:t>
            </a:r>
            <a:r>
              <a:rPr kumimoji="0" lang="en-US" altLang="zh-TW" sz="2000" b="0" i="0" u="none" strike="noStrike" kern="0" cap="none" spc="0" normalizeH="0" baseline="-25000" noProof="0" dirty="0" smtClean="0">
                <a:ln>
                  <a:noFill/>
                </a:ln>
                <a:solidFill>
                  <a:schemeClr val="bg2">
                    <a:lumMod val="10000"/>
                  </a:schemeClr>
                </a:solidFill>
                <a:effectLst/>
                <a:uLnTx/>
                <a:uFillTx/>
                <a:latin typeface="Arial"/>
              </a:rPr>
              <a:t>64-J</a:t>
            </a:r>
            <a:r>
              <a:rPr kumimoji="0" lang="en-US" altLang="zh-TW" sz="2000" b="0" i="0" u="none" strike="noStrike" kern="0" cap="none" spc="0" normalizeH="0" baseline="0" noProof="0" dirty="0" smtClean="0">
                <a:ln>
                  <a:noFill/>
                </a:ln>
                <a:solidFill>
                  <a:schemeClr val="bg2">
                    <a:lumMod val="10000"/>
                  </a:schemeClr>
                </a:solidFill>
                <a:effectLst/>
                <a:uLnTx/>
                <a:uFillTx/>
                <a:latin typeface="Arial"/>
              </a:rPr>
              <a:t>(R)||C</a:t>
            </a:r>
            <a:r>
              <a:rPr kumimoji="0" lang="en-US" altLang="zh-TW" sz="2000" b="0" i="0" u="none" strike="noStrike" kern="0" cap="none" spc="0" normalizeH="0" baseline="-25000" noProof="0" dirty="0" smtClean="0">
                <a:ln>
                  <a:noFill/>
                </a:ln>
                <a:solidFill>
                  <a:schemeClr val="bg2">
                    <a:lumMod val="10000"/>
                  </a:schemeClr>
                </a:solidFill>
                <a:effectLst/>
                <a:uLnTx/>
                <a:uFillTx/>
                <a:latin typeface="Arial"/>
              </a:rPr>
              <a:t>i-1</a:t>
            </a:r>
            <a:endParaRPr kumimoji="0" lang="en-US" altLang="zh-TW" sz="2000" b="0" i="0" u="none" strike="noStrike" kern="0" cap="none" spc="0" normalizeH="0" baseline="0" noProof="0" dirty="0" smtClean="0">
              <a:ln>
                <a:noFill/>
              </a:ln>
              <a:solidFill>
                <a:schemeClr val="bg2">
                  <a:lumMod val="10000"/>
                </a:schemeClr>
              </a:solidFill>
              <a:effectLst/>
              <a:uLnTx/>
              <a:uFillTx/>
              <a:latin typeface="Arial"/>
            </a:endParaRPr>
          </a:p>
        </p:txBody>
      </p:sp>
    </p:spTree>
    <p:extLst>
      <p:ext uri="{BB962C8B-B14F-4D97-AF65-F5344CB8AC3E}">
        <p14:creationId xmlns="" xmlns:p14="http://schemas.microsoft.com/office/powerpoint/2010/main" val="206768009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445008" y="7620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90000"/>
              <a:buFont typeface="Wingdings" pitchFamily="2" charset="2"/>
              <a:buBlip>
                <a:blip r:embed="rId2"/>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9pPr>
          </a:lstStyle>
          <a:p>
            <a:pPr marL="342900" marR="0" lvl="0" indent="-342900" algn="l" defTabSz="914400" rtl="0" eaLnBrk="1" fontAlgn="base" latinLnBrk="0" hangingPunct="1">
              <a:lnSpc>
                <a:spcPct val="100000"/>
              </a:lnSpc>
              <a:spcBef>
                <a:spcPct val="20000"/>
              </a:spcBef>
              <a:spcAft>
                <a:spcPct val="0"/>
              </a:spcAft>
              <a:buClr>
                <a:srgbClr val="55B55E"/>
              </a:buClr>
              <a:buSzPct val="90000"/>
              <a:buFont typeface="Wingdings" pitchFamily="2" charset="2"/>
              <a:buBlip>
                <a:blip r:embed="rId2"/>
              </a:buBlip>
              <a:tabLst/>
              <a:defRPr/>
            </a:pP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Decryption: J-bit CFB</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zh-TW" sz="2400" b="0" i="0" u="none" strike="noStrike" kern="0" cap="none" spc="0" normalizeH="0" baseline="0" noProof="0" dirty="0" err="1" smtClean="0">
                <a:ln>
                  <a:noFill/>
                </a:ln>
                <a:solidFill>
                  <a:schemeClr val="bg2">
                    <a:lumMod val="10000"/>
                  </a:schemeClr>
                </a:solidFill>
                <a:effectLst/>
                <a:uLnTx/>
                <a:uFillTx/>
                <a:latin typeface="Arial"/>
              </a:rPr>
              <a:t>Ciphertext</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 C= C</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1</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C</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2</a:t>
            </a:r>
            <a:r>
              <a:rPr kumimoji="0" lang="en-US" altLang="zh-TW" sz="2400" b="0" i="0" u="none" strike="noStrike" kern="0" cap="none" spc="0" normalizeH="0" baseline="0" noProof="0" dirty="0" smtClean="0">
                <a:ln>
                  <a:noFill/>
                </a:ln>
                <a:solidFill>
                  <a:schemeClr val="bg2">
                    <a:lumMod val="10000"/>
                  </a:schemeClr>
                </a:solidFill>
                <a:effectLst/>
                <a:uLnTx/>
                <a:uFillTx/>
                <a:latin typeface="Arial"/>
                <a:sym typeface="Symbol" pitchFamily="18" charset="2"/>
              </a:rPr>
              <a:t></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C</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N</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 </a:t>
            </a:r>
            <a:r>
              <a:rPr kumimoji="0" lang="en-US" altLang="zh-TW" sz="2400" b="0" i="0" u="none" strike="noStrike" kern="0" cap="none" spc="0" normalizeH="0" baseline="0" noProof="0" dirty="0" err="1" smtClean="0">
                <a:ln>
                  <a:noFill/>
                </a:ln>
                <a:solidFill>
                  <a:schemeClr val="bg2">
                    <a:lumMod val="10000"/>
                  </a:schemeClr>
                </a:solidFill>
                <a:effectLst/>
                <a:uLnTx/>
                <a:uFillTx/>
                <a:latin typeface="Arial"/>
              </a:rPr>
              <a:t>C</a:t>
            </a:r>
            <a:r>
              <a:rPr kumimoji="0" lang="en-US" altLang="zh-TW" sz="2400" b="0" i="0" u="none" strike="noStrike" kern="0" cap="none" spc="0" normalizeH="0" baseline="-25000" noProof="0" dirty="0" err="1" smtClean="0">
                <a:ln>
                  <a:noFill/>
                </a:ln>
                <a:solidFill>
                  <a:schemeClr val="bg2">
                    <a:lumMod val="10000"/>
                  </a:schemeClr>
                </a:solidFill>
                <a:effectLst/>
                <a:uLnTx/>
                <a:uFillTx/>
                <a:latin typeface="Arial"/>
              </a:rPr>
              <a:t>i</a:t>
            </a:r>
            <a:r>
              <a:rPr kumimoji="0" lang="en-US" altLang="zh-TW" sz="2400" b="0" i="0" u="none" strike="noStrike" kern="0" cap="none" spc="0" normalizeH="0" baseline="0" noProof="0" dirty="0" err="1" smtClean="0">
                <a:ln>
                  <a:noFill/>
                </a:ln>
                <a:solidFill>
                  <a:schemeClr val="bg2">
                    <a:lumMod val="10000"/>
                  </a:schemeClr>
                </a:solidFill>
                <a:effectLst/>
                <a:uLnTx/>
                <a:uFillTx/>
                <a:latin typeface="Arial"/>
              </a:rPr>
              <a:t>’s</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 are J-bit blocks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S</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J</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(X): the leftmost J bits of X</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T</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64-J</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(Y): the rightmost  64-J bits of Y</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Algorithm</a:t>
            </a:r>
          </a:p>
          <a:p>
            <a:pPr marL="1143000" marR="0" lvl="2" indent="-228600" algn="l" defTabSz="914400" rtl="0" eaLnBrk="1" fontAlgn="base" latinLnBrk="0" hangingPunct="1">
              <a:lnSpc>
                <a:spcPct val="100000"/>
              </a:lnSpc>
              <a:spcBef>
                <a:spcPct val="20000"/>
              </a:spcBef>
              <a:spcAft>
                <a:spcPct val="0"/>
              </a:spcAft>
              <a:buClr>
                <a:srgbClr val="527C3A"/>
              </a:buClr>
              <a:buSzPct val="90000"/>
              <a:buFont typeface="Wingdings" pitchFamily="2" charset="2"/>
              <a:buBlip>
                <a:blip r:embed="rId3"/>
              </a:buBlip>
              <a:tabLst/>
              <a:defRPr/>
            </a:pPr>
            <a:r>
              <a:rPr kumimoji="0" lang="en-US" altLang="zh-TW" b="0" i="0" u="none" strike="noStrike" kern="0" cap="none" spc="0" normalizeH="0" baseline="0" noProof="0" dirty="0" smtClean="0">
                <a:ln>
                  <a:noFill/>
                </a:ln>
                <a:solidFill>
                  <a:schemeClr val="bg2">
                    <a:lumMod val="10000"/>
                  </a:schemeClr>
                </a:solidFill>
                <a:effectLst/>
                <a:uLnTx/>
                <a:uFillTx/>
                <a:latin typeface="Arial"/>
              </a:rPr>
              <a:t>R=IV</a:t>
            </a:r>
          </a:p>
          <a:p>
            <a:pPr marL="1143000" marR="0" lvl="2" indent="-228600" algn="l" defTabSz="914400" rtl="0" eaLnBrk="1" fontAlgn="base" latinLnBrk="0" hangingPunct="1">
              <a:lnSpc>
                <a:spcPct val="100000"/>
              </a:lnSpc>
              <a:spcBef>
                <a:spcPct val="20000"/>
              </a:spcBef>
              <a:spcAft>
                <a:spcPct val="0"/>
              </a:spcAft>
              <a:buClr>
                <a:srgbClr val="527C3A"/>
              </a:buClr>
              <a:buSzPct val="90000"/>
              <a:buFont typeface="Wingdings" pitchFamily="2" charset="2"/>
              <a:buBlip>
                <a:blip r:embed="rId3"/>
              </a:buBlip>
              <a:tabLst/>
              <a:defRPr/>
            </a:pPr>
            <a:r>
              <a:rPr kumimoji="0" lang="en-US" altLang="zh-TW" b="0" i="0" u="none" strike="noStrike" kern="0" cap="none" spc="0" normalizeH="0" baseline="0" noProof="0" dirty="0" smtClean="0">
                <a:ln>
                  <a:noFill/>
                </a:ln>
                <a:solidFill>
                  <a:schemeClr val="bg2">
                    <a:lumMod val="10000"/>
                  </a:schemeClr>
                </a:solidFill>
                <a:effectLst/>
                <a:uLnTx/>
                <a:uFillTx/>
                <a:latin typeface="Arial"/>
              </a:rPr>
              <a:t>For i=1 to N</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P</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i</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 </a:t>
            </a:r>
            <a:r>
              <a:rPr kumimoji="0" lang="en-US" altLang="zh-TW" sz="2400" b="0" i="0" u="none" strike="noStrike" kern="0" cap="none" spc="0" normalizeH="0" baseline="0" noProof="0" dirty="0" err="1" smtClean="0">
                <a:ln>
                  <a:noFill/>
                </a:ln>
                <a:solidFill>
                  <a:schemeClr val="bg2">
                    <a:lumMod val="10000"/>
                  </a:schemeClr>
                </a:solidFill>
                <a:effectLst/>
                <a:uLnTx/>
                <a:uFillTx/>
                <a:latin typeface="Arial"/>
              </a:rPr>
              <a:t>C</a:t>
            </a:r>
            <a:r>
              <a:rPr kumimoji="0" lang="en-US" altLang="zh-TW" sz="2400" b="0" i="0" u="none" strike="noStrike" kern="0" cap="none" spc="0" normalizeH="0" baseline="-25000" noProof="0" dirty="0" err="1" smtClean="0">
                <a:ln>
                  <a:noFill/>
                </a:ln>
                <a:solidFill>
                  <a:schemeClr val="bg2">
                    <a:lumMod val="10000"/>
                  </a:schemeClr>
                </a:solidFill>
                <a:effectLst/>
                <a:uLnTx/>
                <a:uFillTx/>
                <a:latin typeface="Arial"/>
              </a:rPr>
              <a:t>i</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 </a:t>
            </a:r>
            <a:r>
              <a:rPr kumimoji="0" lang="en-US" altLang="zh-TW" sz="2400" b="0" i="0" u="none" strike="noStrike" kern="0" cap="none" spc="0" normalizeH="0" baseline="0" noProof="0" dirty="0" smtClean="0">
                <a:ln>
                  <a:noFill/>
                </a:ln>
                <a:solidFill>
                  <a:schemeClr val="bg2">
                    <a:lumMod val="10000"/>
                  </a:schemeClr>
                </a:solidFill>
                <a:effectLst/>
                <a:uLnTx/>
                <a:uFillTx/>
                <a:latin typeface="Arial"/>
                <a:sym typeface="Symbol" pitchFamily="18" charset="2"/>
              </a:rPr>
              <a:t> </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S</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J</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(E</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K</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(R))</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R=T</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64-J</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(R)||C</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i-1</a:t>
            </a:r>
            <a:endParaRPr kumimoji="0" lang="en-US" altLang="zh-TW" sz="2400" b="0" i="0" u="none" strike="noStrike" kern="0" cap="none" spc="0" normalizeH="0" baseline="0" noProof="0" dirty="0" smtClean="0">
              <a:ln>
                <a:noFill/>
              </a:ln>
              <a:solidFill>
                <a:schemeClr val="bg2">
                  <a:lumMod val="10000"/>
                </a:schemeClr>
              </a:solidFill>
              <a:effectLst/>
              <a:uLnTx/>
              <a:uFillTx/>
              <a:latin typeface="Arial"/>
            </a:endParaRPr>
          </a:p>
        </p:txBody>
      </p:sp>
      <p:sp>
        <p:nvSpPr>
          <p:cNvPr id="3" name="Rectangle 2"/>
          <p:cNvSpPr txBox="1">
            <a:spLocks noChangeArrowheads="1"/>
          </p:cNvSpPr>
          <p:nvPr/>
        </p:nvSpPr>
        <p:spPr bwMode="auto">
          <a:xfrm>
            <a:off x="446088" y="160338"/>
            <a:ext cx="8229600" cy="490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0" cap="none" spc="0" normalizeH="0" baseline="0" noProof="0" dirty="0" smtClean="0">
                <a:ln>
                  <a:noFill/>
                </a:ln>
                <a:solidFill>
                  <a:srgbClr val="000000"/>
                </a:solidFill>
                <a:effectLst/>
                <a:uLnTx/>
                <a:uFillTx/>
                <a:latin typeface="Arial"/>
                <a:ea typeface="+mj-ea"/>
                <a:cs typeface="+mj-cs"/>
              </a:rPr>
              <a:t>Cipher Feedback (CFB) Mode</a:t>
            </a:r>
          </a:p>
        </p:txBody>
      </p:sp>
    </p:spTree>
    <p:extLst>
      <p:ext uri="{BB962C8B-B14F-4D97-AF65-F5344CB8AC3E}">
        <p14:creationId xmlns="" xmlns:p14="http://schemas.microsoft.com/office/powerpoint/2010/main" val="297030986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32816" y="762000"/>
            <a:ext cx="8229600" cy="4525963"/>
          </a:xfrm>
          <a:prstGeom prst="rect">
            <a:avLst/>
          </a:prstGeom>
          <a:noFill/>
          <a:ln w="38100">
            <a:solidFill>
              <a:srgbClr val="0000FF"/>
            </a:solidFill>
            <a:miter lim="800000"/>
            <a:headEnd/>
            <a:tailEnd/>
          </a:ln>
          <a:extLst>
            <a:ext uri="{909E8E84-426E-40DD-AFC4-6F175D3DCCD1}">
              <a14:hiddenFill xmlns="" xmlns:a14="http://schemas.microsoft.com/office/drawing/2010/main">
                <a:solidFill>
                  <a:srgbClr val="FFFFFF"/>
                </a:solidFill>
              </a14:hiddenFill>
            </a:ext>
          </a:extLst>
        </p:spPr>
      </p:pic>
      <p:sp>
        <p:nvSpPr>
          <p:cNvPr id="3" name="Rectangle 2"/>
          <p:cNvSpPr txBox="1">
            <a:spLocks noChangeArrowheads="1"/>
          </p:cNvSpPr>
          <p:nvPr/>
        </p:nvSpPr>
        <p:spPr bwMode="auto">
          <a:xfrm>
            <a:off x="446088" y="160338"/>
            <a:ext cx="8229600" cy="490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0" cap="none" spc="0" normalizeH="0" baseline="0" noProof="0" dirty="0" smtClean="0">
                <a:ln>
                  <a:noFill/>
                </a:ln>
                <a:solidFill>
                  <a:srgbClr val="000000"/>
                </a:solidFill>
                <a:effectLst/>
                <a:uLnTx/>
                <a:uFillTx/>
                <a:latin typeface="Arial"/>
                <a:ea typeface="+mj-ea"/>
                <a:cs typeface="+mj-cs"/>
              </a:rPr>
              <a:t>Cipher Feedback (CFB) Mode</a:t>
            </a:r>
          </a:p>
        </p:txBody>
      </p:sp>
    </p:spTree>
    <p:extLst>
      <p:ext uri="{BB962C8B-B14F-4D97-AF65-F5344CB8AC3E}">
        <p14:creationId xmlns="" xmlns:p14="http://schemas.microsoft.com/office/powerpoint/2010/main" val="11522122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9375" y="187325"/>
            <a:ext cx="8964613" cy="41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0" cap="none" spc="0" normalizeH="0" baseline="0" noProof="0" smtClean="0">
                <a:ln>
                  <a:noFill/>
                </a:ln>
                <a:solidFill>
                  <a:srgbClr val="000000"/>
                </a:solidFill>
                <a:effectLst/>
                <a:uLnTx/>
                <a:uFillTx/>
                <a:latin typeface="Arial"/>
                <a:ea typeface="+mj-ea"/>
                <a:cs typeface="+mj-cs"/>
              </a:rPr>
              <a:t>Advantages and Limitations of CFB</a:t>
            </a:r>
          </a:p>
        </p:txBody>
      </p:sp>
      <p:sp>
        <p:nvSpPr>
          <p:cNvPr id="3" name="Rectangle 3"/>
          <p:cNvSpPr txBox="1">
            <a:spLocks noChangeArrowheads="1"/>
          </p:cNvSpPr>
          <p:nvPr/>
        </p:nvSpPr>
        <p:spPr bwMode="auto">
          <a:xfrm>
            <a:off x="423863" y="1279525"/>
            <a:ext cx="8180387"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har char="•"/>
              <a:defRPr sz="2400">
                <a:solidFill>
                  <a:srgbClr val="0000FF"/>
                </a:solidFill>
                <a:latin typeface="+mn-lt"/>
                <a:ea typeface="+mn-ea"/>
                <a:cs typeface="+mn-cs"/>
              </a:defRPr>
            </a:lvl1pPr>
            <a:lvl2pPr marL="855663" indent="-398463" algn="l" rtl="0" eaLnBrk="0" fontAlgn="base" hangingPunct="0">
              <a:spcBef>
                <a:spcPct val="50000"/>
              </a:spcBef>
              <a:spcAft>
                <a:spcPct val="0"/>
              </a:spcAft>
              <a:buFont typeface="Wingdings" pitchFamily="2" charset="2"/>
              <a:buChar char="§"/>
              <a:defRPr sz="2400">
                <a:solidFill>
                  <a:srgbClr val="0000FF"/>
                </a:solidFill>
                <a:latin typeface="+mn-lt"/>
              </a:defRPr>
            </a:lvl2pPr>
            <a:lvl3pPr marL="1379538" indent="-409575" algn="l" rtl="0" eaLnBrk="0" fontAlgn="base" hangingPunct="0">
              <a:spcBef>
                <a:spcPct val="50000"/>
              </a:spcBef>
              <a:spcAft>
                <a:spcPct val="0"/>
              </a:spcAft>
              <a:buFont typeface="Wingdings" pitchFamily="2" charset="2"/>
              <a:buChar char="w"/>
              <a:defRPr sz="2400">
                <a:solidFill>
                  <a:srgbClr val="0000FF"/>
                </a:solidFill>
                <a:latin typeface="+mn-lt"/>
              </a:defRPr>
            </a:lvl3pPr>
            <a:lvl4pPr marL="1822450" indent="-228600" algn="l" rtl="0" eaLnBrk="0" fontAlgn="base" hangingPunct="0">
              <a:spcBef>
                <a:spcPct val="20000"/>
              </a:spcBef>
              <a:spcAft>
                <a:spcPct val="0"/>
              </a:spcAft>
              <a:buChar char="–"/>
              <a:defRPr sz="2000">
                <a:solidFill>
                  <a:schemeClr val="tx1"/>
                </a:solidFill>
                <a:latin typeface="+mn-lt"/>
              </a:defRPr>
            </a:lvl4pPr>
            <a:lvl5pPr marL="2165350" indent="-228600" algn="l" rtl="0" eaLnBrk="0" fontAlgn="base" hangingPunct="0">
              <a:spcBef>
                <a:spcPct val="20000"/>
              </a:spcBef>
              <a:spcAft>
                <a:spcPct val="0"/>
              </a:spcAft>
              <a:buChar char="»"/>
              <a:defRPr sz="2000">
                <a:solidFill>
                  <a:schemeClr val="tx1"/>
                </a:solidFill>
                <a:latin typeface="+mn-lt"/>
              </a:defRPr>
            </a:lvl5pPr>
            <a:lvl6pPr marL="2622550" indent="-228600" algn="l" rtl="0" fontAlgn="base">
              <a:spcBef>
                <a:spcPct val="20000"/>
              </a:spcBef>
              <a:spcAft>
                <a:spcPct val="0"/>
              </a:spcAft>
              <a:buChar char="»"/>
              <a:defRPr sz="2000">
                <a:solidFill>
                  <a:schemeClr val="tx1"/>
                </a:solidFill>
                <a:latin typeface="+mn-lt"/>
              </a:defRPr>
            </a:lvl6pPr>
            <a:lvl7pPr marL="3079750" indent="-228600" algn="l" rtl="0" fontAlgn="base">
              <a:spcBef>
                <a:spcPct val="20000"/>
              </a:spcBef>
              <a:spcAft>
                <a:spcPct val="0"/>
              </a:spcAft>
              <a:buChar char="»"/>
              <a:defRPr sz="2000">
                <a:solidFill>
                  <a:schemeClr val="tx1"/>
                </a:solidFill>
                <a:latin typeface="+mn-lt"/>
              </a:defRPr>
            </a:lvl7pPr>
            <a:lvl8pPr marL="3536950" indent="-228600" algn="l" rtl="0" fontAlgn="base">
              <a:spcBef>
                <a:spcPct val="20000"/>
              </a:spcBef>
              <a:spcAft>
                <a:spcPct val="0"/>
              </a:spcAft>
              <a:buChar char="»"/>
              <a:defRPr sz="2000">
                <a:solidFill>
                  <a:schemeClr val="tx1"/>
                </a:solidFill>
                <a:latin typeface="+mn-lt"/>
              </a:defRPr>
            </a:lvl8pPr>
            <a:lvl9pPr marL="399415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Appropriate when data arrives in bits/bytes. </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Most common stream mode. </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Limitation is need to stall while do block encryption after every n-bits. </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Note that the block cipher is used in encryption mode at both ends. </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Errors propagate for several blocks after the error. </a:t>
            </a:r>
            <a:endParaRPr kumimoji="0" lang="en-AU" sz="2400" b="0" i="0" u="none" strike="noStrike" kern="0" cap="none" spc="0" normalizeH="0" baseline="0" noProof="0" dirty="0" smtClean="0">
              <a:ln>
                <a:noFill/>
              </a:ln>
              <a:solidFill>
                <a:srgbClr val="0000FF"/>
              </a:solidFill>
              <a:effectLst/>
              <a:uLnTx/>
              <a:uFillTx/>
              <a:latin typeface="Arial"/>
              <a:ea typeface="+mn-ea"/>
              <a:cs typeface="+mn-cs"/>
            </a:endParaRPr>
          </a:p>
        </p:txBody>
      </p:sp>
    </p:spTree>
    <p:extLst>
      <p:ext uri="{BB962C8B-B14F-4D97-AF65-F5344CB8AC3E}">
        <p14:creationId xmlns="" xmlns:p14="http://schemas.microsoft.com/office/powerpoint/2010/main" val="336074902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9375" y="173038"/>
            <a:ext cx="8964613" cy="490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0" cap="none" spc="0" normalizeH="0" baseline="0" noProof="0" smtClean="0">
                <a:ln>
                  <a:noFill/>
                </a:ln>
                <a:solidFill>
                  <a:srgbClr val="000000"/>
                </a:solidFill>
                <a:effectLst/>
                <a:uLnTx/>
                <a:uFillTx/>
                <a:latin typeface="Arial"/>
                <a:ea typeface="+mj-ea"/>
                <a:cs typeface="+mj-cs"/>
              </a:rPr>
              <a:t>Output Feedback (OFB) Mode</a:t>
            </a:r>
          </a:p>
        </p:txBody>
      </p:sp>
      <p:sp>
        <p:nvSpPr>
          <p:cNvPr id="3" name="Rectangle 3"/>
          <p:cNvSpPr txBox="1">
            <a:spLocks noChangeArrowheads="1"/>
          </p:cNvSpPr>
          <p:nvPr/>
        </p:nvSpPr>
        <p:spPr bwMode="auto">
          <a:xfrm>
            <a:off x="482600" y="1182688"/>
            <a:ext cx="8121650" cy="483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har char="•"/>
              <a:defRPr sz="2400">
                <a:solidFill>
                  <a:srgbClr val="0000FF"/>
                </a:solidFill>
                <a:latin typeface="+mn-lt"/>
                <a:ea typeface="+mn-ea"/>
                <a:cs typeface="+mn-cs"/>
              </a:defRPr>
            </a:lvl1pPr>
            <a:lvl2pPr marL="855663" indent="-398463" algn="l" rtl="0" eaLnBrk="0" fontAlgn="base" hangingPunct="0">
              <a:spcBef>
                <a:spcPct val="50000"/>
              </a:spcBef>
              <a:spcAft>
                <a:spcPct val="0"/>
              </a:spcAft>
              <a:buFont typeface="Wingdings" pitchFamily="2" charset="2"/>
              <a:buChar char="§"/>
              <a:defRPr sz="2400">
                <a:solidFill>
                  <a:srgbClr val="0000FF"/>
                </a:solidFill>
                <a:latin typeface="+mn-lt"/>
              </a:defRPr>
            </a:lvl2pPr>
            <a:lvl3pPr marL="1379538" indent="-409575" algn="l" rtl="0" eaLnBrk="0" fontAlgn="base" hangingPunct="0">
              <a:spcBef>
                <a:spcPct val="50000"/>
              </a:spcBef>
              <a:spcAft>
                <a:spcPct val="0"/>
              </a:spcAft>
              <a:buFont typeface="Wingdings" pitchFamily="2" charset="2"/>
              <a:buChar char="w"/>
              <a:defRPr sz="2400">
                <a:solidFill>
                  <a:srgbClr val="0000FF"/>
                </a:solidFill>
                <a:latin typeface="+mn-lt"/>
              </a:defRPr>
            </a:lvl3pPr>
            <a:lvl4pPr marL="1822450" indent="-228600" algn="l" rtl="0" eaLnBrk="0" fontAlgn="base" hangingPunct="0">
              <a:spcBef>
                <a:spcPct val="20000"/>
              </a:spcBef>
              <a:spcAft>
                <a:spcPct val="0"/>
              </a:spcAft>
              <a:buChar char="–"/>
              <a:defRPr sz="2000">
                <a:solidFill>
                  <a:schemeClr val="tx1"/>
                </a:solidFill>
                <a:latin typeface="+mn-lt"/>
              </a:defRPr>
            </a:lvl4pPr>
            <a:lvl5pPr marL="2165350" indent="-228600" algn="l" rtl="0" eaLnBrk="0" fontAlgn="base" hangingPunct="0">
              <a:spcBef>
                <a:spcPct val="20000"/>
              </a:spcBef>
              <a:spcAft>
                <a:spcPct val="0"/>
              </a:spcAft>
              <a:buChar char="»"/>
              <a:defRPr sz="2000">
                <a:solidFill>
                  <a:schemeClr val="tx1"/>
                </a:solidFill>
                <a:latin typeface="+mn-lt"/>
              </a:defRPr>
            </a:lvl5pPr>
            <a:lvl6pPr marL="2622550" indent="-228600" algn="l" rtl="0" fontAlgn="base">
              <a:spcBef>
                <a:spcPct val="20000"/>
              </a:spcBef>
              <a:spcAft>
                <a:spcPct val="0"/>
              </a:spcAft>
              <a:buChar char="»"/>
              <a:defRPr sz="2000">
                <a:solidFill>
                  <a:schemeClr val="tx1"/>
                </a:solidFill>
                <a:latin typeface="+mn-lt"/>
              </a:defRPr>
            </a:lvl6pPr>
            <a:lvl7pPr marL="3079750" indent="-228600" algn="l" rtl="0" fontAlgn="base">
              <a:spcBef>
                <a:spcPct val="20000"/>
              </a:spcBef>
              <a:spcAft>
                <a:spcPct val="0"/>
              </a:spcAft>
              <a:buChar char="»"/>
              <a:defRPr sz="2000">
                <a:solidFill>
                  <a:schemeClr val="tx1"/>
                </a:solidFill>
                <a:latin typeface="+mn-lt"/>
              </a:defRPr>
            </a:lvl7pPr>
            <a:lvl8pPr marL="3536950" indent="-228600" algn="l" rtl="0" fontAlgn="base">
              <a:spcBef>
                <a:spcPct val="20000"/>
              </a:spcBef>
              <a:spcAft>
                <a:spcPct val="0"/>
              </a:spcAft>
              <a:buChar char="»"/>
              <a:defRPr sz="2000">
                <a:solidFill>
                  <a:schemeClr val="tx1"/>
                </a:solidFill>
                <a:latin typeface="+mn-lt"/>
              </a:defRPr>
            </a:lvl8pPr>
            <a:lvl9pPr marL="399415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Message is treated as a </a:t>
            </a:r>
            <a:r>
              <a:rPr kumimoji="0" lang="en-AU" sz="2400" b="0" i="1" u="none" strike="noStrike" kern="0" cap="none" spc="0" normalizeH="0" baseline="0" noProof="0" smtClean="0">
                <a:ln>
                  <a:noFill/>
                </a:ln>
                <a:solidFill>
                  <a:srgbClr val="FF0000"/>
                </a:solidFill>
                <a:effectLst/>
                <a:uLnTx/>
                <a:uFillTx/>
                <a:latin typeface="Arial"/>
                <a:ea typeface="+mn-ea"/>
                <a:cs typeface="+mn-cs"/>
              </a:rPr>
              <a:t>stream of bits</a:t>
            </a:r>
            <a:r>
              <a:rPr kumimoji="0" lang="en-AU" sz="2400" b="0" i="0" u="none" strike="noStrike" kern="0" cap="none" spc="0" normalizeH="0" baseline="0" noProof="0" smtClean="0">
                <a:ln>
                  <a:noFill/>
                </a:ln>
                <a:solidFill>
                  <a:srgbClr val="0000FF"/>
                </a:solidFill>
                <a:effectLst/>
                <a:uLnTx/>
                <a:uFillTx/>
                <a:latin typeface="Arial"/>
                <a:ea typeface="+mn-ea"/>
                <a:cs typeface="+mn-cs"/>
              </a:rPr>
              <a:t>. </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Output of cipher is added to message.</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Output is then </a:t>
            </a:r>
            <a:r>
              <a:rPr kumimoji="0" lang="en-AU" sz="2400" b="0" i="1" u="none" strike="noStrike" kern="0" cap="none" spc="0" normalizeH="0" baseline="0" noProof="0" smtClean="0">
                <a:ln>
                  <a:noFill/>
                </a:ln>
                <a:solidFill>
                  <a:srgbClr val="FF0000"/>
                </a:solidFill>
                <a:effectLst/>
                <a:uLnTx/>
                <a:uFillTx/>
                <a:latin typeface="Arial"/>
                <a:ea typeface="+mn-ea"/>
                <a:cs typeface="+mn-cs"/>
              </a:rPr>
              <a:t>feedback</a:t>
            </a:r>
            <a:r>
              <a:rPr kumimoji="0" lang="en-AU" sz="2400" b="0" i="0" u="none" strike="noStrike" kern="0" cap="none" spc="0" normalizeH="0" baseline="0" noProof="0" smtClean="0">
                <a:ln>
                  <a:noFill/>
                </a:ln>
                <a:solidFill>
                  <a:srgbClr val="0000FF"/>
                </a:solidFill>
                <a:effectLst/>
                <a:uLnTx/>
                <a:uFillTx/>
                <a:latin typeface="Arial"/>
                <a:ea typeface="+mn-ea"/>
                <a:cs typeface="+mn-cs"/>
              </a:rPr>
              <a:t>. </a:t>
            </a:r>
          </a:p>
          <a:p>
            <a:pPr marL="342900" marR="0" lvl="0" indent="-342900" algn="l" defTabSz="914400" rtl="0" eaLnBrk="1" fontAlgn="base" latinLnBrk="0" hangingPunct="1">
              <a:lnSpc>
                <a:spcPct val="100000"/>
              </a:lnSpc>
              <a:spcBef>
                <a:spcPct val="50000"/>
              </a:spcBef>
              <a:spcAft>
                <a:spcPct val="0"/>
              </a:spcAft>
              <a:buClr>
                <a:srgbClr val="0000FF"/>
              </a:buClr>
              <a:buSzPct val="150000"/>
              <a:buFontTx/>
              <a:buChar char="•"/>
              <a:tabLst/>
              <a:defRPr/>
            </a:pPr>
            <a:r>
              <a:rPr kumimoji="0" lang="en-AU" sz="2400" b="0" i="1" u="none" strike="noStrike" kern="0" cap="none" spc="0" normalizeH="0" baseline="0" noProof="0" smtClean="0">
                <a:ln>
                  <a:noFill/>
                </a:ln>
                <a:solidFill>
                  <a:srgbClr val="FF0000"/>
                </a:solidFill>
                <a:effectLst/>
                <a:uLnTx/>
                <a:uFillTx/>
                <a:latin typeface="Arial"/>
                <a:ea typeface="+mn-ea"/>
                <a:cs typeface="+mn-cs"/>
              </a:rPr>
              <a:t>Feedback</a:t>
            </a:r>
            <a:r>
              <a:rPr kumimoji="0" lang="en-AU" sz="2400" b="0" i="0" u="none" strike="noStrike" kern="0" cap="none" spc="0" normalizeH="0" baseline="0" noProof="0" smtClean="0">
                <a:ln>
                  <a:noFill/>
                </a:ln>
                <a:solidFill>
                  <a:srgbClr val="0000FF"/>
                </a:solidFill>
                <a:effectLst/>
                <a:uLnTx/>
                <a:uFillTx/>
                <a:latin typeface="Arial"/>
                <a:ea typeface="+mn-ea"/>
                <a:cs typeface="+mn-cs"/>
              </a:rPr>
              <a:t> is independent of message. </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Can be computed in advance</a:t>
            </a:r>
          </a:p>
          <a:p>
            <a:pPr marL="855663" marR="0" lvl="1" indent="-398463" algn="l" defTabSz="914400" rtl="0" eaLnBrk="1" fontAlgn="base" latinLnBrk="0" hangingPunct="1">
              <a:lnSpc>
                <a:spcPct val="100000"/>
              </a:lnSpc>
              <a:spcBef>
                <a:spcPct val="50000"/>
              </a:spcBef>
              <a:spcAft>
                <a:spcPct val="0"/>
              </a:spcAft>
              <a:buClrTx/>
              <a:buSzPct val="150000"/>
              <a:buFont typeface="Wingdings" pitchFamily="2" charset="2"/>
              <a:buNone/>
              <a:tabLst/>
              <a:defRPr/>
            </a:pPr>
            <a:r>
              <a:rPr kumimoji="0" lang="en-AU" sz="2400" b="0" i="1" u="none" strike="noStrike" kern="0" cap="none" spc="0" normalizeH="0" baseline="0" noProof="0" smtClean="0">
                <a:ln>
                  <a:noFill/>
                </a:ln>
                <a:solidFill>
                  <a:srgbClr val="0000FF"/>
                </a:solidFill>
                <a:effectLst/>
                <a:uLnTx/>
                <a:uFillTx/>
                <a:latin typeface="Arial"/>
                <a:cs typeface="Arial" charset="0"/>
              </a:rPr>
              <a:t>	C</a:t>
            </a:r>
            <a:r>
              <a:rPr kumimoji="0" lang="en-AU" sz="2400" b="0" i="1" u="none" strike="noStrike" kern="0" cap="none" spc="0" normalizeH="0" baseline="-25000" noProof="0" smtClean="0">
                <a:ln>
                  <a:noFill/>
                </a:ln>
                <a:solidFill>
                  <a:srgbClr val="0000FF"/>
                </a:solidFill>
                <a:effectLst/>
                <a:uLnTx/>
                <a:uFillTx/>
                <a:latin typeface="Arial"/>
                <a:cs typeface="Arial" charset="0"/>
              </a:rPr>
              <a:t>i</a:t>
            </a:r>
            <a:r>
              <a:rPr kumimoji="0" lang="en-AU" sz="2400" b="0" i="1" u="none" strike="noStrike" kern="0" cap="none" spc="0" normalizeH="0" baseline="0" noProof="0" smtClean="0">
                <a:ln>
                  <a:noFill/>
                </a:ln>
                <a:solidFill>
                  <a:srgbClr val="0000FF"/>
                </a:solidFill>
                <a:effectLst/>
                <a:uLnTx/>
                <a:uFillTx/>
                <a:latin typeface="Arial"/>
                <a:cs typeface="Arial" charset="0"/>
              </a:rPr>
              <a:t> = P</a:t>
            </a:r>
            <a:r>
              <a:rPr kumimoji="0" lang="en-AU" sz="2400" b="0" i="1" u="none" strike="noStrike" kern="0" cap="none" spc="0" normalizeH="0" baseline="-25000" noProof="0" smtClean="0">
                <a:ln>
                  <a:noFill/>
                </a:ln>
                <a:solidFill>
                  <a:srgbClr val="0000FF"/>
                </a:solidFill>
                <a:effectLst/>
                <a:uLnTx/>
                <a:uFillTx/>
                <a:latin typeface="Arial"/>
                <a:cs typeface="Arial" charset="0"/>
              </a:rPr>
              <a:t>i</a:t>
            </a:r>
            <a:r>
              <a:rPr kumimoji="0" lang="en-AU" sz="2400" b="0" i="1" u="none" strike="noStrike" kern="0" cap="none" spc="0" normalizeH="0" baseline="0" noProof="0" smtClean="0">
                <a:ln>
                  <a:noFill/>
                </a:ln>
                <a:solidFill>
                  <a:srgbClr val="0000FF"/>
                </a:solidFill>
                <a:effectLst/>
                <a:uLnTx/>
                <a:uFillTx/>
                <a:latin typeface="Arial"/>
                <a:cs typeface="Arial" charset="0"/>
              </a:rPr>
              <a:t> XOR O</a:t>
            </a:r>
            <a:r>
              <a:rPr kumimoji="0" lang="en-AU" sz="2400" b="0" i="1" u="none" strike="noStrike" kern="0" cap="none" spc="0" normalizeH="0" baseline="-25000" noProof="0" smtClean="0">
                <a:ln>
                  <a:noFill/>
                </a:ln>
                <a:solidFill>
                  <a:srgbClr val="0000FF"/>
                </a:solidFill>
                <a:effectLst/>
                <a:uLnTx/>
                <a:uFillTx/>
                <a:latin typeface="Arial"/>
                <a:cs typeface="Arial" charset="0"/>
              </a:rPr>
              <a:t>i</a:t>
            </a:r>
            <a:r>
              <a:rPr kumimoji="0" lang="en-AU" sz="2400" b="0" i="1" u="none" strike="noStrike" kern="0" cap="none" spc="0" normalizeH="0" baseline="0" noProof="0" smtClean="0">
                <a:ln>
                  <a:noFill/>
                </a:ln>
                <a:solidFill>
                  <a:srgbClr val="0000FF"/>
                </a:solidFill>
                <a:effectLst/>
                <a:uLnTx/>
                <a:uFillTx/>
                <a:latin typeface="Arial"/>
                <a:cs typeface="Arial" charset="0"/>
              </a:rPr>
              <a:t> </a:t>
            </a:r>
          </a:p>
          <a:p>
            <a:pPr marL="855663" marR="0" lvl="1" indent="-398463" algn="l" defTabSz="914400" rtl="0" eaLnBrk="1" fontAlgn="base" latinLnBrk="0" hangingPunct="1">
              <a:lnSpc>
                <a:spcPct val="100000"/>
              </a:lnSpc>
              <a:spcBef>
                <a:spcPct val="50000"/>
              </a:spcBef>
              <a:spcAft>
                <a:spcPct val="0"/>
              </a:spcAft>
              <a:buClrTx/>
              <a:buSzPct val="150000"/>
              <a:buFont typeface="Wingdings" pitchFamily="2" charset="2"/>
              <a:buNone/>
              <a:tabLst/>
              <a:defRPr/>
            </a:pPr>
            <a:r>
              <a:rPr kumimoji="0" lang="en-AU" sz="2400" b="0" i="1" u="none" strike="noStrike" kern="0" cap="none" spc="0" normalizeH="0" baseline="0" noProof="0" smtClean="0">
                <a:ln>
                  <a:noFill/>
                </a:ln>
                <a:solidFill>
                  <a:srgbClr val="0000FF"/>
                </a:solidFill>
                <a:effectLst/>
                <a:uLnTx/>
                <a:uFillTx/>
                <a:latin typeface="Arial"/>
                <a:cs typeface="Arial" charset="0"/>
              </a:rPr>
              <a:t>	O</a:t>
            </a:r>
            <a:r>
              <a:rPr kumimoji="0" lang="en-AU" sz="2400" b="0" i="1" u="none" strike="noStrike" kern="0" cap="none" spc="0" normalizeH="0" baseline="-25000" noProof="0" smtClean="0">
                <a:ln>
                  <a:noFill/>
                </a:ln>
                <a:solidFill>
                  <a:srgbClr val="0000FF"/>
                </a:solidFill>
                <a:effectLst/>
                <a:uLnTx/>
                <a:uFillTx/>
                <a:latin typeface="Arial"/>
                <a:cs typeface="Arial" charset="0"/>
              </a:rPr>
              <a:t>i</a:t>
            </a:r>
            <a:r>
              <a:rPr kumimoji="0" lang="en-AU" sz="2400" b="0" i="1" u="none" strike="noStrike" kern="0" cap="none" spc="0" normalizeH="0" baseline="0" noProof="0" smtClean="0">
                <a:ln>
                  <a:noFill/>
                </a:ln>
                <a:solidFill>
                  <a:srgbClr val="0000FF"/>
                </a:solidFill>
                <a:effectLst/>
                <a:uLnTx/>
                <a:uFillTx/>
                <a:latin typeface="Arial"/>
                <a:cs typeface="Arial" charset="0"/>
              </a:rPr>
              <a:t> = DES</a:t>
            </a:r>
            <a:r>
              <a:rPr kumimoji="0" lang="en-AU" sz="2400" b="0" i="1" u="none" strike="noStrike" kern="0" cap="none" spc="0" normalizeH="0" baseline="-25000" noProof="0" smtClean="0">
                <a:ln>
                  <a:noFill/>
                </a:ln>
                <a:solidFill>
                  <a:srgbClr val="0000FF"/>
                </a:solidFill>
                <a:effectLst/>
                <a:uLnTx/>
                <a:uFillTx/>
                <a:latin typeface="Arial"/>
                <a:cs typeface="Arial" charset="0"/>
              </a:rPr>
              <a:t>K1</a:t>
            </a:r>
            <a:r>
              <a:rPr kumimoji="0" lang="en-AU" sz="2400" b="0" i="1" u="none" strike="noStrike" kern="0" cap="none" spc="0" normalizeH="0" baseline="0" noProof="0" smtClean="0">
                <a:ln>
                  <a:noFill/>
                </a:ln>
                <a:solidFill>
                  <a:srgbClr val="0000FF"/>
                </a:solidFill>
                <a:effectLst/>
                <a:uLnTx/>
                <a:uFillTx/>
                <a:latin typeface="Arial"/>
                <a:cs typeface="Arial" charset="0"/>
              </a:rPr>
              <a:t>(O</a:t>
            </a:r>
            <a:r>
              <a:rPr kumimoji="0" lang="en-AU" sz="2400" b="0" i="1" u="none" strike="noStrike" kern="0" cap="none" spc="0" normalizeH="0" baseline="-25000" noProof="0" smtClean="0">
                <a:ln>
                  <a:noFill/>
                </a:ln>
                <a:solidFill>
                  <a:srgbClr val="0000FF"/>
                </a:solidFill>
                <a:effectLst/>
                <a:uLnTx/>
                <a:uFillTx/>
                <a:latin typeface="Arial"/>
                <a:cs typeface="Arial" charset="0"/>
              </a:rPr>
              <a:t>i-1</a:t>
            </a:r>
            <a:r>
              <a:rPr kumimoji="0" lang="en-AU" sz="2400" b="0" i="1" u="none" strike="noStrike" kern="0" cap="none" spc="0" normalizeH="0" baseline="0" noProof="0" smtClean="0">
                <a:ln>
                  <a:noFill/>
                </a:ln>
                <a:solidFill>
                  <a:srgbClr val="0000FF"/>
                </a:solidFill>
                <a:effectLst/>
                <a:uLnTx/>
                <a:uFillTx/>
                <a:latin typeface="Arial"/>
                <a:cs typeface="Arial" charset="0"/>
              </a:rPr>
              <a:t>)</a:t>
            </a:r>
          </a:p>
          <a:p>
            <a:pPr marL="855663" marR="0" lvl="1" indent="-398463" algn="l" defTabSz="914400" rtl="0" eaLnBrk="1" fontAlgn="base" latinLnBrk="0" hangingPunct="1">
              <a:lnSpc>
                <a:spcPct val="100000"/>
              </a:lnSpc>
              <a:spcBef>
                <a:spcPct val="50000"/>
              </a:spcBef>
              <a:spcAft>
                <a:spcPct val="0"/>
              </a:spcAft>
              <a:buClrTx/>
              <a:buSzPct val="150000"/>
              <a:buFont typeface="Wingdings" pitchFamily="2" charset="2"/>
              <a:buNone/>
              <a:tabLst/>
              <a:defRPr/>
            </a:pPr>
            <a:r>
              <a:rPr kumimoji="0" lang="en-AU" sz="2400" b="0" i="1" u="none" strike="noStrike" kern="0" cap="none" spc="0" normalizeH="0" baseline="0" noProof="0" smtClean="0">
                <a:ln>
                  <a:noFill/>
                </a:ln>
                <a:solidFill>
                  <a:srgbClr val="0000FF"/>
                </a:solidFill>
                <a:effectLst/>
                <a:uLnTx/>
                <a:uFillTx/>
                <a:latin typeface="Arial"/>
                <a:cs typeface="Arial" charset="0"/>
              </a:rPr>
              <a:t>	O</a:t>
            </a:r>
            <a:r>
              <a:rPr kumimoji="0" lang="en-AU" sz="2400" b="0" i="1" u="none" strike="noStrike" kern="0" cap="none" spc="0" normalizeH="0" baseline="-25000" noProof="0" smtClean="0">
                <a:ln>
                  <a:noFill/>
                </a:ln>
                <a:solidFill>
                  <a:srgbClr val="0000FF"/>
                </a:solidFill>
                <a:effectLst/>
                <a:uLnTx/>
                <a:uFillTx/>
                <a:latin typeface="Arial"/>
                <a:cs typeface="Arial" charset="0"/>
              </a:rPr>
              <a:t>-1</a:t>
            </a:r>
            <a:r>
              <a:rPr kumimoji="0" lang="en-AU" sz="2400" b="0" i="1" u="none" strike="noStrike" kern="0" cap="none" spc="0" normalizeH="0" baseline="0" noProof="0" smtClean="0">
                <a:ln>
                  <a:noFill/>
                </a:ln>
                <a:solidFill>
                  <a:srgbClr val="0000FF"/>
                </a:solidFill>
                <a:effectLst/>
                <a:uLnTx/>
                <a:uFillTx/>
                <a:latin typeface="Arial"/>
                <a:cs typeface="Arial" charset="0"/>
              </a:rPr>
              <a:t> = IV</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US" sz="2400" b="0" i="0" u="none" strike="noStrike" kern="0" cap="none" spc="0" normalizeH="0" baseline="0" noProof="0" smtClean="0">
                <a:ln>
                  <a:noFill/>
                </a:ln>
                <a:solidFill>
                  <a:srgbClr val="0000FF"/>
                </a:solidFill>
                <a:effectLst/>
                <a:uLnTx/>
                <a:uFillTx/>
                <a:latin typeface="Arial"/>
                <a:ea typeface="+mn-ea"/>
                <a:cs typeface="+mn-cs"/>
              </a:rPr>
              <a:t>Uses: </a:t>
            </a:r>
            <a:r>
              <a:rPr kumimoji="0" lang="en-US" sz="2400" b="0" i="1" u="none" strike="noStrike" kern="0" cap="none" spc="0" normalizeH="0" baseline="0" noProof="0" smtClean="0">
                <a:ln>
                  <a:noFill/>
                </a:ln>
                <a:solidFill>
                  <a:srgbClr val="FF0000"/>
                </a:solidFill>
                <a:effectLst/>
                <a:uLnTx/>
                <a:uFillTx/>
                <a:latin typeface="Arial"/>
                <a:ea typeface="+mn-ea"/>
                <a:cs typeface="+mn-cs"/>
              </a:rPr>
              <a:t>Stream encryption over noisy channels</a:t>
            </a:r>
            <a:r>
              <a:rPr kumimoji="0" lang="en-US" sz="2400" b="0" i="0" u="none" strike="noStrike" kern="0" cap="none" spc="0" normalizeH="0" baseline="0" noProof="0" smtClean="0">
                <a:ln>
                  <a:noFill/>
                </a:ln>
                <a:solidFill>
                  <a:srgbClr val="0000FF"/>
                </a:solidFill>
                <a:effectLst/>
                <a:uLnTx/>
                <a:uFillTx/>
                <a:latin typeface="Arial"/>
                <a:ea typeface="+mn-ea"/>
                <a:cs typeface="+mn-cs"/>
              </a:rPr>
              <a:t>.</a:t>
            </a:r>
            <a:endParaRPr kumimoji="0" lang="en-AU" sz="2400" b="0" i="0" u="none" strike="noStrike" kern="0" cap="none" spc="0" normalizeH="0" baseline="0" noProof="0" dirty="0" smtClean="0">
              <a:ln>
                <a:noFill/>
              </a:ln>
              <a:solidFill>
                <a:srgbClr val="0000FF"/>
              </a:solidFill>
              <a:effectLst/>
              <a:uLnTx/>
              <a:uFillTx/>
              <a:latin typeface="Arial"/>
              <a:ea typeface="+mn-ea"/>
              <a:cs typeface="+mn-cs"/>
            </a:endParaRPr>
          </a:p>
        </p:txBody>
      </p:sp>
    </p:spTree>
    <p:extLst>
      <p:ext uri="{BB962C8B-B14F-4D97-AF65-F5344CB8AC3E}">
        <p14:creationId xmlns="" xmlns:p14="http://schemas.microsoft.com/office/powerpoint/2010/main" val="578318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423863" y="1123950"/>
            <a:ext cx="8237537" cy="4826000"/>
          </a:xfrm>
          <a:prstGeom prst="rect">
            <a:avLst/>
          </a:prstGeom>
          <a:noFill/>
        </p:spPr>
        <p:txBody>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marL="363538" indent="-363538">
              <a:buSzPct val="150000"/>
            </a:pPr>
            <a:r>
              <a:rPr lang="en-AU" smtClean="0"/>
              <a:t>The use of </a:t>
            </a:r>
            <a:r>
              <a:rPr lang="en-AU" i="1" smtClean="0">
                <a:solidFill>
                  <a:srgbClr val="FF0000"/>
                </a:solidFill>
              </a:rPr>
              <a:t>multiple stages of permutation and substitution</a:t>
            </a:r>
            <a:r>
              <a:rPr lang="en-AU" smtClean="0"/>
              <a:t> results in a more complex algorithm, which increases the </a:t>
            </a:r>
            <a:r>
              <a:rPr lang="en-AU" i="1" smtClean="0">
                <a:solidFill>
                  <a:srgbClr val="FF0000"/>
                </a:solidFill>
              </a:rPr>
              <a:t>difficulty of</a:t>
            </a:r>
            <a:r>
              <a:rPr lang="en-AU" smtClean="0"/>
              <a:t> </a:t>
            </a:r>
            <a:r>
              <a:rPr lang="en-AU" i="1" smtClean="0">
                <a:solidFill>
                  <a:srgbClr val="FF0000"/>
                </a:solidFill>
              </a:rPr>
              <a:t>cryptanalysis</a:t>
            </a:r>
            <a:r>
              <a:rPr lang="en-AU" smtClean="0"/>
              <a:t>.</a:t>
            </a:r>
          </a:p>
          <a:p>
            <a:pPr marL="363538" indent="-363538">
              <a:buSzPct val="150000"/>
            </a:pPr>
            <a:r>
              <a:rPr lang="en-AU" smtClean="0"/>
              <a:t>The function </a:t>
            </a:r>
            <a:r>
              <a:rPr lang="en-AU" i="1" smtClean="0">
                <a:solidFill>
                  <a:srgbClr val="FF0000"/>
                </a:solidFill>
              </a:rPr>
              <a:t>f</a:t>
            </a:r>
            <a:r>
              <a:rPr lang="en-AU" i="1" baseline="-30000" smtClean="0">
                <a:solidFill>
                  <a:srgbClr val="FF0000"/>
                </a:solidFill>
              </a:rPr>
              <a:t>k</a:t>
            </a:r>
            <a:r>
              <a:rPr lang="en-AU" i="1" smtClean="0">
                <a:solidFill>
                  <a:srgbClr val="FF0000"/>
                </a:solidFill>
              </a:rPr>
              <a:t> </a:t>
            </a:r>
            <a:r>
              <a:rPr lang="en-AU" smtClean="0"/>
              <a:t>takes as input the data and 8-bit key.</a:t>
            </a:r>
          </a:p>
          <a:p>
            <a:pPr marL="363538" indent="-363538">
              <a:buSzPct val="150000"/>
            </a:pPr>
            <a:r>
              <a:rPr lang="en-AU" smtClean="0"/>
              <a:t>The algorithm can work with </a:t>
            </a:r>
            <a:r>
              <a:rPr lang="en-AU" i="1" smtClean="0">
                <a:solidFill>
                  <a:srgbClr val="FF0000"/>
                </a:solidFill>
              </a:rPr>
              <a:t>16-bit key</a:t>
            </a:r>
            <a:r>
              <a:rPr lang="en-AU" smtClean="0"/>
              <a:t>, consisting of two </a:t>
            </a:r>
            <a:r>
              <a:rPr lang="en-AU" i="1" smtClean="0">
                <a:solidFill>
                  <a:srgbClr val="FF0000"/>
                </a:solidFill>
              </a:rPr>
              <a:t>8-bit subkeys</a:t>
            </a:r>
            <a:r>
              <a:rPr lang="en-AU" smtClean="0"/>
              <a:t>, one used for each occurrence of </a:t>
            </a:r>
            <a:r>
              <a:rPr lang="en-AU" i="1" smtClean="0">
                <a:solidFill>
                  <a:srgbClr val="FF0000"/>
                </a:solidFill>
              </a:rPr>
              <a:t>f</a:t>
            </a:r>
            <a:r>
              <a:rPr lang="en-AU" i="1" baseline="-30000" smtClean="0">
                <a:solidFill>
                  <a:srgbClr val="FF0000"/>
                </a:solidFill>
              </a:rPr>
              <a:t>k</a:t>
            </a:r>
            <a:r>
              <a:rPr lang="en-AU" smtClean="0"/>
              <a:t>, or a </a:t>
            </a:r>
            <a:r>
              <a:rPr lang="en-AU" i="1" smtClean="0">
                <a:solidFill>
                  <a:srgbClr val="FF0000"/>
                </a:solidFill>
              </a:rPr>
              <a:t>single 8-bit key</a:t>
            </a:r>
            <a:r>
              <a:rPr lang="en-AU" smtClean="0"/>
              <a:t> used twice in the algorithm.</a:t>
            </a:r>
          </a:p>
          <a:p>
            <a:pPr marL="363538" indent="-363538">
              <a:buSzPct val="150000"/>
            </a:pPr>
            <a:r>
              <a:rPr lang="en-AU" smtClean="0"/>
              <a:t>A compromise is to use a </a:t>
            </a:r>
            <a:r>
              <a:rPr lang="en-AU" i="1" smtClean="0">
                <a:solidFill>
                  <a:srgbClr val="FF0000"/>
                </a:solidFill>
              </a:rPr>
              <a:t>10-bit key</a:t>
            </a:r>
            <a:r>
              <a:rPr lang="en-AU" smtClean="0"/>
              <a:t> from which two </a:t>
            </a:r>
            <a:r>
              <a:rPr lang="en-AU" i="1" smtClean="0">
                <a:solidFill>
                  <a:srgbClr val="FF0000"/>
                </a:solidFill>
              </a:rPr>
              <a:t>8-bit subkeys</a:t>
            </a:r>
            <a:r>
              <a:rPr lang="en-AU" smtClean="0"/>
              <a:t> are </a:t>
            </a:r>
            <a:r>
              <a:rPr lang="en-AU" i="1" smtClean="0">
                <a:solidFill>
                  <a:srgbClr val="FF0000"/>
                </a:solidFill>
              </a:rPr>
              <a:t>generated</a:t>
            </a:r>
            <a:r>
              <a:rPr lang="en-AU" smtClean="0"/>
              <a:t>.</a:t>
            </a:r>
            <a:endParaRPr lang="en-AU" dirty="0" smtClean="0"/>
          </a:p>
        </p:txBody>
      </p:sp>
      <p:sp>
        <p:nvSpPr>
          <p:cNvPr id="3" name="Rectangle 2"/>
          <p:cNvSpPr txBox="1">
            <a:spLocks noChangeArrowheads="1"/>
          </p:cNvSpPr>
          <p:nvPr/>
        </p:nvSpPr>
        <p:spPr>
          <a:xfrm>
            <a:off x="468313" y="71438"/>
            <a:ext cx="8229600" cy="765175"/>
          </a:xfrm>
          <a:prstGeom prst="rect">
            <a:avLst/>
          </a:prstGeom>
        </p:spPr>
        <p:txBody>
          <a:bodyPr/>
          <a:lst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algn="ctr"/>
            <a:r>
              <a:rPr lang="en-AU" sz="3200" dirty="0" smtClean="0"/>
              <a:t>Simplified DES ( Overview )</a:t>
            </a:r>
          </a:p>
        </p:txBody>
      </p:sp>
    </p:spTree>
    <p:extLst>
      <p:ext uri="{BB962C8B-B14F-4D97-AF65-F5344CB8AC3E}">
        <p14:creationId xmlns="" xmlns:p14="http://schemas.microsoft.com/office/powerpoint/2010/main" val="277720367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9375" y="131763"/>
            <a:ext cx="8964613"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0" cap="none" spc="0" normalizeH="0" baseline="0" noProof="0" smtClean="0">
                <a:ln>
                  <a:noFill/>
                </a:ln>
                <a:solidFill>
                  <a:srgbClr val="000000"/>
                </a:solidFill>
                <a:effectLst/>
                <a:uLnTx/>
                <a:uFillTx/>
                <a:latin typeface="Arial"/>
                <a:ea typeface="+mj-ea"/>
                <a:cs typeface="+mj-cs"/>
              </a:rPr>
              <a:t>Output Feedback (OFB)</a:t>
            </a:r>
          </a:p>
        </p:txBody>
      </p:sp>
      <p:pic>
        <p:nvPicPr>
          <p:cNvPr id="3"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1279525"/>
            <a:ext cx="8229600" cy="4525963"/>
          </a:xfrm>
          <a:prstGeom prst="rect">
            <a:avLst/>
          </a:prstGeom>
          <a:noFill/>
          <a:ln w="38100">
            <a:solidFill>
              <a:srgbClr val="0000FF"/>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356760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9375" y="173038"/>
            <a:ext cx="8964613" cy="490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0" cap="none" spc="0" normalizeH="0" baseline="0" noProof="0" smtClean="0">
                <a:ln>
                  <a:noFill/>
                </a:ln>
                <a:solidFill>
                  <a:srgbClr val="000000"/>
                </a:solidFill>
                <a:effectLst/>
                <a:uLnTx/>
                <a:uFillTx/>
                <a:latin typeface="Arial"/>
                <a:ea typeface="+mj-ea"/>
                <a:cs typeface="+mj-cs"/>
              </a:rPr>
              <a:t>Advantages and Limitations of OFB</a:t>
            </a:r>
          </a:p>
        </p:txBody>
      </p:sp>
      <p:sp>
        <p:nvSpPr>
          <p:cNvPr id="3" name="Rectangle 3"/>
          <p:cNvSpPr txBox="1">
            <a:spLocks noChangeArrowheads="1"/>
          </p:cNvSpPr>
          <p:nvPr/>
        </p:nvSpPr>
        <p:spPr bwMode="auto">
          <a:xfrm>
            <a:off x="423863" y="1125538"/>
            <a:ext cx="8229600" cy="5111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har char="•"/>
              <a:defRPr sz="2400">
                <a:solidFill>
                  <a:srgbClr val="0000FF"/>
                </a:solidFill>
                <a:latin typeface="+mn-lt"/>
                <a:ea typeface="+mn-ea"/>
                <a:cs typeface="+mn-cs"/>
              </a:defRPr>
            </a:lvl1pPr>
            <a:lvl2pPr marL="855663" indent="-398463" algn="l" rtl="0" eaLnBrk="0" fontAlgn="base" hangingPunct="0">
              <a:spcBef>
                <a:spcPct val="50000"/>
              </a:spcBef>
              <a:spcAft>
                <a:spcPct val="0"/>
              </a:spcAft>
              <a:buFont typeface="Wingdings" pitchFamily="2" charset="2"/>
              <a:buChar char="§"/>
              <a:defRPr sz="2400">
                <a:solidFill>
                  <a:srgbClr val="0000FF"/>
                </a:solidFill>
                <a:latin typeface="+mn-lt"/>
              </a:defRPr>
            </a:lvl2pPr>
            <a:lvl3pPr marL="1379538" indent="-409575" algn="l" rtl="0" eaLnBrk="0" fontAlgn="base" hangingPunct="0">
              <a:spcBef>
                <a:spcPct val="50000"/>
              </a:spcBef>
              <a:spcAft>
                <a:spcPct val="0"/>
              </a:spcAft>
              <a:buFont typeface="Wingdings" pitchFamily="2" charset="2"/>
              <a:buChar char="w"/>
              <a:defRPr sz="2400">
                <a:solidFill>
                  <a:srgbClr val="0000FF"/>
                </a:solidFill>
                <a:latin typeface="+mn-lt"/>
              </a:defRPr>
            </a:lvl3pPr>
            <a:lvl4pPr marL="1822450" indent="-228600" algn="l" rtl="0" eaLnBrk="0" fontAlgn="base" hangingPunct="0">
              <a:spcBef>
                <a:spcPct val="20000"/>
              </a:spcBef>
              <a:spcAft>
                <a:spcPct val="0"/>
              </a:spcAft>
              <a:buChar char="–"/>
              <a:defRPr sz="2000">
                <a:solidFill>
                  <a:schemeClr val="tx1"/>
                </a:solidFill>
                <a:latin typeface="+mn-lt"/>
              </a:defRPr>
            </a:lvl4pPr>
            <a:lvl5pPr marL="2165350" indent="-228600" algn="l" rtl="0" eaLnBrk="0" fontAlgn="base" hangingPunct="0">
              <a:spcBef>
                <a:spcPct val="20000"/>
              </a:spcBef>
              <a:spcAft>
                <a:spcPct val="0"/>
              </a:spcAft>
              <a:buChar char="»"/>
              <a:defRPr sz="2000">
                <a:solidFill>
                  <a:schemeClr val="tx1"/>
                </a:solidFill>
                <a:latin typeface="+mn-lt"/>
              </a:defRPr>
            </a:lvl5pPr>
            <a:lvl6pPr marL="2622550" indent="-228600" algn="l" rtl="0" fontAlgn="base">
              <a:spcBef>
                <a:spcPct val="20000"/>
              </a:spcBef>
              <a:spcAft>
                <a:spcPct val="0"/>
              </a:spcAft>
              <a:buChar char="»"/>
              <a:defRPr sz="2000">
                <a:solidFill>
                  <a:schemeClr val="tx1"/>
                </a:solidFill>
                <a:latin typeface="+mn-lt"/>
              </a:defRPr>
            </a:lvl6pPr>
            <a:lvl7pPr marL="3079750" indent="-228600" algn="l" rtl="0" fontAlgn="base">
              <a:spcBef>
                <a:spcPct val="20000"/>
              </a:spcBef>
              <a:spcAft>
                <a:spcPct val="0"/>
              </a:spcAft>
              <a:buChar char="»"/>
              <a:defRPr sz="2000">
                <a:solidFill>
                  <a:schemeClr val="tx1"/>
                </a:solidFill>
                <a:latin typeface="+mn-lt"/>
              </a:defRPr>
            </a:lvl7pPr>
            <a:lvl8pPr marL="3536950" indent="-228600" algn="l" rtl="0" fontAlgn="base">
              <a:spcBef>
                <a:spcPct val="20000"/>
              </a:spcBef>
              <a:spcAft>
                <a:spcPct val="0"/>
              </a:spcAft>
              <a:buChar char="»"/>
              <a:defRPr sz="2000">
                <a:solidFill>
                  <a:schemeClr val="tx1"/>
                </a:solidFill>
                <a:latin typeface="+mn-lt"/>
              </a:defRPr>
            </a:lvl8pPr>
            <a:lvl9pPr marL="399415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Used when error </a:t>
            </a:r>
            <a:r>
              <a:rPr kumimoji="0" lang="en-AU" sz="2400" b="0" i="1" u="none" strike="noStrike" kern="0" cap="none" spc="0" normalizeH="0" baseline="0" noProof="0" smtClean="0">
                <a:ln>
                  <a:noFill/>
                </a:ln>
                <a:solidFill>
                  <a:srgbClr val="FF0000"/>
                </a:solidFill>
                <a:effectLst/>
                <a:uLnTx/>
                <a:uFillTx/>
                <a:latin typeface="Arial"/>
                <a:ea typeface="+mn-ea"/>
                <a:cs typeface="+mn-cs"/>
              </a:rPr>
              <a:t>feedback </a:t>
            </a:r>
            <a:r>
              <a:rPr kumimoji="0" lang="en-AU" sz="2400" b="0" i="0" u="none" strike="noStrike" kern="0" cap="none" spc="0" normalizeH="0" baseline="0" noProof="0" smtClean="0">
                <a:ln>
                  <a:noFill/>
                </a:ln>
                <a:solidFill>
                  <a:srgbClr val="0000FF"/>
                </a:solidFill>
                <a:effectLst/>
                <a:uLnTx/>
                <a:uFillTx/>
                <a:latin typeface="Arial"/>
                <a:ea typeface="+mn-ea"/>
                <a:cs typeface="+mn-cs"/>
              </a:rPr>
              <a:t>a problem or where need to  encryptions before message is available. </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Superficially similar to </a:t>
            </a:r>
            <a:r>
              <a:rPr kumimoji="0" lang="en-AU" sz="2400" b="0" i="1" u="none" strike="noStrike" kern="0" cap="none" spc="0" normalizeH="0" baseline="0" noProof="0" smtClean="0">
                <a:ln>
                  <a:noFill/>
                </a:ln>
                <a:solidFill>
                  <a:srgbClr val="FF0000"/>
                </a:solidFill>
                <a:effectLst/>
                <a:uLnTx/>
                <a:uFillTx/>
                <a:latin typeface="Arial"/>
                <a:ea typeface="+mn-ea"/>
                <a:cs typeface="+mn-cs"/>
              </a:rPr>
              <a:t>CFB</a:t>
            </a:r>
            <a:r>
              <a:rPr kumimoji="0" lang="en-AU" sz="2400" b="0" i="0" u="none" strike="noStrike" kern="0" cap="none" spc="0" normalizeH="0" baseline="0" noProof="0" smtClean="0">
                <a:ln>
                  <a:noFill/>
                </a:ln>
                <a:solidFill>
                  <a:srgbClr val="0000FF"/>
                </a:solidFill>
                <a:effectLst/>
                <a:uLnTx/>
                <a:uFillTx/>
                <a:latin typeface="Arial"/>
                <a:ea typeface="+mn-ea"/>
                <a:cs typeface="+mn-cs"/>
              </a:rPr>
              <a:t>,</a:t>
            </a:r>
            <a:r>
              <a:rPr kumimoji="0" lang="en-AU" sz="2400" b="0" i="1" u="none" strike="noStrike" kern="0" cap="none" spc="0" normalizeH="0" baseline="0" noProof="0" smtClean="0">
                <a:ln>
                  <a:noFill/>
                </a:ln>
                <a:solidFill>
                  <a:srgbClr val="FF0000"/>
                </a:solidFill>
                <a:effectLst/>
                <a:uLnTx/>
                <a:uFillTx/>
                <a:latin typeface="Arial"/>
                <a:ea typeface="+mn-ea"/>
                <a:cs typeface="+mn-cs"/>
              </a:rPr>
              <a:t> </a:t>
            </a:r>
            <a:r>
              <a:rPr kumimoji="0" lang="en-AU" sz="2400" b="0" i="0" u="none" strike="noStrike" kern="0" cap="none" spc="0" normalizeH="0" baseline="0" noProof="0" smtClean="0">
                <a:ln>
                  <a:noFill/>
                </a:ln>
                <a:solidFill>
                  <a:srgbClr val="0000FF"/>
                </a:solidFill>
                <a:effectLst/>
                <a:uLnTx/>
                <a:uFillTx/>
                <a:latin typeface="Arial"/>
                <a:ea typeface="+mn-ea"/>
                <a:cs typeface="+mn-cs"/>
              </a:rPr>
              <a:t>but </a:t>
            </a:r>
            <a:r>
              <a:rPr kumimoji="0" lang="en-AU" sz="2400" b="0" i="1" u="none" strike="noStrike" kern="0" cap="none" spc="0" normalizeH="0" baseline="0" noProof="0" smtClean="0">
                <a:ln>
                  <a:noFill/>
                </a:ln>
                <a:solidFill>
                  <a:srgbClr val="FF0000"/>
                </a:solidFill>
                <a:effectLst/>
                <a:uLnTx/>
                <a:uFillTx/>
                <a:latin typeface="Arial"/>
                <a:ea typeface="+mn-ea"/>
                <a:cs typeface="+mn-cs"/>
              </a:rPr>
              <a:t>feedback</a:t>
            </a:r>
            <a:r>
              <a:rPr kumimoji="0" lang="en-AU" sz="2400" b="0" i="0" u="none" strike="noStrike" kern="0" cap="none" spc="0" normalizeH="0" baseline="0" noProof="0" smtClean="0">
                <a:ln>
                  <a:noFill/>
                </a:ln>
                <a:solidFill>
                  <a:srgbClr val="0000FF"/>
                </a:solidFill>
                <a:effectLst/>
                <a:uLnTx/>
                <a:uFillTx/>
                <a:latin typeface="Arial"/>
                <a:ea typeface="+mn-ea"/>
                <a:cs typeface="+mn-cs"/>
              </a:rPr>
              <a:t> is </a:t>
            </a:r>
            <a:r>
              <a:rPr kumimoji="0" lang="en-AU" sz="2400" b="0" i="1" u="none" strike="noStrike" kern="0" cap="none" spc="0" normalizeH="0" baseline="0" noProof="0" smtClean="0">
                <a:ln>
                  <a:noFill/>
                </a:ln>
                <a:solidFill>
                  <a:srgbClr val="FF0000"/>
                </a:solidFill>
                <a:effectLst/>
                <a:uLnTx/>
                <a:uFillTx/>
                <a:latin typeface="Arial"/>
                <a:ea typeface="+mn-ea"/>
                <a:cs typeface="+mn-cs"/>
              </a:rPr>
              <a:t>from the output of cipher</a:t>
            </a:r>
            <a:r>
              <a:rPr kumimoji="0" lang="en-AU" sz="2400" b="0" i="0" u="none" strike="noStrike" kern="0" cap="none" spc="0" normalizeH="0" baseline="0" noProof="0" smtClean="0">
                <a:ln>
                  <a:noFill/>
                </a:ln>
                <a:solidFill>
                  <a:srgbClr val="0000FF"/>
                </a:solidFill>
                <a:effectLst/>
                <a:uLnTx/>
                <a:uFillTx/>
                <a:latin typeface="Arial"/>
                <a:ea typeface="+mn-ea"/>
                <a:cs typeface="+mn-cs"/>
              </a:rPr>
              <a:t> and is </a:t>
            </a:r>
            <a:r>
              <a:rPr kumimoji="0" lang="en-AU" sz="2400" b="0" i="1" u="none" strike="noStrike" kern="0" cap="none" spc="0" normalizeH="0" baseline="0" noProof="0" smtClean="0">
                <a:ln>
                  <a:noFill/>
                </a:ln>
                <a:solidFill>
                  <a:srgbClr val="FF0000"/>
                </a:solidFill>
                <a:effectLst/>
                <a:uLnTx/>
                <a:uFillTx/>
                <a:latin typeface="Arial"/>
                <a:ea typeface="+mn-ea"/>
                <a:cs typeface="+mn-cs"/>
              </a:rPr>
              <a:t>independent of message</a:t>
            </a:r>
            <a:r>
              <a:rPr kumimoji="0" lang="en-AU" sz="2400" b="0" i="0" u="none" strike="noStrike" kern="0" cap="none" spc="0" normalizeH="0" baseline="0" noProof="0" smtClean="0">
                <a:ln>
                  <a:noFill/>
                </a:ln>
                <a:solidFill>
                  <a:srgbClr val="0000FF"/>
                </a:solidFill>
                <a:effectLst/>
                <a:uLnTx/>
                <a:uFillTx/>
                <a:latin typeface="Arial"/>
                <a:ea typeface="+mn-ea"/>
                <a:cs typeface="+mn-cs"/>
              </a:rPr>
              <a:t>. </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A variation of a </a:t>
            </a:r>
            <a:r>
              <a:rPr kumimoji="0" lang="en-AU" sz="2400" b="0" i="1" u="none" strike="noStrike" kern="0" cap="none" spc="0" normalizeH="0" baseline="0" noProof="0" smtClean="0">
                <a:ln>
                  <a:noFill/>
                </a:ln>
                <a:solidFill>
                  <a:srgbClr val="FF0000"/>
                </a:solidFill>
                <a:effectLst/>
                <a:uLnTx/>
                <a:uFillTx/>
                <a:latin typeface="Arial"/>
                <a:ea typeface="+mn-ea"/>
                <a:cs typeface="+mn-cs"/>
              </a:rPr>
              <a:t>Vernam cipher</a:t>
            </a:r>
            <a:r>
              <a:rPr kumimoji="0" lang="en-AU" sz="2400" b="0" i="0" u="none" strike="noStrike" kern="0" cap="none" spc="0" normalizeH="0" baseline="0" noProof="0" smtClean="0">
                <a:ln>
                  <a:noFill/>
                </a:ln>
                <a:solidFill>
                  <a:srgbClr val="0000FF"/>
                </a:solidFill>
                <a:effectLst/>
                <a:uLnTx/>
                <a:uFillTx/>
                <a:latin typeface="Arial"/>
                <a:ea typeface="+mn-ea"/>
                <a:cs typeface="+mn-cs"/>
              </a:rPr>
              <a:t>, hence must</a:t>
            </a:r>
            <a:r>
              <a:rPr kumimoji="0" lang="en-AU" sz="2400" b="0" i="1" u="none" strike="noStrike" kern="0" cap="none" spc="0" normalizeH="0" baseline="0" noProof="0" smtClean="0">
                <a:ln>
                  <a:noFill/>
                </a:ln>
                <a:solidFill>
                  <a:srgbClr val="FF0000"/>
                </a:solidFill>
                <a:effectLst/>
                <a:uLnTx/>
                <a:uFillTx/>
                <a:latin typeface="Arial"/>
                <a:ea typeface="+mn-ea"/>
                <a:cs typeface="+mn-cs"/>
              </a:rPr>
              <a:t> never</a:t>
            </a:r>
            <a:r>
              <a:rPr kumimoji="0" lang="en-AU" sz="2400" b="0" i="0" u="none" strike="noStrike" kern="0" cap="none" spc="0" normalizeH="0" baseline="0" noProof="0" smtClean="0">
                <a:ln>
                  <a:noFill/>
                </a:ln>
                <a:solidFill>
                  <a:srgbClr val="0000FF"/>
                </a:solidFill>
                <a:effectLst/>
                <a:uLnTx/>
                <a:uFillTx/>
                <a:latin typeface="Arial"/>
                <a:ea typeface="+mn-ea"/>
                <a:cs typeface="+mn-cs"/>
              </a:rPr>
              <a:t> </a:t>
            </a:r>
            <a:r>
              <a:rPr kumimoji="0" lang="en-AU" sz="2400" b="0" i="1" u="none" strike="noStrike" kern="0" cap="none" spc="0" normalizeH="0" baseline="0" noProof="0" smtClean="0">
                <a:ln>
                  <a:noFill/>
                </a:ln>
                <a:solidFill>
                  <a:srgbClr val="FF0000"/>
                </a:solidFill>
                <a:effectLst/>
                <a:uLnTx/>
                <a:uFillTx/>
                <a:latin typeface="Arial"/>
                <a:ea typeface="+mn-ea"/>
                <a:cs typeface="+mn-cs"/>
              </a:rPr>
              <a:t>reuse the same sequence</a:t>
            </a:r>
            <a:r>
              <a:rPr kumimoji="0" lang="en-AU" sz="2400" b="0" i="0" u="none" strike="noStrike" kern="0" cap="none" spc="0" normalizeH="0" baseline="0" noProof="0" smtClean="0">
                <a:ln>
                  <a:noFill/>
                </a:ln>
                <a:solidFill>
                  <a:srgbClr val="0000FF"/>
                </a:solidFill>
                <a:effectLst/>
                <a:uLnTx/>
                <a:uFillTx/>
                <a:latin typeface="Arial"/>
                <a:ea typeface="+mn-ea"/>
                <a:cs typeface="+mn-cs"/>
              </a:rPr>
              <a:t> (</a:t>
            </a:r>
            <a:r>
              <a:rPr kumimoji="0" lang="en-AU" sz="2400" b="0" i="1" u="none" strike="noStrike" kern="0" cap="none" spc="0" normalizeH="0" baseline="0" noProof="0" smtClean="0">
                <a:ln>
                  <a:noFill/>
                </a:ln>
                <a:solidFill>
                  <a:srgbClr val="FF0000"/>
                </a:solidFill>
                <a:effectLst/>
                <a:uLnTx/>
                <a:uFillTx/>
                <a:latin typeface="Arial"/>
                <a:ea typeface="+mn-ea"/>
                <a:cs typeface="+mn-cs"/>
              </a:rPr>
              <a:t>Key+IV</a:t>
            </a:r>
            <a:r>
              <a:rPr kumimoji="0" lang="en-AU" sz="2400" b="0" i="0" u="none" strike="noStrike" kern="0" cap="none" spc="0" normalizeH="0" baseline="0" noProof="0" smtClean="0">
                <a:ln>
                  <a:noFill/>
                </a:ln>
                <a:solidFill>
                  <a:srgbClr val="0000FF"/>
                </a:solidFill>
                <a:effectLst/>
                <a:uLnTx/>
                <a:uFillTx/>
                <a:latin typeface="Arial"/>
                <a:ea typeface="+mn-ea"/>
                <a:cs typeface="+mn-cs"/>
              </a:rPr>
              <a:t>). </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Sender and receiver must remain in sync, and some recovery method is needed to ensure this occurs. </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Originally specified with </a:t>
            </a:r>
            <a:r>
              <a:rPr kumimoji="0" lang="en-AU" sz="2400" b="0" i="1" u="none" strike="noStrike" kern="0" cap="none" spc="0" normalizeH="0" baseline="0" noProof="0" smtClean="0">
                <a:ln>
                  <a:noFill/>
                </a:ln>
                <a:solidFill>
                  <a:srgbClr val="FF0000"/>
                </a:solidFill>
                <a:effectLst/>
                <a:uLnTx/>
                <a:uFillTx/>
                <a:latin typeface="Arial"/>
                <a:ea typeface="+mn-ea"/>
                <a:cs typeface="+mn-cs"/>
              </a:rPr>
              <a:t>m-bit feedback</a:t>
            </a:r>
            <a:r>
              <a:rPr kumimoji="0" lang="en-AU" sz="2400" b="0" i="0" u="none" strike="noStrike" kern="0" cap="none" spc="0" normalizeH="0" baseline="0" noProof="0" smtClean="0">
                <a:ln>
                  <a:noFill/>
                </a:ln>
                <a:solidFill>
                  <a:srgbClr val="0000FF"/>
                </a:solidFill>
                <a:effectLst/>
                <a:uLnTx/>
                <a:uFillTx/>
                <a:latin typeface="Arial"/>
                <a:ea typeface="+mn-ea"/>
                <a:cs typeface="+mn-cs"/>
              </a:rPr>
              <a:t> in the standards. </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Subsequent research has shown that only </a:t>
            </a:r>
            <a:r>
              <a:rPr kumimoji="0" lang="en-AU" sz="2400" b="0" i="1" u="none" strike="noStrike" kern="0" cap="none" spc="0" normalizeH="0" baseline="0" noProof="0" smtClean="0">
                <a:ln>
                  <a:noFill/>
                </a:ln>
                <a:solidFill>
                  <a:srgbClr val="FF0000"/>
                </a:solidFill>
                <a:effectLst/>
                <a:uLnTx/>
                <a:uFillTx/>
                <a:latin typeface="Arial"/>
                <a:ea typeface="+mn-ea"/>
                <a:cs typeface="+mn-cs"/>
              </a:rPr>
              <a:t>OFB-64 </a:t>
            </a:r>
            <a:r>
              <a:rPr kumimoji="0" lang="en-AU" sz="2400" b="0" i="0" u="none" strike="noStrike" kern="0" cap="none" spc="0" normalizeH="0" baseline="0" noProof="0" smtClean="0">
                <a:ln>
                  <a:noFill/>
                </a:ln>
                <a:solidFill>
                  <a:srgbClr val="0000FF"/>
                </a:solidFill>
                <a:effectLst/>
                <a:uLnTx/>
                <a:uFillTx/>
                <a:latin typeface="Arial"/>
                <a:ea typeface="+mn-ea"/>
                <a:cs typeface="+mn-cs"/>
              </a:rPr>
              <a:t>should ever be used.</a:t>
            </a:r>
            <a:endParaRPr kumimoji="0" lang="en-AU" sz="2400" b="0" i="0" u="none" strike="noStrike" kern="0" cap="none" spc="0" normalizeH="0" baseline="0" noProof="0" dirty="0" smtClean="0">
              <a:ln>
                <a:noFill/>
              </a:ln>
              <a:solidFill>
                <a:srgbClr val="0000FF"/>
              </a:solidFill>
              <a:effectLst/>
              <a:uLnTx/>
              <a:uFillTx/>
              <a:latin typeface="Arial"/>
              <a:ea typeface="+mn-ea"/>
              <a:cs typeface="+mn-cs"/>
            </a:endParaRPr>
          </a:p>
        </p:txBody>
      </p:sp>
    </p:spTree>
    <p:extLst>
      <p:ext uri="{BB962C8B-B14F-4D97-AF65-F5344CB8AC3E}">
        <p14:creationId xmlns="" xmlns:p14="http://schemas.microsoft.com/office/powerpoint/2010/main" val="3199185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9375" y="173038"/>
            <a:ext cx="8964613" cy="490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smtClean="0">
                <a:ln>
                  <a:noFill/>
                </a:ln>
                <a:solidFill>
                  <a:srgbClr val="000000"/>
                </a:solidFill>
                <a:effectLst/>
                <a:uLnTx/>
                <a:uFillTx/>
                <a:latin typeface="Arial"/>
                <a:ea typeface="+mj-ea"/>
                <a:cs typeface="+mj-cs"/>
              </a:rPr>
              <a:t>Counter (CTR) Mode</a:t>
            </a:r>
            <a:endParaRPr kumimoji="0" lang="en-AU" sz="2400" b="1" i="0" u="none" strike="noStrike" kern="0" cap="none" spc="0" normalizeH="0" baseline="0" noProof="0" dirty="0" smtClean="0">
              <a:ln>
                <a:noFill/>
              </a:ln>
              <a:solidFill>
                <a:srgbClr val="000000"/>
              </a:solidFill>
              <a:effectLst/>
              <a:uLnTx/>
              <a:uFillTx/>
              <a:latin typeface="Arial"/>
              <a:ea typeface="+mj-ea"/>
              <a:cs typeface="+mj-cs"/>
            </a:endParaRPr>
          </a:p>
        </p:txBody>
      </p:sp>
      <p:sp>
        <p:nvSpPr>
          <p:cNvPr id="3" name="Rectangle 3"/>
          <p:cNvSpPr txBox="1">
            <a:spLocks noChangeArrowheads="1"/>
          </p:cNvSpPr>
          <p:nvPr/>
        </p:nvSpPr>
        <p:spPr bwMode="auto">
          <a:xfrm>
            <a:off x="601663" y="1196975"/>
            <a:ext cx="793115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har char="•"/>
              <a:defRPr sz="2400">
                <a:solidFill>
                  <a:srgbClr val="0000FF"/>
                </a:solidFill>
                <a:latin typeface="+mn-lt"/>
                <a:ea typeface="+mn-ea"/>
                <a:cs typeface="+mn-cs"/>
              </a:defRPr>
            </a:lvl1pPr>
            <a:lvl2pPr marL="855663" indent="-398463" algn="l" rtl="0" eaLnBrk="0" fontAlgn="base" hangingPunct="0">
              <a:spcBef>
                <a:spcPct val="50000"/>
              </a:spcBef>
              <a:spcAft>
                <a:spcPct val="0"/>
              </a:spcAft>
              <a:buFont typeface="Wingdings" pitchFamily="2" charset="2"/>
              <a:buChar char="§"/>
              <a:defRPr sz="2400">
                <a:solidFill>
                  <a:srgbClr val="0000FF"/>
                </a:solidFill>
                <a:latin typeface="+mn-lt"/>
              </a:defRPr>
            </a:lvl2pPr>
            <a:lvl3pPr marL="1379538" indent="-409575" algn="l" rtl="0" eaLnBrk="0" fontAlgn="base" hangingPunct="0">
              <a:spcBef>
                <a:spcPct val="50000"/>
              </a:spcBef>
              <a:spcAft>
                <a:spcPct val="0"/>
              </a:spcAft>
              <a:buFont typeface="Wingdings" pitchFamily="2" charset="2"/>
              <a:buChar char="w"/>
              <a:defRPr sz="2400">
                <a:solidFill>
                  <a:srgbClr val="0000FF"/>
                </a:solidFill>
                <a:latin typeface="+mn-lt"/>
              </a:defRPr>
            </a:lvl3pPr>
            <a:lvl4pPr marL="1822450" indent="-228600" algn="l" rtl="0" eaLnBrk="0" fontAlgn="base" hangingPunct="0">
              <a:spcBef>
                <a:spcPct val="20000"/>
              </a:spcBef>
              <a:spcAft>
                <a:spcPct val="0"/>
              </a:spcAft>
              <a:buChar char="–"/>
              <a:defRPr sz="2000">
                <a:solidFill>
                  <a:schemeClr val="tx1"/>
                </a:solidFill>
                <a:latin typeface="+mn-lt"/>
              </a:defRPr>
            </a:lvl4pPr>
            <a:lvl5pPr marL="2165350" indent="-228600" algn="l" rtl="0" eaLnBrk="0" fontAlgn="base" hangingPunct="0">
              <a:spcBef>
                <a:spcPct val="20000"/>
              </a:spcBef>
              <a:spcAft>
                <a:spcPct val="0"/>
              </a:spcAft>
              <a:buChar char="»"/>
              <a:defRPr sz="2000">
                <a:solidFill>
                  <a:schemeClr val="tx1"/>
                </a:solidFill>
                <a:latin typeface="+mn-lt"/>
              </a:defRPr>
            </a:lvl5pPr>
            <a:lvl6pPr marL="2622550" indent="-228600" algn="l" rtl="0" fontAlgn="base">
              <a:spcBef>
                <a:spcPct val="20000"/>
              </a:spcBef>
              <a:spcAft>
                <a:spcPct val="0"/>
              </a:spcAft>
              <a:buChar char="»"/>
              <a:defRPr sz="2000">
                <a:solidFill>
                  <a:schemeClr val="tx1"/>
                </a:solidFill>
                <a:latin typeface="+mn-lt"/>
              </a:defRPr>
            </a:lvl6pPr>
            <a:lvl7pPr marL="3079750" indent="-228600" algn="l" rtl="0" fontAlgn="base">
              <a:spcBef>
                <a:spcPct val="20000"/>
              </a:spcBef>
              <a:spcAft>
                <a:spcPct val="0"/>
              </a:spcAft>
              <a:buChar char="»"/>
              <a:defRPr sz="2000">
                <a:solidFill>
                  <a:schemeClr val="tx1"/>
                </a:solidFill>
                <a:latin typeface="+mn-lt"/>
              </a:defRPr>
            </a:lvl7pPr>
            <a:lvl8pPr marL="3536950" indent="-228600" algn="l" rtl="0" fontAlgn="base">
              <a:spcBef>
                <a:spcPct val="20000"/>
              </a:spcBef>
              <a:spcAft>
                <a:spcPct val="0"/>
              </a:spcAft>
              <a:buChar char="»"/>
              <a:defRPr sz="2000">
                <a:solidFill>
                  <a:schemeClr val="tx1"/>
                </a:solidFill>
                <a:latin typeface="+mn-lt"/>
              </a:defRPr>
            </a:lvl8pPr>
            <a:lvl9pPr marL="3994150" indent="-228600" algn="l" rtl="0" fontAlgn="base">
              <a:spcBef>
                <a:spcPct val="20000"/>
              </a:spcBef>
              <a:spcAft>
                <a:spcPct val="0"/>
              </a:spcAft>
              <a:buChar char="»"/>
              <a:defRPr sz="2000">
                <a:solidFill>
                  <a:schemeClr val="tx1"/>
                </a:solidFill>
                <a:latin typeface="+mn-lt"/>
              </a:defRPr>
            </a:lvl9pPr>
          </a:lstStyle>
          <a:p>
            <a:pPr eaLnBrk="1" hangingPunct="1">
              <a:buSzPct val="150000"/>
            </a:pPr>
            <a:r>
              <a:rPr lang="en-US" smtClean="0">
                <a:cs typeface="Arial" charset="0"/>
              </a:rPr>
              <a:t>A “new” mode, though proposed early on.</a:t>
            </a:r>
          </a:p>
          <a:p>
            <a:pPr eaLnBrk="1" hangingPunct="1">
              <a:buClr>
                <a:srgbClr val="0000FF"/>
              </a:buClr>
              <a:buSzPct val="150000"/>
            </a:pPr>
            <a:r>
              <a:rPr lang="en-US" i="1" smtClean="0">
                <a:solidFill>
                  <a:srgbClr val="FF0000"/>
                </a:solidFill>
                <a:cs typeface="Arial" charset="0"/>
              </a:rPr>
              <a:t>Similar to OFB</a:t>
            </a:r>
            <a:r>
              <a:rPr lang="en-US" smtClean="0">
                <a:cs typeface="Arial" charset="0"/>
              </a:rPr>
              <a:t> but </a:t>
            </a:r>
            <a:r>
              <a:rPr lang="en-US" i="1" smtClean="0">
                <a:solidFill>
                  <a:srgbClr val="FF0000"/>
                </a:solidFill>
                <a:cs typeface="Arial" charset="0"/>
              </a:rPr>
              <a:t>encrypts counter value</a:t>
            </a:r>
            <a:r>
              <a:rPr lang="en-US" smtClean="0">
                <a:cs typeface="Arial" charset="0"/>
              </a:rPr>
              <a:t> rather than any </a:t>
            </a:r>
            <a:r>
              <a:rPr lang="en-US" i="1" smtClean="0">
                <a:solidFill>
                  <a:srgbClr val="FF0000"/>
                </a:solidFill>
                <a:cs typeface="Arial" charset="0"/>
              </a:rPr>
              <a:t>feedback value</a:t>
            </a:r>
            <a:r>
              <a:rPr lang="en-US" smtClean="0">
                <a:cs typeface="Arial" charset="0"/>
              </a:rPr>
              <a:t>.</a:t>
            </a:r>
          </a:p>
          <a:p>
            <a:pPr eaLnBrk="1" hangingPunct="1">
              <a:buSzPct val="150000"/>
            </a:pPr>
            <a:r>
              <a:rPr lang="en-US" smtClean="0">
                <a:cs typeface="Arial" charset="0"/>
              </a:rPr>
              <a:t>Must have a </a:t>
            </a:r>
            <a:r>
              <a:rPr lang="en-US" i="1" smtClean="0">
                <a:solidFill>
                  <a:srgbClr val="FF0000"/>
                </a:solidFill>
                <a:cs typeface="Arial" charset="0"/>
              </a:rPr>
              <a:t>different key</a:t>
            </a:r>
            <a:r>
              <a:rPr lang="en-US" smtClean="0">
                <a:cs typeface="Arial" charset="0"/>
              </a:rPr>
              <a:t> and </a:t>
            </a:r>
            <a:r>
              <a:rPr lang="en-US" i="1" smtClean="0">
                <a:solidFill>
                  <a:srgbClr val="FF0000"/>
                </a:solidFill>
                <a:cs typeface="Arial" charset="0"/>
              </a:rPr>
              <a:t>counter value</a:t>
            </a:r>
            <a:r>
              <a:rPr lang="en-US" smtClean="0">
                <a:cs typeface="Arial" charset="0"/>
              </a:rPr>
              <a:t> for every </a:t>
            </a:r>
            <a:r>
              <a:rPr lang="en-US" i="1" smtClean="0">
                <a:solidFill>
                  <a:srgbClr val="FF0000"/>
                </a:solidFill>
                <a:cs typeface="Arial" charset="0"/>
              </a:rPr>
              <a:t>plaintext block</a:t>
            </a:r>
            <a:r>
              <a:rPr lang="en-US" smtClean="0">
                <a:cs typeface="Arial" charset="0"/>
              </a:rPr>
              <a:t> (never reused).</a:t>
            </a:r>
          </a:p>
          <a:p>
            <a:pPr lvl="1" eaLnBrk="1" hangingPunct="1">
              <a:buSzPct val="150000"/>
              <a:buFont typeface="Wingdings" pitchFamily="2" charset="2"/>
              <a:buNone/>
            </a:pPr>
            <a:r>
              <a:rPr lang="en-AU" i="1" smtClean="0">
                <a:cs typeface="Arial" charset="0"/>
              </a:rPr>
              <a:t>	C</a:t>
            </a:r>
            <a:r>
              <a:rPr lang="en-AU" i="1" baseline="-25000" smtClean="0">
                <a:cs typeface="Arial" charset="0"/>
              </a:rPr>
              <a:t>i</a:t>
            </a:r>
            <a:r>
              <a:rPr lang="en-AU" i="1" smtClean="0">
                <a:cs typeface="Arial" charset="0"/>
              </a:rPr>
              <a:t> = P</a:t>
            </a:r>
            <a:r>
              <a:rPr lang="en-AU" i="1" baseline="-25000" smtClean="0">
                <a:cs typeface="Arial" charset="0"/>
              </a:rPr>
              <a:t>i</a:t>
            </a:r>
            <a:r>
              <a:rPr lang="en-AU" i="1" smtClean="0">
                <a:cs typeface="Arial" charset="0"/>
              </a:rPr>
              <a:t> XOR O</a:t>
            </a:r>
            <a:r>
              <a:rPr lang="en-AU" i="1" baseline="-25000" smtClean="0">
                <a:cs typeface="Arial" charset="0"/>
              </a:rPr>
              <a:t>i</a:t>
            </a:r>
            <a:r>
              <a:rPr lang="en-AU" i="1" smtClean="0">
                <a:cs typeface="Arial" charset="0"/>
              </a:rPr>
              <a:t> </a:t>
            </a:r>
          </a:p>
          <a:p>
            <a:pPr lvl="1" eaLnBrk="1" hangingPunct="1">
              <a:buSzPct val="150000"/>
              <a:buFont typeface="Wingdings" pitchFamily="2" charset="2"/>
              <a:buNone/>
            </a:pPr>
            <a:r>
              <a:rPr lang="en-AU" i="1" smtClean="0">
                <a:cs typeface="Arial" charset="0"/>
              </a:rPr>
              <a:t>	O</a:t>
            </a:r>
            <a:r>
              <a:rPr lang="en-AU" i="1" baseline="-25000" smtClean="0">
                <a:cs typeface="Arial" charset="0"/>
              </a:rPr>
              <a:t>i</a:t>
            </a:r>
            <a:r>
              <a:rPr lang="en-AU" i="1" smtClean="0">
                <a:cs typeface="Arial" charset="0"/>
              </a:rPr>
              <a:t> = DES</a:t>
            </a:r>
            <a:r>
              <a:rPr lang="en-AU" i="1" baseline="-25000" smtClean="0">
                <a:cs typeface="Arial" charset="0"/>
              </a:rPr>
              <a:t>K1</a:t>
            </a:r>
            <a:r>
              <a:rPr lang="en-AU" i="1" smtClean="0">
                <a:cs typeface="Arial" charset="0"/>
              </a:rPr>
              <a:t>(i)</a:t>
            </a:r>
            <a:endParaRPr lang="en-US" i="1" smtClean="0">
              <a:cs typeface="Arial" charset="0"/>
            </a:endParaRPr>
          </a:p>
          <a:p>
            <a:pPr eaLnBrk="1" hangingPunct="1">
              <a:buSzPct val="150000"/>
            </a:pPr>
            <a:r>
              <a:rPr lang="en-US" smtClean="0">
                <a:cs typeface="Arial" charset="0"/>
              </a:rPr>
              <a:t>Uses: </a:t>
            </a:r>
            <a:r>
              <a:rPr lang="en-US" i="1" smtClean="0">
                <a:solidFill>
                  <a:srgbClr val="FF0000"/>
                </a:solidFill>
                <a:cs typeface="Arial" charset="0"/>
              </a:rPr>
              <a:t>High-speed network encryptions</a:t>
            </a:r>
            <a:r>
              <a:rPr lang="en-US" smtClean="0">
                <a:cs typeface="Arial" charset="0"/>
              </a:rPr>
              <a:t>.</a:t>
            </a:r>
            <a:endParaRPr lang="en-AU" smtClean="0">
              <a:cs typeface="Arial" charset="0"/>
            </a:endParaRPr>
          </a:p>
        </p:txBody>
      </p:sp>
    </p:spTree>
    <p:extLst>
      <p:ext uri="{BB962C8B-B14F-4D97-AF65-F5344CB8AC3E}">
        <p14:creationId xmlns="" xmlns:p14="http://schemas.microsoft.com/office/powerpoint/2010/main" val="321671262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9375" y="173038"/>
            <a:ext cx="8964613" cy="490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smtClean="0">
                <a:ln>
                  <a:noFill/>
                </a:ln>
                <a:solidFill>
                  <a:srgbClr val="000000"/>
                </a:solidFill>
                <a:effectLst/>
                <a:uLnTx/>
                <a:uFillTx/>
                <a:latin typeface="Arial"/>
                <a:ea typeface="+mj-ea"/>
                <a:cs typeface="+mj-cs"/>
              </a:rPr>
              <a:t>Counter (CTR) Mode</a:t>
            </a:r>
            <a:endParaRPr kumimoji="0" lang="en-AU" sz="2400" b="1" i="0" u="none" strike="noStrike" kern="0" cap="none" spc="0" normalizeH="0" baseline="0" noProof="0" smtClean="0">
              <a:ln>
                <a:noFill/>
              </a:ln>
              <a:solidFill>
                <a:srgbClr val="000000"/>
              </a:solidFill>
              <a:effectLst/>
              <a:uLnTx/>
              <a:uFillTx/>
              <a:latin typeface="Arial"/>
              <a:ea typeface="+mj-ea"/>
              <a:cs typeface="+mj-cs"/>
            </a:endParaRPr>
          </a:p>
        </p:txBody>
      </p:sp>
      <p:pic>
        <p:nvPicPr>
          <p:cNvPr id="3"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4296" y="1297541"/>
            <a:ext cx="8229600" cy="4525962"/>
          </a:xfrm>
          <a:prstGeom prst="rect">
            <a:avLst/>
          </a:prstGeom>
          <a:noFill/>
          <a:ln w="38100">
            <a:solidFill>
              <a:srgbClr val="0000FF"/>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2795924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9375" y="173038"/>
            <a:ext cx="8964613" cy="490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0" cap="none" spc="0" normalizeH="0" baseline="0" noProof="0" smtClean="0">
                <a:ln>
                  <a:noFill/>
                </a:ln>
                <a:solidFill>
                  <a:srgbClr val="000000"/>
                </a:solidFill>
                <a:effectLst/>
                <a:uLnTx/>
                <a:uFillTx/>
                <a:latin typeface="Arial"/>
                <a:ea typeface="+mj-ea"/>
                <a:cs typeface="+mj-cs"/>
              </a:rPr>
              <a:t>Advantages and Limitations of CTR</a:t>
            </a:r>
          </a:p>
        </p:txBody>
      </p:sp>
      <p:sp>
        <p:nvSpPr>
          <p:cNvPr id="3" name="Rectangle 3"/>
          <p:cNvSpPr txBox="1">
            <a:spLocks noChangeArrowheads="1"/>
          </p:cNvSpPr>
          <p:nvPr/>
        </p:nvSpPr>
        <p:spPr bwMode="auto">
          <a:xfrm>
            <a:off x="482600" y="1196975"/>
            <a:ext cx="8237538"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har char="•"/>
              <a:defRPr sz="2400">
                <a:solidFill>
                  <a:srgbClr val="0000FF"/>
                </a:solidFill>
                <a:latin typeface="+mn-lt"/>
                <a:ea typeface="+mn-ea"/>
                <a:cs typeface="+mn-cs"/>
              </a:defRPr>
            </a:lvl1pPr>
            <a:lvl2pPr marL="855663" indent="-398463" algn="l" rtl="0" eaLnBrk="0" fontAlgn="base" hangingPunct="0">
              <a:spcBef>
                <a:spcPct val="50000"/>
              </a:spcBef>
              <a:spcAft>
                <a:spcPct val="0"/>
              </a:spcAft>
              <a:buFont typeface="Wingdings" pitchFamily="2" charset="2"/>
              <a:buChar char="§"/>
              <a:defRPr sz="2400">
                <a:solidFill>
                  <a:srgbClr val="0000FF"/>
                </a:solidFill>
                <a:latin typeface="+mn-lt"/>
              </a:defRPr>
            </a:lvl2pPr>
            <a:lvl3pPr marL="1379538" indent="-409575" algn="l" rtl="0" eaLnBrk="0" fontAlgn="base" hangingPunct="0">
              <a:spcBef>
                <a:spcPct val="50000"/>
              </a:spcBef>
              <a:spcAft>
                <a:spcPct val="0"/>
              </a:spcAft>
              <a:buFont typeface="Wingdings" pitchFamily="2" charset="2"/>
              <a:buChar char="w"/>
              <a:defRPr sz="2400">
                <a:solidFill>
                  <a:srgbClr val="0000FF"/>
                </a:solidFill>
                <a:latin typeface="+mn-lt"/>
              </a:defRPr>
            </a:lvl3pPr>
            <a:lvl4pPr marL="1822450" indent="-228600" algn="l" rtl="0" eaLnBrk="0" fontAlgn="base" hangingPunct="0">
              <a:spcBef>
                <a:spcPct val="20000"/>
              </a:spcBef>
              <a:spcAft>
                <a:spcPct val="0"/>
              </a:spcAft>
              <a:buChar char="–"/>
              <a:defRPr sz="2000">
                <a:solidFill>
                  <a:schemeClr val="tx1"/>
                </a:solidFill>
                <a:latin typeface="+mn-lt"/>
              </a:defRPr>
            </a:lvl4pPr>
            <a:lvl5pPr marL="2165350" indent="-228600" algn="l" rtl="0" eaLnBrk="0" fontAlgn="base" hangingPunct="0">
              <a:spcBef>
                <a:spcPct val="20000"/>
              </a:spcBef>
              <a:spcAft>
                <a:spcPct val="0"/>
              </a:spcAft>
              <a:buChar char="»"/>
              <a:defRPr sz="2000">
                <a:solidFill>
                  <a:schemeClr val="tx1"/>
                </a:solidFill>
                <a:latin typeface="+mn-lt"/>
              </a:defRPr>
            </a:lvl5pPr>
            <a:lvl6pPr marL="2622550" indent="-228600" algn="l" rtl="0" fontAlgn="base">
              <a:spcBef>
                <a:spcPct val="20000"/>
              </a:spcBef>
              <a:spcAft>
                <a:spcPct val="0"/>
              </a:spcAft>
              <a:buChar char="»"/>
              <a:defRPr sz="2000">
                <a:solidFill>
                  <a:schemeClr val="tx1"/>
                </a:solidFill>
                <a:latin typeface="+mn-lt"/>
              </a:defRPr>
            </a:lvl6pPr>
            <a:lvl7pPr marL="3079750" indent="-228600" algn="l" rtl="0" fontAlgn="base">
              <a:spcBef>
                <a:spcPct val="20000"/>
              </a:spcBef>
              <a:spcAft>
                <a:spcPct val="0"/>
              </a:spcAft>
              <a:buChar char="»"/>
              <a:defRPr sz="2000">
                <a:solidFill>
                  <a:schemeClr val="tx1"/>
                </a:solidFill>
                <a:latin typeface="+mn-lt"/>
              </a:defRPr>
            </a:lvl7pPr>
            <a:lvl8pPr marL="3536950" indent="-228600" algn="l" rtl="0" fontAlgn="base">
              <a:spcBef>
                <a:spcPct val="20000"/>
              </a:spcBef>
              <a:spcAft>
                <a:spcPct val="0"/>
              </a:spcAft>
              <a:buChar char="»"/>
              <a:defRPr sz="2000">
                <a:solidFill>
                  <a:schemeClr val="tx1"/>
                </a:solidFill>
                <a:latin typeface="+mn-lt"/>
              </a:defRPr>
            </a:lvl8pPr>
            <a:lvl9pPr marL="399415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US" sz="2400" b="0" i="0" u="none" strike="noStrike" kern="0" cap="none" spc="0" normalizeH="0" baseline="0" noProof="0" smtClean="0">
                <a:ln>
                  <a:noFill/>
                </a:ln>
                <a:solidFill>
                  <a:srgbClr val="0000FF"/>
                </a:solidFill>
                <a:effectLst/>
                <a:uLnTx/>
                <a:uFillTx/>
                <a:latin typeface="Arial"/>
                <a:ea typeface="+mn-ea"/>
                <a:cs typeface="+mn-cs"/>
              </a:rPr>
              <a:t>Efficiency</a:t>
            </a:r>
          </a:p>
          <a:p>
            <a:pPr marL="855663" marR="0" lvl="1" indent="-398463" algn="l" defTabSz="914400" rtl="0" eaLnBrk="1" fontAlgn="base" latinLnBrk="0" hangingPunct="1">
              <a:lnSpc>
                <a:spcPct val="100000"/>
              </a:lnSpc>
              <a:spcBef>
                <a:spcPct val="50000"/>
              </a:spcBef>
              <a:spcAft>
                <a:spcPct val="0"/>
              </a:spcAft>
              <a:buClrTx/>
              <a:buSzTx/>
              <a:buFont typeface="Wingdings" pitchFamily="2" charset="2"/>
              <a:buChar char="§"/>
              <a:tabLst/>
              <a:defRPr/>
            </a:pPr>
            <a:r>
              <a:rPr kumimoji="0" lang="en-US" sz="2400" b="0" i="0" u="none" strike="noStrike" kern="0" cap="none" spc="0" normalizeH="0" baseline="0" noProof="0" smtClean="0">
                <a:ln>
                  <a:noFill/>
                </a:ln>
                <a:solidFill>
                  <a:srgbClr val="0000FF"/>
                </a:solidFill>
                <a:effectLst/>
                <a:uLnTx/>
                <a:uFillTx/>
                <a:latin typeface="Arial"/>
              </a:rPr>
              <a:t>can do parallel encryptions</a:t>
            </a:r>
          </a:p>
          <a:p>
            <a:pPr marL="855663" marR="0" lvl="1" indent="-398463" algn="l" defTabSz="914400" rtl="0" eaLnBrk="1" fontAlgn="base" latinLnBrk="0" hangingPunct="1">
              <a:lnSpc>
                <a:spcPct val="100000"/>
              </a:lnSpc>
              <a:spcBef>
                <a:spcPct val="50000"/>
              </a:spcBef>
              <a:spcAft>
                <a:spcPct val="0"/>
              </a:spcAft>
              <a:buClrTx/>
              <a:buSzTx/>
              <a:buFont typeface="Wingdings" pitchFamily="2" charset="2"/>
              <a:buChar char="§"/>
              <a:tabLst/>
              <a:defRPr/>
            </a:pPr>
            <a:r>
              <a:rPr kumimoji="0" lang="en-US" sz="2400" b="0" i="0" u="none" strike="noStrike" kern="0" cap="none" spc="0" normalizeH="0" baseline="0" noProof="0" smtClean="0">
                <a:ln>
                  <a:noFill/>
                </a:ln>
                <a:solidFill>
                  <a:srgbClr val="0000FF"/>
                </a:solidFill>
                <a:effectLst/>
                <a:uLnTx/>
                <a:uFillTx/>
                <a:latin typeface="Arial"/>
              </a:rPr>
              <a:t>in advance of need</a:t>
            </a:r>
          </a:p>
          <a:p>
            <a:pPr marL="855663" marR="0" lvl="1" indent="-398463" algn="l" defTabSz="914400" rtl="0" eaLnBrk="1" fontAlgn="base" latinLnBrk="0" hangingPunct="1">
              <a:lnSpc>
                <a:spcPct val="100000"/>
              </a:lnSpc>
              <a:spcBef>
                <a:spcPct val="50000"/>
              </a:spcBef>
              <a:spcAft>
                <a:spcPct val="0"/>
              </a:spcAft>
              <a:buClrTx/>
              <a:buSzTx/>
              <a:buFont typeface="Wingdings" pitchFamily="2" charset="2"/>
              <a:buChar char="§"/>
              <a:tabLst/>
              <a:defRPr/>
            </a:pPr>
            <a:r>
              <a:rPr kumimoji="0" lang="en-US" sz="2400" b="0" i="0" u="none" strike="noStrike" kern="0" cap="none" spc="0" normalizeH="0" baseline="0" noProof="0" smtClean="0">
                <a:ln>
                  <a:noFill/>
                </a:ln>
                <a:solidFill>
                  <a:srgbClr val="0000FF"/>
                </a:solidFill>
                <a:effectLst/>
                <a:uLnTx/>
                <a:uFillTx/>
                <a:latin typeface="Arial"/>
              </a:rPr>
              <a:t>good for bursty high speed links</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US" sz="2400" b="0" i="0" u="none" strike="noStrike" kern="0" cap="none" spc="0" normalizeH="0" baseline="0" noProof="0" smtClean="0">
                <a:ln>
                  <a:noFill/>
                </a:ln>
                <a:solidFill>
                  <a:srgbClr val="0000FF"/>
                </a:solidFill>
                <a:effectLst/>
                <a:uLnTx/>
                <a:uFillTx/>
                <a:latin typeface="Arial"/>
                <a:ea typeface="+mn-ea"/>
                <a:cs typeface="+mn-cs"/>
              </a:rPr>
              <a:t>Random access to encrypted data blocks.</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US" sz="2400" b="0" i="0" u="none" strike="noStrike" kern="0" cap="none" spc="0" normalizeH="0" baseline="0" noProof="0" smtClean="0">
                <a:ln>
                  <a:noFill/>
                </a:ln>
                <a:solidFill>
                  <a:srgbClr val="0000FF"/>
                </a:solidFill>
                <a:effectLst/>
                <a:uLnTx/>
                <a:uFillTx/>
                <a:latin typeface="Arial"/>
                <a:ea typeface="+mn-ea"/>
                <a:cs typeface="+mn-cs"/>
              </a:rPr>
              <a:t>Provable security (good as other modes).</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US" sz="2400" b="0" i="0" u="none" strike="noStrike" kern="0" cap="none" spc="0" normalizeH="0" baseline="0" noProof="0" smtClean="0">
                <a:ln>
                  <a:noFill/>
                </a:ln>
                <a:solidFill>
                  <a:srgbClr val="0000FF"/>
                </a:solidFill>
                <a:effectLst/>
                <a:uLnTx/>
                <a:uFillTx/>
                <a:latin typeface="Arial"/>
                <a:ea typeface="+mn-ea"/>
                <a:cs typeface="+mn-cs"/>
              </a:rPr>
              <a:t>Must ensure never reuse key/counter values, otherwise could break (</a:t>
            </a:r>
            <a:r>
              <a:rPr kumimoji="0" lang="en-US" sz="2400" b="0" i="1" u="none" strike="noStrike" kern="0" cap="none" spc="0" normalizeH="0" baseline="0" noProof="0" smtClean="0">
                <a:ln>
                  <a:noFill/>
                </a:ln>
                <a:solidFill>
                  <a:srgbClr val="FF0000"/>
                </a:solidFill>
                <a:effectLst/>
                <a:uLnTx/>
                <a:uFillTx/>
                <a:latin typeface="Arial"/>
                <a:ea typeface="+mn-ea"/>
                <a:cs typeface="+mn-cs"/>
              </a:rPr>
              <a:t>OFB</a:t>
            </a:r>
            <a:r>
              <a:rPr kumimoji="0" lang="en-US" sz="2400" b="0" i="0" u="none" strike="noStrike" kern="0" cap="none" spc="0" normalizeH="0" baseline="0" noProof="0" smtClean="0">
                <a:ln>
                  <a:noFill/>
                </a:ln>
                <a:solidFill>
                  <a:srgbClr val="0000FF"/>
                </a:solidFill>
                <a:effectLst/>
                <a:uLnTx/>
                <a:uFillTx/>
                <a:latin typeface="Arial"/>
                <a:ea typeface="+mn-ea"/>
                <a:cs typeface="+mn-cs"/>
              </a:rPr>
              <a:t>).</a:t>
            </a:r>
            <a:endParaRPr kumimoji="0" lang="en-AU" sz="2400" b="0" i="0" u="none" strike="noStrike" kern="0" cap="none" spc="0" normalizeH="0" baseline="0" noProof="0" smtClean="0">
              <a:ln>
                <a:noFill/>
              </a:ln>
              <a:solidFill>
                <a:srgbClr val="0000FF"/>
              </a:solidFill>
              <a:effectLst/>
              <a:uLnTx/>
              <a:uFillTx/>
              <a:latin typeface="Arial"/>
              <a:ea typeface="+mn-ea"/>
              <a:cs typeface="+mn-cs"/>
            </a:endParaRPr>
          </a:p>
        </p:txBody>
      </p:sp>
    </p:spTree>
    <p:extLst>
      <p:ext uri="{BB962C8B-B14F-4D97-AF65-F5344CB8AC3E}">
        <p14:creationId xmlns="" xmlns:p14="http://schemas.microsoft.com/office/powerpoint/2010/main" val="417149308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79388" y="115888"/>
            <a:ext cx="8964612" cy="633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smtClean="0">
                <a:ln>
                  <a:noFill/>
                </a:ln>
                <a:solidFill>
                  <a:srgbClr val="000000"/>
                </a:solidFill>
                <a:effectLst/>
                <a:uLnTx/>
                <a:uFillTx/>
                <a:latin typeface="Arial"/>
                <a:ea typeface="+mj-ea"/>
                <a:cs typeface="+mj-cs"/>
              </a:rPr>
              <a:t>ASCII Code</a:t>
            </a:r>
          </a:p>
        </p:txBody>
      </p:sp>
      <p:pic>
        <p:nvPicPr>
          <p:cNvPr id="3"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3675" y="952500"/>
            <a:ext cx="8756650" cy="535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70295563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79388" y="115888"/>
            <a:ext cx="8964612" cy="633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smtClean="0">
                <a:ln>
                  <a:noFill/>
                </a:ln>
                <a:solidFill>
                  <a:srgbClr val="000000"/>
                </a:solidFill>
                <a:effectLst/>
                <a:uLnTx/>
                <a:uFillTx/>
                <a:latin typeface="Arial"/>
                <a:ea typeface="+mj-ea"/>
                <a:cs typeface="+mj-cs"/>
              </a:rPr>
              <a:t>Extended ASCII</a:t>
            </a:r>
          </a:p>
        </p:txBody>
      </p:sp>
      <p:pic>
        <p:nvPicPr>
          <p:cNvPr id="3"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8425" y="952500"/>
            <a:ext cx="8966200" cy="524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128660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482600" y="1123950"/>
            <a:ext cx="8237538" cy="4826000"/>
          </a:xfrm>
          <a:prstGeom prst="rect">
            <a:avLst/>
          </a:prstGeom>
          <a:noFill/>
        </p:spPr>
        <p:txBody>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marL="363538" indent="-363538">
              <a:buSzPct val="150000"/>
            </a:pPr>
            <a:r>
              <a:rPr lang="en-AU" smtClean="0"/>
              <a:t>The </a:t>
            </a:r>
            <a:r>
              <a:rPr lang="en-AU" i="1" smtClean="0">
                <a:solidFill>
                  <a:srgbClr val="FF0000"/>
                </a:solidFill>
              </a:rPr>
              <a:t>S-DES encryption algorithm</a:t>
            </a:r>
            <a:r>
              <a:rPr lang="en-AU" smtClean="0"/>
              <a:t> can be expressed as a composition of functions:</a:t>
            </a:r>
          </a:p>
          <a:p>
            <a:pPr marL="363538" indent="-363538">
              <a:buSzPct val="150000"/>
              <a:buFontTx/>
              <a:buNone/>
            </a:pPr>
            <a:r>
              <a:rPr lang="en-AU" smtClean="0"/>
              <a:t>		IP</a:t>
            </a:r>
            <a:r>
              <a:rPr lang="en-AU" baseline="30000" smtClean="0"/>
              <a:t>-1</a:t>
            </a:r>
            <a:r>
              <a:rPr lang="en-AU" smtClean="0"/>
              <a:t> </a:t>
            </a:r>
            <a:r>
              <a:rPr lang="en-US" smtClean="0">
                <a:cs typeface="Arial" charset="0"/>
              </a:rPr>
              <a:t>◦ </a:t>
            </a:r>
            <a:r>
              <a:rPr lang="en-AU" i="1" smtClean="0"/>
              <a:t>f</a:t>
            </a:r>
            <a:r>
              <a:rPr lang="en-AU" i="1" baseline="-30000" smtClean="0"/>
              <a:t>K2</a:t>
            </a:r>
            <a:r>
              <a:rPr lang="en-AU" smtClean="0"/>
              <a:t> </a:t>
            </a:r>
            <a:r>
              <a:rPr lang="en-AU" smtClean="0">
                <a:cs typeface="Arial" charset="0"/>
              </a:rPr>
              <a:t>◦ </a:t>
            </a:r>
            <a:r>
              <a:rPr lang="en-AU" smtClean="0"/>
              <a:t>SW </a:t>
            </a:r>
            <a:r>
              <a:rPr lang="en-AU" smtClean="0">
                <a:cs typeface="Arial" charset="0"/>
              </a:rPr>
              <a:t>◦</a:t>
            </a:r>
            <a:r>
              <a:rPr lang="en-AU" smtClean="0"/>
              <a:t> </a:t>
            </a:r>
            <a:r>
              <a:rPr lang="en-AU" i="1" smtClean="0"/>
              <a:t>f</a:t>
            </a:r>
            <a:r>
              <a:rPr lang="en-AU" i="1" baseline="-30000" smtClean="0"/>
              <a:t>K1</a:t>
            </a:r>
            <a:r>
              <a:rPr lang="en-AU" smtClean="0"/>
              <a:t> </a:t>
            </a:r>
            <a:r>
              <a:rPr lang="en-AU" smtClean="0">
                <a:cs typeface="Arial" charset="0"/>
              </a:rPr>
              <a:t>◦</a:t>
            </a:r>
            <a:r>
              <a:rPr lang="en-AU" smtClean="0"/>
              <a:t> IP</a:t>
            </a:r>
          </a:p>
          <a:p>
            <a:pPr marL="363538" indent="-363538">
              <a:buSzPct val="150000"/>
            </a:pPr>
            <a:r>
              <a:rPr lang="en-AU" smtClean="0"/>
              <a:t>It can also be written as</a:t>
            </a:r>
          </a:p>
          <a:p>
            <a:pPr marL="363538" indent="-363538">
              <a:buSzPct val="150000"/>
              <a:buFontTx/>
              <a:buNone/>
            </a:pPr>
            <a:r>
              <a:rPr lang="en-AU" smtClean="0"/>
              <a:t>		ciphertext = IP</a:t>
            </a:r>
            <a:r>
              <a:rPr lang="en-AU" baseline="30000" smtClean="0"/>
              <a:t>-1</a:t>
            </a:r>
            <a:r>
              <a:rPr lang="en-AU" smtClean="0"/>
              <a:t>(</a:t>
            </a:r>
            <a:r>
              <a:rPr lang="en-AU" i="1" smtClean="0"/>
              <a:t>f</a:t>
            </a:r>
            <a:r>
              <a:rPr lang="en-AU" i="1" baseline="-30000" smtClean="0"/>
              <a:t>K2</a:t>
            </a:r>
            <a:r>
              <a:rPr lang="en-AU" smtClean="0"/>
              <a:t> (SW(</a:t>
            </a:r>
            <a:r>
              <a:rPr lang="en-AU" i="1" smtClean="0"/>
              <a:t>f</a:t>
            </a:r>
            <a:r>
              <a:rPr lang="en-AU" i="1" baseline="-30000" smtClean="0"/>
              <a:t>K1</a:t>
            </a:r>
            <a:r>
              <a:rPr lang="en-AU" smtClean="0"/>
              <a:t>(IP(plaintext)))))</a:t>
            </a:r>
          </a:p>
          <a:p>
            <a:pPr marL="363538" indent="-363538">
              <a:buSzPct val="150000"/>
              <a:buFontTx/>
              <a:buNone/>
            </a:pPr>
            <a:r>
              <a:rPr lang="en-AU" smtClean="0"/>
              <a:t>		</a:t>
            </a:r>
            <a:r>
              <a:rPr lang="en-AU" i="1" smtClean="0"/>
              <a:t>K</a:t>
            </a:r>
            <a:r>
              <a:rPr lang="en-AU" i="1" baseline="-30000" smtClean="0"/>
              <a:t>1</a:t>
            </a:r>
            <a:r>
              <a:rPr lang="en-AU" smtClean="0"/>
              <a:t> = P8(Shift(P10(key)))</a:t>
            </a:r>
          </a:p>
          <a:p>
            <a:pPr marL="363538" indent="-363538">
              <a:buSzPct val="150000"/>
              <a:buFontTx/>
              <a:buNone/>
            </a:pPr>
            <a:r>
              <a:rPr lang="en-AU" smtClean="0"/>
              <a:t>		</a:t>
            </a:r>
            <a:r>
              <a:rPr lang="en-AU" i="1" smtClean="0"/>
              <a:t>K</a:t>
            </a:r>
            <a:r>
              <a:rPr lang="en-AU" i="1" baseline="-30000" smtClean="0"/>
              <a:t>2</a:t>
            </a:r>
            <a:r>
              <a:rPr lang="en-AU" smtClean="0"/>
              <a:t> = P8(Shift(Shift(P10))))</a:t>
            </a:r>
          </a:p>
          <a:p>
            <a:pPr marL="363538" indent="-363538">
              <a:buSzPct val="150000"/>
            </a:pPr>
            <a:r>
              <a:rPr lang="en-AU" smtClean="0"/>
              <a:t>The </a:t>
            </a:r>
            <a:r>
              <a:rPr lang="en-AU" i="1" smtClean="0">
                <a:solidFill>
                  <a:srgbClr val="FF0000"/>
                </a:solidFill>
              </a:rPr>
              <a:t>S-DES decryption algorithm</a:t>
            </a:r>
            <a:r>
              <a:rPr lang="en-AU" smtClean="0"/>
              <a:t> is expressed as:</a:t>
            </a:r>
          </a:p>
          <a:p>
            <a:pPr marL="363538" indent="-363538">
              <a:buSzPct val="150000"/>
              <a:buFontTx/>
              <a:buNone/>
            </a:pPr>
            <a:r>
              <a:rPr lang="en-AU" smtClean="0"/>
              <a:t>		plaintext = IP</a:t>
            </a:r>
            <a:r>
              <a:rPr lang="en-AU" baseline="30000" smtClean="0"/>
              <a:t>-1</a:t>
            </a:r>
            <a:r>
              <a:rPr lang="en-AU" smtClean="0"/>
              <a:t>(</a:t>
            </a:r>
            <a:r>
              <a:rPr lang="en-AU" i="1" smtClean="0"/>
              <a:t>f</a:t>
            </a:r>
            <a:r>
              <a:rPr lang="en-AU" i="1" baseline="-30000" smtClean="0"/>
              <a:t>K1</a:t>
            </a:r>
            <a:r>
              <a:rPr lang="en-AU" smtClean="0"/>
              <a:t> (SW(f</a:t>
            </a:r>
            <a:r>
              <a:rPr lang="en-AU" baseline="-30000" smtClean="0"/>
              <a:t>K2</a:t>
            </a:r>
            <a:r>
              <a:rPr lang="en-AU" smtClean="0"/>
              <a:t>(IP(ciphertext)))))</a:t>
            </a:r>
          </a:p>
        </p:txBody>
      </p:sp>
      <p:sp>
        <p:nvSpPr>
          <p:cNvPr id="3" name="Rectangle 2"/>
          <p:cNvSpPr txBox="1">
            <a:spLocks noChangeArrowheads="1"/>
          </p:cNvSpPr>
          <p:nvPr/>
        </p:nvSpPr>
        <p:spPr>
          <a:xfrm>
            <a:off x="468313" y="71438"/>
            <a:ext cx="8229600" cy="765175"/>
          </a:xfrm>
          <a:prstGeom prst="rect">
            <a:avLst/>
          </a:prstGeom>
        </p:spPr>
        <p:txBody>
          <a:bodyPr/>
          <a:lst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algn="ctr"/>
            <a:r>
              <a:rPr lang="en-AU" sz="3200" dirty="0" smtClean="0"/>
              <a:t>Simplified DES ( Overview )</a:t>
            </a:r>
          </a:p>
        </p:txBody>
      </p:sp>
    </p:spTree>
    <p:extLst>
      <p:ext uri="{BB962C8B-B14F-4D97-AF65-F5344CB8AC3E}">
        <p14:creationId xmlns="" xmlns:p14="http://schemas.microsoft.com/office/powerpoint/2010/main" val="16630472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457200" y="838200"/>
            <a:ext cx="8147050" cy="1757362"/>
          </a:xfrm>
          <a:prstGeom prst="rect">
            <a:avLst/>
          </a:prstGeom>
          <a:noFill/>
        </p:spPr>
        <p:txBody>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marL="363538" indent="-363538">
              <a:buClr>
                <a:srgbClr val="0000FF"/>
              </a:buClr>
              <a:buSzPct val="150000"/>
            </a:pPr>
            <a:r>
              <a:rPr lang="en-AU" sz="2400" i="1" dirty="0" smtClean="0">
                <a:solidFill>
                  <a:srgbClr val="FF0000"/>
                </a:solidFill>
              </a:rPr>
              <a:t>S-DED</a:t>
            </a:r>
            <a:r>
              <a:rPr lang="en-AU" sz="2400" dirty="0" smtClean="0"/>
              <a:t> depends on the use of a </a:t>
            </a:r>
            <a:r>
              <a:rPr lang="en-AU" sz="2400" i="1" dirty="0" smtClean="0">
                <a:solidFill>
                  <a:srgbClr val="FF0000"/>
                </a:solidFill>
              </a:rPr>
              <a:t>10-bit key</a:t>
            </a:r>
            <a:r>
              <a:rPr lang="en-AU" sz="2400" dirty="0" smtClean="0"/>
              <a:t> shared between both sender and receiver.</a:t>
            </a:r>
          </a:p>
          <a:p>
            <a:pPr marL="363538" indent="-363538">
              <a:buSzPct val="150000"/>
            </a:pPr>
            <a:r>
              <a:rPr lang="en-AU" sz="2400" dirty="0" smtClean="0"/>
              <a:t>From this key, two </a:t>
            </a:r>
            <a:r>
              <a:rPr lang="en-AU" sz="2400" i="1" dirty="0" smtClean="0">
                <a:solidFill>
                  <a:srgbClr val="FF0000"/>
                </a:solidFill>
              </a:rPr>
              <a:t>8-bit </a:t>
            </a:r>
            <a:r>
              <a:rPr lang="en-AU" sz="2400" i="1" dirty="0" err="1" smtClean="0">
                <a:solidFill>
                  <a:srgbClr val="FF0000"/>
                </a:solidFill>
              </a:rPr>
              <a:t>subkeys</a:t>
            </a:r>
            <a:r>
              <a:rPr lang="en-AU" sz="2400" i="1" dirty="0" smtClean="0">
                <a:solidFill>
                  <a:srgbClr val="FF0000"/>
                </a:solidFill>
              </a:rPr>
              <a:t> are generated</a:t>
            </a:r>
            <a:r>
              <a:rPr lang="en-AU" sz="2400" dirty="0" smtClean="0"/>
              <a:t> for use in stages of the encryption and decryption algorithms.</a:t>
            </a:r>
            <a:endParaRPr lang="en-AU" sz="2400" b="1" dirty="0" smtClean="0"/>
          </a:p>
        </p:txBody>
      </p:sp>
      <p:sp>
        <p:nvSpPr>
          <p:cNvPr id="3" name="Rectangle 3"/>
          <p:cNvSpPr txBox="1">
            <a:spLocks noChangeArrowheads="1"/>
          </p:cNvSpPr>
          <p:nvPr/>
        </p:nvSpPr>
        <p:spPr>
          <a:xfrm>
            <a:off x="457200" y="2743200"/>
            <a:ext cx="8229600" cy="3457829"/>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a:lnSpc>
                <a:spcPct val="90000"/>
              </a:lnSpc>
            </a:pPr>
            <a:r>
              <a:rPr lang="en-US" dirty="0" smtClean="0"/>
              <a:t>Steps for  Key  generation</a:t>
            </a:r>
          </a:p>
          <a:p>
            <a:pPr lvl="1">
              <a:lnSpc>
                <a:spcPct val="90000"/>
              </a:lnSpc>
            </a:pPr>
            <a:r>
              <a:rPr lang="en-US" sz="2400" dirty="0" smtClean="0"/>
              <a:t>Initial permutation P10</a:t>
            </a:r>
          </a:p>
          <a:p>
            <a:pPr lvl="1">
              <a:lnSpc>
                <a:spcPct val="90000"/>
              </a:lnSpc>
            </a:pPr>
            <a:r>
              <a:rPr lang="en-US" sz="2400" dirty="0" smtClean="0"/>
              <a:t>Divide in left and right parts</a:t>
            </a:r>
          </a:p>
          <a:p>
            <a:pPr lvl="1">
              <a:lnSpc>
                <a:spcPct val="90000"/>
              </a:lnSpc>
            </a:pPr>
            <a:r>
              <a:rPr lang="en-US" sz="2400" dirty="0" smtClean="0"/>
              <a:t>Left shift and Merge</a:t>
            </a:r>
          </a:p>
          <a:p>
            <a:pPr lvl="1">
              <a:lnSpc>
                <a:spcPct val="90000"/>
              </a:lnSpc>
            </a:pPr>
            <a:r>
              <a:rPr lang="en-US" sz="2400" dirty="0" smtClean="0"/>
              <a:t>An 8 bits permutation, resulting in a 8 bits K1</a:t>
            </a:r>
          </a:p>
          <a:p>
            <a:pPr lvl="1">
              <a:lnSpc>
                <a:spcPct val="90000"/>
              </a:lnSpc>
            </a:pPr>
            <a:r>
              <a:rPr lang="en-US" sz="2400" dirty="0" smtClean="0"/>
              <a:t>Divide in left and right parts</a:t>
            </a:r>
          </a:p>
          <a:p>
            <a:pPr lvl="1">
              <a:lnSpc>
                <a:spcPct val="90000"/>
              </a:lnSpc>
            </a:pPr>
            <a:r>
              <a:rPr lang="en-US" sz="2400" dirty="0" smtClean="0"/>
              <a:t>Double left shift and Merge</a:t>
            </a:r>
          </a:p>
          <a:p>
            <a:pPr lvl="1">
              <a:lnSpc>
                <a:spcPct val="90000"/>
              </a:lnSpc>
            </a:pPr>
            <a:r>
              <a:rPr lang="en-US" sz="2400" dirty="0" smtClean="0"/>
              <a:t>An 8 bits permutation, resulting in a 8 bits K2</a:t>
            </a:r>
          </a:p>
        </p:txBody>
      </p:sp>
      <p:sp>
        <p:nvSpPr>
          <p:cNvPr id="4" name="Rectangle 69"/>
          <p:cNvSpPr>
            <a:spLocks noChangeArrowheads="1"/>
          </p:cNvSpPr>
          <p:nvPr/>
        </p:nvSpPr>
        <p:spPr bwMode="auto">
          <a:xfrm>
            <a:off x="457200" y="146050"/>
            <a:ext cx="8229600" cy="490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AU" sz="2400" b="1" dirty="0">
                <a:solidFill>
                  <a:schemeClr val="tx2"/>
                </a:solidFill>
              </a:rPr>
              <a:t>Simplified S-DES (S-DES Key Generation)</a:t>
            </a:r>
          </a:p>
        </p:txBody>
      </p:sp>
    </p:spTree>
    <p:extLst>
      <p:ext uri="{BB962C8B-B14F-4D97-AF65-F5344CB8AC3E}">
        <p14:creationId xmlns="" xmlns:p14="http://schemas.microsoft.com/office/powerpoint/2010/main" val="22193972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1"/>
          <p:cNvGrpSpPr>
            <a:grpSpLocks/>
          </p:cNvGrpSpPr>
          <p:nvPr/>
        </p:nvGrpSpPr>
        <p:grpSpPr bwMode="auto">
          <a:xfrm>
            <a:off x="1183484" y="1111061"/>
            <a:ext cx="6410325" cy="5035550"/>
            <a:chOff x="657" y="773"/>
            <a:chExt cx="4038" cy="3172"/>
          </a:xfrm>
        </p:grpSpPr>
        <p:grpSp>
          <p:nvGrpSpPr>
            <p:cNvPr id="3" name="Group 70"/>
            <p:cNvGrpSpPr>
              <a:grpSpLocks/>
            </p:cNvGrpSpPr>
            <p:nvPr/>
          </p:nvGrpSpPr>
          <p:grpSpPr bwMode="auto">
            <a:xfrm>
              <a:off x="2184" y="773"/>
              <a:ext cx="2510" cy="2702"/>
              <a:chOff x="2184" y="773"/>
              <a:chExt cx="2510" cy="2702"/>
            </a:xfrm>
          </p:grpSpPr>
          <p:sp>
            <p:nvSpPr>
              <p:cNvPr id="6" name="Line 6"/>
              <p:cNvSpPr>
                <a:spLocks noChangeShapeType="1"/>
              </p:cNvSpPr>
              <p:nvPr/>
            </p:nvSpPr>
            <p:spPr bwMode="auto">
              <a:xfrm>
                <a:off x="3782" y="2167"/>
                <a:ext cx="0" cy="171"/>
              </a:xfrm>
              <a:prstGeom prst="line">
                <a:avLst/>
              </a:prstGeom>
              <a:noFill/>
              <a:ln w="28575">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 name="Text Box 7"/>
              <p:cNvSpPr txBox="1">
                <a:spLocks noChangeArrowheads="1"/>
              </p:cNvSpPr>
              <p:nvPr/>
            </p:nvSpPr>
            <p:spPr bwMode="auto">
              <a:xfrm>
                <a:off x="3226" y="1030"/>
                <a:ext cx="1147" cy="172"/>
              </a:xfrm>
              <a:prstGeom prst="rect">
                <a:avLst/>
              </a:prstGeom>
              <a:solidFill>
                <a:srgbClr val="CCFFFF"/>
              </a:solidFill>
              <a:ln w="19050">
                <a:solidFill>
                  <a:srgbClr val="0000FF"/>
                </a:solidFill>
                <a:miter lim="800000"/>
                <a:headEnd/>
                <a:tailEnd/>
              </a:ln>
              <a:effectLst>
                <a:outerShdw dist="35921" dir="2700000" algn="ctr" rotWithShape="0">
                  <a:srgbClr val="808080">
                    <a:alpha val="50000"/>
                  </a:srgbClr>
                </a:outerShdw>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000" b="1">
                    <a:latin typeface="Times New Roman" pitchFamily="18" charset="0"/>
                    <a:ea typeface="SimSun" pitchFamily="2" charset="-122"/>
                  </a:rPr>
                  <a:t>P10</a:t>
                </a:r>
                <a:endParaRPr lang="en-GB"/>
              </a:p>
            </p:txBody>
          </p:sp>
          <p:sp>
            <p:nvSpPr>
              <p:cNvPr id="8" name="Text Box 8"/>
              <p:cNvSpPr txBox="1">
                <a:spLocks noChangeArrowheads="1"/>
              </p:cNvSpPr>
              <p:nvPr/>
            </p:nvSpPr>
            <p:spPr bwMode="auto">
              <a:xfrm>
                <a:off x="3220" y="1459"/>
                <a:ext cx="527" cy="172"/>
              </a:xfrm>
              <a:prstGeom prst="rect">
                <a:avLst/>
              </a:prstGeom>
              <a:solidFill>
                <a:srgbClr val="CCFFFF"/>
              </a:solidFill>
              <a:ln w="19050">
                <a:solidFill>
                  <a:srgbClr val="0000FF"/>
                </a:solidFill>
                <a:miter lim="800000"/>
                <a:headEnd/>
                <a:tailEnd/>
              </a:ln>
              <a:effectLst>
                <a:outerShdw dist="35921" dir="2700000" algn="ctr" rotWithShape="0">
                  <a:srgbClr val="808080">
                    <a:alpha val="50000"/>
                  </a:srgbClr>
                </a:outerShdw>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000" b="1">
                    <a:latin typeface="Times New Roman" pitchFamily="18" charset="0"/>
                    <a:ea typeface="SimSun" pitchFamily="2" charset="-122"/>
                  </a:rPr>
                  <a:t>LS-1</a:t>
                </a:r>
                <a:endParaRPr lang="en-GB"/>
              </a:p>
            </p:txBody>
          </p:sp>
          <p:sp>
            <p:nvSpPr>
              <p:cNvPr id="9" name="Text Box 9"/>
              <p:cNvSpPr txBox="1">
                <a:spLocks noChangeArrowheads="1"/>
              </p:cNvSpPr>
              <p:nvPr/>
            </p:nvSpPr>
            <p:spPr bwMode="auto">
              <a:xfrm>
                <a:off x="3846" y="1459"/>
                <a:ext cx="527" cy="172"/>
              </a:xfrm>
              <a:prstGeom prst="rect">
                <a:avLst/>
              </a:prstGeom>
              <a:solidFill>
                <a:srgbClr val="CCFFFF"/>
              </a:solidFill>
              <a:ln w="19050">
                <a:solidFill>
                  <a:srgbClr val="0000FF"/>
                </a:solidFill>
                <a:miter lim="800000"/>
                <a:headEnd/>
                <a:tailEnd/>
              </a:ln>
              <a:effectLst>
                <a:outerShdw dist="35921" dir="2700000" algn="ctr" rotWithShape="0">
                  <a:srgbClr val="808080">
                    <a:alpha val="50000"/>
                  </a:srgbClr>
                </a:outerShdw>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000" b="1" dirty="0">
                    <a:latin typeface="Times New Roman" pitchFamily="18" charset="0"/>
                    <a:ea typeface="SimSun" pitchFamily="2" charset="-122"/>
                  </a:rPr>
                  <a:t>L</a:t>
                </a:r>
                <a:r>
                  <a:rPr lang="en-US" altLang="zh-CN" sz="1000" b="1" dirty="0" smtClean="0">
                    <a:latin typeface="Times New Roman" pitchFamily="18" charset="0"/>
                    <a:ea typeface="SimSun" pitchFamily="2" charset="-122"/>
                  </a:rPr>
                  <a:t>S-1</a:t>
                </a:r>
                <a:endParaRPr lang="en-GB" dirty="0"/>
              </a:p>
            </p:txBody>
          </p:sp>
          <p:sp>
            <p:nvSpPr>
              <p:cNvPr id="10" name="Text Box 10"/>
              <p:cNvSpPr txBox="1">
                <a:spLocks noChangeArrowheads="1"/>
              </p:cNvSpPr>
              <p:nvPr/>
            </p:nvSpPr>
            <p:spPr bwMode="auto">
              <a:xfrm>
                <a:off x="3180" y="2574"/>
                <a:ext cx="527" cy="172"/>
              </a:xfrm>
              <a:prstGeom prst="rect">
                <a:avLst/>
              </a:prstGeom>
              <a:solidFill>
                <a:srgbClr val="CCFFFF"/>
              </a:solidFill>
              <a:ln w="19050">
                <a:solidFill>
                  <a:srgbClr val="0000FF"/>
                </a:solidFill>
                <a:miter lim="800000"/>
                <a:headEnd/>
                <a:tailEnd/>
              </a:ln>
              <a:effectLst>
                <a:outerShdw dist="35921" dir="2700000" algn="ctr" rotWithShape="0">
                  <a:srgbClr val="808080">
                    <a:alpha val="50000"/>
                  </a:srgbClr>
                </a:outerShdw>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000" b="1">
                    <a:latin typeface="Times New Roman" pitchFamily="18" charset="0"/>
                    <a:ea typeface="SimSun" pitchFamily="2" charset="-122"/>
                  </a:rPr>
                  <a:t>LS-2</a:t>
                </a:r>
                <a:endParaRPr lang="en-GB"/>
              </a:p>
            </p:txBody>
          </p:sp>
          <p:sp>
            <p:nvSpPr>
              <p:cNvPr id="11" name="Text Box 11"/>
              <p:cNvSpPr txBox="1">
                <a:spLocks noChangeArrowheads="1"/>
              </p:cNvSpPr>
              <p:nvPr/>
            </p:nvSpPr>
            <p:spPr bwMode="auto">
              <a:xfrm>
                <a:off x="3872" y="2574"/>
                <a:ext cx="527" cy="172"/>
              </a:xfrm>
              <a:prstGeom prst="rect">
                <a:avLst/>
              </a:prstGeom>
              <a:solidFill>
                <a:srgbClr val="CCFFFF"/>
              </a:solidFill>
              <a:ln w="19050">
                <a:solidFill>
                  <a:srgbClr val="0000FF"/>
                </a:solidFill>
                <a:miter lim="800000"/>
                <a:headEnd/>
                <a:tailEnd/>
              </a:ln>
              <a:effectLst>
                <a:outerShdw dist="35921" dir="2700000" algn="ctr" rotWithShape="0">
                  <a:srgbClr val="808080">
                    <a:alpha val="50000"/>
                  </a:srgbClr>
                </a:outerShdw>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000" b="1" dirty="0">
                    <a:latin typeface="Times New Roman" pitchFamily="18" charset="0"/>
                    <a:ea typeface="SimSun" pitchFamily="2" charset="-122"/>
                  </a:rPr>
                  <a:t>L</a:t>
                </a:r>
                <a:r>
                  <a:rPr lang="en-US" altLang="zh-CN" sz="1000" b="1" dirty="0" smtClean="0">
                    <a:latin typeface="Times New Roman" pitchFamily="18" charset="0"/>
                    <a:ea typeface="SimSun" pitchFamily="2" charset="-122"/>
                  </a:rPr>
                  <a:t>S-2</a:t>
                </a:r>
                <a:endParaRPr lang="en-GB" dirty="0"/>
              </a:p>
            </p:txBody>
          </p:sp>
          <p:grpSp>
            <p:nvGrpSpPr>
              <p:cNvPr id="12" name="Group 12"/>
              <p:cNvGrpSpPr>
                <a:grpSpLocks/>
              </p:cNvGrpSpPr>
              <p:nvPr/>
            </p:nvGrpSpPr>
            <p:grpSpPr bwMode="auto">
              <a:xfrm>
                <a:off x="3226" y="2060"/>
                <a:ext cx="1147" cy="171"/>
                <a:chOff x="5400" y="4500"/>
                <a:chExt cx="1440" cy="360"/>
              </a:xfrm>
            </p:grpSpPr>
            <p:sp>
              <p:nvSpPr>
                <p:cNvPr id="64" name="AutoShape 13"/>
                <p:cNvSpPr>
                  <a:spLocks noChangeArrowheads="1"/>
                </p:cNvSpPr>
                <p:nvPr/>
              </p:nvSpPr>
              <p:spPr bwMode="auto">
                <a:xfrm>
                  <a:off x="5400" y="4500"/>
                  <a:ext cx="1440" cy="3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150 w 21600"/>
                    <a:gd name="T13" fmla="*/ 3120 h 21600"/>
                    <a:gd name="T14" fmla="*/ 18450 w 21600"/>
                    <a:gd name="T15" fmla="*/ 18480 h 21600"/>
                  </a:gdLst>
                  <a:ahLst/>
                  <a:cxnLst>
                    <a:cxn ang="T8">
                      <a:pos x="T0" y="T1"/>
                    </a:cxn>
                    <a:cxn ang="T9">
                      <a:pos x="T2" y="T3"/>
                    </a:cxn>
                    <a:cxn ang="T10">
                      <a:pos x="T4" y="T5"/>
                    </a:cxn>
                    <a:cxn ang="T11">
                      <a:pos x="T6" y="T7"/>
                    </a:cxn>
                  </a:cxnLst>
                  <a:rect l="T12" t="T13" r="T14" b="T15"/>
                  <a:pathLst>
                    <a:path w="21600" h="21600">
                      <a:moveTo>
                        <a:pt x="0" y="0"/>
                      </a:moveTo>
                      <a:lnTo>
                        <a:pt x="2700" y="21600"/>
                      </a:lnTo>
                      <a:lnTo>
                        <a:pt x="18900" y="21600"/>
                      </a:lnTo>
                      <a:lnTo>
                        <a:pt x="21600" y="0"/>
                      </a:lnTo>
                      <a:lnTo>
                        <a:pt x="0" y="0"/>
                      </a:lnTo>
                      <a:close/>
                    </a:path>
                  </a:pathLst>
                </a:custGeom>
                <a:solidFill>
                  <a:srgbClr val="CCFFFF"/>
                </a:solidFill>
                <a:ln w="19050">
                  <a:solidFill>
                    <a:srgbClr val="0000FF"/>
                  </a:solidFill>
                  <a:miter lim="800000"/>
                  <a:headEnd/>
                  <a:tailEnd/>
                </a:ln>
              </p:spPr>
              <p:txBody>
                <a:bodyPr/>
                <a:lstStyle/>
                <a:p>
                  <a:endParaRPr lang="en-US"/>
                </a:p>
              </p:txBody>
            </p:sp>
            <p:sp>
              <p:nvSpPr>
                <p:cNvPr id="65" name="Text Box 14"/>
                <p:cNvSpPr txBox="1">
                  <a:spLocks noChangeArrowheads="1"/>
                </p:cNvSpPr>
                <p:nvPr/>
              </p:nvSpPr>
              <p:spPr bwMode="auto">
                <a:xfrm>
                  <a:off x="5640" y="4500"/>
                  <a:ext cx="910"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000" b="1">
                      <a:latin typeface="Times New Roman" pitchFamily="18" charset="0"/>
                      <a:ea typeface="SimSun" pitchFamily="2" charset="-122"/>
                    </a:rPr>
                    <a:t>P8</a:t>
                  </a:r>
                  <a:endParaRPr lang="en-GB"/>
                </a:p>
              </p:txBody>
            </p:sp>
          </p:grpSp>
          <p:sp>
            <p:nvSpPr>
              <p:cNvPr id="13" name="AutoShape 16"/>
              <p:cNvSpPr>
                <a:spLocks noChangeArrowheads="1"/>
              </p:cNvSpPr>
              <p:nvPr/>
            </p:nvSpPr>
            <p:spPr bwMode="auto">
              <a:xfrm>
                <a:off x="3226" y="3003"/>
                <a:ext cx="1147" cy="1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145 w 21600"/>
                  <a:gd name="T13" fmla="*/ 3140 h 21600"/>
                  <a:gd name="T14" fmla="*/ 18455 w 21600"/>
                  <a:gd name="T15" fmla="*/ 18460 h 21600"/>
                </a:gdLst>
                <a:ahLst/>
                <a:cxnLst>
                  <a:cxn ang="T8">
                    <a:pos x="T0" y="T1"/>
                  </a:cxn>
                  <a:cxn ang="T9">
                    <a:pos x="T2" y="T3"/>
                  </a:cxn>
                  <a:cxn ang="T10">
                    <a:pos x="T4" y="T5"/>
                  </a:cxn>
                  <a:cxn ang="T11">
                    <a:pos x="T6" y="T7"/>
                  </a:cxn>
                </a:cxnLst>
                <a:rect l="T12" t="T13" r="T14" b="T15"/>
                <a:pathLst>
                  <a:path w="21600" h="21600">
                    <a:moveTo>
                      <a:pt x="0" y="0"/>
                    </a:moveTo>
                    <a:lnTo>
                      <a:pt x="2700" y="21600"/>
                    </a:lnTo>
                    <a:lnTo>
                      <a:pt x="18900" y="21600"/>
                    </a:lnTo>
                    <a:lnTo>
                      <a:pt x="21600" y="0"/>
                    </a:lnTo>
                    <a:lnTo>
                      <a:pt x="0" y="0"/>
                    </a:lnTo>
                    <a:close/>
                  </a:path>
                </a:pathLst>
              </a:custGeom>
              <a:solidFill>
                <a:srgbClr val="CCFFFF"/>
              </a:solidFill>
              <a:ln w="19050">
                <a:solidFill>
                  <a:srgbClr val="0000FF"/>
                </a:solidFill>
                <a:miter lim="800000"/>
                <a:headEnd/>
                <a:tailEnd/>
              </a:ln>
            </p:spPr>
            <p:txBody>
              <a:bodyPr/>
              <a:lstStyle/>
              <a:p>
                <a:endParaRPr lang="en-US"/>
              </a:p>
            </p:txBody>
          </p:sp>
          <p:sp>
            <p:nvSpPr>
              <p:cNvPr id="14" name="Text Box 17"/>
              <p:cNvSpPr txBox="1">
                <a:spLocks noChangeArrowheads="1"/>
              </p:cNvSpPr>
              <p:nvPr/>
            </p:nvSpPr>
            <p:spPr bwMode="auto">
              <a:xfrm>
                <a:off x="3417" y="3003"/>
                <a:ext cx="725" cy="1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000" b="1">
                    <a:latin typeface="Times New Roman" pitchFamily="18" charset="0"/>
                    <a:ea typeface="SimSun" pitchFamily="2" charset="-122"/>
                  </a:rPr>
                  <a:t>P8</a:t>
                </a:r>
                <a:endParaRPr lang="en-GB"/>
              </a:p>
            </p:txBody>
          </p:sp>
          <p:sp>
            <p:nvSpPr>
              <p:cNvPr id="15" name="Line 18"/>
              <p:cNvSpPr>
                <a:spLocks noChangeShapeType="1"/>
              </p:cNvSpPr>
              <p:nvPr/>
            </p:nvSpPr>
            <p:spPr bwMode="auto">
              <a:xfrm>
                <a:off x="3487" y="1202"/>
                <a:ext cx="0" cy="257"/>
              </a:xfrm>
              <a:prstGeom prst="line">
                <a:avLst/>
              </a:prstGeom>
              <a:noFill/>
              <a:ln w="28575">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6" name="Line 19"/>
              <p:cNvSpPr>
                <a:spLocks noChangeShapeType="1"/>
              </p:cNvSpPr>
              <p:nvPr/>
            </p:nvSpPr>
            <p:spPr bwMode="auto">
              <a:xfrm>
                <a:off x="4103" y="1202"/>
                <a:ext cx="0" cy="257"/>
              </a:xfrm>
              <a:prstGeom prst="line">
                <a:avLst/>
              </a:prstGeom>
              <a:noFill/>
              <a:ln w="28575">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7" name="Line 20"/>
              <p:cNvSpPr>
                <a:spLocks noChangeShapeType="1"/>
              </p:cNvSpPr>
              <p:nvPr/>
            </p:nvSpPr>
            <p:spPr bwMode="auto">
              <a:xfrm>
                <a:off x="3643" y="1888"/>
                <a:ext cx="0" cy="172"/>
              </a:xfrm>
              <a:prstGeom prst="line">
                <a:avLst/>
              </a:prstGeom>
              <a:noFill/>
              <a:ln w="28575">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8" name="Line 21"/>
              <p:cNvSpPr>
                <a:spLocks noChangeShapeType="1"/>
              </p:cNvSpPr>
              <p:nvPr/>
            </p:nvSpPr>
            <p:spPr bwMode="auto">
              <a:xfrm>
                <a:off x="3956" y="1888"/>
                <a:ext cx="0" cy="172"/>
              </a:xfrm>
              <a:prstGeom prst="line">
                <a:avLst/>
              </a:prstGeom>
              <a:noFill/>
              <a:ln w="28575">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 name="Line 22"/>
              <p:cNvSpPr>
                <a:spLocks noChangeShapeType="1"/>
              </p:cNvSpPr>
              <p:nvPr/>
            </p:nvSpPr>
            <p:spPr bwMode="auto">
              <a:xfrm flipH="1">
                <a:off x="2914" y="1888"/>
                <a:ext cx="738" cy="0"/>
              </a:xfrm>
              <a:prstGeom prst="line">
                <a:avLst/>
              </a:prstGeom>
              <a:noFill/>
              <a:ln w="28575">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0" name="Line 23"/>
              <p:cNvSpPr>
                <a:spLocks noChangeShapeType="1"/>
              </p:cNvSpPr>
              <p:nvPr/>
            </p:nvSpPr>
            <p:spPr bwMode="auto">
              <a:xfrm flipH="1">
                <a:off x="3947" y="1888"/>
                <a:ext cx="738" cy="0"/>
              </a:xfrm>
              <a:prstGeom prst="line">
                <a:avLst/>
              </a:prstGeom>
              <a:noFill/>
              <a:ln w="28575">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 name="Line 24"/>
              <p:cNvSpPr>
                <a:spLocks noChangeShapeType="1"/>
              </p:cNvSpPr>
              <p:nvPr/>
            </p:nvSpPr>
            <p:spPr bwMode="auto">
              <a:xfrm>
                <a:off x="3478" y="1631"/>
                <a:ext cx="0" cy="257"/>
              </a:xfrm>
              <a:prstGeom prst="line">
                <a:avLst/>
              </a:prstGeom>
              <a:noFill/>
              <a:ln w="28575">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 name="Line 25"/>
              <p:cNvSpPr>
                <a:spLocks noChangeShapeType="1"/>
              </p:cNvSpPr>
              <p:nvPr/>
            </p:nvSpPr>
            <p:spPr bwMode="auto">
              <a:xfrm>
                <a:off x="4112" y="1631"/>
                <a:ext cx="0" cy="257"/>
              </a:xfrm>
              <a:prstGeom prst="line">
                <a:avLst/>
              </a:prstGeom>
              <a:noFill/>
              <a:ln w="28575">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3" name="Line 26"/>
              <p:cNvSpPr>
                <a:spLocks noChangeShapeType="1"/>
              </p:cNvSpPr>
              <p:nvPr/>
            </p:nvSpPr>
            <p:spPr bwMode="auto">
              <a:xfrm>
                <a:off x="3452" y="2403"/>
                <a:ext cx="0" cy="171"/>
              </a:xfrm>
              <a:prstGeom prst="line">
                <a:avLst/>
              </a:prstGeom>
              <a:noFill/>
              <a:ln w="28575">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4" name="Line 27"/>
              <p:cNvSpPr>
                <a:spLocks noChangeShapeType="1"/>
              </p:cNvSpPr>
              <p:nvPr/>
            </p:nvSpPr>
            <p:spPr bwMode="auto">
              <a:xfrm>
                <a:off x="4147" y="2403"/>
                <a:ext cx="0" cy="171"/>
              </a:xfrm>
              <a:prstGeom prst="line">
                <a:avLst/>
              </a:prstGeom>
              <a:noFill/>
              <a:ln w="28575">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5" name="Line 28"/>
              <p:cNvSpPr>
                <a:spLocks noChangeShapeType="1"/>
              </p:cNvSpPr>
              <p:nvPr/>
            </p:nvSpPr>
            <p:spPr bwMode="auto">
              <a:xfrm flipH="1">
                <a:off x="2914" y="2403"/>
                <a:ext cx="555" cy="0"/>
              </a:xfrm>
              <a:prstGeom prst="line">
                <a:avLst/>
              </a:prstGeom>
              <a:noFill/>
              <a:ln w="28575">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6" name="Line 29"/>
              <p:cNvSpPr>
                <a:spLocks noChangeShapeType="1"/>
              </p:cNvSpPr>
              <p:nvPr/>
            </p:nvSpPr>
            <p:spPr bwMode="auto">
              <a:xfrm>
                <a:off x="2931" y="1888"/>
                <a:ext cx="0" cy="515"/>
              </a:xfrm>
              <a:prstGeom prst="line">
                <a:avLst/>
              </a:prstGeom>
              <a:noFill/>
              <a:ln w="28575">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7" name="Line 30"/>
              <p:cNvSpPr>
                <a:spLocks noChangeShapeType="1"/>
              </p:cNvSpPr>
              <p:nvPr/>
            </p:nvSpPr>
            <p:spPr bwMode="auto">
              <a:xfrm flipH="1">
                <a:off x="4138" y="2403"/>
                <a:ext cx="556" cy="0"/>
              </a:xfrm>
              <a:prstGeom prst="line">
                <a:avLst/>
              </a:prstGeom>
              <a:noFill/>
              <a:ln w="28575">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8" name="Line 31"/>
              <p:cNvSpPr>
                <a:spLocks noChangeShapeType="1"/>
              </p:cNvSpPr>
              <p:nvPr/>
            </p:nvSpPr>
            <p:spPr bwMode="auto">
              <a:xfrm>
                <a:off x="4677" y="1888"/>
                <a:ext cx="0" cy="515"/>
              </a:xfrm>
              <a:prstGeom prst="line">
                <a:avLst/>
              </a:prstGeom>
              <a:noFill/>
              <a:ln w="28575">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 name="Line 32"/>
              <p:cNvSpPr>
                <a:spLocks noChangeShapeType="1"/>
              </p:cNvSpPr>
              <p:nvPr/>
            </p:nvSpPr>
            <p:spPr bwMode="auto">
              <a:xfrm>
                <a:off x="3452" y="2746"/>
                <a:ext cx="0" cy="257"/>
              </a:xfrm>
              <a:prstGeom prst="line">
                <a:avLst/>
              </a:prstGeom>
              <a:noFill/>
              <a:ln w="28575">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0" name="Line 33"/>
              <p:cNvSpPr>
                <a:spLocks noChangeShapeType="1"/>
              </p:cNvSpPr>
              <p:nvPr/>
            </p:nvSpPr>
            <p:spPr bwMode="auto">
              <a:xfrm>
                <a:off x="4147" y="2746"/>
                <a:ext cx="0" cy="257"/>
              </a:xfrm>
              <a:prstGeom prst="line">
                <a:avLst/>
              </a:prstGeom>
              <a:noFill/>
              <a:ln w="28575">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1" name="Line 34"/>
              <p:cNvSpPr>
                <a:spLocks noChangeShapeType="1"/>
              </p:cNvSpPr>
              <p:nvPr/>
            </p:nvSpPr>
            <p:spPr bwMode="auto">
              <a:xfrm>
                <a:off x="3799" y="773"/>
                <a:ext cx="0" cy="257"/>
              </a:xfrm>
              <a:prstGeom prst="line">
                <a:avLst/>
              </a:prstGeom>
              <a:noFill/>
              <a:ln w="28575">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2" name="Line 35"/>
              <p:cNvSpPr>
                <a:spLocks noChangeShapeType="1"/>
              </p:cNvSpPr>
              <p:nvPr/>
            </p:nvSpPr>
            <p:spPr bwMode="auto">
              <a:xfrm flipH="1">
                <a:off x="2436" y="3346"/>
                <a:ext cx="1355" cy="0"/>
              </a:xfrm>
              <a:prstGeom prst="line">
                <a:avLst/>
              </a:prstGeom>
              <a:noFill/>
              <a:ln w="28575">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3" name="Line 36"/>
              <p:cNvSpPr>
                <a:spLocks noChangeShapeType="1"/>
              </p:cNvSpPr>
              <p:nvPr/>
            </p:nvSpPr>
            <p:spPr bwMode="auto">
              <a:xfrm>
                <a:off x="3782" y="3175"/>
                <a:ext cx="0" cy="171"/>
              </a:xfrm>
              <a:prstGeom prst="line">
                <a:avLst/>
              </a:prstGeom>
              <a:noFill/>
              <a:ln w="28575">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4" name="Line 37"/>
              <p:cNvSpPr>
                <a:spLocks noChangeShapeType="1"/>
              </p:cNvSpPr>
              <p:nvPr/>
            </p:nvSpPr>
            <p:spPr bwMode="auto">
              <a:xfrm flipH="1">
                <a:off x="2436" y="2338"/>
                <a:ext cx="1355" cy="0"/>
              </a:xfrm>
              <a:prstGeom prst="line">
                <a:avLst/>
              </a:prstGeom>
              <a:noFill/>
              <a:ln w="28575">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nvGrpSpPr>
              <p:cNvPr id="35" name="Group 38"/>
              <p:cNvGrpSpPr>
                <a:grpSpLocks/>
              </p:cNvGrpSpPr>
              <p:nvPr/>
            </p:nvGrpSpPr>
            <p:grpSpPr bwMode="auto">
              <a:xfrm>
                <a:off x="3747" y="780"/>
                <a:ext cx="417" cy="172"/>
                <a:chOff x="8640" y="3330"/>
                <a:chExt cx="720" cy="360"/>
              </a:xfrm>
            </p:grpSpPr>
            <p:sp>
              <p:nvSpPr>
                <p:cNvPr id="62" name="Line 39"/>
                <p:cNvSpPr>
                  <a:spLocks noChangeShapeType="1"/>
                </p:cNvSpPr>
                <p:nvPr/>
              </p:nvSpPr>
              <p:spPr bwMode="auto">
                <a:xfrm flipH="1">
                  <a:off x="8640" y="3420"/>
                  <a:ext cx="180" cy="180"/>
                </a:xfrm>
                <a:prstGeom prst="line">
                  <a:avLst/>
                </a:prstGeom>
                <a:noFill/>
                <a:ln w="1905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3" name="Text Box 40"/>
                <p:cNvSpPr txBox="1">
                  <a:spLocks noChangeArrowheads="1"/>
                </p:cNvSpPr>
                <p:nvPr/>
              </p:nvSpPr>
              <p:spPr bwMode="auto">
                <a:xfrm>
                  <a:off x="8640" y="3330"/>
                  <a:ext cx="720"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000" b="1">
                      <a:latin typeface="Times New Roman" pitchFamily="18" charset="0"/>
                      <a:ea typeface="SimSun" pitchFamily="2" charset="-122"/>
                    </a:rPr>
                    <a:t>10</a:t>
                  </a:r>
                  <a:endParaRPr lang="en-GB"/>
                </a:p>
              </p:txBody>
            </p:sp>
          </p:grpSp>
          <p:grpSp>
            <p:nvGrpSpPr>
              <p:cNvPr id="36" name="Group 41"/>
              <p:cNvGrpSpPr>
                <a:grpSpLocks/>
              </p:cNvGrpSpPr>
              <p:nvPr/>
            </p:nvGrpSpPr>
            <p:grpSpPr bwMode="auto">
              <a:xfrm>
                <a:off x="3391" y="2789"/>
                <a:ext cx="417" cy="171"/>
                <a:chOff x="8880" y="3780"/>
                <a:chExt cx="720" cy="360"/>
              </a:xfrm>
            </p:grpSpPr>
            <p:sp>
              <p:nvSpPr>
                <p:cNvPr id="60" name="Line 42"/>
                <p:cNvSpPr>
                  <a:spLocks noChangeShapeType="1"/>
                </p:cNvSpPr>
                <p:nvPr/>
              </p:nvSpPr>
              <p:spPr bwMode="auto">
                <a:xfrm flipH="1">
                  <a:off x="8880" y="3870"/>
                  <a:ext cx="180" cy="180"/>
                </a:xfrm>
                <a:prstGeom prst="line">
                  <a:avLst/>
                </a:prstGeom>
                <a:noFill/>
                <a:ln w="1905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1" name="Text Box 43"/>
                <p:cNvSpPr txBox="1">
                  <a:spLocks noChangeArrowheads="1"/>
                </p:cNvSpPr>
                <p:nvPr/>
              </p:nvSpPr>
              <p:spPr bwMode="auto">
                <a:xfrm>
                  <a:off x="8880" y="3780"/>
                  <a:ext cx="720"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000" b="1">
                      <a:latin typeface="Times New Roman" pitchFamily="18" charset="0"/>
                      <a:ea typeface="SimSun" pitchFamily="2" charset="-122"/>
                    </a:rPr>
                    <a:t>5</a:t>
                  </a:r>
                  <a:endParaRPr lang="en-GB"/>
                </a:p>
              </p:txBody>
            </p:sp>
          </p:grpSp>
          <p:grpSp>
            <p:nvGrpSpPr>
              <p:cNvPr id="37" name="Group 44"/>
              <p:cNvGrpSpPr>
                <a:grpSpLocks/>
              </p:cNvGrpSpPr>
              <p:nvPr/>
            </p:nvGrpSpPr>
            <p:grpSpPr bwMode="auto">
              <a:xfrm>
                <a:off x="4095" y="2789"/>
                <a:ext cx="417" cy="171"/>
                <a:chOff x="8880" y="3780"/>
                <a:chExt cx="720" cy="360"/>
              </a:xfrm>
            </p:grpSpPr>
            <p:sp>
              <p:nvSpPr>
                <p:cNvPr id="58" name="Line 45"/>
                <p:cNvSpPr>
                  <a:spLocks noChangeShapeType="1"/>
                </p:cNvSpPr>
                <p:nvPr/>
              </p:nvSpPr>
              <p:spPr bwMode="auto">
                <a:xfrm flipH="1">
                  <a:off x="8880" y="3870"/>
                  <a:ext cx="180" cy="180"/>
                </a:xfrm>
                <a:prstGeom prst="line">
                  <a:avLst/>
                </a:prstGeom>
                <a:noFill/>
                <a:ln w="1905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9" name="Text Box 46"/>
                <p:cNvSpPr txBox="1">
                  <a:spLocks noChangeArrowheads="1"/>
                </p:cNvSpPr>
                <p:nvPr/>
              </p:nvSpPr>
              <p:spPr bwMode="auto">
                <a:xfrm>
                  <a:off x="8880" y="3780"/>
                  <a:ext cx="720"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000" b="1">
                      <a:latin typeface="Times New Roman" pitchFamily="18" charset="0"/>
                      <a:ea typeface="SimSun" pitchFamily="2" charset="-122"/>
                    </a:rPr>
                    <a:t>5</a:t>
                  </a:r>
                  <a:endParaRPr lang="en-GB"/>
                </a:p>
              </p:txBody>
            </p:sp>
          </p:grpSp>
          <p:grpSp>
            <p:nvGrpSpPr>
              <p:cNvPr id="38" name="Group 47"/>
              <p:cNvGrpSpPr>
                <a:grpSpLocks/>
              </p:cNvGrpSpPr>
              <p:nvPr/>
            </p:nvGrpSpPr>
            <p:grpSpPr bwMode="auto">
              <a:xfrm>
                <a:off x="4060" y="1659"/>
                <a:ext cx="417" cy="172"/>
                <a:chOff x="8880" y="3780"/>
                <a:chExt cx="720" cy="360"/>
              </a:xfrm>
            </p:grpSpPr>
            <p:sp>
              <p:nvSpPr>
                <p:cNvPr id="56" name="Line 48"/>
                <p:cNvSpPr>
                  <a:spLocks noChangeShapeType="1"/>
                </p:cNvSpPr>
                <p:nvPr/>
              </p:nvSpPr>
              <p:spPr bwMode="auto">
                <a:xfrm flipH="1">
                  <a:off x="8880" y="3870"/>
                  <a:ext cx="180" cy="180"/>
                </a:xfrm>
                <a:prstGeom prst="line">
                  <a:avLst/>
                </a:prstGeom>
                <a:noFill/>
                <a:ln w="1905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7" name="Text Box 49"/>
                <p:cNvSpPr txBox="1">
                  <a:spLocks noChangeArrowheads="1"/>
                </p:cNvSpPr>
                <p:nvPr/>
              </p:nvSpPr>
              <p:spPr bwMode="auto">
                <a:xfrm>
                  <a:off x="8880" y="3780"/>
                  <a:ext cx="720"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000" b="1">
                      <a:latin typeface="Times New Roman" pitchFamily="18" charset="0"/>
                      <a:ea typeface="SimSun" pitchFamily="2" charset="-122"/>
                    </a:rPr>
                    <a:t>5</a:t>
                  </a:r>
                  <a:endParaRPr lang="en-GB"/>
                </a:p>
              </p:txBody>
            </p:sp>
          </p:grpSp>
          <p:grpSp>
            <p:nvGrpSpPr>
              <p:cNvPr id="39" name="Group 50"/>
              <p:cNvGrpSpPr>
                <a:grpSpLocks/>
              </p:cNvGrpSpPr>
              <p:nvPr/>
            </p:nvGrpSpPr>
            <p:grpSpPr bwMode="auto">
              <a:xfrm>
                <a:off x="3417" y="1659"/>
                <a:ext cx="417" cy="172"/>
                <a:chOff x="8880" y="3780"/>
                <a:chExt cx="720" cy="360"/>
              </a:xfrm>
            </p:grpSpPr>
            <p:sp>
              <p:nvSpPr>
                <p:cNvPr id="54" name="Line 51"/>
                <p:cNvSpPr>
                  <a:spLocks noChangeShapeType="1"/>
                </p:cNvSpPr>
                <p:nvPr/>
              </p:nvSpPr>
              <p:spPr bwMode="auto">
                <a:xfrm flipH="1">
                  <a:off x="8880" y="3870"/>
                  <a:ext cx="180" cy="180"/>
                </a:xfrm>
                <a:prstGeom prst="line">
                  <a:avLst/>
                </a:prstGeom>
                <a:noFill/>
                <a:ln w="1905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5" name="Text Box 52"/>
                <p:cNvSpPr txBox="1">
                  <a:spLocks noChangeArrowheads="1"/>
                </p:cNvSpPr>
                <p:nvPr/>
              </p:nvSpPr>
              <p:spPr bwMode="auto">
                <a:xfrm>
                  <a:off x="8880" y="3780"/>
                  <a:ext cx="720"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000" b="1">
                      <a:latin typeface="Times New Roman" pitchFamily="18" charset="0"/>
                      <a:ea typeface="SimSun" pitchFamily="2" charset="-122"/>
                    </a:rPr>
                    <a:t>5</a:t>
                  </a:r>
                  <a:endParaRPr lang="en-GB"/>
                </a:p>
              </p:txBody>
            </p:sp>
          </p:grpSp>
          <p:grpSp>
            <p:nvGrpSpPr>
              <p:cNvPr id="40" name="Group 53"/>
              <p:cNvGrpSpPr>
                <a:grpSpLocks/>
              </p:cNvGrpSpPr>
              <p:nvPr/>
            </p:nvGrpSpPr>
            <p:grpSpPr bwMode="auto">
              <a:xfrm>
                <a:off x="4051" y="1245"/>
                <a:ext cx="417" cy="171"/>
                <a:chOff x="8880" y="3780"/>
                <a:chExt cx="720" cy="360"/>
              </a:xfrm>
            </p:grpSpPr>
            <p:sp>
              <p:nvSpPr>
                <p:cNvPr id="52" name="Line 54"/>
                <p:cNvSpPr>
                  <a:spLocks noChangeShapeType="1"/>
                </p:cNvSpPr>
                <p:nvPr/>
              </p:nvSpPr>
              <p:spPr bwMode="auto">
                <a:xfrm flipH="1">
                  <a:off x="8880" y="3870"/>
                  <a:ext cx="180" cy="180"/>
                </a:xfrm>
                <a:prstGeom prst="line">
                  <a:avLst/>
                </a:prstGeom>
                <a:noFill/>
                <a:ln w="1905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 name="Text Box 55"/>
                <p:cNvSpPr txBox="1">
                  <a:spLocks noChangeArrowheads="1"/>
                </p:cNvSpPr>
                <p:nvPr/>
              </p:nvSpPr>
              <p:spPr bwMode="auto">
                <a:xfrm>
                  <a:off x="8880" y="3780"/>
                  <a:ext cx="720"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000" b="1" dirty="0">
                      <a:latin typeface="Times New Roman" pitchFamily="18" charset="0"/>
                      <a:ea typeface="SimSun" pitchFamily="2" charset="-122"/>
                    </a:rPr>
                    <a:t>5</a:t>
                  </a:r>
                  <a:endParaRPr lang="en-GB" dirty="0"/>
                </a:p>
              </p:txBody>
            </p:sp>
          </p:grpSp>
          <p:grpSp>
            <p:nvGrpSpPr>
              <p:cNvPr id="41" name="Group 56"/>
              <p:cNvGrpSpPr>
                <a:grpSpLocks/>
              </p:cNvGrpSpPr>
              <p:nvPr/>
            </p:nvGrpSpPr>
            <p:grpSpPr bwMode="auto">
              <a:xfrm>
                <a:off x="3435" y="1245"/>
                <a:ext cx="417" cy="171"/>
                <a:chOff x="8880" y="3780"/>
                <a:chExt cx="720" cy="360"/>
              </a:xfrm>
            </p:grpSpPr>
            <p:sp>
              <p:nvSpPr>
                <p:cNvPr id="50" name="Line 57"/>
                <p:cNvSpPr>
                  <a:spLocks noChangeShapeType="1"/>
                </p:cNvSpPr>
                <p:nvPr/>
              </p:nvSpPr>
              <p:spPr bwMode="auto">
                <a:xfrm flipH="1">
                  <a:off x="8880" y="3870"/>
                  <a:ext cx="180" cy="180"/>
                </a:xfrm>
                <a:prstGeom prst="line">
                  <a:avLst/>
                </a:prstGeom>
                <a:noFill/>
                <a:ln w="1905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1" name="Text Box 58"/>
                <p:cNvSpPr txBox="1">
                  <a:spLocks noChangeArrowheads="1"/>
                </p:cNvSpPr>
                <p:nvPr/>
              </p:nvSpPr>
              <p:spPr bwMode="auto">
                <a:xfrm>
                  <a:off x="8880" y="3780"/>
                  <a:ext cx="720"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000" b="1">
                      <a:latin typeface="Times New Roman" pitchFamily="18" charset="0"/>
                      <a:ea typeface="SimSun" pitchFamily="2" charset="-122"/>
                    </a:rPr>
                    <a:t>5</a:t>
                  </a:r>
                  <a:endParaRPr lang="en-GB"/>
                </a:p>
              </p:txBody>
            </p:sp>
          </p:grpSp>
          <p:grpSp>
            <p:nvGrpSpPr>
              <p:cNvPr id="42" name="Group 59"/>
              <p:cNvGrpSpPr>
                <a:grpSpLocks/>
              </p:cNvGrpSpPr>
              <p:nvPr/>
            </p:nvGrpSpPr>
            <p:grpSpPr bwMode="auto">
              <a:xfrm>
                <a:off x="2497" y="3160"/>
                <a:ext cx="417" cy="229"/>
                <a:chOff x="8625" y="4290"/>
                <a:chExt cx="720" cy="480"/>
              </a:xfrm>
            </p:grpSpPr>
            <p:sp>
              <p:nvSpPr>
                <p:cNvPr id="48" name="Line 60"/>
                <p:cNvSpPr>
                  <a:spLocks noChangeShapeType="1"/>
                </p:cNvSpPr>
                <p:nvPr/>
              </p:nvSpPr>
              <p:spPr bwMode="auto">
                <a:xfrm flipH="1">
                  <a:off x="8880" y="4590"/>
                  <a:ext cx="180" cy="180"/>
                </a:xfrm>
                <a:prstGeom prst="line">
                  <a:avLst/>
                </a:prstGeom>
                <a:noFill/>
                <a:ln w="1905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9" name="Text Box 61"/>
                <p:cNvSpPr txBox="1">
                  <a:spLocks noChangeArrowheads="1"/>
                </p:cNvSpPr>
                <p:nvPr/>
              </p:nvSpPr>
              <p:spPr bwMode="auto">
                <a:xfrm>
                  <a:off x="8625" y="4290"/>
                  <a:ext cx="720"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000" b="1">
                      <a:latin typeface="Times New Roman" pitchFamily="18" charset="0"/>
                      <a:ea typeface="SimSun" pitchFamily="2" charset="-122"/>
                    </a:rPr>
                    <a:t>8</a:t>
                  </a:r>
                  <a:endParaRPr lang="en-GB"/>
                </a:p>
              </p:txBody>
            </p:sp>
          </p:grpSp>
          <p:grpSp>
            <p:nvGrpSpPr>
              <p:cNvPr id="43" name="Group 62"/>
              <p:cNvGrpSpPr>
                <a:grpSpLocks/>
              </p:cNvGrpSpPr>
              <p:nvPr/>
            </p:nvGrpSpPr>
            <p:grpSpPr bwMode="auto">
              <a:xfrm>
                <a:off x="2497" y="2153"/>
                <a:ext cx="417" cy="228"/>
                <a:chOff x="8625" y="4290"/>
                <a:chExt cx="720" cy="480"/>
              </a:xfrm>
            </p:grpSpPr>
            <p:sp>
              <p:nvSpPr>
                <p:cNvPr id="46" name="Line 63"/>
                <p:cNvSpPr>
                  <a:spLocks noChangeShapeType="1"/>
                </p:cNvSpPr>
                <p:nvPr/>
              </p:nvSpPr>
              <p:spPr bwMode="auto">
                <a:xfrm flipH="1">
                  <a:off x="8880" y="4590"/>
                  <a:ext cx="180" cy="180"/>
                </a:xfrm>
                <a:prstGeom prst="line">
                  <a:avLst/>
                </a:prstGeom>
                <a:noFill/>
                <a:ln w="1905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7" name="Text Box 64"/>
                <p:cNvSpPr txBox="1">
                  <a:spLocks noChangeArrowheads="1"/>
                </p:cNvSpPr>
                <p:nvPr/>
              </p:nvSpPr>
              <p:spPr bwMode="auto">
                <a:xfrm>
                  <a:off x="8625" y="4290"/>
                  <a:ext cx="720"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000" b="1">
                      <a:latin typeface="Times New Roman" pitchFamily="18" charset="0"/>
                      <a:ea typeface="SimSun" pitchFamily="2" charset="-122"/>
                    </a:rPr>
                    <a:t>8</a:t>
                  </a:r>
                  <a:endParaRPr lang="en-GB"/>
                </a:p>
              </p:txBody>
            </p:sp>
          </p:grpSp>
          <p:sp>
            <p:nvSpPr>
              <p:cNvPr id="44" name="Text Box 65"/>
              <p:cNvSpPr txBox="1">
                <a:spLocks noChangeArrowheads="1"/>
              </p:cNvSpPr>
              <p:nvPr/>
            </p:nvSpPr>
            <p:spPr bwMode="auto">
              <a:xfrm>
                <a:off x="2184" y="2231"/>
                <a:ext cx="417" cy="2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sz="1200" b="1" i="1">
                    <a:latin typeface="Times New Roman" pitchFamily="18" charset="0"/>
                    <a:ea typeface="SimSun" pitchFamily="2" charset="-122"/>
                  </a:rPr>
                  <a:t>K</a:t>
                </a:r>
                <a:r>
                  <a:rPr lang="en-US" altLang="zh-CN" sz="1200" b="1" i="1" baseline="-25000">
                    <a:latin typeface="Times New Roman" pitchFamily="18" charset="0"/>
                    <a:ea typeface="SimSun" pitchFamily="2" charset="-122"/>
                  </a:rPr>
                  <a:t>1</a:t>
                </a:r>
                <a:endParaRPr lang="en-GB"/>
              </a:p>
            </p:txBody>
          </p:sp>
          <p:sp>
            <p:nvSpPr>
              <p:cNvPr id="45" name="Text Box 66"/>
              <p:cNvSpPr txBox="1">
                <a:spLocks noChangeArrowheads="1"/>
              </p:cNvSpPr>
              <p:nvPr/>
            </p:nvSpPr>
            <p:spPr bwMode="auto">
              <a:xfrm>
                <a:off x="2184" y="3218"/>
                <a:ext cx="417" cy="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sz="1200" b="1" i="1">
                    <a:latin typeface="Times New Roman" pitchFamily="18" charset="0"/>
                    <a:ea typeface="SimSun" pitchFamily="2" charset="-122"/>
                  </a:rPr>
                  <a:t>K</a:t>
                </a:r>
                <a:r>
                  <a:rPr lang="en-US" altLang="zh-CN" sz="1200" b="1" i="1" baseline="-25000">
                    <a:latin typeface="Times New Roman" pitchFamily="18" charset="0"/>
                    <a:ea typeface="SimSun" pitchFamily="2" charset="-122"/>
                  </a:rPr>
                  <a:t>2</a:t>
                </a:r>
                <a:endParaRPr lang="en-GB"/>
              </a:p>
            </p:txBody>
          </p:sp>
        </p:grpSp>
        <p:sp>
          <p:nvSpPr>
            <p:cNvPr id="4" name="Text Box 67"/>
            <p:cNvSpPr txBox="1">
              <a:spLocks noChangeArrowheads="1"/>
            </p:cNvSpPr>
            <p:nvPr/>
          </p:nvSpPr>
          <p:spPr bwMode="auto">
            <a:xfrm>
              <a:off x="1066" y="3657"/>
              <a:ext cx="3629"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solidFill>
                    <a:srgbClr val="0000FF"/>
                  </a:solidFill>
                </a:rPr>
                <a:t>Key generation for simplified DES</a:t>
              </a:r>
              <a:endParaRPr lang="en-GB" sz="2400">
                <a:solidFill>
                  <a:srgbClr val="0000FF"/>
                </a:solidFill>
              </a:endParaRPr>
            </a:p>
          </p:txBody>
        </p:sp>
        <p:sp>
          <p:nvSpPr>
            <p:cNvPr id="5" name="Text Box 68"/>
            <p:cNvSpPr txBox="1">
              <a:spLocks noChangeArrowheads="1"/>
            </p:cNvSpPr>
            <p:nvPr/>
          </p:nvSpPr>
          <p:spPr bwMode="auto">
            <a:xfrm>
              <a:off x="657" y="981"/>
              <a:ext cx="2041" cy="6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i="1">
                  <a:solidFill>
                    <a:srgbClr val="FF0000"/>
                  </a:solidFill>
                </a:rPr>
                <a:t>LS-1</a:t>
              </a:r>
              <a:r>
                <a:rPr lang="en-US" sz="2400">
                  <a:solidFill>
                    <a:srgbClr val="0000FF"/>
                  </a:solidFill>
                </a:rPr>
                <a:t>: Left-Shift 1-bit</a:t>
              </a:r>
            </a:p>
            <a:p>
              <a:pPr eaLnBrk="1" hangingPunct="1">
                <a:spcBef>
                  <a:spcPct val="50000"/>
                </a:spcBef>
              </a:pPr>
              <a:r>
                <a:rPr lang="en-US" sz="2400" i="1">
                  <a:solidFill>
                    <a:srgbClr val="FF0000"/>
                  </a:solidFill>
                </a:rPr>
                <a:t>LS-2</a:t>
              </a:r>
              <a:r>
                <a:rPr lang="en-US" sz="2400">
                  <a:solidFill>
                    <a:srgbClr val="0000FF"/>
                  </a:solidFill>
                </a:rPr>
                <a:t>: Left Shift 2-bit</a:t>
              </a:r>
              <a:endParaRPr lang="en-GB" sz="2400">
                <a:solidFill>
                  <a:srgbClr val="0000FF"/>
                </a:solidFill>
              </a:endParaRPr>
            </a:p>
          </p:txBody>
        </p:sp>
      </p:grpSp>
      <p:sp>
        <p:nvSpPr>
          <p:cNvPr id="66" name="Rectangle 69"/>
          <p:cNvSpPr>
            <a:spLocks noChangeArrowheads="1"/>
          </p:cNvSpPr>
          <p:nvPr/>
        </p:nvSpPr>
        <p:spPr bwMode="auto">
          <a:xfrm>
            <a:off x="457200" y="146050"/>
            <a:ext cx="8229600" cy="490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AU" sz="2400" b="1" dirty="0">
                <a:solidFill>
                  <a:schemeClr val="tx2"/>
                </a:solidFill>
              </a:rPr>
              <a:t>Simplified S-DES (S-DES Key Generation)</a:t>
            </a:r>
          </a:p>
        </p:txBody>
      </p:sp>
    </p:spTree>
    <p:extLst>
      <p:ext uri="{BB962C8B-B14F-4D97-AF65-F5344CB8AC3E}">
        <p14:creationId xmlns="" xmlns:p14="http://schemas.microsoft.com/office/powerpoint/2010/main" val="42738966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8313" y="71438"/>
            <a:ext cx="8229600" cy="765175"/>
          </a:xfrm>
          <a:prstGeom prst="rect">
            <a:avLst/>
          </a:prstGeom>
        </p:spPr>
        <p:txBody>
          <a:bodyPr/>
          <a:lst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algn="ctr"/>
            <a:r>
              <a:rPr lang="en-AU" sz="3200" dirty="0" smtClean="0"/>
              <a:t>Simplified S-DES</a:t>
            </a:r>
          </a:p>
        </p:txBody>
      </p:sp>
      <p:sp>
        <p:nvSpPr>
          <p:cNvPr id="3" name="Rectangle 3"/>
          <p:cNvSpPr txBox="1">
            <a:spLocks noChangeArrowheads="1"/>
          </p:cNvSpPr>
          <p:nvPr/>
        </p:nvSpPr>
        <p:spPr>
          <a:xfrm>
            <a:off x="457200" y="1676400"/>
            <a:ext cx="8229600" cy="4454525"/>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r>
              <a:rPr lang="en-US" dirty="0" smtClean="0"/>
              <a:t>P-Boxes</a:t>
            </a:r>
          </a:p>
          <a:p>
            <a:pPr lvl="1"/>
            <a:r>
              <a:rPr lang="en-US" sz="2400" dirty="0" smtClean="0"/>
              <a:t>P10</a:t>
            </a:r>
          </a:p>
          <a:p>
            <a:pPr lvl="1"/>
            <a:endParaRPr lang="en-US" sz="2400" dirty="0" smtClean="0"/>
          </a:p>
          <a:p>
            <a:pPr lvl="1"/>
            <a:r>
              <a:rPr lang="en-US" sz="2400" dirty="0" smtClean="0"/>
              <a:t>P8</a:t>
            </a:r>
          </a:p>
          <a:p>
            <a:pPr lvl="1"/>
            <a:endParaRPr lang="en-US" sz="2400" dirty="0" smtClean="0"/>
          </a:p>
          <a:p>
            <a:pPr lvl="1"/>
            <a:r>
              <a:rPr lang="en-US" sz="2400" dirty="0" smtClean="0"/>
              <a:t>P4</a:t>
            </a:r>
          </a:p>
        </p:txBody>
      </p:sp>
      <p:graphicFrame>
        <p:nvGraphicFramePr>
          <p:cNvPr id="7" name="Table 6"/>
          <p:cNvGraphicFramePr>
            <a:graphicFrameLocks noGrp="1"/>
          </p:cNvGraphicFramePr>
          <p:nvPr>
            <p:extLst>
              <p:ext uri="{D42A27DB-BD31-4B8C-83A1-F6EECF244321}">
                <p14:modId xmlns="" xmlns:p14="http://schemas.microsoft.com/office/powerpoint/2010/main" val="2024667343"/>
              </p:ext>
            </p:extLst>
          </p:nvPr>
        </p:nvGraphicFramePr>
        <p:xfrm>
          <a:off x="1905000" y="2209800"/>
          <a:ext cx="6096000" cy="39624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70840">
                <a:tc>
                  <a:txBody>
                    <a:bodyPr/>
                    <a:lstStyle/>
                    <a:p>
                      <a:pPr algn="ctr"/>
                      <a:r>
                        <a:rPr lang="en-US" sz="2000" dirty="0" smtClean="0">
                          <a:solidFill>
                            <a:srgbClr val="FFFF00"/>
                          </a:solidFill>
                        </a:rPr>
                        <a:t>3</a:t>
                      </a:r>
                      <a:endParaRPr lang="en-US" sz="2000" dirty="0">
                        <a:solidFill>
                          <a:srgbClr val="FFFF00"/>
                        </a:solidFill>
                      </a:endParaRPr>
                    </a:p>
                  </a:txBody>
                  <a:tcPr/>
                </a:tc>
                <a:tc>
                  <a:txBody>
                    <a:bodyPr/>
                    <a:lstStyle/>
                    <a:p>
                      <a:pPr algn="ctr"/>
                      <a:r>
                        <a:rPr lang="en-US" sz="2000" dirty="0" smtClean="0">
                          <a:solidFill>
                            <a:srgbClr val="FFFF00"/>
                          </a:solidFill>
                        </a:rPr>
                        <a:t>5</a:t>
                      </a:r>
                      <a:endParaRPr lang="en-US" sz="2000" dirty="0">
                        <a:solidFill>
                          <a:srgbClr val="FFFF00"/>
                        </a:solidFill>
                      </a:endParaRPr>
                    </a:p>
                  </a:txBody>
                  <a:tcPr/>
                </a:tc>
                <a:tc>
                  <a:txBody>
                    <a:bodyPr/>
                    <a:lstStyle/>
                    <a:p>
                      <a:pPr algn="ctr"/>
                      <a:r>
                        <a:rPr lang="en-US" sz="2000" dirty="0" smtClean="0">
                          <a:solidFill>
                            <a:srgbClr val="FFFF00"/>
                          </a:solidFill>
                        </a:rPr>
                        <a:t>2</a:t>
                      </a:r>
                      <a:endParaRPr lang="en-US" sz="2000" dirty="0">
                        <a:solidFill>
                          <a:srgbClr val="FFFF00"/>
                        </a:solidFill>
                      </a:endParaRPr>
                    </a:p>
                  </a:txBody>
                  <a:tcPr/>
                </a:tc>
                <a:tc>
                  <a:txBody>
                    <a:bodyPr/>
                    <a:lstStyle/>
                    <a:p>
                      <a:pPr algn="ctr"/>
                      <a:r>
                        <a:rPr lang="en-US" sz="2000" dirty="0" smtClean="0">
                          <a:solidFill>
                            <a:srgbClr val="FFFF00"/>
                          </a:solidFill>
                        </a:rPr>
                        <a:t>7</a:t>
                      </a:r>
                      <a:endParaRPr lang="en-US" sz="2000" dirty="0">
                        <a:solidFill>
                          <a:srgbClr val="FFFF00"/>
                        </a:solidFill>
                      </a:endParaRPr>
                    </a:p>
                  </a:txBody>
                  <a:tcPr/>
                </a:tc>
                <a:tc>
                  <a:txBody>
                    <a:bodyPr/>
                    <a:lstStyle/>
                    <a:p>
                      <a:pPr algn="ctr"/>
                      <a:r>
                        <a:rPr lang="en-US" sz="2000" dirty="0" smtClean="0">
                          <a:solidFill>
                            <a:srgbClr val="FFFF00"/>
                          </a:solidFill>
                        </a:rPr>
                        <a:t>4</a:t>
                      </a:r>
                      <a:endParaRPr lang="en-US" sz="2000" dirty="0">
                        <a:solidFill>
                          <a:srgbClr val="FFFF00"/>
                        </a:solidFill>
                      </a:endParaRPr>
                    </a:p>
                  </a:txBody>
                  <a:tcPr/>
                </a:tc>
                <a:tc>
                  <a:txBody>
                    <a:bodyPr/>
                    <a:lstStyle/>
                    <a:p>
                      <a:pPr algn="ctr"/>
                      <a:r>
                        <a:rPr lang="en-US" sz="2000" dirty="0" smtClean="0">
                          <a:solidFill>
                            <a:srgbClr val="FFFF00"/>
                          </a:solidFill>
                        </a:rPr>
                        <a:t>10</a:t>
                      </a:r>
                      <a:endParaRPr lang="en-US" sz="2000" dirty="0">
                        <a:solidFill>
                          <a:srgbClr val="FFFF00"/>
                        </a:solidFill>
                      </a:endParaRPr>
                    </a:p>
                  </a:txBody>
                  <a:tcPr/>
                </a:tc>
                <a:tc>
                  <a:txBody>
                    <a:bodyPr/>
                    <a:lstStyle/>
                    <a:p>
                      <a:pPr algn="ctr"/>
                      <a:r>
                        <a:rPr lang="en-US" sz="2000" dirty="0" smtClean="0">
                          <a:solidFill>
                            <a:srgbClr val="FFFF00"/>
                          </a:solidFill>
                        </a:rPr>
                        <a:t>1</a:t>
                      </a:r>
                      <a:endParaRPr lang="en-US" sz="2000" dirty="0">
                        <a:solidFill>
                          <a:srgbClr val="FFFF00"/>
                        </a:solidFill>
                      </a:endParaRPr>
                    </a:p>
                  </a:txBody>
                  <a:tcPr/>
                </a:tc>
                <a:tc>
                  <a:txBody>
                    <a:bodyPr/>
                    <a:lstStyle/>
                    <a:p>
                      <a:pPr algn="ctr"/>
                      <a:r>
                        <a:rPr lang="en-US" sz="2000" dirty="0" smtClean="0">
                          <a:solidFill>
                            <a:srgbClr val="FFFF00"/>
                          </a:solidFill>
                        </a:rPr>
                        <a:t>9</a:t>
                      </a:r>
                      <a:endParaRPr lang="en-US" sz="2000" dirty="0">
                        <a:solidFill>
                          <a:srgbClr val="FFFF00"/>
                        </a:solidFill>
                      </a:endParaRPr>
                    </a:p>
                  </a:txBody>
                  <a:tcPr/>
                </a:tc>
                <a:tc>
                  <a:txBody>
                    <a:bodyPr/>
                    <a:lstStyle/>
                    <a:p>
                      <a:pPr algn="ctr"/>
                      <a:r>
                        <a:rPr lang="en-US" sz="2000" dirty="0" smtClean="0">
                          <a:solidFill>
                            <a:srgbClr val="FFFF00"/>
                          </a:solidFill>
                        </a:rPr>
                        <a:t>8</a:t>
                      </a:r>
                      <a:endParaRPr lang="en-US" sz="2000" dirty="0">
                        <a:solidFill>
                          <a:srgbClr val="FFFF00"/>
                        </a:solidFill>
                      </a:endParaRPr>
                    </a:p>
                  </a:txBody>
                  <a:tcPr/>
                </a:tc>
                <a:tc>
                  <a:txBody>
                    <a:bodyPr/>
                    <a:lstStyle/>
                    <a:p>
                      <a:pPr algn="ctr"/>
                      <a:r>
                        <a:rPr lang="en-US" sz="2000" dirty="0" smtClean="0">
                          <a:solidFill>
                            <a:srgbClr val="FFFF00"/>
                          </a:solidFill>
                        </a:rPr>
                        <a:t>6</a:t>
                      </a:r>
                      <a:endParaRPr lang="en-US" sz="2000" dirty="0">
                        <a:solidFill>
                          <a:srgbClr val="FFFF00"/>
                        </a:solidFill>
                      </a:endParaRPr>
                    </a:p>
                  </a:txBody>
                  <a:tcPr/>
                </a:tc>
              </a:tr>
            </a:tbl>
          </a:graphicData>
        </a:graphic>
      </p:graphicFrame>
      <p:graphicFrame>
        <p:nvGraphicFramePr>
          <p:cNvPr id="8" name="Table 7"/>
          <p:cNvGraphicFramePr>
            <a:graphicFrameLocks noGrp="1"/>
          </p:cNvGraphicFramePr>
          <p:nvPr>
            <p:extLst>
              <p:ext uri="{D42A27DB-BD31-4B8C-83A1-F6EECF244321}">
                <p14:modId xmlns="" xmlns:p14="http://schemas.microsoft.com/office/powerpoint/2010/main" val="3498932762"/>
              </p:ext>
            </p:extLst>
          </p:nvPr>
        </p:nvGraphicFramePr>
        <p:xfrm>
          <a:off x="1905000" y="3124200"/>
          <a:ext cx="4648201" cy="396240"/>
        </p:xfrm>
        <a:graphic>
          <a:graphicData uri="http://schemas.openxmlformats.org/drawingml/2006/table">
            <a:tbl>
              <a:tblPr firstRow="1" bandRow="1">
                <a:tableStyleId>{5C22544A-7EE6-4342-B048-85BDC9FD1C3A}</a:tableStyleId>
              </a:tblPr>
              <a:tblGrid>
                <a:gridCol w="636740"/>
                <a:gridCol w="636740"/>
                <a:gridCol w="555320"/>
                <a:gridCol w="609600"/>
                <a:gridCol w="609600"/>
                <a:gridCol w="533400"/>
                <a:gridCol w="609600"/>
                <a:gridCol w="457201"/>
              </a:tblGrid>
              <a:tr h="370840">
                <a:tc>
                  <a:txBody>
                    <a:bodyPr/>
                    <a:lstStyle/>
                    <a:p>
                      <a:pPr algn="ctr"/>
                      <a:r>
                        <a:rPr lang="en-US" sz="2000" dirty="0" smtClean="0">
                          <a:solidFill>
                            <a:srgbClr val="FF0000"/>
                          </a:solidFill>
                        </a:rPr>
                        <a:t>6</a:t>
                      </a:r>
                      <a:endParaRPr lang="en-US" sz="2000" dirty="0">
                        <a:solidFill>
                          <a:srgbClr val="FF0000"/>
                        </a:solidFill>
                      </a:endParaRPr>
                    </a:p>
                  </a:txBody>
                  <a:tcPr>
                    <a:solidFill>
                      <a:srgbClr val="FFFF00"/>
                    </a:solidFill>
                  </a:tcPr>
                </a:tc>
                <a:tc>
                  <a:txBody>
                    <a:bodyPr/>
                    <a:lstStyle/>
                    <a:p>
                      <a:pPr algn="ctr"/>
                      <a:r>
                        <a:rPr lang="en-US" sz="2000" dirty="0" smtClean="0">
                          <a:solidFill>
                            <a:srgbClr val="FF0000"/>
                          </a:solidFill>
                        </a:rPr>
                        <a:t>3</a:t>
                      </a:r>
                      <a:endParaRPr lang="en-US" sz="2000" dirty="0">
                        <a:solidFill>
                          <a:srgbClr val="FF0000"/>
                        </a:solidFill>
                      </a:endParaRPr>
                    </a:p>
                  </a:txBody>
                  <a:tcPr>
                    <a:solidFill>
                      <a:srgbClr val="FFFF00"/>
                    </a:solidFill>
                  </a:tcPr>
                </a:tc>
                <a:tc>
                  <a:txBody>
                    <a:bodyPr/>
                    <a:lstStyle/>
                    <a:p>
                      <a:pPr algn="ctr"/>
                      <a:r>
                        <a:rPr lang="en-US" sz="2000" dirty="0" smtClean="0">
                          <a:solidFill>
                            <a:srgbClr val="FF0000"/>
                          </a:solidFill>
                        </a:rPr>
                        <a:t>7</a:t>
                      </a:r>
                      <a:endParaRPr lang="en-US" sz="2000" dirty="0">
                        <a:solidFill>
                          <a:srgbClr val="FF0000"/>
                        </a:solidFill>
                      </a:endParaRPr>
                    </a:p>
                  </a:txBody>
                  <a:tcPr>
                    <a:solidFill>
                      <a:srgbClr val="FFFF00"/>
                    </a:solidFill>
                  </a:tcPr>
                </a:tc>
                <a:tc>
                  <a:txBody>
                    <a:bodyPr/>
                    <a:lstStyle/>
                    <a:p>
                      <a:pPr algn="ctr"/>
                      <a:r>
                        <a:rPr lang="en-US" sz="2000" dirty="0" smtClean="0">
                          <a:solidFill>
                            <a:srgbClr val="FF0000"/>
                          </a:solidFill>
                        </a:rPr>
                        <a:t>4</a:t>
                      </a:r>
                      <a:endParaRPr lang="en-US" sz="2000" dirty="0">
                        <a:solidFill>
                          <a:srgbClr val="FF0000"/>
                        </a:solidFill>
                      </a:endParaRPr>
                    </a:p>
                  </a:txBody>
                  <a:tcPr>
                    <a:solidFill>
                      <a:srgbClr val="FFFF00"/>
                    </a:solidFill>
                  </a:tcPr>
                </a:tc>
                <a:tc>
                  <a:txBody>
                    <a:bodyPr/>
                    <a:lstStyle/>
                    <a:p>
                      <a:pPr algn="ctr"/>
                      <a:r>
                        <a:rPr lang="en-US" sz="2000" dirty="0" smtClean="0">
                          <a:solidFill>
                            <a:srgbClr val="FF0000"/>
                          </a:solidFill>
                        </a:rPr>
                        <a:t>8</a:t>
                      </a:r>
                      <a:endParaRPr lang="en-US" sz="2000" dirty="0">
                        <a:solidFill>
                          <a:srgbClr val="FF0000"/>
                        </a:solidFill>
                      </a:endParaRPr>
                    </a:p>
                  </a:txBody>
                  <a:tcPr>
                    <a:solidFill>
                      <a:srgbClr val="FFFF00"/>
                    </a:solidFill>
                  </a:tcPr>
                </a:tc>
                <a:tc>
                  <a:txBody>
                    <a:bodyPr/>
                    <a:lstStyle/>
                    <a:p>
                      <a:pPr algn="ctr"/>
                      <a:r>
                        <a:rPr lang="en-US" sz="2000" dirty="0" smtClean="0">
                          <a:solidFill>
                            <a:srgbClr val="FF0000"/>
                          </a:solidFill>
                        </a:rPr>
                        <a:t>5</a:t>
                      </a:r>
                      <a:endParaRPr lang="en-US" sz="2000" dirty="0">
                        <a:solidFill>
                          <a:srgbClr val="FF0000"/>
                        </a:solidFill>
                      </a:endParaRPr>
                    </a:p>
                  </a:txBody>
                  <a:tcPr>
                    <a:solidFill>
                      <a:srgbClr val="FFFF00"/>
                    </a:solidFill>
                  </a:tcPr>
                </a:tc>
                <a:tc>
                  <a:txBody>
                    <a:bodyPr/>
                    <a:lstStyle/>
                    <a:p>
                      <a:pPr algn="ctr"/>
                      <a:r>
                        <a:rPr lang="en-US" sz="2000" dirty="0" smtClean="0">
                          <a:solidFill>
                            <a:srgbClr val="FF0000"/>
                          </a:solidFill>
                        </a:rPr>
                        <a:t>10</a:t>
                      </a:r>
                      <a:endParaRPr lang="en-US" sz="2000" dirty="0">
                        <a:solidFill>
                          <a:srgbClr val="FF0000"/>
                        </a:solidFill>
                      </a:endParaRPr>
                    </a:p>
                  </a:txBody>
                  <a:tcPr>
                    <a:solidFill>
                      <a:srgbClr val="FFFF00"/>
                    </a:solidFill>
                  </a:tcPr>
                </a:tc>
                <a:tc>
                  <a:txBody>
                    <a:bodyPr/>
                    <a:lstStyle/>
                    <a:p>
                      <a:pPr algn="ctr"/>
                      <a:r>
                        <a:rPr lang="en-US" sz="2000" dirty="0" smtClean="0">
                          <a:solidFill>
                            <a:srgbClr val="FF0000"/>
                          </a:solidFill>
                        </a:rPr>
                        <a:t>9</a:t>
                      </a:r>
                      <a:endParaRPr lang="en-US" sz="2000" dirty="0">
                        <a:solidFill>
                          <a:srgbClr val="FF0000"/>
                        </a:solidFill>
                      </a:endParaRPr>
                    </a:p>
                  </a:txBody>
                  <a:tcPr>
                    <a:solidFill>
                      <a:srgbClr val="FFFF00"/>
                    </a:solidFill>
                  </a:tcPr>
                </a:tc>
              </a:tr>
            </a:tbl>
          </a:graphicData>
        </a:graphic>
      </p:graphicFrame>
      <p:graphicFrame>
        <p:nvGraphicFramePr>
          <p:cNvPr id="9" name="Table 8"/>
          <p:cNvGraphicFramePr>
            <a:graphicFrameLocks noGrp="1"/>
          </p:cNvGraphicFramePr>
          <p:nvPr>
            <p:extLst>
              <p:ext uri="{D42A27DB-BD31-4B8C-83A1-F6EECF244321}">
                <p14:modId xmlns="" xmlns:p14="http://schemas.microsoft.com/office/powerpoint/2010/main" val="2997616685"/>
              </p:ext>
            </p:extLst>
          </p:nvPr>
        </p:nvGraphicFramePr>
        <p:xfrm>
          <a:off x="1905000" y="3810000"/>
          <a:ext cx="2514600" cy="792480"/>
        </p:xfrm>
        <a:graphic>
          <a:graphicData uri="http://schemas.openxmlformats.org/drawingml/2006/table">
            <a:tbl>
              <a:tblPr firstRow="1" bandRow="1">
                <a:tableStyleId>{5C22544A-7EE6-4342-B048-85BDC9FD1C3A}</a:tableStyleId>
              </a:tblPr>
              <a:tblGrid>
                <a:gridCol w="628650"/>
                <a:gridCol w="628650"/>
                <a:gridCol w="628650"/>
                <a:gridCol w="628650"/>
              </a:tblGrid>
              <a:tr h="370840">
                <a:tc>
                  <a:txBody>
                    <a:bodyPr/>
                    <a:lstStyle/>
                    <a:p>
                      <a:pPr algn="ctr"/>
                      <a:r>
                        <a:rPr lang="en-US" sz="2000" dirty="0" smtClean="0"/>
                        <a:t>2</a:t>
                      </a:r>
                      <a:endParaRPr lang="en-US" sz="2000" dirty="0"/>
                    </a:p>
                  </a:txBody>
                  <a:tcPr/>
                </a:tc>
                <a:tc>
                  <a:txBody>
                    <a:bodyPr/>
                    <a:lstStyle/>
                    <a:p>
                      <a:pPr algn="ctr"/>
                      <a:r>
                        <a:rPr lang="en-US" sz="2000" dirty="0" smtClean="0"/>
                        <a:t>4</a:t>
                      </a:r>
                      <a:endParaRPr lang="en-US" sz="2000" dirty="0"/>
                    </a:p>
                  </a:txBody>
                  <a:tcPr/>
                </a:tc>
                <a:tc>
                  <a:txBody>
                    <a:bodyPr/>
                    <a:lstStyle/>
                    <a:p>
                      <a:pPr algn="ctr"/>
                      <a:r>
                        <a:rPr lang="en-US" sz="2000" dirty="0" smtClean="0"/>
                        <a:t>3</a:t>
                      </a:r>
                      <a:endParaRPr lang="en-US" sz="2000" dirty="0"/>
                    </a:p>
                  </a:txBody>
                  <a:tcPr/>
                </a:tc>
                <a:tc>
                  <a:txBody>
                    <a:bodyPr/>
                    <a:lstStyle/>
                    <a:p>
                      <a:pPr algn="ctr"/>
                      <a:r>
                        <a:rPr lang="en-US" sz="2000" dirty="0" smtClean="0"/>
                        <a:t>1</a:t>
                      </a:r>
                      <a:endParaRPr lang="en-US" sz="2000" dirty="0"/>
                    </a:p>
                  </a:txBody>
                  <a:tcPr/>
                </a:tc>
              </a:tr>
              <a:tr h="370840">
                <a:tc>
                  <a:txBody>
                    <a:bodyPr/>
                    <a:lstStyle/>
                    <a:p>
                      <a:pPr algn="ctr"/>
                      <a:r>
                        <a:rPr lang="en-US" sz="2000" dirty="0" smtClean="0"/>
                        <a:t>1</a:t>
                      </a:r>
                      <a:endParaRPr lang="en-US" sz="2000" dirty="0"/>
                    </a:p>
                  </a:txBody>
                  <a:tcPr/>
                </a:tc>
                <a:tc>
                  <a:txBody>
                    <a:bodyPr/>
                    <a:lstStyle/>
                    <a:p>
                      <a:pPr algn="ctr"/>
                      <a:r>
                        <a:rPr lang="en-US" sz="2000" dirty="0" smtClean="0"/>
                        <a:t>2</a:t>
                      </a:r>
                      <a:endParaRPr lang="en-US" sz="2000" dirty="0"/>
                    </a:p>
                  </a:txBody>
                  <a:tcPr/>
                </a:tc>
                <a:tc>
                  <a:txBody>
                    <a:bodyPr/>
                    <a:lstStyle/>
                    <a:p>
                      <a:pPr algn="ctr"/>
                      <a:r>
                        <a:rPr lang="en-US" sz="2000" dirty="0" smtClean="0"/>
                        <a:t>3</a:t>
                      </a:r>
                      <a:endParaRPr lang="en-US" sz="2000" dirty="0"/>
                    </a:p>
                  </a:txBody>
                  <a:tcPr/>
                </a:tc>
                <a:tc>
                  <a:txBody>
                    <a:bodyPr/>
                    <a:lstStyle/>
                    <a:p>
                      <a:pPr algn="ctr"/>
                      <a:r>
                        <a:rPr lang="en-US" sz="2000" dirty="0" smtClean="0"/>
                        <a:t>4</a:t>
                      </a:r>
                      <a:endParaRPr lang="en-US" sz="2000" dirty="0"/>
                    </a:p>
                  </a:txBody>
                  <a:tcPr/>
                </a:tc>
              </a:tr>
            </a:tbl>
          </a:graphicData>
        </a:graphic>
      </p:graphicFrame>
    </p:spTree>
    <p:extLst>
      <p:ext uri="{BB962C8B-B14F-4D97-AF65-F5344CB8AC3E}">
        <p14:creationId xmlns="" xmlns:p14="http://schemas.microsoft.com/office/powerpoint/2010/main" val="967321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676400"/>
            <a:ext cx="8229600" cy="4454525"/>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a:lnSpc>
                <a:spcPct val="90000"/>
              </a:lnSpc>
            </a:pPr>
            <a:r>
              <a:rPr lang="en-US" dirty="0" smtClean="0"/>
              <a:t>Example of key generation:</a:t>
            </a:r>
          </a:p>
          <a:p>
            <a:pPr lvl="1">
              <a:lnSpc>
                <a:spcPct val="90000"/>
              </a:lnSpc>
            </a:pPr>
            <a:r>
              <a:rPr lang="en-US" sz="2400" dirty="0" smtClean="0"/>
              <a:t>Key:   </a:t>
            </a:r>
          </a:p>
          <a:p>
            <a:pPr lvl="1">
              <a:lnSpc>
                <a:spcPct val="90000"/>
              </a:lnSpc>
            </a:pPr>
            <a:r>
              <a:rPr lang="en-US" sz="2400" dirty="0" smtClean="0"/>
              <a:t>P10:    </a:t>
            </a:r>
          </a:p>
          <a:p>
            <a:pPr lvl="1">
              <a:lnSpc>
                <a:spcPct val="90000"/>
              </a:lnSpc>
            </a:pPr>
            <a:r>
              <a:rPr lang="en-US" sz="2400" dirty="0" smtClean="0"/>
              <a:t>Split:	 </a:t>
            </a:r>
          </a:p>
          <a:p>
            <a:pPr lvl="1">
              <a:lnSpc>
                <a:spcPct val="90000"/>
              </a:lnSpc>
            </a:pPr>
            <a:r>
              <a:rPr lang="en-US" sz="2400" dirty="0" err="1" smtClean="0"/>
              <a:t>Lshift</a:t>
            </a:r>
            <a:r>
              <a:rPr lang="en-US" sz="2400" dirty="0" smtClean="0"/>
              <a:t>:   </a:t>
            </a:r>
          </a:p>
          <a:p>
            <a:pPr lvl="1">
              <a:lnSpc>
                <a:spcPct val="90000"/>
              </a:lnSpc>
            </a:pPr>
            <a:r>
              <a:rPr lang="en-US" sz="2400" dirty="0" smtClean="0"/>
              <a:t>P8:	                                                                   	</a:t>
            </a:r>
          </a:p>
          <a:p>
            <a:pPr lvl="1">
              <a:lnSpc>
                <a:spcPct val="90000"/>
              </a:lnSpc>
            </a:pPr>
            <a:r>
              <a:rPr lang="en-US" sz="2400" dirty="0" smtClean="0"/>
              <a:t>2 </a:t>
            </a:r>
            <a:r>
              <a:rPr lang="en-US" sz="2400" dirty="0" err="1" smtClean="0"/>
              <a:t>Lshift</a:t>
            </a:r>
            <a:r>
              <a:rPr lang="en-US" sz="2400" dirty="0" smtClean="0"/>
              <a:t>: </a:t>
            </a:r>
          </a:p>
          <a:p>
            <a:pPr lvl="1">
              <a:lnSpc>
                <a:spcPct val="90000"/>
              </a:lnSpc>
            </a:pPr>
            <a:r>
              <a:rPr lang="en-US" sz="2400" dirty="0" smtClean="0"/>
              <a:t>P8:	 	</a:t>
            </a:r>
          </a:p>
        </p:txBody>
      </p:sp>
      <p:graphicFrame>
        <p:nvGraphicFramePr>
          <p:cNvPr id="3" name="Table 2"/>
          <p:cNvGraphicFramePr>
            <a:graphicFrameLocks noGrp="1"/>
          </p:cNvGraphicFramePr>
          <p:nvPr>
            <p:extLst>
              <p:ext uri="{D42A27DB-BD31-4B8C-83A1-F6EECF244321}">
                <p14:modId xmlns="" xmlns:p14="http://schemas.microsoft.com/office/powerpoint/2010/main" val="286320373"/>
              </p:ext>
            </p:extLst>
          </p:nvPr>
        </p:nvGraphicFramePr>
        <p:xfrm>
          <a:off x="2133600" y="2057400"/>
          <a:ext cx="4876800" cy="396240"/>
        </p:xfrm>
        <a:graphic>
          <a:graphicData uri="http://schemas.openxmlformats.org/drawingml/2006/table">
            <a:tbl>
              <a:tblPr firstRow="1" bandRow="1">
                <a:tableStyleId>{5C22544A-7EE6-4342-B048-85BDC9FD1C3A}</a:tableStyleId>
              </a:tblPr>
              <a:tblGrid>
                <a:gridCol w="487680"/>
                <a:gridCol w="487680"/>
                <a:gridCol w="487680"/>
                <a:gridCol w="487680"/>
                <a:gridCol w="487680"/>
                <a:gridCol w="487680"/>
                <a:gridCol w="487680"/>
                <a:gridCol w="487680"/>
                <a:gridCol w="487680"/>
                <a:gridCol w="487680"/>
              </a:tblGrid>
              <a:tr h="370840">
                <a:tc>
                  <a:txBody>
                    <a:bodyPr/>
                    <a:lstStyle/>
                    <a:p>
                      <a:pPr algn="ctr"/>
                      <a:r>
                        <a:rPr lang="en-US" sz="2000" dirty="0" smtClean="0">
                          <a:solidFill>
                            <a:srgbClr val="FF0000"/>
                          </a:solidFill>
                        </a:rPr>
                        <a:t>1</a:t>
                      </a:r>
                      <a:endParaRPr lang="en-US" sz="2000" dirty="0">
                        <a:solidFill>
                          <a:srgbClr val="FF0000"/>
                        </a:solidFill>
                      </a:endParaRPr>
                    </a:p>
                  </a:txBody>
                  <a:tcPr>
                    <a:solidFill>
                      <a:srgbClr val="FFFF00"/>
                    </a:solidFill>
                  </a:tcPr>
                </a:tc>
                <a:tc>
                  <a:txBody>
                    <a:bodyPr/>
                    <a:lstStyle/>
                    <a:p>
                      <a:pPr algn="ctr"/>
                      <a:r>
                        <a:rPr lang="en-US" sz="2000" dirty="0" smtClean="0">
                          <a:solidFill>
                            <a:srgbClr val="FF0000"/>
                          </a:solidFill>
                        </a:rPr>
                        <a:t>0</a:t>
                      </a:r>
                      <a:endParaRPr lang="en-US" sz="2000" dirty="0">
                        <a:solidFill>
                          <a:srgbClr val="FF0000"/>
                        </a:solidFill>
                      </a:endParaRPr>
                    </a:p>
                  </a:txBody>
                  <a:tcPr>
                    <a:solidFill>
                      <a:srgbClr val="FFFF00"/>
                    </a:solidFill>
                  </a:tcPr>
                </a:tc>
                <a:tc>
                  <a:txBody>
                    <a:bodyPr/>
                    <a:lstStyle/>
                    <a:p>
                      <a:pPr algn="ctr"/>
                      <a:r>
                        <a:rPr lang="en-US" sz="2000" dirty="0" smtClean="0">
                          <a:solidFill>
                            <a:srgbClr val="FF0000"/>
                          </a:solidFill>
                        </a:rPr>
                        <a:t>1</a:t>
                      </a:r>
                      <a:endParaRPr lang="en-US" sz="2000" dirty="0">
                        <a:solidFill>
                          <a:srgbClr val="FF0000"/>
                        </a:solidFill>
                      </a:endParaRPr>
                    </a:p>
                  </a:txBody>
                  <a:tcPr>
                    <a:solidFill>
                      <a:srgbClr val="FFFF00"/>
                    </a:solidFill>
                  </a:tcPr>
                </a:tc>
                <a:tc>
                  <a:txBody>
                    <a:bodyPr/>
                    <a:lstStyle/>
                    <a:p>
                      <a:pPr algn="ctr"/>
                      <a:r>
                        <a:rPr lang="en-US" sz="2000" dirty="0" smtClean="0">
                          <a:solidFill>
                            <a:srgbClr val="FF0000"/>
                          </a:solidFill>
                        </a:rPr>
                        <a:t>0</a:t>
                      </a:r>
                      <a:endParaRPr lang="en-US" sz="2000" dirty="0">
                        <a:solidFill>
                          <a:srgbClr val="FF0000"/>
                        </a:solidFill>
                      </a:endParaRPr>
                    </a:p>
                  </a:txBody>
                  <a:tcPr>
                    <a:solidFill>
                      <a:srgbClr val="FFFF00"/>
                    </a:solidFill>
                  </a:tcPr>
                </a:tc>
                <a:tc>
                  <a:txBody>
                    <a:bodyPr/>
                    <a:lstStyle/>
                    <a:p>
                      <a:pPr algn="ctr"/>
                      <a:r>
                        <a:rPr lang="en-US" sz="2000" dirty="0" smtClean="0">
                          <a:solidFill>
                            <a:srgbClr val="FF0000"/>
                          </a:solidFill>
                        </a:rPr>
                        <a:t>0</a:t>
                      </a:r>
                      <a:endParaRPr lang="en-US" sz="2000" dirty="0">
                        <a:solidFill>
                          <a:srgbClr val="FF0000"/>
                        </a:solidFill>
                      </a:endParaRPr>
                    </a:p>
                  </a:txBody>
                  <a:tcPr>
                    <a:solidFill>
                      <a:srgbClr val="FFFF00"/>
                    </a:solidFill>
                  </a:tcPr>
                </a:tc>
                <a:tc>
                  <a:txBody>
                    <a:bodyPr/>
                    <a:lstStyle/>
                    <a:p>
                      <a:pPr algn="ctr"/>
                      <a:r>
                        <a:rPr lang="en-US" sz="2000" dirty="0" smtClean="0">
                          <a:solidFill>
                            <a:srgbClr val="FF0000"/>
                          </a:solidFill>
                        </a:rPr>
                        <a:t>0</a:t>
                      </a:r>
                      <a:endParaRPr lang="en-US" sz="2000" dirty="0">
                        <a:solidFill>
                          <a:srgbClr val="FF0000"/>
                        </a:solidFill>
                      </a:endParaRPr>
                    </a:p>
                  </a:txBody>
                  <a:tcPr>
                    <a:solidFill>
                      <a:srgbClr val="FFFF00"/>
                    </a:solidFill>
                  </a:tcPr>
                </a:tc>
                <a:tc>
                  <a:txBody>
                    <a:bodyPr/>
                    <a:lstStyle/>
                    <a:p>
                      <a:pPr algn="ctr"/>
                      <a:r>
                        <a:rPr lang="en-US" sz="2000" dirty="0" smtClean="0">
                          <a:solidFill>
                            <a:srgbClr val="FF0000"/>
                          </a:solidFill>
                        </a:rPr>
                        <a:t>0</a:t>
                      </a:r>
                      <a:endParaRPr lang="en-US" sz="2000" dirty="0">
                        <a:solidFill>
                          <a:srgbClr val="FF0000"/>
                        </a:solidFill>
                      </a:endParaRPr>
                    </a:p>
                  </a:txBody>
                  <a:tcPr>
                    <a:solidFill>
                      <a:srgbClr val="FFFF00"/>
                    </a:solidFill>
                  </a:tcPr>
                </a:tc>
                <a:tc>
                  <a:txBody>
                    <a:bodyPr/>
                    <a:lstStyle/>
                    <a:p>
                      <a:pPr algn="ctr"/>
                      <a:r>
                        <a:rPr lang="en-US" sz="2000" dirty="0" smtClean="0">
                          <a:solidFill>
                            <a:srgbClr val="FF0000"/>
                          </a:solidFill>
                        </a:rPr>
                        <a:t>0</a:t>
                      </a:r>
                      <a:endParaRPr lang="en-US" sz="2000" dirty="0">
                        <a:solidFill>
                          <a:srgbClr val="FF0000"/>
                        </a:solidFill>
                      </a:endParaRPr>
                    </a:p>
                  </a:txBody>
                  <a:tcPr>
                    <a:solidFill>
                      <a:srgbClr val="FFFF00"/>
                    </a:solidFill>
                  </a:tcPr>
                </a:tc>
                <a:tc>
                  <a:txBody>
                    <a:bodyPr/>
                    <a:lstStyle/>
                    <a:p>
                      <a:pPr algn="ctr"/>
                      <a:r>
                        <a:rPr lang="en-US" sz="2000" dirty="0" smtClean="0">
                          <a:solidFill>
                            <a:srgbClr val="FF0000"/>
                          </a:solidFill>
                        </a:rPr>
                        <a:t>1</a:t>
                      </a:r>
                      <a:endParaRPr lang="en-US" sz="2000" dirty="0">
                        <a:solidFill>
                          <a:srgbClr val="FF0000"/>
                        </a:solidFill>
                      </a:endParaRPr>
                    </a:p>
                  </a:txBody>
                  <a:tcPr>
                    <a:solidFill>
                      <a:srgbClr val="FFFF00"/>
                    </a:solidFill>
                  </a:tcPr>
                </a:tc>
                <a:tc>
                  <a:txBody>
                    <a:bodyPr/>
                    <a:lstStyle/>
                    <a:p>
                      <a:pPr algn="ctr"/>
                      <a:r>
                        <a:rPr lang="en-US" sz="2000" dirty="0" smtClean="0">
                          <a:solidFill>
                            <a:srgbClr val="FF0000"/>
                          </a:solidFill>
                        </a:rPr>
                        <a:t>0</a:t>
                      </a:r>
                      <a:endParaRPr lang="en-US" sz="2000" dirty="0">
                        <a:solidFill>
                          <a:srgbClr val="FF0000"/>
                        </a:solidFill>
                      </a:endParaRPr>
                    </a:p>
                  </a:txBody>
                  <a:tcPr>
                    <a:solidFill>
                      <a:srgbClr val="FFFF00"/>
                    </a:solidFill>
                  </a:tcPr>
                </a:tc>
              </a:tr>
            </a:tbl>
          </a:graphicData>
        </a:graphic>
      </p:graphicFrame>
      <p:graphicFrame>
        <p:nvGraphicFramePr>
          <p:cNvPr id="4" name="Table 3"/>
          <p:cNvGraphicFramePr>
            <a:graphicFrameLocks noGrp="1"/>
          </p:cNvGraphicFramePr>
          <p:nvPr>
            <p:extLst>
              <p:ext uri="{D42A27DB-BD31-4B8C-83A1-F6EECF244321}">
                <p14:modId xmlns="" xmlns:p14="http://schemas.microsoft.com/office/powerpoint/2010/main" val="364519455"/>
              </p:ext>
            </p:extLst>
          </p:nvPr>
        </p:nvGraphicFramePr>
        <p:xfrm>
          <a:off x="2133600" y="3773424"/>
          <a:ext cx="4038599" cy="396240"/>
        </p:xfrm>
        <a:graphic>
          <a:graphicData uri="http://schemas.openxmlformats.org/drawingml/2006/table">
            <a:tbl>
              <a:tblPr firstRow="1" bandRow="1">
                <a:tableStyleId>{5C22544A-7EE6-4342-B048-85BDC9FD1C3A}</a:tableStyleId>
              </a:tblPr>
              <a:tblGrid>
                <a:gridCol w="553233"/>
                <a:gridCol w="553233"/>
                <a:gridCol w="482491"/>
                <a:gridCol w="529652"/>
                <a:gridCol w="529652"/>
                <a:gridCol w="463446"/>
                <a:gridCol w="529652"/>
                <a:gridCol w="397240"/>
              </a:tblGrid>
              <a:tr h="370840">
                <a:tc>
                  <a:txBody>
                    <a:bodyPr/>
                    <a:lstStyle/>
                    <a:p>
                      <a:pPr algn="ctr"/>
                      <a:r>
                        <a:rPr lang="en-US" sz="2000" dirty="0" smtClean="0">
                          <a:solidFill>
                            <a:srgbClr val="FF0000"/>
                          </a:solidFill>
                        </a:rPr>
                        <a:t>1</a:t>
                      </a:r>
                      <a:endParaRPr lang="en-US" sz="2000" dirty="0">
                        <a:solidFill>
                          <a:srgbClr val="FF0000"/>
                        </a:solidFill>
                      </a:endParaRPr>
                    </a:p>
                  </a:txBody>
                  <a:tcPr>
                    <a:solidFill>
                      <a:srgbClr val="FFFF00"/>
                    </a:solidFill>
                  </a:tcPr>
                </a:tc>
                <a:tc>
                  <a:txBody>
                    <a:bodyPr/>
                    <a:lstStyle/>
                    <a:p>
                      <a:pPr algn="ctr"/>
                      <a:r>
                        <a:rPr lang="en-US" sz="2000" dirty="0" smtClean="0">
                          <a:solidFill>
                            <a:srgbClr val="FF0000"/>
                          </a:solidFill>
                        </a:rPr>
                        <a:t>0</a:t>
                      </a:r>
                      <a:endParaRPr lang="en-US" sz="2000" dirty="0">
                        <a:solidFill>
                          <a:srgbClr val="FF0000"/>
                        </a:solidFill>
                      </a:endParaRPr>
                    </a:p>
                  </a:txBody>
                  <a:tcPr>
                    <a:solidFill>
                      <a:srgbClr val="FFFF00"/>
                    </a:solidFill>
                  </a:tcPr>
                </a:tc>
                <a:tc>
                  <a:txBody>
                    <a:bodyPr/>
                    <a:lstStyle/>
                    <a:p>
                      <a:pPr algn="ctr"/>
                      <a:r>
                        <a:rPr lang="en-US" sz="2000" dirty="0" smtClean="0">
                          <a:solidFill>
                            <a:srgbClr val="FF0000"/>
                          </a:solidFill>
                        </a:rPr>
                        <a:t>1</a:t>
                      </a:r>
                      <a:endParaRPr lang="en-US" sz="2000" dirty="0">
                        <a:solidFill>
                          <a:srgbClr val="FF0000"/>
                        </a:solidFill>
                      </a:endParaRPr>
                    </a:p>
                  </a:txBody>
                  <a:tcPr>
                    <a:solidFill>
                      <a:srgbClr val="FFFF00"/>
                    </a:solidFill>
                  </a:tcPr>
                </a:tc>
                <a:tc>
                  <a:txBody>
                    <a:bodyPr/>
                    <a:lstStyle/>
                    <a:p>
                      <a:pPr algn="ctr"/>
                      <a:r>
                        <a:rPr lang="en-US" sz="2000" dirty="0" smtClean="0">
                          <a:solidFill>
                            <a:srgbClr val="FF0000"/>
                          </a:solidFill>
                        </a:rPr>
                        <a:t>0</a:t>
                      </a:r>
                      <a:endParaRPr lang="en-US" sz="2000" dirty="0">
                        <a:solidFill>
                          <a:srgbClr val="FF0000"/>
                        </a:solidFill>
                      </a:endParaRPr>
                    </a:p>
                  </a:txBody>
                  <a:tcPr>
                    <a:solidFill>
                      <a:srgbClr val="FFFF00"/>
                    </a:solidFill>
                  </a:tcPr>
                </a:tc>
                <a:tc>
                  <a:txBody>
                    <a:bodyPr/>
                    <a:lstStyle/>
                    <a:p>
                      <a:pPr algn="ctr"/>
                      <a:r>
                        <a:rPr lang="en-US" sz="2000" dirty="0" smtClean="0">
                          <a:solidFill>
                            <a:srgbClr val="FF0000"/>
                          </a:solidFill>
                        </a:rPr>
                        <a:t>0</a:t>
                      </a:r>
                      <a:endParaRPr lang="en-US" sz="2000" dirty="0">
                        <a:solidFill>
                          <a:srgbClr val="FF0000"/>
                        </a:solidFill>
                      </a:endParaRPr>
                    </a:p>
                  </a:txBody>
                  <a:tcPr>
                    <a:solidFill>
                      <a:srgbClr val="FFFF00"/>
                    </a:solidFill>
                  </a:tcPr>
                </a:tc>
                <a:tc>
                  <a:txBody>
                    <a:bodyPr/>
                    <a:lstStyle/>
                    <a:p>
                      <a:pPr algn="ctr"/>
                      <a:r>
                        <a:rPr lang="en-US" sz="2000" dirty="0" smtClean="0">
                          <a:solidFill>
                            <a:srgbClr val="FF0000"/>
                          </a:solidFill>
                        </a:rPr>
                        <a:t>1</a:t>
                      </a:r>
                      <a:endParaRPr lang="en-US" sz="2000" dirty="0">
                        <a:solidFill>
                          <a:srgbClr val="FF0000"/>
                        </a:solidFill>
                      </a:endParaRPr>
                    </a:p>
                  </a:txBody>
                  <a:tcPr>
                    <a:solidFill>
                      <a:srgbClr val="FFFF00"/>
                    </a:solidFill>
                  </a:tcPr>
                </a:tc>
                <a:tc>
                  <a:txBody>
                    <a:bodyPr/>
                    <a:lstStyle/>
                    <a:p>
                      <a:pPr algn="ctr"/>
                      <a:r>
                        <a:rPr lang="en-US" sz="2000" dirty="0" smtClean="0">
                          <a:solidFill>
                            <a:srgbClr val="FF0000"/>
                          </a:solidFill>
                        </a:rPr>
                        <a:t>0</a:t>
                      </a:r>
                      <a:endParaRPr lang="en-US" sz="2000" dirty="0">
                        <a:solidFill>
                          <a:srgbClr val="FF0000"/>
                        </a:solidFill>
                      </a:endParaRPr>
                    </a:p>
                  </a:txBody>
                  <a:tcPr>
                    <a:solidFill>
                      <a:srgbClr val="FFFF00"/>
                    </a:solidFill>
                  </a:tcPr>
                </a:tc>
                <a:tc>
                  <a:txBody>
                    <a:bodyPr/>
                    <a:lstStyle/>
                    <a:p>
                      <a:pPr algn="ctr"/>
                      <a:r>
                        <a:rPr lang="en-US" sz="2000" dirty="0" smtClean="0">
                          <a:solidFill>
                            <a:srgbClr val="FF0000"/>
                          </a:solidFill>
                        </a:rPr>
                        <a:t>0</a:t>
                      </a:r>
                      <a:endParaRPr lang="en-US" sz="2000" dirty="0">
                        <a:solidFill>
                          <a:srgbClr val="FF0000"/>
                        </a:solidFill>
                      </a:endParaRPr>
                    </a:p>
                  </a:txBody>
                  <a:tcPr>
                    <a:solidFill>
                      <a:srgbClr val="FFFF00"/>
                    </a:solidFill>
                  </a:tcPr>
                </a:tc>
              </a:tr>
            </a:tbl>
          </a:graphicData>
        </a:graphic>
      </p:graphicFrame>
      <p:graphicFrame>
        <p:nvGraphicFramePr>
          <p:cNvPr id="5" name="Table 4"/>
          <p:cNvGraphicFramePr>
            <a:graphicFrameLocks noGrp="1"/>
          </p:cNvGraphicFramePr>
          <p:nvPr>
            <p:extLst>
              <p:ext uri="{D42A27DB-BD31-4B8C-83A1-F6EECF244321}">
                <p14:modId xmlns="" xmlns:p14="http://schemas.microsoft.com/office/powerpoint/2010/main" val="858956574"/>
              </p:ext>
            </p:extLst>
          </p:nvPr>
        </p:nvGraphicFramePr>
        <p:xfrm>
          <a:off x="2133600" y="2514600"/>
          <a:ext cx="4876800" cy="396240"/>
        </p:xfrm>
        <a:graphic>
          <a:graphicData uri="http://schemas.openxmlformats.org/drawingml/2006/table">
            <a:tbl>
              <a:tblPr firstRow="1" bandRow="1">
                <a:tableStyleId>{5C22544A-7EE6-4342-B048-85BDC9FD1C3A}</a:tableStyleId>
              </a:tblPr>
              <a:tblGrid>
                <a:gridCol w="487680"/>
                <a:gridCol w="487680"/>
                <a:gridCol w="487680"/>
                <a:gridCol w="487680"/>
                <a:gridCol w="487680"/>
                <a:gridCol w="487680"/>
                <a:gridCol w="487680"/>
                <a:gridCol w="487680"/>
                <a:gridCol w="487680"/>
                <a:gridCol w="487680"/>
              </a:tblGrid>
              <a:tr h="370840">
                <a:tc>
                  <a:txBody>
                    <a:bodyPr/>
                    <a:lstStyle/>
                    <a:p>
                      <a:pPr algn="ctr"/>
                      <a:r>
                        <a:rPr lang="en-US" sz="2000" dirty="0" smtClean="0">
                          <a:solidFill>
                            <a:srgbClr val="FFFF00"/>
                          </a:solidFill>
                        </a:rPr>
                        <a:t>1</a:t>
                      </a:r>
                      <a:endParaRPr lang="en-US" sz="2000" dirty="0">
                        <a:solidFill>
                          <a:srgbClr val="FFFF00"/>
                        </a:solidFill>
                      </a:endParaRPr>
                    </a:p>
                  </a:txBody>
                  <a:tcPr/>
                </a:tc>
                <a:tc>
                  <a:txBody>
                    <a:bodyPr/>
                    <a:lstStyle/>
                    <a:p>
                      <a:pPr algn="ctr"/>
                      <a:r>
                        <a:rPr lang="en-US" sz="2000" dirty="0" smtClean="0">
                          <a:solidFill>
                            <a:srgbClr val="FFFF00"/>
                          </a:solidFill>
                        </a:rPr>
                        <a:t>0</a:t>
                      </a:r>
                      <a:endParaRPr lang="en-US" sz="2000" dirty="0">
                        <a:solidFill>
                          <a:srgbClr val="FFFF00"/>
                        </a:solidFill>
                      </a:endParaRPr>
                    </a:p>
                  </a:txBody>
                  <a:tcPr/>
                </a:tc>
                <a:tc>
                  <a:txBody>
                    <a:bodyPr/>
                    <a:lstStyle/>
                    <a:p>
                      <a:pPr algn="ctr"/>
                      <a:r>
                        <a:rPr lang="en-US" sz="2000" dirty="0" smtClean="0">
                          <a:solidFill>
                            <a:srgbClr val="FFFF00"/>
                          </a:solidFill>
                        </a:rPr>
                        <a:t>0</a:t>
                      </a:r>
                      <a:endParaRPr lang="en-US" sz="2000" dirty="0">
                        <a:solidFill>
                          <a:srgbClr val="FFFF00"/>
                        </a:solidFill>
                      </a:endParaRPr>
                    </a:p>
                  </a:txBody>
                  <a:tcPr/>
                </a:tc>
                <a:tc>
                  <a:txBody>
                    <a:bodyPr/>
                    <a:lstStyle/>
                    <a:p>
                      <a:pPr algn="ctr"/>
                      <a:r>
                        <a:rPr lang="en-US" sz="2000" dirty="0" smtClean="0">
                          <a:solidFill>
                            <a:srgbClr val="FFFF00"/>
                          </a:solidFill>
                        </a:rPr>
                        <a:t>0</a:t>
                      </a:r>
                      <a:endParaRPr lang="en-US" sz="2000" dirty="0">
                        <a:solidFill>
                          <a:srgbClr val="FFFF00"/>
                        </a:solidFill>
                      </a:endParaRPr>
                    </a:p>
                  </a:txBody>
                  <a:tcPr/>
                </a:tc>
                <a:tc>
                  <a:txBody>
                    <a:bodyPr/>
                    <a:lstStyle/>
                    <a:p>
                      <a:pPr algn="ctr"/>
                      <a:r>
                        <a:rPr lang="en-US" sz="2000" dirty="0" smtClean="0">
                          <a:solidFill>
                            <a:srgbClr val="FFFF00"/>
                          </a:solidFill>
                        </a:rPr>
                        <a:t>0</a:t>
                      </a:r>
                      <a:endParaRPr lang="en-US" sz="2000" dirty="0">
                        <a:solidFill>
                          <a:srgbClr val="FFFF00"/>
                        </a:solidFill>
                      </a:endParaRPr>
                    </a:p>
                  </a:txBody>
                  <a:tcPr/>
                </a:tc>
                <a:tc>
                  <a:txBody>
                    <a:bodyPr/>
                    <a:lstStyle/>
                    <a:p>
                      <a:pPr algn="ctr"/>
                      <a:r>
                        <a:rPr lang="en-US" sz="2000" dirty="0" smtClean="0">
                          <a:solidFill>
                            <a:srgbClr val="FFFF00"/>
                          </a:solidFill>
                        </a:rPr>
                        <a:t>0</a:t>
                      </a:r>
                      <a:endParaRPr lang="en-US" sz="2000" dirty="0">
                        <a:solidFill>
                          <a:srgbClr val="FFFF00"/>
                        </a:solidFill>
                      </a:endParaRPr>
                    </a:p>
                  </a:txBody>
                  <a:tcPr/>
                </a:tc>
                <a:tc>
                  <a:txBody>
                    <a:bodyPr/>
                    <a:lstStyle/>
                    <a:p>
                      <a:pPr algn="ctr"/>
                      <a:r>
                        <a:rPr lang="en-US" sz="2000" dirty="0" smtClean="0">
                          <a:solidFill>
                            <a:srgbClr val="FFFF00"/>
                          </a:solidFill>
                        </a:rPr>
                        <a:t>1</a:t>
                      </a:r>
                      <a:endParaRPr lang="en-US" sz="2000" dirty="0">
                        <a:solidFill>
                          <a:srgbClr val="FFFF00"/>
                        </a:solidFill>
                      </a:endParaRPr>
                    </a:p>
                  </a:txBody>
                  <a:tcPr/>
                </a:tc>
                <a:tc>
                  <a:txBody>
                    <a:bodyPr/>
                    <a:lstStyle/>
                    <a:p>
                      <a:pPr algn="ctr"/>
                      <a:r>
                        <a:rPr lang="en-US" sz="2000" dirty="0" smtClean="0">
                          <a:solidFill>
                            <a:srgbClr val="FFFF00"/>
                          </a:solidFill>
                        </a:rPr>
                        <a:t>1</a:t>
                      </a:r>
                      <a:endParaRPr lang="en-US" sz="2000" dirty="0">
                        <a:solidFill>
                          <a:srgbClr val="FFFF00"/>
                        </a:solidFill>
                      </a:endParaRPr>
                    </a:p>
                  </a:txBody>
                  <a:tcPr/>
                </a:tc>
                <a:tc>
                  <a:txBody>
                    <a:bodyPr/>
                    <a:lstStyle/>
                    <a:p>
                      <a:pPr algn="ctr"/>
                      <a:r>
                        <a:rPr lang="en-US" sz="2000" dirty="0" smtClean="0">
                          <a:solidFill>
                            <a:srgbClr val="FFFF00"/>
                          </a:solidFill>
                        </a:rPr>
                        <a:t>0</a:t>
                      </a:r>
                      <a:endParaRPr lang="en-US" sz="2000" dirty="0">
                        <a:solidFill>
                          <a:srgbClr val="FFFF00"/>
                        </a:solidFill>
                      </a:endParaRPr>
                    </a:p>
                  </a:txBody>
                  <a:tcPr/>
                </a:tc>
                <a:tc>
                  <a:txBody>
                    <a:bodyPr/>
                    <a:lstStyle/>
                    <a:p>
                      <a:pPr algn="ctr"/>
                      <a:r>
                        <a:rPr lang="en-US" sz="2000" dirty="0" smtClean="0">
                          <a:solidFill>
                            <a:srgbClr val="FFFF00"/>
                          </a:solidFill>
                        </a:rPr>
                        <a:t>0</a:t>
                      </a:r>
                      <a:endParaRPr lang="en-US" sz="2000" dirty="0">
                        <a:solidFill>
                          <a:srgbClr val="FFFF00"/>
                        </a:solidFill>
                      </a:endParaRPr>
                    </a:p>
                  </a:txBody>
                  <a:tcPr/>
                </a:tc>
              </a:tr>
            </a:tbl>
          </a:graphicData>
        </a:graphic>
      </p:graphicFrame>
      <p:graphicFrame>
        <p:nvGraphicFramePr>
          <p:cNvPr id="6" name="Table 5"/>
          <p:cNvGraphicFramePr>
            <a:graphicFrameLocks noGrp="1"/>
          </p:cNvGraphicFramePr>
          <p:nvPr>
            <p:extLst>
              <p:ext uri="{D42A27DB-BD31-4B8C-83A1-F6EECF244321}">
                <p14:modId xmlns="" xmlns:p14="http://schemas.microsoft.com/office/powerpoint/2010/main" val="4023713107"/>
              </p:ext>
            </p:extLst>
          </p:nvPr>
        </p:nvGraphicFramePr>
        <p:xfrm>
          <a:off x="2133600" y="2971800"/>
          <a:ext cx="4876800" cy="396240"/>
        </p:xfrm>
        <a:graphic>
          <a:graphicData uri="http://schemas.openxmlformats.org/drawingml/2006/table">
            <a:tbl>
              <a:tblPr firstRow="1" bandRow="1">
                <a:tableStyleId>{5C22544A-7EE6-4342-B048-85BDC9FD1C3A}</a:tableStyleId>
              </a:tblPr>
              <a:tblGrid>
                <a:gridCol w="487680"/>
                <a:gridCol w="487680"/>
                <a:gridCol w="487680"/>
                <a:gridCol w="487680"/>
                <a:gridCol w="487680"/>
                <a:gridCol w="487680"/>
                <a:gridCol w="487680"/>
                <a:gridCol w="487680"/>
                <a:gridCol w="487680"/>
                <a:gridCol w="487680"/>
              </a:tblGrid>
              <a:tr h="370840">
                <a:tc>
                  <a:txBody>
                    <a:bodyPr/>
                    <a:lstStyle/>
                    <a:p>
                      <a:pPr algn="ctr"/>
                      <a:r>
                        <a:rPr lang="en-US" sz="2000" dirty="0" smtClean="0">
                          <a:solidFill>
                            <a:srgbClr val="FFFF00"/>
                          </a:solidFill>
                        </a:rPr>
                        <a:t>1</a:t>
                      </a:r>
                      <a:endParaRPr lang="en-US" sz="2000" dirty="0">
                        <a:solidFill>
                          <a:srgbClr val="FFFF00"/>
                        </a:solidFill>
                      </a:endParaRPr>
                    </a:p>
                  </a:txBody>
                  <a:tcPr>
                    <a:solidFill>
                      <a:srgbClr val="92D050"/>
                    </a:solidFill>
                  </a:tcPr>
                </a:tc>
                <a:tc>
                  <a:txBody>
                    <a:bodyPr/>
                    <a:lstStyle/>
                    <a:p>
                      <a:pPr algn="ctr"/>
                      <a:r>
                        <a:rPr lang="en-US" sz="2000" dirty="0" smtClean="0">
                          <a:solidFill>
                            <a:srgbClr val="FFFF00"/>
                          </a:solidFill>
                        </a:rPr>
                        <a:t>0</a:t>
                      </a:r>
                      <a:endParaRPr lang="en-US" sz="2000" dirty="0">
                        <a:solidFill>
                          <a:srgbClr val="FFFF00"/>
                        </a:solidFill>
                      </a:endParaRPr>
                    </a:p>
                  </a:txBody>
                  <a:tcPr>
                    <a:solidFill>
                      <a:srgbClr val="92D050"/>
                    </a:solidFill>
                  </a:tcPr>
                </a:tc>
                <a:tc>
                  <a:txBody>
                    <a:bodyPr/>
                    <a:lstStyle/>
                    <a:p>
                      <a:pPr algn="ctr"/>
                      <a:r>
                        <a:rPr lang="en-US" sz="2000" dirty="0" smtClean="0">
                          <a:solidFill>
                            <a:srgbClr val="FFFF00"/>
                          </a:solidFill>
                        </a:rPr>
                        <a:t>0</a:t>
                      </a:r>
                      <a:endParaRPr lang="en-US" sz="2000" dirty="0">
                        <a:solidFill>
                          <a:srgbClr val="FFFF00"/>
                        </a:solidFill>
                      </a:endParaRPr>
                    </a:p>
                  </a:txBody>
                  <a:tcPr>
                    <a:solidFill>
                      <a:srgbClr val="92D050"/>
                    </a:solidFill>
                  </a:tcPr>
                </a:tc>
                <a:tc>
                  <a:txBody>
                    <a:bodyPr/>
                    <a:lstStyle/>
                    <a:p>
                      <a:pPr algn="ctr"/>
                      <a:r>
                        <a:rPr lang="en-US" sz="2000" dirty="0" smtClean="0">
                          <a:solidFill>
                            <a:srgbClr val="FFFF00"/>
                          </a:solidFill>
                        </a:rPr>
                        <a:t>0</a:t>
                      </a:r>
                      <a:endParaRPr lang="en-US" sz="2000" dirty="0">
                        <a:solidFill>
                          <a:srgbClr val="FFFF00"/>
                        </a:solidFill>
                      </a:endParaRPr>
                    </a:p>
                  </a:txBody>
                  <a:tcPr>
                    <a:solidFill>
                      <a:srgbClr val="92D050"/>
                    </a:solidFill>
                  </a:tcPr>
                </a:tc>
                <a:tc>
                  <a:txBody>
                    <a:bodyPr/>
                    <a:lstStyle/>
                    <a:p>
                      <a:pPr algn="ctr"/>
                      <a:r>
                        <a:rPr lang="en-US" sz="2000" dirty="0" smtClean="0">
                          <a:solidFill>
                            <a:srgbClr val="FFFF00"/>
                          </a:solidFill>
                        </a:rPr>
                        <a:t>0</a:t>
                      </a:r>
                      <a:endParaRPr lang="en-US" sz="2000" dirty="0">
                        <a:solidFill>
                          <a:srgbClr val="FFFF00"/>
                        </a:solidFill>
                      </a:endParaRPr>
                    </a:p>
                  </a:txBody>
                  <a:tcPr>
                    <a:solidFill>
                      <a:srgbClr val="92D050"/>
                    </a:solidFill>
                  </a:tcPr>
                </a:tc>
                <a:tc>
                  <a:txBody>
                    <a:bodyPr/>
                    <a:lstStyle/>
                    <a:p>
                      <a:pPr algn="ctr"/>
                      <a:r>
                        <a:rPr lang="en-US" sz="2000" dirty="0" smtClean="0">
                          <a:solidFill>
                            <a:srgbClr val="FFFF00"/>
                          </a:solidFill>
                        </a:rPr>
                        <a:t>0</a:t>
                      </a:r>
                      <a:endParaRPr lang="en-US" sz="2000" dirty="0">
                        <a:solidFill>
                          <a:srgbClr val="FFFF00"/>
                        </a:solidFill>
                      </a:endParaRPr>
                    </a:p>
                  </a:txBody>
                  <a:tcPr/>
                </a:tc>
                <a:tc>
                  <a:txBody>
                    <a:bodyPr/>
                    <a:lstStyle/>
                    <a:p>
                      <a:pPr algn="ctr"/>
                      <a:r>
                        <a:rPr lang="en-US" sz="2000" dirty="0" smtClean="0">
                          <a:solidFill>
                            <a:srgbClr val="FFFF00"/>
                          </a:solidFill>
                        </a:rPr>
                        <a:t>1</a:t>
                      </a:r>
                      <a:endParaRPr lang="en-US" sz="2000" dirty="0">
                        <a:solidFill>
                          <a:srgbClr val="FFFF00"/>
                        </a:solidFill>
                      </a:endParaRPr>
                    </a:p>
                  </a:txBody>
                  <a:tcPr/>
                </a:tc>
                <a:tc>
                  <a:txBody>
                    <a:bodyPr/>
                    <a:lstStyle/>
                    <a:p>
                      <a:pPr algn="ctr"/>
                      <a:r>
                        <a:rPr lang="en-US" sz="2000" dirty="0" smtClean="0">
                          <a:solidFill>
                            <a:srgbClr val="FFFF00"/>
                          </a:solidFill>
                        </a:rPr>
                        <a:t>1</a:t>
                      </a:r>
                      <a:endParaRPr lang="en-US" sz="2000" dirty="0">
                        <a:solidFill>
                          <a:srgbClr val="FFFF00"/>
                        </a:solidFill>
                      </a:endParaRPr>
                    </a:p>
                  </a:txBody>
                  <a:tcPr/>
                </a:tc>
                <a:tc>
                  <a:txBody>
                    <a:bodyPr/>
                    <a:lstStyle/>
                    <a:p>
                      <a:pPr algn="ctr"/>
                      <a:r>
                        <a:rPr lang="en-US" sz="2000" dirty="0" smtClean="0">
                          <a:solidFill>
                            <a:srgbClr val="FFFF00"/>
                          </a:solidFill>
                        </a:rPr>
                        <a:t>0</a:t>
                      </a:r>
                      <a:endParaRPr lang="en-US" sz="2000" dirty="0">
                        <a:solidFill>
                          <a:srgbClr val="FFFF00"/>
                        </a:solidFill>
                      </a:endParaRPr>
                    </a:p>
                  </a:txBody>
                  <a:tcPr/>
                </a:tc>
                <a:tc>
                  <a:txBody>
                    <a:bodyPr/>
                    <a:lstStyle/>
                    <a:p>
                      <a:pPr algn="ctr"/>
                      <a:r>
                        <a:rPr lang="en-US" sz="2000" dirty="0" smtClean="0">
                          <a:solidFill>
                            <a:srgbClr val="FFFF00"/>
                          </a:solidFill>
                        </a:rPr>
                        <a:t>0</a:t>
                      </a:r>
                      <a:endParaRPr lang="en-US" sz="2000" dirty="0">
                        <a:solidFill>
                          <a:srgbClr val="FFFF00"/>
                        </a:solidFill>
                      </a:endParaRPr>
                    </a:p>
                  </a:txBody>
                  <a:tcPr/>
                </a:tc>
              </a:tr>
            </a:tbl>
          </a:graphicData>
        </a:graphic>
      </p:graphicFrame>
      <p:graphicFrame>
        <p:nvGraphicFramePr>
          <p:cNvPr id="7" name="Table 6"/>
          <p:cNvGraphicFramePr>
            <a:graphicFrameLocks noGrp="1"/>
          </p:cNvGraphicFramePr>
          <p:nvPr>
            <p:extLst>
              <p:ext uri="{D42A27DB-BD31-4B8C-83A1-F6EECF244321}">
                <p14:modId xmlns="" xmlns:p14="http://schemas.microsoft.com/office/powerpoint/2010/main" val="1840336506"/>
              </p:ext>
            </p:extLst>
          </p:nvPr>
        </p:nvGraphicFramePr>
        <p:xfrm>
          <a:off x="4572000" y="3352800"/>
          <a:ext cx="2438400" cy="396240"/>
        </p:xfrm>
        <a:graphic>
          <a:graphicData uri="http://schemas.openxmlformats.org/drawingml/2006/table">
            <a:tbl>
              <a:tblPr firstRow="1" bandRow="1">
                <a:tableStyleId>{5C22544A-7EE6-4342-B048-85BDC9FD1C3A}</a:tableStyleId>
              </a:tblPr>
              <a:tblGrid>
                <a:gridCol w="487680"/>
                <a:gridCol w="487680"/>
                <a:gridCol w="487680"/>
                <a:gridCol w="487680"/>
                <a:gridCol w="487680"/>
              </a:tblGrid>
              <a:tr h="370840">
                <a:tc>
                  <a:txBody>
                    <a:bodyPr/>
                    <a:lstStyle/>
                    <a:p>
                      <a:pPr algn="ctr"/>
                      <a:r>
                        <a:rPr lang="en-US" sz="2000" dirty="0" smtClean="0">
                          <a:solidFill>
                            <a:srgbClr val="0070C0"/>
                          </a:solidFill>
                        </a:rPr>
                        <a:t>1</a:t>
                      </a:r>
                      <a:endParaRPr lang="en-US" sz="2000" dirty="0">
                        <a:solidFill>
                          <a:srgbClr val="0070C0"/>
                        </a:solidFill>
                      </a:endParaRPr>
                    </a:p>
                  </a:txBody>
                  <a:tcPr>
                    <a:solidFill>
                      <a:srgbClr val="FFFF00"/>
                    </a:solidFill>
                  </a:tcPr>
                </a:tc>
                <a:tc>
                  <a:txBody>
                    <a:bodyPr/>
                    <a:lstStyle/>
                    <a:p>
                      <a:pPr algn="ctr"/>
                      <a:r>
                        <a:rPr lang="en-US" sz="2000" dirty="0" smtClean="0">
                          <a:solidFill>
                            <a:srgbClr val="0070C0"/>
                          </a:solidFill>
                        </a:rPr>
                        <a:t>1</a:t>
                      </a:r>
                      <a:endParaRPr lang="en-US" sz="2000" dirty="0">
                        <a:solidFill>
                          <a:srgbClr val="0070C0"/>
                        </a:solidFill>
                      </a:endParaRPr>
                    </a:p>
                  </a:txBody>
                  <a:tcPr>
                    <a:solidFill>
                      <a:srgbClr val="FFFF00"/>
                    </a:solidFill>
                  </a:tcPr>
                </a:tc>
                <a:tc>
                  <a:txBody>
                    <a:bodyPr/>
                    <a:lstStyle/>
                    <a:p>
                      <a:pPr algn="ctr"/>
                      <a:r>
                        <a:rPr lang="en-US" sz="2000" dirty="0" smtClean="0">
                          <a:solidFill>
                            <a:srgbClr val="0070C0"/>
                          </a:solidFill>
                        </a:rPr>
                        <a:t>0</a:t>
                      </a:r>
                      <a:endParaRPr lang="en-US" sz="2000" dirty="0">
                        <a:solidFill>
                          <a:srgbClr val="0070C0"/>
                        </a:solidFill>
                      </a:endParaRPr>
                    </a:p>
                  </a:txBody>
                  <a:tcPr>
                    <a:solidFill>
                      <a:srgbClr val="FFFF00"/>
                    </a:solidFill>
                  </a:tcPr>
                </a:tc>
                <a:tc>
                  <a:txBody>
                    <a:bodyPr/>
                    <a:lstStyle/>
                    <a:p>
                      <a:pPr algn="ctr"/>
                      <a:r>
                        <a:rPr lang="en-US" sz="2000" dirty="0" smtClean="0">
                          <a:solidFill>
                            <a:srgbClr val="0070C0"/>
                          </a:solidFill>
                        </a:rPr>
                        <a:t>0</a:t>
                      </a:r>
                      <a:endParaRPr lang="en-US" sz="2000" dirty="0">
                        <a:solidFill>
                          <a:srgbClr val="0070C0"/>
                        </a:solidFill>
                      </a:endParaRPr>
                    </a:p>
                  </a:txBody>
                  <a:tcPr>
                    <a:solidFill>
                      <a:srgbClr val="FFFF00"/>
                    </a:solidFill>
                  </a:tcPr>
                </a:tc>
                <a:tc>
                  <a:txBody>
                    <a:bodyPr/>
                    <a:lstStyle/>
                    <a:p>
                      <a:pPr algn="ctr"/>
                      <a:r>
                        <a:rPr lang="en-US" sz="2000" dirty="0" smtClean="0">
                          <a:solidFill>
                            <a:srgbClr val="0070C0"/>
                          </a:solidFill>
                        </a:rPr>
                        <a:t>0</a:t>
                      </a:r>
                      <a:endParaRPr lang="en-US" sz="2000" dirty="0">
                        <a:solidFill>
                          <a:srgbClr val="0070C0"/>
                        </a:solidFill>
                      </a:endParaRPr>
                    </a:p>
                  </a:txBody>
                  <a:tcPr>
                    <a:solidFill>
                      <a:srgbClr val="FFFF00"/>
                    </a:solidFill>
                  </a:tcPr>
                </a:tc>
              </a:tr>
            </a:tbl>
          </a:graphicData>
        </a:graphic>
      </p:graphicFrame>
      <p:graphicFrame>
        <p:nvGraphicFramePr>
          <p:cNvPr id="8" name="Table 7"/>
          <p:cNvGraphicFramePr>
            <a:graphicFrameLocks noGrp="1"/>
          </p:cNvGraphicFramePr>
          <p:nvPr>
            <p:extLst>
              <p:ext uri="{D42A27DB-BD31-4B8C-83A1-F6EECF244321}">
                <p14:modId xmlns="" xmlns:p14="http://schemas.microsoft.com/office/powerpoint/2010/main" val="3806878468"/>
              </p:ext>
            </p:extLst>
          </p:nvPr>
        </p:nvGraphicFramePr>
        <p:xfrm>
          <a:off x="2133600" y="3352800"/>
          <a:ext cx="2438400" cy="396240"/>
        </p:xfrm>
        <a:graphic>
          <a:graphicData uri="http://schemas.openxmlformats.org/drawingml/2006/table">
            <a:tbl>
              <a:tblPr firstRow="1" bandRow="1">
                <a:tableStyleId>{5C22544A-7EE6-4342-B048-85BDC9FD1C3A}</a:tableStyleId>
              </a:tblPr>
              <a:tblGrid>
                <a:gridCol w="487680"/>
                <a:gridCol w="487680"/>
                <a:gridCol w="472440"/>
                <a:gridCol w="502920"/>
                <a:gridCol w="487680"/>
              </a:tblGrid>
              <a:tr h="370840">
                <a:tc>
                  <a:txBody>
                    <a:bodyPr/>
                    <a:lstStyle/>
                    <a:p>
                      <a:pPr algn="ctr"/>
                      <a:r>
                        <a:rPr lang="en-US" sz="2000" dirty="0" smtClean="0">
                          <a:solidFill>
                            <a:srgbClr val="FF0066"/>
                          </a:solidFill>
                        </a:rPr>
                        <a:t>0</a:t>
                      </a:r>
                      <a:endParaRPr lang="en-US" sz="2000" dirty="0">
                        <a:solidFill>
                          <a:srgbClr val="FF0066"/>
                        </a:solidFill>
                      </a:endParaRPr>
                    </a:p>
                  </a:txBody>
                  <a:tcPr>
                    <a:solidFill>
                      <a:srgbClr val="00B050"/>
                    </a:solidFill>
                  </a:tcPr>
                </a:tc>
                <a:tc>
                  <a:txBody>
                    <a:bodyPr/>
                    <a:lstStyle/>
                    <a:p>
                      <a:pPr algn="ctr"/>
                      <a:r>
                        <a:rPr lang="en-US" sz="2000" dirty="0" smtClean="0">
                          <a:solidFill>
                            <a:srgbClr val="FF0066"/>
                          </a:solidFill>
                        </a:rPr>
                        <a:t>0</a:t>
                      </a:r>
                      <a:endParaRPr lang="en-US" sz="2000" dirty="0">
                        <a:solidFill>
                          <a:srgbClr val="FF0066"/>
                        </a:solidFill>
                      </a:endParaRPr>
                    </a:p>
                  </a:txBody>
                  <a:tcPr>
                    <a:solidFill>
                      <a:srgbClr val="00B050"/>
                    </a:solidFill>
                  </a:tcPr>
                </a:tc>
                <a:tc>
                  <a:txBody>
                    <a:bodyPr/>
                    <a:lstStyle/>
                    <a:p>
                      <a:pPr algn="ctr"/>
                      <a:r>
                        <a:rPr lang="en-US" sz="2000" dirty="0" smtClean="0">
                          <a:solidFill>
                            <a:srgbClr val="FF0066"/>
                          </a:solidFill>
                        </a:rPr>
                        <a:t>0</a:t>
                      </a:r>
                      <a:endParaRPr lang="en-US" sz="2000" dirty="0">
                        <a:solidFill>
                          <a:srgbClr val="FF0066"/>
                        </a:solidFill>
                      </a:endParaRPr>
                    </a:p>
                  </a:txBody>
                  <a:tcPr>
                    <a:solidFill>
                      <a:srgbClr val="00B050"/>
                    </a:solidFill>
                  </a:tcPr>
                </a:tc>
                <a:tc>
                  <a:txBody>
                    <a:bodyPr/>
                    <a:lstStyle/>
                    <a:p>
                      <a:pPr algn="ctr"/>
                      <a:r>
                        <a:rPr lang="en-US" sz="2000" dirty="0" smtClean="0">
                          <a:solidFill>
                            <a:srgbClr val="FF0066"/>
                          </a:solidFill>
                        </a:rPr>
                        <a:t>0</a:t>
                      </a:r>
                      <a:endParaRPr lang="en-US" sz="2000" dirty="0">
                        <a:solidFill>
                          <a:srgbClr val="FF0066"/>
                        </a:solidFill>
                      </a:endParaRPr>
                    </a:p>
                  </a:txBody>
                  <a:tcPr>
                    <a:solidFill>
                      <a:srgbClr val="00B050"/>
                    </a:solidFill>
                  </a:tcPr>
                </a:tc>
                <a:tc>
                  <a:txBody>
                    <a:bodyPr/>
                    <a:lstStyle/>
                    <a:p>
                      <a:pPr algn="ctr"/>
                      <a:r>
                        <a:rPr lang="en-US" sz="2000" dirty="0" smtClean="0">
                          <a:solidFill>
                            <a:srgbClr val="FF0066"/>
                          </a:solidFill>
                        </a:rPr>
                        <a:t>1</a:t>
                      </a:r>
                      <a:endParaRPr lang="en-US" sz="2000" dirty="0">
                        <a:solidFill>
                          <a:srgbClr val="FF0066"/>
                        </a:solidFill>
                      </a:endParaRPr>
                    </a:p>
                  </a:txBody>
                  <a:tcPr>
                    <a:solidFill>
                      <a:srgbClr val="00B050"/>
                    </a:solidFill>
                  </a:tcPr>
                </a:tc>
              </a:tr>
            </a:tbl>
          </a:graphicData>
        </a:graphic>
      </p:graphicFrame>
      <p:graphicFrame>
        <p:nvGraphicFramePr>
          <p:cNvPr id="9" name="Table 8"/>
          <p:cNvGraphicFramePr>
            <a:graphicFrameLocks noGrp="1"/>
          </p:cNvGraphicFramePr>
          <p:nvPr>
            <p:extLst>
              <p:ext uri="{D42A27DB-BD31-4B8C-83A1-F6EECF244321}">
                <p14:modId xmlns="" xmlns:p14="http://schemas.microsoft.com/office/powerpoint/2010/main" val="1010547881"/>
              </p:ext>
            </p:extLst>
          </p:nvPr>
        </p:nvGraphicFramePr>
        <p:xfrm>
          <a:off x="2286000" y="4191000"/>
          <a:ext cx="2438400" cy="396240"/>
        </p:xfrm>
        <a:graphic>
          <a:graphicData uri="http://schemas.openxmlformats.org/drawingml/2006/table">
            <a:tbl>
              <a:tblPr firstRow="1" bandRow="1">
                <a:tableStyleId>{5C22544A-7EE6-4342-B048-85BDC9FD1C3A}</a:tableStyleId>
              </a:tblPr>
              <a:tblGrid>
                <a:gridCol w="487680"/>
                <a:gridCol w="487680"/>
                <a:gridCol w="472440"/>
                <a:gridCol w="502920"/>
                <a:gridCol w="487680"/>
              </a:tblGrid>
              <a:tr h="370840">
                <a:tc>
                  <a:txBody>
                    <a:bodyPr/>
                    <a:lstStyle/>
                    <a:p>
                      <a:pPr algn="ctr"/>
                      <a:r>
                        <a:rPr lang="en-US" sz="2000" dirty="0" smtClean="0">
                          <a:solidFill>
                            <a:srgbClr val="FF0066"/>
                          </a:solidFill>
                        </a:rPr>
                        <a:t>0</a:t>
                      </a:r>
                      <a:endParaRPr lang="en-US" sz="2000" dirty="0">
                        <a:solidFill>
                          <a:srgbClr val="FF0066"/>
                        </a:solidFill>
                      </a:endParaRPr>
                    </a:p>
                  </a:txBody>
                  <a:tcPr>
                    <a:solidFill>
                      <a:srgbClr val="00B050"/>
                    </a:solidFill>
                  </a:tcPr>
                </a:tc>
                <a:tc>
                  <a:txBody>
                    <a:bodyPr/>
                    <a:lstStyle/>
                    <a:p>
                      <a:pPr algn="ctr"/>
                      <a:r>
                        <a:rPr lang="en-US" sz="2000" dirty="0" smtClean="0">
                          <a:solidFill>
                            <a:srgbClr val="FF0066"/>
                          </a:solidFill>
                        </a:rPr>
                        <a:t>0</a:t>
                      </a:r>
                      <a:endParaRPr lang="en-US" sz="2000" dirty="0">
                        <a:solidFill>
                          <a:srgbClr val="FF0066"/>
                        </a:solidFill>
                      </a:endParaRPr>
                    </a:p>
                  </a:txBody>
                  <a:tcPr>
                    <a:solidFill>
                      <a:srgbClr val="00B050"/>
                    </a:solidFill>
                  </a:tcPr>
                </a:tc>
                <a:tc>
                  <a:txBody>
                    <a:bodyPr/>
                    <a:lstStyle/>
                    <a:p>
                      <a:pPr algn="ctr"/>
                      <a:r>
                        <a:rPr lang="en-US" sz="2000" dirty="0" smtClean="0">
                          <a:solidFill>
                            <a:srgbClr val="FF0066"/>
                          </a:solidFill>
                        </a:rPr>
                        <a:t>1</a:t>
                      </a:r>
                      <a:endParaRPr lang="en-US" sz="2000" dirty="0">
                        <a:solidFill>
                          <a:srgbClr val="FF0066"/>
                        </a:solidFill>
                      </a:endParaRPr>
                    </a:p>
                  </a:txBody>
                  <a:tcPr>
                    <a:solidFill>
                      <a:srgbClr val="00B050"/>
                    </a:solidFill>
                  </a:tcPr>
                </a:tc>
                <a:tc>
                  <a:txBody>
                    <a:bodyPr/>
                    <a:lstStyle/>
                    <a:p>
                      <a:pPr algn="ctr"/>
                      <a:r>
                        <a:rPr lang="en-US" sz="2000" dirty="0" smtClean="0">
                          <a:solidFill>
                            <a:srgbClr val="FF0066"/>
                          </a:solidFill>
                        </a:rPr>
                        <a:t>0</a:t>
                      </a:r>
                      <a:endParaRPr lang="en-US" sz="2000" dirty="0">
                        <a:solidFill>
                          <a:srgbClr val="FF0066"/>
                        </a:solidFill>
                      </a:endParaRPr>
                    </a:p>
                  </a:txBody>
                  <a:tcPr>
                    <a:solidFill>
                      <a:srgbClr val="00B050"/>
                    </a:solidFill>
                  </a:tcPr>
                </a:tc>
                <a:tc>
                  <a:txBody>
                    <a:bodyPr/>
                    <a:lstStyle/>
                    <a:p>
                      <a:pPr algn="ctr"/>
                      <a:r>
                        <a:rPr lang="en-US" sz="2000" dirty="0" smtClean="0">
                          <a:solidFill>
                            <a:srgbClr val="FF0066"/>
                          </a:solidFill>
                        </a:rPr>
                        <a:t>0</a:t>
                      </a:r>
                      <a:endParaRPr lang="en-US" sz="2000" dirty="0">
                        <a:solidFill>
                          <a:srgbClr val="FF0066"/>
                        </a:solidFill>
                      </a:endParaRPr>
                    </a:p>
                  </a:txBody>
                  <a:tcPr>
                    <a:solidFill>
                      <a:srgbClr val="00B050"/>
                    </a:solidFill>
                  </a:tcPr>
                </a:tc>
              </a:tr>
            </a:tbl>
          </a:graphicData>
        </a:graphic>
      </p:graphicFrame>
      <p:graphicFrame>
        <p:nvGraphicFramePr>
          <p:cNvPr id="10" name="Table 9"/>
          <p:cNvGraphicFramePr>
            <a:graphicFrameLocks noGrp="1"/>
          </p:cNvGraphicFramePr>
          <p:nvPr>
            <p:extLst>
              <p:ext uri="{D42A27DB-BD31-4B8C-83A1-F6EECF244321}">
                <p14:modId xmlns="" xmlns:p14="http://schemas.microsoft.com/office/powerpoint/2010/main" val="3324701556"/>
              </p:ext>
            </p:extLst>
          </p:nvPr>
        </p:nvGraphicFramePr>
        <p:xfrm>
          <a:off x="4800600" y="4191000"/>
          <a:ext cx="2438400" cy="396240"/>
        </p:xfrm>
        <a:graphic>
          <a:graphicData uri="http://schemas.openxmlformats.org/drawingml/2006/table">
            <a:tbl>
              <a:tblPr firstRow="1" bandRow="1">
                <a:tableStyleId>{5C22544A-7EE6-4342-B048-85BDC9FD1C3A}</a:tableStyleId>
              </a:tblPr>
              <a:tblGrid>
                <a:gridCol w="487680"/>
                <a:gridCol w="487680"/>
                <a:gridCol w="487680"/>
                <a:gridCol w="487680"/>
                <a:gridCol w="487680"/>
              </a:tblGrid>
              <a:tr h="370840">
                <a:tc>
                  <a:txBody>
                    <a:bodyPr/>
                    <a:lstStyle/>
                    <a:p>
                      <a:pPr algn="ctr"/>
                      <a:r>
                        <a:rPr lang="en-US" sz="2000" dirty="0" smtClean="0">
                          <a:solidFill>
                            <a:srgbClr val="0070C0"/>
                          </a:solidFill>
                        </a:rPr>
                        <a:t>0</a:t>
                      </a:r>
                      <a:endParaRPr lang="en-US" sz="2000" dirty="0">
                        <a:solidFill>
                          <a:srgbClr val="0070C0"/>
                        </a:solidFill>
                      </a:endParaRPr>
                    </a:p>
                  </a:txBody>
                  <a:tcPr>
                    <a:solidFill>
                      <a:srgbClr val="FFFF00"/>
                    </a:solidFill>
                  </a:tcPr>
                </a:tc>
                <a:tc>
                  <a:txBody>
                    <a:bodyPr/>
                    <a:lstStyle/>
                    <a:p>
                      <a:pPr algn="ctr"/>
                      <a:r>
                        <a:rPr lang="en-US" sz="2000" dirty="0" smtClean="0">
                          <a:solidFill>
                            <a:srgbClr val="0070C0"/>
                          </a:solidFill>
                        </a:rPr>
                        <a:t>0</a:t>
                      </a:r>
                      <a:endParaRPr lang="en-US" sz="2000" dirty="0">
                        <a:solidFill>
                          <a:srgbClr val="0070C0"/>
                        </a:solidFill>
                      </a:endParaRPr>
                    </a:p>
                  </a:txBody>
                  <a:tcPr>
                    <a:solidFill>
                      <a:srgbClr val="FFFF00"/>
                    </a:solidFill>
                  </a:tcPr>
                </a:tc>
                <a:tc>
                  <a:txBody>
                    <a:bodyPr/>
                    <a:lstStyle/>
                    <a:p>
                      <a:pPr algn="ctr"/>
                      <a:r>
                        <a:rPr lang="en-US" sz="2000" dirty="0" smtClean="0">
                          <a:solidFill>
                            <a:srgbClr val="0070C0"/>
                          </a:solidFill>
                        </a:rPr>
                        <a:t>0</a:t>
                      </a:r>
                      <a:endParaRPr lang="en-US" sz="2000" dirty="0">
                        <a:solidFill>
                          <a:srgbClr val="0070C0"/>
                        </a:solidFill>
                      </a:endParaRPr>
                    </a:p>
                  </a:txBody>
                  <a:tcPr>
                    <a:solidFill>
                      <a:srgbClr val="FFFF00"/>
                    </a:solidFill>
                  </a:tcPr>
                </a:tc>
                <a:tc>
                  <a:txBody>
                    <a:bodyPr/>
                    <a:lstStyle/>
                    <a:p>
                      <a:pPr algn="ctr"/>
                      <a:r>
                        <a:rPr lang="en-US" sz="2000" dirty="0" smtClean="0">
                          <a:solidFill>
                            <a:srgbClr val="0070C0"/>
                          </a:solidFill>
                        </a:rPr>
                        <a:t>1</a:t>
                      </a:r>
                      <a:endParaRPr lang="en-US" sz="2000" dirty="0">
                        <a:solidFill>
                          <a:srgbClr val="0070C0"/>
                        </a:solidFill>
                      </a:endParaRPr>
                    </a:p>
                  </a:txBody>
                  <a:tcPr>
                    <a:solidFill>
                      <a:srgbClr val="FFFF00"/>
                    </a:solidFill>
                  </a:tcPr>
                </a:tc>
                <a:tc>
                  <a:txBody>
                    <a:bodyPr/>
                    <a:lstStyle/>
                    <a:p>
                      <a:pPr algn="ctr"/>
                      <a:r>
                        <a:rPr lang="en-US" sz="2000" dirty="0" smtClean="0">
                          <a:solidFill>
                            <a:srgbClr val="0070C0"/>
                          </a:solidFill>
                        </a:rPr>
                        <a:t>1</a:t>
                      </a:r>
                      <a:endParaRPr lang="en-US" sz="2000" dirty="0">
                        <a:solidFill>
                          <a:srgbClr val="0070C0"/>
                        </a:solidFill>
                      </a:endParaRPr>
                    </a:p>
                  </a:txBody>
                  <a:tcPr>
                    <a:solidFill>
                      <a:srgbClr val="FFFF00"/>
                    </a:solidFill>
                  </a:tcPr>
                </a:tc>
              </a:tr>
            </a:tbl>
          </a:graphicData>
        </a:graphic>
      </p:graphicFrame>
      <p:graphicFrame>
        <p:nvGraphicFramePr>
          <p:cNvPr id="11" name="Table 10"/>
          <p:cNvGraphicFramePr>
            <a:graphicFrameLocks noGrp="1"/>
          </p:cNvGraphicFramePr>
          <p:nvPr>
            <p:extLst>
              <p:ext uri="{D42A27DB-BD31-4B8C-83A1-F6EECF244321}">
                <p14:modId xmlns="" xmlns:p14="http://schemas.microsoft.com/office/powerpoint/2010/main" val="1949507134"/>
              </p:ext>
            </p:extLst>
          </p:nvPr>
        </p:nvGraphicFramePr>
        <p:xfrm>
          <a:off x="2286000" y="4648200"/>
          <a:ext cx="4038599" cy="396240"/>
        </p:xfrm>
        <a:graphic>
          <a:graphicData uri="http://schemas.openxmlformats.org/drawingml/2006/table">
            <a:tbl>
              <a:tblPr firstRow="1" bandRow="1">
                <a:tableStyleId>{5C22544A-7EE6-4342-B048-85BDC9FD1C3A}</a:tableStyleId>
              </a:tblPr>
              <a:tblGrid>
                <a:gridCol w="553233"/>
                <a:gridCol w="553233"/>
                <a:gridCol w="482491"/>
                <a:gridCol w="529652"/>
                <a:gridCol w="529652"/>
                <a:gridCol w="463446"/>
                <a:gridCol w="529652"/>
                <a:gridCol w="397240"/>
              </a:tblGrid>
              <a:tr h="370840">
                <a:tc>
                  <a:txBody>
                    <a:bodyPr/>
                    <a:lstStyle/>
                    <a:p>
                      <a:pPr algn="ctr"/>
                      <a:r>
                        <a:rPr lang="en-US" sz="2000" dirty="0" smtClean="0">
                          <a:solidFill>
                            <a:schemeClr val="tx1"/>
                          </a:solidFill>
                        </a:rPr>
                        <a:t>0</a:t>
                      </a:r>
                      <a:endParaRPr lang="en-US" sz="2000" dirty="0">
                        <a:solidFill>
                          <a:schemeClr val="tx1"/>
                        </a:solidFill>
                      </a:endParaRPr>
                    </a:p>
                  </a:txBody>
                  <a:tcPr>
                    <a:solidFill>
                      <a:srgbClr val="00B0F0"/>
                    </a:solidFill>
                  </a:tcPr>
                </a:tc>
                <a:tc>
                  <a:txBody>
                    <a:bodyPr/>
                    <a:lstStyle/>
                    <a:p>
                      <a:pPr algn="ctr"/>
                      <a:r>
                        <a:rPr lang="en-US" sz="2000" dirty="0" smtClean="0">
                          <a:solidFill>
                            <a:schemeClr val="tx1"/>
                          </a:solidFill>
                        </a:rPr>
                        <a:t>1</a:t>
                      </a:r>
                      <a:endParaRPr lang="en-US" sz="2000" dirty="0">
                        <a:solidFill>
                          <a:schemeClr val="tx1"/>
                        </a:solidFill>
                      </a:endParaRPr>
                    </a:p>
                  </a:txBody>
                  <a:tcPr>
                    <a:solidFill>
                      <a:srgbClr val="00B0F0"/>
                    </a:solidFill>
                  </a:tcPr>
                </a:tc>
                <a:tc>
                  <a:txBody>
                    <a:bodyPr/>
                    <a:lstStyle/>
                    <a:p>
                      <a:pPr algn="ctr"/>
                      <a:r>
                        <a:rPr lang="en-US" sz="2000" dirty="0" smtClean="0">
                          <a:solidFill>
                            <a:schemeClr val="tx1"/>
                          </a:solidFill>
                        </a:rPr>
                        <a:t>0</a:t>
                      </a:r>
                      <a:endParaRPr lang="en-US" sz="2000" dirty="0">
                        <a:solidFill>
                          <a:schemeClr val="tx1"/>
                        </a:solidFill>
                      </a:endParaRPr>
                    </a:p>
                  </a:txBody>
                  <a:tcPr>
                    <a:solidFill>
                      <a:srgbClr val="00B0F0"/>
                    </a:solidFill>
                  </a:tcPr>
                </a:tc>
                <a:tc>
                  <a:txBody>
                    <a:bodyPr/>
                    <a:lstStyle/>
                    <a:p>
                      <a:pPr algn="ctr"/>
                      <a:r>
                        <a:rPr lang="en-US" sz="2000" dirty="0" smtClean="0">
                          <a:solidFill>
                            <a:schemeClr val="tx1"/>
                          </a:solidFill>
                        </a:rPr>
                        <a:t>0</a:t>
                      </a:r>
                      <a:endParaRPr lang="en-US" sz="2000" dirty="0">
                        <a:solidFill>
                          <a:schemeClr val="tx1"/>
                        </a:solidFill>
                      </a:endParaRPr>
                    </a:p>
                  </a:txBody>
                  <a:tcPr>
                    <a:solidFill>
                      <a:srgbClr val="00B0F0"/>
                    </a:solidFill>
                  </a:tcPr>
                </a:tc>
                <a:tc>
                  <a:txBody>
                    <a:bodyPr/>
                    <a:lstStyle/>
                    <a:p>
                      <a:pPr algn="ctr"/>
                      <a:r>
                        <a:rPr lang="en-US" sz="2000" dirty="0" smtClean="0">
                          <a:solidFill>
                            <a:schemeClr val="tx1"/>
                          </a:solidFill>
                        </a:rPr>
                        <a:t>0</a:t>
                      </a:r>
                      <a:endParaRPr lang="en-US" sz="2000" dirty="0">
                        <a:solidFill>
                          <a:schemeClr val="tx1"/>
                        </a:solidFill>
                      </a:endParaRPr>
                    </a:p>
                  </a:txBody>
                  <a:tcPr>
                    <a:solidFill>
                      <a:srgbClr val="00B0F0"/>
                    </a:solidFill>
                  </a:tcPr>
                </a:tc>
                <a:tc>
                  <a:txBody>
                    <a:bodyPr/>
                    <a:lstStyle/>
                    <a:p>
                      <a:pPr algn="ctr"/>
                      <a:r>
                        <a:rPr lang="en-US" sz="2000" dirty="0" smtClean="0">
                          <a:solidFill>
                            <a:schemeClr val="tx1"/>
                          </a:solidFill>
                        </a:rPr>
                        <a:t>0</a:t>
                      </a:r>
                      <a:endParaRPr lang="en-US" sz="2000" dirty="0">
                        <a:solidFill>
                          <a:schemeClr val="tx1"/>
                        </a:solidFill>
                      </a:endParaRPr>
                    </a:p>
                  </a:txBody>
                  <a:tcPr>
                    <a:solidFill>
                      <a:srgbClr val="00B0F0"/>
                    </a:solidFill>
                  </a:tcPr>
                </a:tc>
                <a:tc>
                  <a:txBody>
                    <a:bodyPr/>
                    <a:lstStyle/>
                    <a:p>
                      <a:pPr algn="ctr"/>
                      <a:r>
                        <a:rPr lang="en-US" sz="2000" dirty="0" smtClean="0">
                          <a:solidFill>
                            <a:schemeClr val="tx1"/>
                          </a:solidFill>
                        </a:rPr>
                        <a:t>1</a:t>
                      </a:r>
                      <a:endParaRPr lang="en-US" sz="2000" dirty="0">
                        <a:solidFill>
                          <a:schemeClr val="tx1"/>
                        </a:solidFill>
                      </a:endParaRPr>
                    </a:p>
                  </a:txBody>
                  <a:tcPr>
                    <a:solidFill>
                      <a:srgbClr val="00B0F0"/>
                    </a:solidFill>
                  </a:tcPr>
                </a:tc>
                <a:tc>
                  <a:txBody>
                    <a:bodyPr/>
                    <a:lstStyle/>
                    <a:p>
                      <a:pPr algn="ctr"/>
                      <a:r>
                        <a:rPr lang="en-US" sz="2000" dirty="0" smtClean="0">
                          <a:solidFill>
                            <a:schemeClr val="tx1"/>
                          </a:solidFill>
                        </a:rPr>
                        <a:t>1</a:t>
                      </a:r>
                      <a:endParaRPr lang="en-US" sz="2000" dirty="0">
                        <a:solidFill>
                          <a:schemeClr val="tx1"/>
                        </a:solidFill>
                      </a:endParaRPr>
                    </a:p>
                  </a:txBody>
                  <a:tcPr>
                    <a:solidFill>
                      <a:srgbClr val="00B0F0"/>
                    </a:solidFill>
                  </a:tcPr>
                </a:tc>
              </a:tr>
            </a:tbl>
          </a:graphicData>
        </a:graphic>
      </p:graphicFrame>
      <p:sp>
        <p:nvSpPr>
          <p:cNvPr id="12" name="Rectangle 5"/>
          <p:cNvSpPr txBox="1">
            <a:spLocks noChangeArrowheads="1"/>
          </p:cNvSpPr>
          <p:nvPr/>
        </p:nvSpPr>
        <p:spPr>
          <a:xfrm>
            <a:off x="457200" y="430689"/>
            <a:ext cx="8964613" cy="490538"/>
          </a:xfrm>
          <a:prstGeom prst="rect">
            <a:avLst/>
          </a:prstGeom>
          <a:noFill/>
        </p:spPr>
        <p:txBody>
          <a:bodyPr/>
          <a:lst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en-AU" sz="3600" dirty="0" smtClean="0"/>
              <a:t>Simplified S-DES (S-DES Key Generation)</a:t>
            </a:r>
          </a:p>
        </p:txBody>
      </p:sp>
      <p:sp>
        <p:nvSpPr>
          <p:cNvPr id="13" name="TextBox 12"/>
          <p:cNvSpPr txBox="1"/>
          <p:nvPr/>
        </p:nvSpPr>
        <p:spPr>
          <a:xfrm>
            <a:off x="7162800" y="4724400"/>
            <a:ext cx="609600" cy="369332"/>
          </a:xfrm>
          <a:prstGeom prst="rect">
            <a:avLst/>
          </a:prstGeom>
          <a:noFill/>
        </p:spPr>
        <p:txBody>
          <a:bodyPr wrap="square" rtlCol="0">
            <a:spAutoFit/>
          </a:bodyPr>
          <a:lstStyle/>
          <a:p>
            <a:r>
              <a:rPr lang="en-US" dirty="0" smtClean="0"/>
              <a:t>K2</a:t>
            </a:r>
            <a:endParaRPr lang="en-US" dirty="0"/>
          </a:p>
        </p:txBody>
      </p:sp>
      <p:sp>
        <p:nvSpPr>
          <p:cNvPr id="14" name="TextBox 13"/>
          <p:cNvSpPr txBox="1"/>
          <p:nvPr/>
        </p:nvSpPr>
        <p:spPr>
          <a:xfrm>
            <a:off x="7086600" y="3733800"/>
            <a:ext cx="609600" cy="369332"/>
          </a:xfrm>
          <a:prstGeom prst="rect">
            <a:avLst/>
          </a:prstGeom>
          <a:noFill/>
          <a:ln w="34925">
            <a:noFill/>
          </a:ln>
          <a:scene3d>
            <a:camera prst="orthographicFront"/>
            <a:lightRig rig="threePt" dir="t"/>
          </a:scene3d>
          <a:sp3d prstMaterial="dkEdge"/>
        </p:spPr>
        <p:txBody>
          <a:bodyPr wrap="square" rtlCol="0">
            <a:spAutoFit/>
          </a:bodyPr>
          <a:lstStyle/>
          <a:p>
            <a:r>
              <a:rPr lang="en-US" dirty="0" smtClean="0"/>
              <a:t>K1</a:t>
            </a:r>
            <a:endParaRPr lang="en-US" dirty="0"/>
          </a:p>
        </p:txBody>
      </p:sp>
      <p:cxnSp>
        <p:nvCxnSpPr>
          <p:cNvPr id="16" name="Straight Arrow Connector 15"/>
          <p:cNvCxnSpPr/>
          <p:nvPr/>
        </p:nvCxnSpPr>
        <p:spPr>
          <a:xfrm flipH="1">
            <a:off x="6248400" y="3962400"/>
            <a:ext cx="685800" cy="0"/>
          </a:xfrm>
          <a:prstGeom prst="straightConnector1">
            <a:avLst/>
          </a:prstGeom>
          <a:ln w="53975" cmpd="sng">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324600" y="4876800"/>
            <a:ext cx="685800" cy="0"/>
          </a:xfrm>
          <a:prstGeom prst="straightConnector1">
            <a:avLst/>
          </a:prstGeom>
          <a:ln w="53975" cmpd="sng">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58231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mph" presetSubtype="0" fill="hold" nodeType="clickEffect">
                                  <p:stCondLst>
                                    <p:cond delay="0"/>
                                  </p:stCondLst>
                                  <p:childTnLst>
                                    <p:animRot by="21600000">
                                      <p:cBhvr>
                                        <p:cTn id="21" dur="2000" fill="hold"/>
                                        <p:tgtEl>
                                          <p:spTgt spid="8"/>
                                        </p:tgtEl>
                                        <p:attrNameLst>
                                          <p:attrName>r</p:attrName>
                                        </p:attrNameLst>
                                      </p:cBhvr>
                                    </p:animRot>
                                  </p:childTnLst>
                                </p:cTn>
                              </p:par>
                              <p:par>
                                <p:cTn id="22" presetID="32" presetClass="emph" presetSubtype="0" fill="hold" nodeType="withEffect">
                                  <p:stCondLst>
                                    <p:cond delay="0"/>
                                  </p:stCondLst>
                                  <p:childTnLst>
                                    <p:animRot by="120000">
                                      <p:cBhvr>
                                        <p:cTn id="23" dur="100" fill="hold">
                                          <p:stCondLst>
                                            <p:cond delay="0"/>
                                          </p:stCondLst>
                                        </p:cTn>
                                        <p:tgtEl>
                                          <p:spTgt spid="7"/>
                                        </p:tgtEl>
                                        <p:attrNameLst>
                                          <p:attrName>r</p:attrName>
                                        </p:attrNameLst>
                                      </p:cBhvr>
                                    </p:animRot>
                                    <p:animRot by="-240000">
                                      <p:cBhvr>
                                        <p:cTn id="24" dur="200" fill="hold">
                                          <p:stCondLst>
                                            <p:cond delay="200"/>
                                          </p:stCondLst>
                                        </p:cTn>
                                        <p:tgtEl>
                                          <p:spTgt spid="7"/>
                                        </p:tgtEl>
                                        <p:attrNameLst>
                                          <p:attrName>r</p:attrName>
                                        </p:attrNameLst>
                                      </p:cBhvr>
                                    </p:animRot>
                                    <p:animRot by="240000">
                                      <p:cBhvr>
                                        <p:cTn id="25" dur="200" fill="hold">
                                          <p:stCondLst>
                                            <p:cond delay="400"/>
                                          </p:stCondLst>
                                        </p:cTn>
                                        <p:tgtEl>
                                          <p:spTgt spid="7"/>
                                        </p:tgtEl>
                                        <p:attrNameLst>
                                          <p:attrName>r</p:attrName>
                                        </p:attrNameLst>
                                      </p:cBhvr>
                                    </p:animRot>
                                    <p:animRot by="-240000">
                                      <p:cBhvr>
                                        <p:cTn id="26" dur="200" fill="hold">
                                          <p:stCondLst>
                                            <p:cond delay="600"/>
                                          </p:stCondLst>
                                        </p:cTn>
                                        <p:tgtEl>
                                          <p:spTgt spid="7"/>
                                        </p:tgtEl>
                                        <p:attrNameLst>
                                          <p:attrName>r</p:attrName>
                                        </p:attrNameLst>
                                      </p:cBhvr>
                                    </p:animRot>
                                    <p:animRot by="120000">
                                      <p:cBhvr>
                                        <p:cTn id="27" dur="200" fill="hold">
                                          <p:stCondLst>
                                            <p:cond delay="800"/>
                                          </p:stCondLst>
                                        </p:cTn>
                                        <p:tgtEl>
                                          <p:spTgt spid="7"/>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down)">
                                      <p:cBhvr>
                                        <p:cTn id="49" dur="580">
                                          <p:stCondLst>
                                            <p:cond delay="0"/>
                                          </p:stCondLst>
                                        </p:cTn>
                                        <p:tgtEl>
                                          <p:spTgt spid="11"/>
                                        </p:tgtEl>
                                      </p:cBhvr>
                                    </p:animEffect>
                                    <p:anim calcmode="lin" valueType="num">
                                      <p:cBhvr>
                                        <p:cTn id="5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5" dur="26">
                                          <p:stCondLst>
                                            <p:cond delay="650"/>
                                          </p:stCondLst>
                                        </p:cTn>
                                        <p:tgtEl>
                                          <p:spTgt spid="11"/>
                                        </p:tgtEl>
                                      </p:cBhvr>
                                      <p:to x="100000" y="60000"/>
                                    </p:animScale>
                                    <p:animScale>
                                      <p:cBhvr>
                                        <p:cTn id="56" dur="166" decel="50000">
                                          <p:stCondLst>
                                            <p:cond delay="676"/>
                                          </p:stCondLst>
                                        </p:cTn>
                                        <p:tgtEl>
                                          <p:spTgt spid="11"/>
                                        </p:tgtEl>
                                      </p:cBhvr>
                                      <p:to x="100000" y="100000"/>
                                    </p:animScale>
                                    <p:animScale>
                                      <p:cBhvr>
                                        <p:cTn id="57" dur="26">
                                          <p:stCondLst>
                                            <p:cond delay="1312"/>
                                          </p:stCondLst>
                                        </p:cTn>
                                        <p:tgtEl>
                                          <p:spTgt spid="11"/>
                                        </p:tgtEl>
                                      </p:cBhvr>
                                      <p:to x="100000" y="80000"/>
                                    </p:animScale>
                                    <p:animScale>
                                      <p:cBhvr>
                                        <p:cTn id="58" dur="166" decel="50000">
                                          <p:stCondLst>
                                            <p:cond delay="1338"/>
                                          </p:stCondLst>
                                        </p:cTn>
                                        <p:tgtEl>
                                          <p:spTgt spid="11"/>
                                        </p:tgtEl>
                                      </p:cBhvr>
                                      <p:to x="100000" y="100000"/>
                                    </p:animScale>
                                    <p:animScale>
                                      <p:cBhvr>
                                        <p:cTn id="59" dur="26">
                                          <p:stCondLst>
                                            <p:cond delay="1642"/>
                                          </p:stCondLst>
                                        </p:cTn>
                                        <p:tgtEl>
                                          <p:spTgt spid="11"/>
                                        </p:tgtEl>
                                      </p:cBhvr>
                                      <p:to x="100000" y="90000"/>
                                    </p:animScale>
                                    <p:animScale>
                                      <p:cBhvr>
                                        <p:cTn id="60" dur="166" decel="50000">
                                          <p:stCondLst>
                                            <p:cond delay="1668"/>
                                          </p:stCondLst>
                                        </p:cTn>
                                        <p:tgtEl>
                                          <p:spTgt spid="11"/>
                                        </p:tgtEl>
                                      </p:cBhvr>
                                      <p:to x="100000" y="100000"/>
                                    </p:animScale>
                                    <p:animScale>
                                      <p:cBhvr>
                                        <p:cTn id="61" dur="26">
                                          <p:stCondLst>
                                            <p:cond delay="1808"/>
                                          </p:stCondLst>
                                        </p:cTn>
                                        <p:tgtEl>
                                          <p:spTgt spid="11"/>
                                        </p:tgtEl>
                                      </p:cBhvr>
                                      <p:to x="100000" y="95000"/>
                                    </p:animScale>
                                    <p:animScale>
                                      <p:cBhvr>
                                        <p:cTn id="62"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457200" y="430689"/>
            <a:ext cx="8964613" cy="490538"/>
          </a:xfrm>
          <a:prstGeom prst="rect">
            <a:avLst/>
          </a:prstGeom>
          <a:noFill/>
        </p:spPr>
        <p:txBody>
          <a:bodyPr/>
          <a:lst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en-AU" sz="3600" dirty="0" smtClean="0"/>
              <a:t>Simplified S-DES (S-DES Key Generation)</a:t>
            </a:r>
          </a:p>
        </p:txBody>
      </p:sp>
      <p:graphicFrame>
        <p:nvGraphicFramePr>
          <p:cNvPr id="3" name="Group 59"/>
          <p:cNvGraphicFramePr>
            <a:graphicFrameLocks/>
          </p:cNvGraphicFramePr>
          <p:nvPr/>
        </p:nvGraphicFramePr>
        <p:xfrm>
          <a:off x="1104900" y="3817938"/>
          <a:ext cx="6923088" cy="1174750"/>
        </p:xfrm>
        <a:graphic>
          <a:graphicData uri="http://schemas.openxmlformats.org/drawingml/2006/table">
            <a:tbl>
              <a:tblPr/>
              <a:tblGrid>
                <a:gridCol w="690563"/>
                <a:gridCol w="695325"/>
                <a:gridCol w="690562"/>
                <a:gridCol w="693738"/>
                <a:gridCol w="692150"/>
                <a:gridCol w="690562"/>
                <a:gridCol w="693738"/>
                <a:gridCol w="690562"/>
                <a:gridCol w="695325"/>
                <a:gridCol w="690563"/>
              </a:tblGrid>
              <a:tr h="588962">
                <a:tc gridSpan="10">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dirty="0" smtClean="0">
                          <a:ln>
                            <a:noFill/>
                          </a:ln>
                          <a:solidFill>
                            <a:srgbClr val="0000FF"/>
                          </a:solidFill>
                          <a:effectLst/>
                          <a:latin typeface="Arial" charset="0"/>
                        </a:rPr>
                        <a:t>P10</a:t>
                      </a:r>
                      <a:endParaRPr kumimoji="0" lang="en-GB" sz="1800" b="1" i="0" u="none" strike="noStrike" cap="none" normalizeH="0" baseline="0" dirty="0" smtClean="0">
                        <a:ln>
                          <a:noFill/>
                        </a:ln>
                        <a:solidFill>
                          <a:srgbClr val="0000FF"/>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85788">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rPr>
                        <a:t>3</a:t>
                      </a:r>
                      <a:endParaRPr kumimoji="0" lang="en-GB" sz="1800" b="1" i="0" u="none" strike="noStrike" cap="none" normalizeH="0" baseline="0" smtClean="0">
                        <a:ln>
                          <a:noFill/>
                        </a:ln>
                        <a:solidFill>
                          <a:srgbClr val="FF0000"/>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rPr>
                        <a:t>5</a:t>
                      </a:r>
                      <a:endParaRPr kumimoji="0" lang="en-GB" sz="1800" b="1" i="0" u="none" strike="noStrike" cap="none" normalizeH="0" baseline="0" smtClean="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rPr>
                        <a:t>2</a:t>
                      </a:r>
                      <a:endParaRPr kumimoji="0" lang="en-GB" sz="1800" b="1" i="0" u="none" strike="noStrike" cap="none" normalizeH="0" baseline="0" smtClean="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rPr>
                        <a:t>7</a:t>
                      </a:r>
                      <a:endParaRPr kumimoji="0" lang="en-GB" sz="1800" b="1" i="0" u="none" strike="noStrike" cap="none" normalizeH="0" baseline="0" smtClean="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rPr>
                        <a:t>4</a:t>
                      </a:r>
                      <a:endParaRPr kumimoji="0" lang="en-GB" sz="1800" b="1" i="0" u="none" strike="noStrike" cap="none" normalizeH="0" baseline="0" smtClean="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rPr>
                        <a:t>10</a:t>
                      </a:r>
                      <a:endParaRPr kumimoji="0" lang="en-GB" sz="1800" b="1" i="0" u="none" strike="noStrike" cap="none" normalizeH="0" baseline="0" smtClean="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rPr>
                        <a:t>1</a:t>
                      </a:r>
                      <a:endParaRPr kumimoji="0" lang="en-GB" sz="1800" b="1" i="0" u="none" strike="noStrike" cap="none" normalizeH="0" baseline="0" smtClean="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rPr>
                        <a:t>9</a:t>
                      </a:r>
                      <a:endParaRPr kumimoji="0" lang="en-GB" sz="1800" b="1" i="0" u="none" strike="noStrike" cap="none" normalizeH="0" baseline="0" smtClean="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rPr>
                        <a:t>8</a:t>
                      </a:r>
                      <a:endParaRPr kumimoji="0" lang="en-GB" sz="1800" b="1" i="0" u="none" strike="noStrike" cap="none" normalizeH="0" baseline="0" smtClean="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rPr>
                        <a:t>6</a:t>
                      </a:r>
                      <a:endParaRPr kumimoji="0" lang="en-GB" sz="1800" b="1" i="0" u="none" strike="noStrike" cap="none" normalizeH="0" baseline="0" smtClean="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r>
            </a:tbl>
          </a:graphicData>
        </a:graphic>
      </p:graphicFrame>
      <p:sp>
        <p:nvSpPr>
          <p:cNvPr id="4" name="Text Box 33" descr="Bouquet"/>
          <p:cNvSpPr txBox="1">
            <a:spLocks noChangeArrowheads="1"/>
          </p:cNvSpPr>
          <p:nvPr/>
        </p:nvSpPr>
        <p:spPr bwMode="auto">
          <a:xfrm>
            <a:off x="971550" y="2997200"/>
            <a:ext cx="7200900" cy="860425"/>
          </a:xfrm>
          <a:prstGeom prst="rect">
            <a:avLst/>
          </a:prstGeom>
          <a:blipFill dpi="0" rotWithShape="1">
            <a:blip r:embed="rId2" cstate="print"/>
            <a:srcRect/>
            <a:tile tx="0" ty="0" sx="100000" sy="100000" flip="none" algn="tl"/>
          </a:blipFill>
          <a:ln w="38100">
            <a:solidFill>
              <a:schemeClr val="accent2"/>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AU" sz="2400" b="1" dirty="0">
                <a:solidFill>
                  <a:srgbClr val="0000FF"/>
                </a:solidFill>
              </a:rPr>
              <a:t>Worked Example for 10-bit input key (</a:t>
            </a:r>
            <a:r>
              <a:rPr lang="en-AU" sz="2400" b="1" dirty="0">
                <a:solidFill>
                  <a:srgbClr val="FF0000"/>
                </a:solidFill>
              </a:rPr>
              <a:t>1010000010</a:t>
            </a:r>
            <a:r>
              <a:rPr lang="en-AU" sz="2400" b="1" dirty="0">
                <a:solidFill>
                  <a:srgbClr val="0000FF"/>
                </a:solidFill>
              </a:rPr>
              <a:t>)</a:t>
            </a:r>
            <a:endParaRPr lang="en-GB" sz="2400" b="1" dirty="0">
              <a:solidFill>
                <a:srgbClr val="0000FF"/>
              </a:solidFill>
            </a:endParaRPr>
          </a:p>
        </p:txBody>
      </p:sp>
      <p:graphicFrame>
        <p:nvGraphicFramePr>
          <p:cNvPr id="5" name="Group 60"/>
          <p:cNvGraphicFramePr>
            <a:graphicFrameLocks/>
          </p:cNvGraphicFramePr>
          <p:nvPr/>
        </p:nvGraphicFramePr>
        <p:xfrm>
          <a:off x="1871663" y="5178425"/>
          <a:ext cx="5545137" cy="942976"/>
        </p:xfrm>
        <a:graphic>
          <a:graphicData uri="http://schemas.openxmlformats.org/drawingml/2006/table">
            <a:tbl>
              <a:tblPr/>
              <a:tblGrid>
                <a:gridCol w="692150"/>
                <a:gridCol w="695325"/>
                <a:gridCol w="692150"/>
                <a:gridCol w="693737"/>
                <a:gridCol w="692150"/>
                <a:gridCol w="692150"/>
                <a:gridCol w="695325"/>
                <a:gridCol w="692150"/>
              </a:tblGrid>
              <a:tr h="471488">
                <a:tc gridSpan="8">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0000FF"/>
                          </a:solidFill>
                          <a:effectLst/>
                          <a:latin typeface="Arial" charset="0"/>
                        </a:rPr>
                        <a:t>P8</a:t>
                      </a:r>
                      <a:endParaRPr kumimoji="0" lang="en-GB" sz="1800" b="1" i="0" u="none" strike="noStrike" cap="none" normalizeH="0" baseline="0" smtClean="0">
                        <a:ln>
                          <a:noFill/>
                        </a:ln>
                        <a:solidFill>
                          <a:srgbClr val="0000FF"/>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71488">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rPr>
                        <a:t>6</a:t>
                      </a:r>
                      <a:endParaRPr kumimoji="0" lang="en-GB" sz="1800" b="1" i="0" u="none" strike="noStrike" cap="none" normalizeH="0" baseline="0" smtClean="0">
                        <a:ln>
                          <a:noFill/>
                        </a:ln>
                        <a:solidFill>
                          <a:srgbClr val="FF0000"/>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rPr>
                        <a:t>3</a:t>
                      </a:r>
                      <a:endParaRPr kumimoji="0" lang="en-GB" sz="1800" b="1" i="0" u="none" strike="noStrike" cap="none" normalizeH="0" baseline="0" smtClean="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rPr>
                        <a:t>7</a:t>
                      </a:r>
                      <a:endParaRPr kumimoji="0" lang="en-GB" sz="1800" b="1" i="0" u="none" strike="noStrike" cap="none" normalizeH="0" baseline="0" smtClean="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rPr>
                        <a:t>4</a:t>
                      </a:r>
                      <a:endParaRPr kumimoji="0" lang="en-GB" sz="1800" b="1" i="0" u="none" strike="noStrike" cap="none" normalizeH="0" baseline="0" smtClean="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rPr>
                        <a:t>8</a:t>
                      </a:r>
                      <a:endParaRPr kumimoji="0" lang="en-GB" sz="1800" b="1" i="0" u="none" strike="noStrike" cap="none" normalizeH="0" baseline="0" smtClean="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rPr>
                        <a:t>5</a:t>
                      </a:r>
                      <a:endParaRPr kumimoji="0" lang="en-GB" sz="1800" b="1" i="0" u="none" strike="noStrike" cap="none" normalizeH="0" baseline="0" smtClean="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rPr>
                        <a:t>10</a:t>
                      </a:r>
                      <a:endParaRPr kumimoji="0" lang="en-GB" sz="1800" b="1" i="0" u="none" strike="noStrike" cap="none" normalizeH="0" baseline="0" smtClean="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rPr>
                        <a:t>9</a:t>
                      </a:r>
                      <a:endParaRPr kumimoji="0" lang="en-GB" sz="1800" b="1" i="0" u="none" strike="noStrike" cap="none" normalizeH="0" baseline="0" smtClean="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r>
            </a:tbl>
          </a:graphicData>
        </a:graphic>
      </p:graphicFrame>
      <p:sp>
        <p:nvSpPr>
          <p:cNvPr id="6" name="Text Box 56"/>
          <p:cNvSpPr txBox="1">
            <a:spLocks noChangeArrowheads="1"/>
          </p:cNvSpPr>
          <p:nvPr/>
        </p:nvSpPr>
        <p:spPr bwMode="auto">
          <a:xfrm>
            <a:off x="250825" y="5300663"/>
            <a:ext cx="1584325" cy="823912"/>
          </a:xfrm>
          <a:prstGeom prst="rect">
            <a:avLst/>
          </a:prstGeom>
          <a:solidFill>
            <a:srgbClr val="DDDDDD"/>
          </a:solidFill>
          <a:ln w="38100">
            <a:solidFill>
              <a:schemeClr val="accent2"/>
            </a:solidFill>
            <a:miter lim="800000"/>
            <a:headEnd/>
            <a:tailEnd/>
          </a:ln>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70000"/>
              </a:lnSpc>
              <a:spcBef>
                <a:spcPct val="50000"/>
              </a:spcBef>
            </a:pPr>
            <a:r>
              <a:rPr lang="en-US" sz="2400" b="1" i="1">
                <a:solidFill>
                  <a:srgbClr val="FF0000"/>
                </a:solidFill>
              </a:rPr>
              <a:t>K</a:t>
            </a:r>
            <a:r>
              <a:rPr lang="en-US" sz="2400" b="1" i="1" baseline="-30000">
                <a:solidFill>
                  <a:srgbClr val="FF0000"/>
                </a:solidFill>
              </a:rPr>
              <a:t>1</a:t>
            </a:r>
          </a:p>
          <a:p>
            <a:pPr algn="ctr" eaLnBrk="1" hangingPunct="1">
              <a:lnSpc>
                <a:spcPct val="70000"/>
              </a:lnSpc>
              <a:spcBef>
                <a:spcPct val="50000"/>
              </a:spcBef>
            </a:pPr>
            <a:r>
              <a:rPr lang="en-US" sz="2400" b="1">
                <a:solidFill>
                  <a:srgbClr val="FF0000"/>
                </a:solidFill>
              </a:rPr>
              <a:t>10100100</a:t>
            </a:r>
            <a:endParaRPr lang="en-GB" sz="2400" b="1">
              <a:solidFill>
                <a:srgbClr val="FF0000"/>
              </a:solidFill>
            </a:endParaRPr>
          </a:p>
        </p:txBody>
      </p:sp>
      <p:sp>
        <p:nvSpPr>
          <p:cNvPr id="7" name="Text Box 57"/>
          <p:cNvSpPr txBox="1">
            <a:spLocks noChangeArrowheads="1"/>
          </p:cNvSpPr>
          <p:nvPr/>
        </p:nvSpPr>
        <p:spPr bwMode="auto">
          <a:xfrm>
            <a:off x="7451725" y="5300663"/>
            <a:ext cx="1584325" cy="823912"/>
          </a:xfrm>
          <a:prstGeom prst="rect">
            <a:avLst/>
          </a:prstGeom>
          <a:solidFill>
            <a:srgbClr val="DDDDDD"/>
          </a:solidFill>
          <a:ln w="38100">
            <a:solidFill>
              <a:schemeClr val="accent2"/>
            </a:solidFill>
            <a:miter lim="800000"/>
            <a:headEnd/>
            <a:tailEnd/>
          </a:ln>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70000"/>
              </a:lnSpc>
              <a:spcBef>
                <a:spcPct val="50000"/>
              </a:spcBef>
            </a:pPr>
            <a:r>
              <a:rPr lang="en-US" sz="2400" b="1" i="1">
                <a:solidFill>
                  <a:srgbClr val="FF0000"/>
                </a:solidFill>
              </a:rPr>
              <a:t>K</a:t>
            </a:r>
            <a:r>
              <a:rPr lang="en-US" sz="2400" b="1" i="1" baseline="-30000">
                <a:solidFill>
                  <a:srgbClr val="FF0000"/>
                </a:solidFill>
              </a:rPr>
              <a:t>2</a:t>
            </a:r>
          </a:p>
          <a:p>
            <a:pPr algn="ctr" eaLnBrk="1" hangingPunct="1">
              <a:lnSpc>
                <a:spcPct val="70000"/>
              </a:lnSpc>
              <a:spcBef>
                <a:spcPct val="50000"/>
              </a:spcBef>
            </a:pPr>
            <a:r>
              <a:rPr lang="en-US" sz="2400" b="1">
                <a:solidFill>
                  <a:srgbClr val="FF0000"/>
                </a:solidFill>
              </a:rPr>
              <a:t>01000011</a:t>
            </a:r>
            <a:endParaRPr lang="en-GB" sz="2400" b="1">
              <a:solidFill>
                <a:srgbClr val="FF0000"/>
              </a:solidFill>
            </a:endParaRPr>
          </a:p>
        </p:txBody>
      </p:sp>
    </p:spTree>
    <p:extLst>
      <p:ext uri="{BB962C8B-B14F-4D97-AF65-F5344CB8AC3E}">
        <p14:creationId xmlns="" xmlns:p14="http://schemas.microsoft.com/office/powerpoint/2010/main" val="1529906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79375" y="201612"/>
            <a:ext cx="8964613" cy="788987"/>
          </a:xfrm>
          <a:prstGeom prst="rect">
            <a:avLst/>
          </a:prstGeom>
          <a:noFill/>
        </p:spPr>
        <p:txBody>
          <a:bodyPr/>
          <a:lst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en-AU" sz="3200" dirty="0" smtClean="0"/>
              <a:t>                Simplified DES (S-DES Encryption)</a:t>
            </a:r>
          </a:p>
        </p:txBody>
      </p:sp>
      <p:sp>
        <p:nvSpPr>
          <p:cNvPr id="3" name="Rectangle 6"/>
          <p:cNvSpPr txBox="1">
            <a:spLocks noChangeArrowheads="1"/>
          </p:cNvSpPr>
          <p:nvPr/>
        </p:nvSpPr>
        <p:spPr>
          <a:xfrm>
            <a:off x="528638" y="838200"/>
            <a:ext cx="8075612" cy="892175"/>
          </a:xfrm>
          <a:prstGeom prst="rect">
            <a:avLst/>
          </a:prstGeom>
          <a:noFill/>
        </p:spPr>
        <p:txBody>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marL="363538" indent="-363538">
              <a:buClr>
                <a:srgbClr val="0000FF"/>
              </a:buClr>
              <a:buSzPct val="150000"/>
            </a:pPr>
            <a:r>
              <a:rPr lang="en-AU" sz="2400" i="1" dirty="0" smtClean="0">
                <a:solidFill>
                  <a:srgbClr val="FF0000"/>
                </a:solidFill>
              </a:rPr>
              <a:t>S-DES encryption</a:t>
            </a:r>
            <a:r>
              <a:rPr lang="en-AU" sz="2400" dirty="0" smtClean="0"/>
              <a:t> involves the </a:t>
            </a:r>
            <a:r>
              <a:rPr lang="en-AU" sz="2400" i="1" dirty="0" smtClean="0">
                <a:solidFill>
                  <a:srgbClr val="FF0000"/>
                </a:solidFill>
              </a:rPr>
              <a:t>sequential application</a:t>
            </a:r>
            <a:r>
              <a:rPr lang="en-AU" sz="2400" dirty="0" smtClean="0"/>
              <a:t> of the </a:t>
            </a:r>
            <a:r>
              <a:rPr lang="en-AU" sz="2400" i="1" dirty="0" smtClean="0">
                <a:solidFill>
                  <a:srgbClr val="FF0000"/>
                </a:solidFill>
              </a:rPr>
              <a:t>five functions</a:t>
            </a:r>
            <a:r>
              <a:rPr lang="en-AU" sz="2400" dirty="0" smtClean="0"/>
              <a:t> mentioned earlier.</a:t>
            </a:r>
          </a:p>
        </p:txBody>
      </p:sp>
      <p:sp>
        <p:nvSpPr>
          <p:cNvPr id="4" name="Rectangle 29"/>
          <p:cNvSpPr>
            <a:spLocks noChangeArrowheads="1"/>
          </p:cNvSpPr>
          <p:nvPr/>
        </p:nvSpPr>
        <p:spPr bwMode="auto">
          <a:xfrm>
            <a:off x="611188" y="2060575"/>
            <a:ext cx="7920037" cy="504825"/>
          </a:xfrm>
          <a:prstGeom prst="rect">
            <a:avLst/>
          </a:prstGeom>
          <a:solidFill>
            <a:srgbClr val="CCE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363538" indent="-363538" algn="ctr">
              <a:spcBef>
                <a:spcPct val="50000"/>
              </a:spcBef>
              <a:buSzPct val="150000"/>
            </a:pPr>
            <a:r>
              <a:rPr lang="en-AU" b="1">
                <a:solidFill>
                  <a:srgbClr val="FF0000"/>
                </a:solidFill>
              </a:rPr>
              <a:t>Initial and Final Permutation</a:t>
            </a:r>
          </a:p>
        </p:txBody>
      </p:sp>
      <p:graphicFrame>
        <p:nvGraphicFramePr>
          <p:cNvPr id="5" name="Group 7"/>
          <p:cNvGraphicFramePr>
            <a:graphicFrameLocks/>
          </p:cNvGraphicFramePr>
          <p:nvPr/>
        </p:nvGraphicFramePr>
        <p:xfrm>
          <a:off x="971550" y="2717800"/>
          <a:ext cx="7200900" cy="1174750"/>
        </p:xfrm>
        <a:graphic>
          <a:graphicData uri="http://schemas.openxmlformats.org/drawingml/2006/table">
            <a:tbl>
              <a:tblPr/>
              <a:tblGrid>
                <a:gridCol w="900113"/>
                <a:gridCol w="900112"/>
                <a:gridCol w="900113"/>
                <a:gridCol w="900112"/>
                <a:gridCol w="900113"/>
                <a:gridCol w="900112"/>
                <a:gridCol w="900113"/>
                <a:gridCol w="900112"/>
              </a:tblGrid>
              <a:tr h="588962">
                <a:tc gridSpan="8">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dirty="0" smtClean="0">
                          <a:ln>
                            <a:noFill/>
                          </a:ln>
                          <a:solidFill>
                            <a:srgbClr val="0000FF"/>
                          </a:solidFill>
                          <a:effectLst/>
                          <a:latin typeface="Arial" charset="0"/>
                        </a:rPr>
                        <a:t>IP</a:t>
                      </a:r>
                      <a:endParaRPr kumimoji="0" lang="en-GB" sz="1800" b="1" i="0" u="none" strike="noStrike" cap="none" normalizeH="0" baseline="0" dirty="0" smtClean="0">
                        <a:ln>
                          <a:noFill/>
                        </a:ln>
                        <a:solidFill>
                          <a:srgbClr val="0000FF"/>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85788">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rPr>
                        <a:t>2</a:t>
                      </a:r>
                      <a:endParaRPr kumimoji="0" lang="en-GB" sz="1800" b="1" i="0" u="none" strike="noStrike" cap="none" normalizeH="0" baseline="0" smtClean="0">
                        <a:ln>
                          <a:noFill/>
                        </a:ln>
                        <a:solidFill>
                          <a:srgbClr val="FF0000"/>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rPr>
                        <a:t>6</a:t>
                      </a:r>
                      <a:endParaRPr kumimoji="0" lang="en-GB" sz="1800" b="1" i="0" u="none" strike="noStrike" cap="none" normalizeH="0" baseline="0" smtClean="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rPr>
                        <a:t>3</a:t>
                      </a:r>
                      <a:endParaRPr kumimoji="0" lang="en-GB" sz="1800" b="1" i="0" u="none" strike="noStrike" cap="none" normalizeH="0" baseline="0" smtClean="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rPr>
                        <a:t>1</a:t>
                      </a:r>
                      <a:endParaRPr kumimoji="0" lang="en-GB" sz="1800" b="1" i="0" u="none" strike="noStrike" cap="none" normalizeH="0" baseline="0" smtClean="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rPr>
                        <a:t>4</a:t>
                      </a:r>
                      <a:endParaRPr kumimoji="0" lang="en-GB" sz="1800" b="1" i="0" u="none" strike="noStrike" cap="none" normalizeH="0" baseline="0" smtClean="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rPr>
                        <a:t>8</a:t>
                      </a:r>
                      <a:endParaRPr kumimoji="0" lang="en-GB" sz="1800" b="1" i="0" u="none" strike="noStrike" cap="none" normalizeH="0" baseline="0" smtClean="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rPr>
                        <a:t>5</a:t>
                      </a:r>
                      <a:endParaRPr kumimoji="0" lang="en-GB" sz="1800" b="1" i="0" u="none" strike="noStrike" cap="none" normalizeH="0" baseline="0" smtClean="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7</a:t>
                      </a:r>
                      <a:endParaRPr kumimoji="0" lang="en-GB" sz="1800" b="1" i="0" u="none" strike="noStrike" cap="none" normalizeH="0" baseline="0" dirty="0" smtClean="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r>
            </a:tbl>
          </a:graphicData>
        </a:graphic>
      </p:graphicFrame>
      <p:graphicFrame>
        <p:nvGraphicFramePr>
          <p:cNvPr id="6" name="Group 53"/>
          <p:cNvGraphicFramePr>
            <a:graphicFrameLocks/>
          </p:cNvGraphicFramePr>
          <p:nvPr>
            <p:extLst>
              <p:ext uri="{D42A27DB-BD31-4B8C-83A1-F6EECF244321}">
                <p14:modId xmlns="" xmlns:p14="http://schemas.microsoft.com/office/powerpoint/2010/main" val="265830097"/>
              </p:ext>
            </p:extLst>
          </p:nvPr>
        </p:nvGraphicFramePr>
        <p:xfrm>
          <a:off x="970756" y="4038600"/>
          <a:ext cx="7200900" cy="1212850"/>
        </p:xfrm>
        <a:graphic>
          <a:graphicData uri="http://schemas.openxmlformats.org/drawingml/2006/table">
            <a:tbl>
              <a:tblPr/>
              <a:tblGrid>
                <a:gridCol w="900113"/>
                <a:gridCol w="900112"/>
                <a:gridCol w="900113"/>
                <a:gridCol w="900112"/>
                <a:gridCol w="900113"/>
                <a:gridCol w="900112"/>
                <a:gridCol w="900113"/>
                <a:gridCol w="900112"/>
              </a:tblGrid>
              <a:tr h="608012">
                <a:tc gridSpan="8">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dirty="0" smtClean="0">
                          <a:ln>
                            <a:noFill/>
                          </a:ln>
                          <a:solidFill>
                            <a:srgbClr val="0000FF"/>
                          </a:solidFill>
                          <a:effectLst/>
                          <a:latin typeface="Arial" charset="0"/>
                        </a:rPr>
                        <a:t>IP</a:t>
                      </a:r>
                      <a:r>
                        <a:rPr kumimoji="0" lang="en-US" sz="1800" b="1" i="0" u="none" strike="noStrike" cap="none" normalizeH="0" baseline="30000" dirty="0" smtClean="0">
                          <a:ln>
                            <a:noFill/>
                          </a:ln>
                          <a:solidFill>
                            <a:srgbClr val="0000FF"/>
                          </a:solidFill>
                          <a:effectLst/>
                          <a:latin typeface="Arial" charset="0"/>
                        </a:rPr>
                        <a:t>-1</a:t>
                      </a:r>
                      <a:endParaRPr kumimoji="0" lang="en-GB" sz="1800" b="1" i="0" u="none" strike="noStrike" cap="none" normalizeH="0" baseline="30000" dirty="0" smtClean="0">
                        <a:ln>
                          <a:noFill/>
                        </a:ln>
                        <a:solidFill>
                          <a:srgbClr val="0000FF"/>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04838">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rPr>
                        <a:t>4</a:t>
                      </a:r>
                      <a:endParaRPr kumimoji="0" lang="en-GB" sz="1800" b="1" i="0" u="none" strike="noStrike" cap="none" normalizeH="0" baseline="0" smtClean="0">
                        <a:ln>
                          <a:noFill/>
                        </a:ln>
                        <a:solidFill>
                          <a:srgbClr val="FF0000"/>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rPr>
                        <a:t>1</a:t>
                      </a:r>
                      <a:endParaRPr kumimoji="0" lang="en-GB" sz="1800" b="1" i="0" u="none" strike="noStrike" cap="none" normalizeH="0" baseline="0" smtClean="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rPr>
                        <a:t>3</a:t>
                      </a:r>
                      <a:endParaRPr kumimoji="0" lang="en-GB" sz="1800" b="1" i="0" u="none" strike="noStrike" cap="none" normalizeH="0" baseline="0" smtClean="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rPr>
                        <a:t>5</a:t>
                      </a:r>
                      <a:endParaRPr kumimoji="0" lang="en-GB" sz="1800" b="1" i="0" u="none" strike="noStrike" cap="none" normalizeH="0" baseline="0" smtClean="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7</a:t>
                      </a:r>
                      <a:endParaRPr kumimoji="0" lang="en-GB" sz="1800" b="1" i="0" u="none" strike="noStrike" cap="none" normalizeH="0" baseline="0" dirty="0" smtClean="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rPr>
                        <a:t>2</a:t>
                      </a:r>
                      <a:endParaRPr kumimoji="0" lang="en-GB" sz="1800" b="1" i="0" u="none" strike="noStrike" cap="none" normalizeH="0" baseline="0" smtClean="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rPr>
                        <a:t>8</a:t>
                      </a:r>
                      <a:endParaRPr kumimoji="0" lang="en-GB" sz="1800" b="1" i="0" u="none" strike="noStrike" cap="none" normalizeH="0" baseline="0" smtClean="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6</a:t>
                      </a:r>
                      <a:endParaRPr kumimoji="0" lang="en-GB" sz="1800" b="1" i="0" u="none" strike="noStrike" cap="none" normalizeH="0" baseline="0" dirty="0" smtClean="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r>
            </a:tbl>
          </a:graphicData>
        </a:graphic>
      </p:graphicFrame>
      <p:sp>
        <p:nvSpPr>
          <p:cNvPr id="7" name="Text Box 52"/>
          <p:cNvSpPr txBox="1">
            <a:spLocks noChangeArrowheads="1"/>
          </p:cNvSpPr>
          <p:nvPr/>
        </p:nvSpPr>
        <p:spPr bwMode="auto">
          <a:xfrm>
            <a:off x="2339975" y="5805488"/>
            <a:ext cx="4464050" cy="457200"/>
          </a:xfrm>
          <a:prstGeom prst="rect">
            <a:avLst/>
          </a:prstGeom>
          <a:solidFill>
            <a:srgbClr val="DDDDD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dirty="0"/>
              <a:t>IP</a:t>
            </a:r>
            <a:r>
              <a:rPr lang="en-US" sz="2400" b="1" baseline="30000" dirty="0"/>
              <a:t>-1 </a:t>
            </a:r>
            <a:r>
              <a:rPr lang="en-US" sz="2400" b="1" dirty="0"/>
              <a:t>( IP (X) ) = X</a:t>
            </a:r>
            <a:endParaRPr lang="en-GB" sz="2400" b="1" dirty="0"/>
          </a:p>
        </p:txBody>
      </p:sp>
    </p:spTree>
    <p:extLst>
      <p:ext uri="{BB962C8B-B14F-4D97-AF65-F5344CB8AC3E}">
        <p14:creationId xmlns="" xmlns:p14="http://schemas.microsoft.com/office/powerpoint/2010/main" val="22537551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612775" y="828675"/>
            <a:ext cx="7920038" cy="504825"/>
          </a:xfrm>
          <a:prstGeom prst="rect">
            <a:avLst/>
          </a:prstGeom>
          <a:solidFill>
            <a:srgbClr val="CCE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363538" indent="-363538" algn="ctr">
              <a:spcBef>
                <a:spcPct val="50000"/>
              </a:spcBef>
              <a:buSzPct val="150000"/>
            </a:pPr>
            <a:r>
              <a:rPr lang="en-AU" sz="2400" b="1" dirty="0">
                <a:solidFill>
                  <a:srgbClr val="FF0000"/>
                </a:solidFill>
              </a:rPr>
              <a:t>The Function </a:t>
            </a:r>
            <a:r>
              <a:rPr lang="en-AU" sz="2400" b="1" i="1" dirty="0" err="1">
                <a:solidFill>
                  <a:srgbClr val="FF0000"/>
                </a:solidFill>
              </a:rPr>
              <a:t>f</a:t>
            </a:r>
            <a:r>
              <a:rPr lang="en-AU" sz="2400" b="1" i="1" baseline="-30000" dirty="0" err="1">
                <a:solidFill>
                  <a:srgbClr val="FF0000"/>
                </a:solidFill>
              </a:rPr>
              <a:t>K</a:t>
            </a:r>
            <a:r>
              <a:rPr lang="en-AU" sz="2400" b="1" dirty="0">
                <a:solidFill>
                  <a:srgbClr val="FF0000"/>
                </a:solidFill>
              </a:rPr>
              <a:t> </a:t>
            </a:r>
          </a:p>
        </p:txBody>
      </p:sp>
      <p:sp>
        <p:nvSpPr>
          <p:cNvPr id="3" name="Rectangle 5"/>
          <p:cNvSpPr txBox="1">
            <a:spLocks noChangeArrowheads="1"/>
          </p:cNvSpPr>
          <p:nvPr/>
        </p:nvSpPr>
        <p:spPr>
          <a:xfrm>
            <a:off x="79375" y="201612"/>
            <a:ext cx="8964613" cy="788987"/>
          </a:xfrm>
          <a:prstGeom prst="rect">
            <a:avLst/>
          </a:prstGeom>
          <a:noFill/>
        </p:spPr>
        <p:txBody>
          <a:bodyPr/>
          <a:lst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en-AU" sz="3200" dirty="0" smtClean="0"/>
              <a:t>                Simplified DES (S-DES Encryption)</a:t>
            </a:r>
          </a:p>
        </p:txBody>
      </p:sp>
      <p:sp>
        <p:nvSpPr>
          <p:cNvPr id="4" name="Rectangle 6"/>
          <p:cNvSpPr txBox="1">
            <a:spLocks noChangeArrowheads="1"/>
          </p:cNvSpPr>
          <p:nvPr/>
        </p:nvSpPr>
        <p:spPr>
          <a:xfrm>
            <a:off x="528638" y="1333500"/>
            <a:ext cx="8075612" cy="1385887"/>
          </a:xfrm>
          <a:prstGeom prst="rect">
            <a:avLst/>
          </a:prstGeom>
          <a:noFill/>
        </p:spPr>
        <p:txBody>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marL="363538" indent="-363538">
              <a:buClr>
                <a:srgbClr val="0000FF"/>
              </a:buClr>
              <a:buSzPct val="150000"/>
            </a:pPr>
            <a:r>
              <a:rPr lang="en-AU" dirty="0" smtClean="0"/>
              <a:t>The most complex component of</a:t>
            </a:r>
            <a:r>
              <a:rPr lang="en-AU" i="1" dirty="0" smtClean="0">
                <a:solidFill>
                  <a:srgbClr val="FF0000"/>
                </a:solidFill>
              </a:rPr>
              <a:t> S-DES encryption</a:t>
            </a:r>
            <a:r>
              <a:rPr lang="en-AU" dirty="0" smtClean="0"/>
              <a:t> is the </a:t>
            </a:r>
            <a:r>
              <a:rPr lang="en-AU" i="1" dirty="0" smtClean="0">
                <a:solidFill>
                  <a:srgbClr val="FF0000"/>
                </a:solidFill>
              </a:rPr>
              <a:t>function </a:t>
            </a:r>
            <a:r>
              <a:rPr lang="en-AU" i="1" dirty="0" err="1" smtClean="0">
                <a:solidFill>
                  <a:srgbClr val="FF0000"/>
                </a:solidFill>
              </a:rPr>
              <a:t>f</a:t>
            </a:r>
            <a:r>
              <a:rPr lang="en-AU" i="1" baseline="-30000" dirty="0" err="1" smtClean="0">
                <a:solidFill>
                  <a:srgbClr val="FF0000"/>
                </a:solidFill>
              </a:rPr>
              <a:t>K</a:t>
            </a:r>
            <a:r>
              <a:rPr lang="en-AU" dirty="0" smtClean="0"/>
              <a:t>, which consists of </a:t>
            </a:r>
            <a:r>
              <a:rPr lang="en-AU" i="1" dirty="0" smtClean="0">
                <a:solidFill>
                  <a:srgbClr val="FF0000"/>
                </a:solidFill>
              </a:rPr>
              <a:t>permutation</a:t>
            </a:r>
            <a:r>
              <a:rPr lang="en-AU" dirty="0" smtClean="0"/>
              <a:t> and </a:t>
            </a:r>
            <a:r>
              <a:rPr lang="en-AU" i="1" dirty="0" smtClean="0">
                <a:solidFill>
                  <a:srgbClr val="FF0000"/>
                </a:solidFill>
              </a:rPr>
              <a:t>substitution functions</a:t>
            </a:r>
            <a:r>
              <a:rPr lang="en-AU" dirty="0" smtClean="0"/>
              <a:t>. The function is expressed as:</a:t>
            </a:r>
          </a:p>
        </p:txBody>
      </p:sp>
      <p:graphicFrame>
        <p:nvGraphicFramePr>
          <p:cNvPr id="5" name="Object 4"/>
          <p:cNvGraphicFramePr>
            <a:graphicFrameLocks noChangeAspect="1"/>
          </p:cNvGraphicFramePr>
          <p:nvPr>
            <p:extLst>
              <p:ext uri="{D42A27DB-BD31-4B8C-83A1-F6EECF244321}">
                <p14:modId xmlns="" xmlns:p14="http://schemas.microsoft.com/office/powerpoint/2010/main" val="3003309527"/>
              </p:ext>
            </p:extLst>
          </p:nvPr>
        </p:nvGraphicFramePr>
        <p:xfrm>
          <a:off x="2133599" y="2719386"/>
          <a:ext cx="4134227" cy="633413"/>
        </p:xfrm>
        <a:graphic>
          <a:graphicData uri="http://schemas.openxmlformats.org/presentationml/2006/ole">
            <p:oleObj spid="_x0000_s2125" name="Equation" r:id="rId3" imgW="1905000" imgH="292100" progId="Equation.3">
              <p:embed/>
            </p:oleObj>
          </a:graphicData>
        </a:graphic>
      </p:graphicFrame>
      <p:sp>
        <p:nvSpPr>
          <p:cNvPr id="6" name="Rectangle 9"/>
          <p:cNvSpPr>
            <a:spLocks noChangeArrowheads="1"/>
          </p:cNvSpPr>
          <p:nvPr/>
        </p:nvSpPr>
        <p:spPr bwMode="auto">
          <a:xfrm>
            <a:off x="539751" y="3352800"/>
            <a:ext cx="8064500" cy="289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63538" indent="-363538">
              <a:spcBef>
                <a:spcPct val="50000"/>
              </a:spcBef>
              <a:buClr>
                <a:srgbClr val="0000FF"/>
              </a:buClr>
              <a:buSzPct val="150000"/>
              <a:buFontTx/>
              <a:buChar char="•"/>
            </a:pPr>
            <a:r>
              <a:rPr lang="en-AU" sz="2800" i="1" dirty="0">
                <a:solidFill>
                  <a:srgbClr val="FF0000"/>
                </a:solidFill>
              </a:rPr>
              <a:t>L</a:t>
            </a:r>
            <a:r>
              <a:rPr lang="en-AU" sz="2800" dirty="0">
                <a:solidFill>
                  <a:srgbClr val="0000FF"/>
                </a:solidFill>
              </a:rPr>
              <a:t> and </a:t>
            </a:r>
            <a:r>
              <a:rPr lang="en-AU" sz="2800" i="1" dirty="0">
                <a:solidFill>
                  <a:srgbClr val="FF0000"/>
                </a:solidFill>
              </a:rPr>
              <a:t>R</a:t>
            </a:r>
            <a:r>
              <a:rPr lang="en-AU" sz="2800" dirty="0">
                <a:solidFill>
                  <a:srgbClr val="0000FF"/>
                </a:solidFill>
              </a:rPr>
              <a:t> are the </a:t>
            </a:r>
            <a:r>
              <a:rPr lang="en-AU" sz="2800" i="1" dirty="0">
                <a:solidFill>
                  <a:srgbClr val="FF0000"/>
                </a:solidFill>
              </a:rPr>
              <a:t>leftmost 4 bits</a:t>
            </a:r>
            <a:r>
              <a:rPr lang="en-AU" sz="2800" dirty="0">
                <a:solidFill>
                  <a:srgbClr val="0000FF"/>
                </a:solidFill>
              </a:rPr>
              <a:t> and </a:t>
            </a:r>
            <a:r>
              <a:rPr lang="en-AU" sz="2800" i="1" dirty="0">
                <a:solidFill>
                  <a:srgbClr val="FF0000"/>
                </a:solidFill>
              </a:rPr>
              <a:t>rightmost 4 bits</a:t>
            </a:r>
            <a:r>
              <a:rPr lang="en-AU" sz="2800" dirty="0">
                <a:solidFill>
                  <a:srgbClr val="0000FF"/>
                </a:solidFill>
              </a:rPr>
              <a:t> of the </a:t>
            </a:r>
            <a:r>
              <a:rPr lang="en-AU" sz="2800" i="1" dirty="0">
                <a:solidFill>
                  <a:srgbClr val="FF0000"/>
                </a:solidFill>
              </a:rPr>
              <a:t>8-bit input</a:t>
            </a:r>
            <a:r>
              <a:rPr lang="en-AU" sz="2800" dirty="0">
                <a:solidFill>
                  <a:srgbClr val="0000FF"/>
                </a:solidFill>
              </a:rPr>
              <a:t> of </a:t>
            </a:r>
            <a:r>
              <a:rPr lang="en-AU" sz="2800" i="1" dirty="0" err="1">
                <a:solidFill>
                  <a:srgbClr val="FF0000"/>
                </a:solidFill>
              </a:rPr>
              <a:t>f</a:t>
            </a:r>
            <a:r>
              <a:rPr lang="en-AU" sz="2800" i="1" baseline="-30000" dirty="0" err="1">
                <a:solidFill>
                  <a:srgbClr val="FF0000"/>
                </a:solidFill>
              </a:rPr>
              <a:t>K</a:t>
            </a:r>
            <a:r>
              <a:rPr lang="en-AU" sz="2800" dirty="0">
                <a:solidFill>
                  <a:srgbClr val="0000FF"/>
                </a:solidFill>
              </a:rPr>
              <a:t>.</a:t>
            </a:r>
          </a:p>
          <a:p>
            <a:pPr marL="363538" indent="-363538">
              <a:spcBef>
                <a:spcPct val="50000"/>
              </a:spcBef>
              <a:buClr>
                <a:srgbClr val="0000FF"/>
              </a:buClr>
              <a:buSzPct val="150000"/>
              <a:buFontTx/>
              <a:buChar char="•"/>
            </a:pPr>
            <a:r>
              <a:rPr lang="en-AU" sz="2800" i="1" dirty="0">
                <a:solidFill>
                  <a:srgbClr val="FF0000"/>
                </a:solidFill>
              </a:rPr>
              <a:t>F</a:t>
            </a:r>
            <a:r>
              <a:rPr lang="en-AU" sz="2800" dirty="0">
                <a:solidFill>
                  <a:srgbClr val="0000FF"/>
                </a:solidFill>
              </a:rPr>
              <a:t> is a </a:t>
            </a:r>
            <a:r>
              <a:rPr lang="en-AU" sz="2800" i="1" dirty="0">
                <a:solidFill>
                  <a:srgbClr val="FF0000"/>
                </a:solidFill>
              </a:rPr>
              <a:t>mapping</a:t>
            </a:r>
            <a:r>
              <a:rPr lang="en-AU" sz="2800" dirty="0">
                <a:solidFill>
                  <a:srgbClr val="0000FF"/>
                </a:solidFill>
              </a:rPr>
              <a:t> from </a:t>
            </a:r>
            <a:r>
              <a:rPr lang="en-AU" sz="2800" i="1" dirty="0">
                <a:solidFill>
                  <a:srgbClr val="FF0000"/>
                </a:solidFill>
              </a:rPr>
              <a:t>4-bit strings</a:t>
            </a:r>
            <a:r>
              <a:rPr lang="en-AU" sz="2800" dirty="0">
                <a:solidFill>
                  <a:srgbClr val="0000FF"/>
                </a:solidFill>
              </a:rPr>
              <a:t> to </a:t>
            </a:r>
            <a:r>
              <a:rPr lang="en-AU" sz="2800" i="1" dirty="0">
                <a:solidFill>
                  <a:srgbClr val="FF0000"/>
                </a:solidFill>
              </a:rPr>
              <a:t>4-bit strings</a:t>
            </a:r>
            <a:r>
              <a:rPr lang="en-AU" sz="2800" dirty="0">
                <a:solidFill>
                  <a:srgbClr val="0000FF"/>
                </a:solidFill>
              </a:rPr>
              <a:t>.</a:t>
            </a:r>
          </a:p>
          <a:p>
            <a:pPr marL="363538" indent="-363538">
              <a:spcBef>
                <a:spcPct val="50000"/>
              </a:spcBef>
              <a:buClr>
                <a:srgbClr val="0000FF"/>
              </a:buClr>
              <a:buSzPct val="150000"/>
              <a:buFontTx/>
              <a:buChar char="•"/>
            </a:pPr>
            <a:r>
              <a:rPr lang="en-AU" sz="2800" i="1" dirty="0">
                <a:solidFill>
                  <a:srgbClr val="FF0000"/>
                </a:solidFill>
              </a:rPr>
              <a:t>SK</a:t>
            </a:r>
            <a:r>
              <a:rPr lang="en-AU" sz="2800" dirty="0">
                <a:solidFill>
                  <a:srgbClr val="0000FF"/>
                </a:solidFill>
              </a:rPr>
              <a:t> is a </a:t>
            </a:r>
            <a:r>
              <a:rPr lang="en-AU" sz="2800" i="1" dirty="0" err="1">
                <a:solidFill>
                  <a:srgbClr val="FF0000"/>
                </a:solidFill>
              </a:rPr>
              <a:t>subkey</a:t>
            </a:r>
            <a:r>
              <a:rPr lang="en-AU" sz="2800" dirty="0">
                <a:solidFill>
                  <a:srgbClr val="0000FF"/>
                </a:solidFill>
              </a:rPr>
              <a:t>.</a:t>
            </a:r>
          </a:p>
          <a:p>
            <a:pPr marL="363538" indent="-363538">
              <a:spcBef>
                <a:spcPct val="50000"/>
              </a:spcBef>
              <a:buClr>
                <a:srgbClr val="0000FF"/>
              </a:buClr>
              <a:buSzPct val="150000"/>
              <a:buFontTx/>
              <a:buChar char="•"/>
            </a:pPr>
            <a:r>
              <a:rPr lang="en-AU" sz="2800" b="1" i="1" dirty="0">
                <a:solidFill>
                  <a:srgbClr val="FF0000"/>
                </a:solidFill>
                <a:latin typeface="NSimSun" pitchFamily="49" charset="-122"/>
                <a:ea typeface="NSimSun" pitchFamily="49" charset="-122"/>
              </a:rPr>
              <a:t>⊕ </a:t>
            </a:r>
            <a:r>
              <a:rPr lang="en-AU" sz="2800" dirty="0">
                <a:solidFill>
                  <a:srgbClr val="0000FF"/>
                </a:solidFill>
                <a:latin typeface="NSimSun" pitchFamily="49" charset="-122"/>
                <a:ea typeface="NSimSun" pitchFamily="49" charset="-122"/>
              </a:rPr>
              <a:t>i</a:t>
            </a:r>
            <a:r>
              <a:rPr lang="en-AU" sz="2800" dirty="0">
                <a:solidFill>
                  <a:srgbClr val="0000FF"/>
                </a:solidFill>
              </a:rPr>
              <a:t>s the </a:t>
            </a:r>
            <a:r>
              <a:rPr lang="en-AU" sz="2800" i="1" dirty="0">
                <a:solidFill>
                  <a:srgbClr val="FF0000"/>
                </a:solidFill>
              </a:rPr>
              <a:t>bit-by-bit exclusive OR function</a:t>
            </a:r>
            <a:r>
              <a:rPr lang="en-AU" sz="2800" dirty="0">
                <a:solidFill>
                  <a:srgbClr val="0000FF"/>
                </a:solidFill>
              </a:rPr>
              <a:t>.</a:t>
            </a:r>
          </a:p>
        </p:txBody>
      </p:sp>
    </p:spTree>
    <p:extLst>
      <p:ext uri="{BB962C8B-B14F-4D97-AF65-F5344CB8AC3E}">
        <p14:creationId xmlns="" xmlns:p14="http://schemas.microsoft.com/office/powerpoint/2010/main" val="3288345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68313" y="1268413"/>
            <a:ext cx="8207375"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a:buSzPct val="150000"/>
            </a:pPr>
            <a:r>
              <a:rPr lang="en-AU" dirty="0" smtClean="0"/>
              <a:t>The objective of this chapter is to illustrate the principles of </a:t>
            </a:r>
            <a:r>
              <a:rPr lang="en-AU" i="1" dirty="0" smtClean="0">
                <a:solidFill>
                  <a:srgbClr val="FF0000"/>
                </a:solidFill>
              </a:rPr>
              <a:t>modern symmetric ciphers</a:t>
            </a:r>
            <a:r>
              <a:rPr lang="en-AU" dirty="0" smtClean="0"/>
              <a:t>.</a:t>
            </a:r>
          </a:p>
          <a:p>
            <a:pPr>
              <a:buSzPct val="150000"/>
            </a:pPr>
            <a:r>
              <a:rPr lang="en-AU" dirty="0" smtClean="0"/>
              <a:t>The </a:t>
            </a:r>
            <a:r>
              <a:rPr lang="en-AU" i="1" dirty="0" smtClean="0">
                <a:solidFill>
                  <a:srgbClr val="FF0000"/>
                </a:solidFill>
              </a:rPr>
              <a:t>Data Encryption Standard</a:t>
            </a:r>
            <a:r>
              <a:rPr lang="en-AU" dirty="0" smtClean="0"/>
              <a:t> (</a:t>
            </a:r>
            <a:r>
              <a:rPr lang="en-AU" i="1" dirty="0" smtClean="0">
                <a:solidFill>
                  <a:srgbClr val="FF0000"/>
                </a:solidFill>
              </a:rPr>
              <a:t>DES</a:t>
            </a:r>
            <a:r>
              <a:rPr lang="en-AU" dirty="0" smtClean="0"/>
              <a:t>) is the most widely used symmetric cipher, </a:t>
            </a:r>
          </a:p>
          <a:p>
            <a:pPr>
              <a:buSzPct val="150000"/>
            </a:pPr>
            <a:r>
              <a:rPr lang="en-AU" dirty="0" smtClean="0"/>
              <a:t>Although it is destined to be replaced by the </a:t>
            </a:r>
            <a:r>
              <a:rPr lang="en-AU" i="1" dirty="0" smtClean="0">
                <a:solidFill>
                  <a:srgbClr val="FF0000"/>
                </a:solidFill>
              </a:rPr>
              <a:t>Advanced Encryption Standard</a:t>
            </a:r>
            <a:r>
              <a:rPr lang="en-AU" dirty="0" smtClean="0"/>
              <a:t> (</a:t>
            </a:r>
            <a:r>
              <a:rPr lang="en-AU" i="1" dirty="0" smtClean="0">
                <a:solidFill>
                  <a:srgbClr val="FF0000"/>
                </a:solidFill>
              </a:rPr>
              <a:t>AES</a:t>
            </a:r>
            <a:r>
              <a:rPr lang="en-AU" dirty="0" smtClean="0"/>
              <a:t>), </a:t>
            </a:r>
            <a:r>
              <a:rPr lang="en-AU" i="1" dirty="0" smtClean="0">
                <a:solidFill>
                  <a:srgbClr val="FF0000"/>
                </a:solidFill>
              </a:rPr>
              <a:t>DES</a:t>
            </a:r>
            <a:r>
              <a:rPr lang="en-AU" dirty="0" smtClean="0"/>
              <a:t> remains the most widely used algorithm.</a:t>
            </a:r>
          </a:p>
          <a:p>
            <a:pPr>
              <a:buSzPct val="150000"/>
            </a:pPr>
            <a:r>
              <a:rPr lang="en-AU" dirty="0" smtClean="0"/>
              <a:t>It provides </a:t>
            </a:r>
            <a:r>
              <a:rPr lang="en-AU" i="1" dirty="0" smtClean="0">
                <a:solidFill>
                  <a:srgbClr val="FF0000"/>
                </a:solidFill>
              </a:rPr>
              <a:t>secrecy</a:t>
            </a:r>
            <a:r>
              <a:rPr lang="en-AU" dirty="0" smtClean="0"/>
              <a:t> and/or </a:t>
            </a:r>
            <a:r>
              <a:rPr lang="en-AU" i="1" dirty="0" smtClean="0">
                <a:solidFill>
                  <a:srgbClr val="FF0000"/>
                </a:solidFill>
              </a:rPr>
              <a:t>authentication services</a:t>
            </a:r>
            <a:r>
              <a:rPr lang="en-AU" dirty="0" smtClean="0"/>
              <a:t>.</a:t>
            </a:r>
          </a:p>
        </p:txBody>
      </p:sp>
      <p:sp>
        <p:nvSpPr>
          <p:cNvPr id="3" name="Rectangle 2"/>
          <p:cNvSpPr txBox="1">
            <a:spLocks noChangeArrowheads="1"/>
          </p:cNvSpPr>
          <p:nvPr/>
        </p:nvSpPr>
        <p:spPr>
          <a:xfrm>
            <a:off x="468313" y="71438"/>
            <a:ext cx="8229600" cy="765175"/>
          </a:xfrm>
          <a:prstGeom prst="rect">
            <a:avLst/>
          </a:prstGeom>
        </p:spPr>
        <p:txBody>
          <a:bodyPr/>
          <a:lst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en-AU" sz="3600" dirty="0" smtClean="0"/>
              <a:t>Modern Block Ciphers</a:t>
            </a:r>
          </a:p>
        </p:txBody>
      </p:sp>
    </p:spTree>
    <p:extLst>
      <p:ext uri="{BB962C8B-B14F-4D97-AF65-F5344CB8AC3E}">
        <p14:creationId xmlns="" xmlns:p14="http://schemas.microsoft.com/office/powerpoint/2010/main" val="12428407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black">
          <a:xfrm>
            <a:off x="381000" y="1676400"/>
            <a:ext cx="83058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charset="-128"/>
              </a:defRPr>
            </a:lvl9pPr>
          </a:lstStyle>
          <a:p>
            <a:pPr marL="342900" marR="0" lvl="0" indent="-342900" algn="l" defTabSz="914400" rtl="0" eaLnBrk="1" fontAlgn="base" latinLnBrk="0" hangingPunct="1">
              <a:lnSpc>
                <a:spcPct val="90000"/>
              </a:lnSpc>
              <a:spcBef>
                <a:spcPct val="20000"/>
              </a:spcBef>
              <a:spcAft>
                <a:spcPct val="0"/>
              </a:spcAft>
              <a:buClr>
                <a:srgbClr val="5FAFFF"/>
              </a:buClr>
              <a:buSzPct val="80000"/>
              <a:buFont typeface="Wingdings" pitchFamily="2" charset="2"/>
              <a:buChar char="Ø"/>
              <a:tabLst/>
              <a:defRPr/>
            </a:pPr>
            <a:r>
              <a:rPr kumimoji="0" lang="en-US" sz="3200" b="0" i="0" u="none" strike="noStrike" kern="0" cap="none" spc="0" normalizeH="0" baseline="0" noProof="0" dirty="0" smtClean="0">
                <a:ln>
                  <a:noFill/>
                </a:ln>
                <a:solidFill>
                  <a:schemeClr val="bg2">
                    <a:lumMod val="10000"/>
                  </a:schemeClr>
                </a:solidFill>
                <a:effectLst/>
                <a:uLnTx/>
                <a:uFillTx/>
                <a:latin typeface="Arial"/>
              </a:rPr>
              <a:t>The function F is taken from S0 and S1, such as:</a:t>
            </a:r>
          </a:p>
          <a:p>
            <a:pPr marL="742950" marR="0" lvl="1" indent="-285750" algn="l" defTabSz="914400" rtl="0" eaLnBrk="1" fontAlgn="base" latinLnBrk="0" hangingPunct="1">
              <a:lnSpc>
                <a:spcPct val="90000"/>
              </a:lnSpc>
              <a:spcBef>
                <a:spcPct val="20000"/>
              </a:spcBef>
              <a:spcAft>
                <a:spcPct val="0"/>
              </a:spcAft>
              <a:buClr>
                <a:srgbClr val="D9D9FF"/>
              </a:buClr>
              <a:buSzPct val="50000"/>
              <a:buFont typeface="Wingdings" pitchFamily="2" charset="2"/>
              <a:buChar char="l"/>
              <a:tabLst/>
              <a:defRPr/>
            </a:pPr>
            <a:r>
              <a:rPr kumimoji="0" lang="en-US" sz="2800" b="0" i="0" u="none" strike="noStrike" kern="0" cap="none" spc="0" normalizeH="0" baseline="0" noProof="0" dirty="0" smtClean="0">
                <a:ln>
                  <a:noFill/>
                </a:ln>
                <a:solidFill>
                  <a:schemeClr val="bg2">
                    <a:lumMod val="10000"/>
                  </a:schemeClr>
                </a:solidFill>
                <a:effectLst/>
                <a:uLnTx/>
                <a:uFillTx/>
                <a:latin typeface="Arial"/>
              </a:rPr>
              <a:t>R is expanded by E</a:t>
            </a:r>
          </a:p>
          <a:p>
            <a:pPr marL="742950" marR="0" lvl="1" indent="-285750" algn="l" defTabSz="914400" rtl="0" eaLnBrk="1" fontAlgn="base" latinLnBrk="0" hangingPunct="1">
              <a:lnSpc>
                <a:spcPct val="90000"/>
              </a:lnSpc>
              <a:spcBef>
                <a:spcPct val="20000"/>
              </a:spcBef>
              <a:spcAft>
                <a:spcPct val="0"/>
              </a:spcAft>
              <a:buClr>
                <a:srgbClr val="D9D9FF"/>
              </a:buClr>
              <a:buSzPct val="50000"/>
              <a:buFont typeface="Wingdings" pitchFamily="2" charset="2"/>
              <a:buChar char="l"/>
              <a:tabLst/>
              <a:defRPr/>
            </a:pPr>
            <a:r>
              <a:rPr kumimoji="0" lang="en-US" sz="2800" b="0" i="0" u="none" strike="noStrike" kern="0" cap="none" spc="0" normalizeH="0" baseline="0" noProof="0" dirty="0" smtClean="0">
                <a:ln>
                  <a:noFill/>
                </a:ln>
                <a:solidFill>
                  <a:schemeClr val="bg2">
                    <a:lumMod val="10000"/>
                  </a:schemeClr>
                </a:solidFill>
                <a:effectLst/>
                <a:uLnTx/>
                <a:uFillTx/>
                <a:latin typeface="Arial"/>
              </a:rPr>
              <a:t>The expansion is </a:t>
            </a:r>
            <a:r>
              <a:rPr kumimoji="0" lang="en-US" sz="2800" b="0" i="0" u="none" strike="noStrike" kern="0" cap="none" spc="0" normalizeH="0" baseline="0" noProof="0" dirty="0" err="1" smtClean="0">
                <a:ln>
                  <a:noFill/>
                </a:ln>
                <a:solidFill>
                  <a:schemeClr val="bg2">
                    <a:lumMod val="10000"/>
                  </a:schemeClr>
                </a:solidFill>
                <a:effectLst/>
                <a:uLnTx/>
                <a:uFillTx/>
                <a:latin typeface="Arial"/>
              </a:rPr>
              <a:t>xored</a:t>
            </a:r>
            <a:r>
              <a:rPr kumimoji="0" lang="en-US" sz="2800" b="0" i="0" u="none" strike="noStrike" kern="0" cap="none" spc="0" normalizeH="0" baseline="0" noProof="0" dirty="0" smtClean="0">
                <a:ln>
                  <a:noFill/>
                </a:ln>
                <a:solidFill>
                  <a:schemeClr val="bg2">
                    <a:lumMod val="10000"/>
                  </a:schemeClr>
                </a:solidFill>
                <a:effectLst/>
                <a:uLnTx/>
                <a:uFillTx/>
                <a:latin typeface="Arial"/>
              </a:rPr>
              <a:t> with the </a:t>
            </a:r>
            <a:r>
              <a:rPr kumimoji="0" lang="en-US" sz="2800" b="0" i="0" u="none" strike="noStrike" kern="0" cap="none" spc="0" normalizeH="0" baseline="0" noProof="0" dirty="0" err="1" smtClean="0">
                <a:ln>
                  <a:noFill/>
                </a:ln>
                <a:solidFill>
                  <a:schemeClr val="bg2">
                    <a:lumMod val="10000"/>
                  </a:schemeClr>
                </a:solidFill>
                <a:effectLst/>
                <a:uLnTx/>
                <a:uFillTx/>
                <a:latin typeface="Arial"/>
              </a:rPr>
              <a:t>subkey</a:t>
            </a:r>
            <a:endParaRPr kumimoji="0" lang="en-US" sz="2800" b="0" i="0" u="none" strike="noStrike" kern="0" cap="none" spc="0" normalizeH="0" baseline="0" noProof="0" dirty="0" smtClean="0">
              <a:ln>
                <a:noFill/>
              </a:ln>
              <a:solidFill>
                <a:schemeClr val="bg2">
                  <a:lumMod val="10000"/>
                </a:schemeClr>
              </a:solidFill>
              <a:effectLst/>
              <a:uLnTx/>
              <a:uFillTx/>
              <a:latin typeface="Arial"/>
            </a:endParaRPr>
          </a:p>
          <a:p>
            <a:pPr marL="742950" marR="0" lvl="1" indent="-285750" algn="l" defTabSz="914400" rtl="0" eaLnBrk="1" fontAlgn="base" latinLnBrk="0" hangingPunct="1">
              <a:lnSpc>
                <a:spcPct val="90000"/>
              </a:lnSpc>
              <a:spcBef>
                <a:spcPct val="20000"/>
              </a:spcBef>
              <a:spcAft>
                <a:spcPct val="0"/>
              </a:spcAft>
              <a:buClr>
                <a:srgbClr val="D9D9FF"/>
              </a:buClr>
              <a:buSzPct val="50000"/>
              <a:buFont typeface="Wingdings" pitchFamily="2" charset="2"/>
              <a:buChar char="l"/>
              <a:tabLst/>
              <a:defRPr/>
            </a:pPr>
            <a:r>
              <a:rPr kumimoji="0" lang="en-US" sz="2800" b="0" i="0" u="none" strike="noStrike" kern="0" cap="none" spc="0" normalizeH="0" baseline="0" noProof="0" dirty="0" smtClean="0">
                <a:ln>
                  <a:noFill/>
                </a:ln>
                <a:solidFill>
                  <a:schemeClr val="bg2">
                    <a:lumMod val="10000"/>
                  </a:schemeClr>
                </a:solidFill>
                <a:effectLst/>
                <a:uLnTx/>
                <a:uFillTx/>
                <a:latin typeface="Arial"/>
              </a:rPr>
              <a:t>The first 4 bits are the input for S0 the last are input to S1</a:t>
            </a:r>
          </a:p>
          <a:p>
            <a:pPr marL="742950" marR="0" lvl="1" indent="-285750" algn="l" defTabSz="914400" rtl="0" eaLnBrk="1" fontAlgn="base" latinLnBrk="0" hangingPunct="1">
              <a:lnSpc>
                <a:spcPct val="90000"/>
              </a:lnSpc>
              <a:spcBef>
                <a:spcPct val="20000"/>
              </a:spcBef>
              <a:spcAft>
                <a:spcPct val="0"/>
              </a:spcAft>
              <a:buClr>
                <a:srgbClr val="D9D9FF"/>
              </a:buClr>
              <a:buSzPct val="50000"/>
              <a:buFont typeface="Wingdings" pitchFamily="2" charset="2"/>
              <a:buChar char="l"/>
              <a:tabLst/>
              <a:defRPr/>
            </a:pPr>
            <a:r>
              <a:rPr kumimoji="0" lang="en-US" sz="2800" b="0" i="0" u="none" strike="noStrike" kern="0" cap="none" spc="0" normalizeH="0" baseline="0" noProof="0" dirty="0" smtClean="0">
                <a:ln>
                  <a:noFill/>
                </a:ln>
                <a:solidFill>
                  <a:schemeClr val="bg2">
                    <a:lumMod val="10000"/>
                  </a:schemeClr>
                </a:solidFill>
                <a:effectLst/>
                <a:uLnTx/>
                <a:uFillTx/>
                <a:latin typeface="Arial"/>
              </a:rPr>
              <a:t>If the input to Si is I</a:t>
            </a:r>
            <a:r>
              <a:rPr kumimoji="0" lang="en-US" sz="2800" b="0" i="0" u="none" strike="noStrike" kern="0" cap="none" spc="0" normalizeH="0" baseline="-25000" noProof="0" dirty="0" smtClean="0">
                <a:ln>
                  <a:noFill/>
                </a:ln>
                <a:solidFill>
                  <a:schemeClr val="bg2">
                    <a:lumMod val="10000"/>
                  </a:schemeClr>
                </a:solidFill>
                <a:effectLst/>
                <a:uLnTx/>
                <a:uFillTx/>
                <a:latin typeface="Arial"/>
              </a:rPr>
              <a:t>1</a:t>
            </a:r>
            <a:r>
              <a:rPr kumimoji="0" lang="en-US" sz="2800" b="0" i="0" u="none" strike="noStrike" kern="0" cap="none" spc="0" normalizeH="0" baseline="0" noProof="0" dirty="0" smtClean="0">
                <a:ln>
                  <a:noFill/>
                </a:ln>
                <a:solidFill>
                  <a:schemeClr val="bg2">
                    <a:lumMod val="10000"/>
                  </a:schemeClr>
                </a:solidFill>
                <a:effectLst/>
                <a:uLnTx/>
                <a:uFillTx/>
                <a:latin typeface="Arial"/>
              </a:rPr>
              <a:t>I</a:t>
            </a:r>
            <a:r>
              <a:rPr kumimoji="0" lang="en-US" sz="2800" b="0" i="0" u="none" strike="noStrike" kern="0" cap="none" spc="0" normalizeH="0" baseline="-25000" noProof="0" dirty="0" smtClean="0">
                <a:ln>
                  <a:noFill/>
                </a:ln>
                <a:solidFill>
                  <a:schemeClr val="bg2">
                    <a:lumMod val="10000"/>
                  </a:schemeClr>
                </a:solidFill>
                <a:effectLst/>
                <a:uLnTx/>
                <a:uFillTx/>
                <a:latin typeface="Arial"/>
              </a:rPr>
              <a:t>2</a:t>
            </a:r>
            <a:r>
              <a:rPr kumimoji="0" lang="en-US" sz="2800" b="0" i="0" u="none" strike="noStrike" kern="0" cap="none" spc="0" normalizeH="0" baseline="0" noProof="0" dirty="0" smtClean="0">
                <a:ln>
                  <a:noFill/>
                </a:ln>
                <a:solidFill>
                  <a:schemeClr val="bg2">
                    <a:lumMod val="10000"/>
                  </a:schemeClr>
                </a:solidFill>
                <a:effectLst/>
                <a:uLnTx/>
                <a:uFillTx/>
                <a:latin typeface="Arial"/>
              </a:rPr>
              <a:t>I</a:t>
            </a:r>
            <a:r>
              <a:rPr kumimoji="0" lang="en-US" sz="2800" b="0" i="0" u="none" strike="noStrike" kern="0" cap="none" spc="0" normalizeH="0" baseline="-25000" noProof="0" dirty="0" smtClean="0">
                <a:ln>
                  <a:noFill/>
                </a:ln>
                <a:solidFill>
                  <a:schemeClr val="bg2">
                    <a:lumMod val="10000"/>
                  </a:schemeClr>
                </a:solidFill>
                <a:effectLst/>
                <a:uLnTx/>
                <a:uFillTx/>
                <a:latin typeface="Arial"/>
              </a:rPr>
              <a:t>3</a:t>
            </a:r>
            <a:r>
              <a:rPr kumimoji="0" lang="en-US" sz="2800" b="0" i="0" u="none" strike="noStrike" kern="0" cap="none" spc="0" normalizeH="0" baseline="0" noProof="0" dirty="0" smtClean="0">
                <a:ln>
                  <a:noFill/>
                </a:ln>
                <a:solidFill>
                  <a:schemeClr val="bg2">
                    <a:lumMod val="10000"/>
                  </a:schemeClr>
                </a:solidFill>
                <a:effectLst/>
                <a:uLnTx/>
                <a:uFillTx/>
                <a:latin typeface="Arial"/>
              </a:rPr>
              <a:t>I</a:t>
            </a:r>
            <a:r>
              <a:rPr kumimoji="0" lang="en-US" sz="2800" b="0" i="0" u="none" strike="noStrike" kern="0" cap="none" spc="0" normalizeH="0" baseline="-25000" noProof="0" dirty="0" smtClean="0">
                <a:ln>
                  <a:noFill/>
                </a:ln>
                <a:solidFill>
                  <a:schemeClr val="bg2">
                    <a:lumMod val="10000"/>
                  </a:schemeClr>
                </a:solidFill>
                <a:effectLst/>
                <a:uLnTx/>
                <a:uFillTx/>
                <a:latin typeface="Arial"/>
              </a:rPr>
              <a:t>4</a:t>
            </a:r>
            <a:r>
              <a:rPr kumimoji="0" lang="en-US" sz="2800" b="0" i="0" u="none" strike="noStrike" kern="0" cap="none" spc="0" normalizeH="0" baseline="0" noProof="0" dirty="0" smtClean="0">
                <a:ln>
                  <a:noFill/>
                </a:ln>
                <a:solidFill>
                  <a:schemeClr val="bg2">
                    <a:lumMod val="10000"/>
                  </a:schemeClr>
                </a:solidFill>
                <a:effectLst/>
                <a:uLnTx/>
                <a:uFillTx/>
                <a:latin typeface="Arial"/>
              </a:rPr>
              <a:t>, then I</a:t>
            </a:r>
            <a:r>
              <a:rPr kumimoji="0" lang="en-US" sz="2800" b="0" i="0" u="none" strike="noStrike" kern="0" cap="none" spc="0" normalizeH="0" baseline="-25000" noProof="0" dirty="0" smtClean="0">
                <a:ln>
                  <a:noFill/>
                </a:ln>
                <a:solidFill>
                  <a:schemeClr val="bg2">
                    <a:lumMod val="10000"/>
                  </a:schemeClr>
                </a:solidFill>
                <a:effectLst/>
                <a:uLnTx/>
                <a:uFillTx/>
                <a:latin typeface="Arial"/>
              </a:rPr>
              <a:t>1</a:t>
            </a:r>
            <a:r>
              <a:rPr kumimoji="0" lang="en-US" sz="2800" b="0" i="0" u="none" strike="noStrike" kern="0" cap="none" spc="0" normalizeH="0" baseline="0" noProof="0" dirty="0" smtClean="0">
                <a:ln>
                  <a:noFill/>
                </a:ln>
                <a:solidFill>
                  <a:schemeClr val="bg2">
                    <a:lumMod val="10000"/>
                  </a:schemeClr>
                </a:solidFill>
                <a:effectLst/>
                <a:uLnTx/>
                <a:uFillTx/>
                <a:latin typeface="Arial"/>
              </a:rPr>
              <a:t>I</a:t>
            </a:r>
            <a:r>
              <a:rPr kumimoji="0" lang="en-US" sz="2800" b="0" i="0" u="none" strike="noStrike" kern="0" cap="none" spc="0" normalizeH="0" baseline="-25000" noProof="0" dirty="0" smtClean="0">
                <a:ln>
                  <a:noFill/>
                </a:ln>
                <a:solidFill>
                  <a:schemeClr val="bg2">
                    <a:lumMod val="10000"/>
                  </a:schemeClr>
                </a:solidFill>
                <a:effectLst/>
                <a:uLnTx/>
                <a:uFillTx/>
                <a:latin typeface="Arial"/>
              </a:rPr>
              <a:t>4</a:t>
            </a:r>
            <a:r>
              <a:rPr kumimoji="0" lang="en-US" sz="2800" b="0" i="0" u="none" strike="noStrike" kern="0" cap="none" spc="0" normalizeH="0" baseline="0" noProof="0" dirty="0" smtClean="0">
                <a:ln>
                  <a:noFill/>
                </a:ln>
                <a:solidFill>
                  <a:schemeClr val="bg2">
                    <a:lumMod val="10000"/>
                  </a:schemeClr>
                </a:solidFill>
                <a:effectLst/>
                <a:uLnTx/>
                <a:uFillTx/>
                <a:latin typeface="Arial"/>
              </a:rPr>
              <a:t> is the row to consider and I</a:t>
            </a:r>
            <a:r>
              <a:rPr kumimoji="0" lang="en-US" sz="2800" b="0" i="0" u="none" strike="noStrike" kern="0" cap="none" spc="0" normalizeH="0" baseline="-25000" noProof="0" dirty="0" smtClean="0">
                <a:ln>
                  <a:noFill/>
                </a:ln>
                <a:solidFill>
                  <a:schemeClr val="bg2">
                    <a:lumMod val="10000"/>
                  </a:schemeClr>
                </a:solidFill>
                <a:effectLst/>
                <a:uLnTx/>
                <a:uFillTx/>
                <a:latin typeface="Arial"/>
              </a:rPr>
              <a:t>2</a:t>
            </a:r>
            <a:r>
              <a:rPr kumimoji="0" lang="en-US" sz="2800" b="0" i="0" u="none" strike="noStrike" kern="0" cap="none" spc="0" normalizeH="0" baseline="0" noProof="0" dirty="0" smtClean="0">
                <a:ln>
                  <a:noFill/>
                </a:ln>
                <a:solidFill>
                  <a:schemeClr val="bg2">
                    <a:lumMod val="10000"/>
                  </a:schemeClr>
                </a:solidFill>
                <a:effectLst/>
                <a:uLnTx/>
                <a:uFillTx/>
                <a:latin typeface="Arial"/>
              </a:rPr>
              <a:t>I</a:t>
            </a:r>
            <a:r>
              <a:rPr kumimoji="0" lang="en-US" sz="2800" b="0" i="0" u="none" strike="noStrike" kern="0" cap="none" spc="0" normalizeH="0" baseline="-25000" noProof="0" dirty="0" smtClean="0">
                <a:ln>
                  <a:noFill/>
                </a:ln>
                <a:solidFill>
                  <a:schemeClr val="bg2">
                    <a:lumMod val="10000"/>
                  </a:schemeClr>
                </a:solidFill>
                <a:effectLst/>
                <a:uLnTx/>
                <a:uFillTx/>
                <a:latin typeface="Arial"/>
              </a:rPr>
              <a:t>3</a:t>
            </a:r>
            <a:r>
              <a:rPr kumimoji="0" lang="en-US" sz="2800" b="0" i="0" u="none" strike="noStrike" kern="0" cap="none" spc="0" normalizeH="0" baseline="0" noProof="0" dirty="0" smtClean="0">
                <a:ln>
                  <a:noFill/>
                </a:ln>
                <a:solidFill>
                  <a:schemeClr val="bg2">
                    <a:lumMod val="10000"/>
                  </a:schemeClr>
                </a:solidFill>
                <a:effectLst/>
                <a:uLnTx/>
                <a:uFillTx/>
                <a:latin typeface="Arial"/>
              </a:rPr>
              <a:t> is the column</a:t>
            </a:r>
          </a:p>
          <a:p>
            <a:pPr marL="742950" marR="0" lvl="1" indent="-285750" algn="l" defTabSz="914400" rtl="0" eaLnBrk="1" fontAlgn="base" latinLnBrk="0" hangingPunct="1">
              <a:lnSpc>
                <a:spcPct val="90000"/>
              </a:lnSpc>
              <a:spcBef>
                <a:spcPct val="20000"/>
              </a:spcBef>
              <a:spcAft>
                <a:spcPct val="0"/>
              </a:spcAft>
              <a:buClr>
                <a:srgbClr val="D9D9FF"/>
              </a:buClr>
              <a:buSzPct val="50000"/>
              <a:buFont typeface="Wingdings" pitchFamily="2" charset="2"/>
              <a:buChar char="l"/>
              <a:tabLst/>
              <a:defRPr/>
            </a:pPr>
            <a:r>
              <a:rPr kumimoji="0" lang="en-US" sz="2800" b="0" i="0" u="none" strike="noStrike" kern="0" cap="none" spc="0" normalizeH="0" baseline="0" noProof="0" dirty="0" smtClean="0">
                <a:ln>
                  <a:noFill/>
                </a:ln>
                <a:solidFill>
                  <a:schemeClr val="bg2">
                    <a:lumMod val="10000"/>
                  </a:schemeClr>
                </a:solidFill>
                <a:effectLst/>
                <a:uLnTx/>
                <a:uFillTx/>
                <a:latin typeface="Arial"/>
              </a:rPr>
              <a:t>The output goes then through P4</a:t>
            </a:r>
          </a:p>
        </p:txBody>
      </p:sp>
      <p:sp>
        <p:nvSpPr>
          <p:cNvPr id="5" name="Rectangle 7"/>
          <p:cNvSpPr>
            <a:spLocks noChangeArrowheads="1"/>
          </p:cNvSpPr>
          <p:nvPr/>
        </p:nvSpPr>
        <p:spPr bwMode="auto">
          <a:xfrm>
            <a:off x="612775" y="828675"/>
            <a:ext cx="7920038" cy="504825"/>
          </a:xfrm>
          <a:prstGeom prst="rect">
            <a:avLst/>
          </a:prstGeom>
          <a:solidFill>
            <a:srgbClr val="CCE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363538" indent="-363538" algn="ctr">
              <a:spcBef>
                <a:spcPct val="50000"/>
              </a:spcBef>
              <a:buSzPct val="150000"/>
            </a:pPr>
            <a:r>
              <a:rPr lang="en-AU" sz="2800" b="1" dirty="0">
                <a:solidFill>
                  <a:srgbClr val="FF0000"/>
                </a:solidFill>
              </a:rPr>
              <a:t>The Function </a:t>
            </a:r>
            <a:r>
              <a:rPr lang="en-AU" sz="2800" b="1" i="1" dirty="0" smtClean="0">
                <a:solidFill>
                  <a:srgbClr val="FF0000"/>
                </a:solidFill>
              </a:rPr>
              <a:t>F</a:t>
            </a:r>
            <a:endParaRPr lang="en-AU" sz="2800" b="1" dirty="0">
              <a:solidFill>
                <a:srgbClr val="FF0000"/>
              </a:solidFill>
            </a:endParaRPr>
          </a:p>
        </p:txBody>
      </p:sp>
      <p:sp>
        <p:nvSpPr>
          <p:cNvPr id="6" name="Rectangle 5"/>
          <p:cNvSpPr txBox="1">
            <a:spLocks noChangeArrowheads="1"/>
          </p:cNvSpPr>
          <p:nvPr/>
        </p:nvSpPr>
        <p:spPr>
          <a:xfrm>
            <a:off x="79375" y="201612"/>
            <a:ext cx="8964613" cy="788987"/>
          </a:xfrm>
          <a:prstGeom prst="rect">
            <a:avLst/>
          </a:prstGeom>
          <a:noFill/>
        </p:spPr>
        <p:txBody>
          <a:bodyPr/>
          <a:lst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en-AU" sz="3200" dirty="0" smtClean="0"/>
              <a:t>                Simplified DES (S-DES Encryption)</a:t>
            </a:r>
          </a:p>
        </p:txBody>
      </p:sp>
    </p:spTree>
    <p:extLst>
      <p:ext uri="{BB962C8B-B14F-4D97-AF65-F5344CB8AC3E}">
        <p14:creationId xmlns="" xmlns:p14="http://schemas.microsoft.com/office/powerpoint/2010/main" val="11331788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1360488" y="893763"/>
            <a:ext cx="6396037" cy="5519737"/>
            <a:chOff x="4460" y="1797"/>
            <a:chExt cx="10300" cy="8920"/>
          </a:xfrm>
        </p:grpSpPr>
        <p:sp>
          <p:nvSpPr>
            <p:cNvPr id="3" name="Text Box 6"/>
            <p:cNvSpPr txBox="1">
              <a:spLocks noChangeArrowheads="1"/>
            </p:cNvSpPr>
            <p:nvPr/>
          </p:nvSpPr>
          <p:spPr bwMode="auto">
            <a:xfrm>
              <a:off x="9810" y="3402"/>
              <a:ext cx="3780" cy="5580"/>
            </a:xfrm>
            <a:prstGeom prst="rect">
              <a:avLst/>
            </a:prstGeom>
            <a:solidFill>
              <a:srgbClr val="C0C0C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p>
          </p:txBody>
        </p:sp>
        <p:sp>
          <p:nvSpPr>
            <p:cNvPr id="4" name="Text Box 7"/>
            <p:cNvSpPr txBox="1">
              <a:spLocks noChangeArrowheads="1"/>
            </p:cNvSpPr>
            <p:nvPr/>
          </p:nvSpPr>
          <p:spPr bwMode="auto">
            <a:xfrm>
              <a:off x="10350" y="3762"/>
              <a:ext cx="2700" cy="4140"/>
            </a:xfrm>
            <a:prstGeom prst="rect">
              <a:avLst/>
            </a:prstGeom>
            <a:solidFill>
              <a:srgbClr val="DDDDD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p>
          </p:txBody>
        </p:sp>
        <p:sp>
          <p:nvSpPr>
            <p:cNvPr id="5" name="Line 8"/>
            <p:cNvSpPr>
              <a:spLocks noChangeShapeType="1"/>
            </p:cNvSpPr>
            <p:nvPr/>
          </p:nvSpPr>
          <p:spPr bwMode="auto">
            <a:xfrm>
              <a:off x="12600" y="2217"/>
              <a:ext cx="0" cy="540"/>
            </a:xfrm>
            <a:prstGeom prst="line">
              <a:avLst/>
            </a:prstGeom>
            <a:noFill/>
            <a:ln w="28575">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nvGrpSpPr>
            <p:cNvPr id="6" name="Group 9"/>
            <p:cNvGrpSpPr>
              <a:grpSpLocks/>
            </p:cNvGrpSpPr>
            <p:nvPr/>
          </p:nvGrpSpPr>
          <p:grpSpPr bwMode="auto">
            <a:xfrm>
              <a:off x="12500" y="2277"/>
              <a:ext cx="720" cy="360"/>
              <a:chOff x="8640" y="3330"/>
              <a:chExt cx="720" cy="360"/>
            </a:xfrm>
          </p:grpSpPr>
          <p:sp>
            <p:nvSpPr>
              <p:cNvPr id="170" name="Line 10"/>
              <p:cNvSpPr>
                <a:spLocks noChangeShapeType="1"/>
              </p:cNvSpPr>
              <p:nvPr/>
            </p:nvSpPr>
            <p:spPr bwMode="auto">
              <a:xfrm flipH="1">
                <a:off x="8640" y="3420"/>
                <a:ext cx="180" cy="180"/>
              </a:xfrm>
              <a:prstGeom prst="line">
                <a:avLst/>
              </a:prstGeom>
              <a:noFill/>
              <a:ln w="1905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1" name="Text Box 11"/>
              <p:cNvSpPr txBox="1">
                <a:spLocks noChangeArrowheads="1"/>
              </p:cNvSpPr>
              <p:nvPr/>
            </p:nvSpPr>
            <p:spPr bwMode="auto">
              <a:xfrm>
                <a:off x="8640" y="3330"/>
                <a:ext cx="720"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000" b="1">
                    <a:latin typeface="Times New Roman" pitchFamily="18" charset="0"/>
                    <a:ea typeface="SimSun" pitchFamily="2" charset="-122"/>
                  </a:rPr>
                  <a:t>8</a:t>
                </a:r>
                <a:endParaRPr lang="en-GB"/>
              </a:p>
            </p:txBody>
          </p:sp>
        </p:grpSp>
        <p:grpSp>
          <p:nvGrpSpPr>
            <p:cNvPr id="7" name="Group 12"/>
            <p:cNvGrpSpPr>
              <a:grpSpLocks/>
            </p:cNvGrpSpPr>
            <p:nvPr/>
          </p:nvGrpSpPr>
          <p:grpSpPr bwMode="auto">
            <a:xfrm>
              <a:off x="10680" y="4047"/>
              <a:ext cx="1980" cy="360"/>
              <a:chOff x="2880" y="10080"/>
              <a:chExt cx="1440" cy="360"/>
            </a:xfrm>
          </p:grpSpPr>
          <p:sp>
            <p:nvSpPr>
              <p:cNvPr id="168" name="AutoShape 13"/>
              <p:cNvSpPr>
                <a:spLocks noChangeArrowheads="1"/>
              </p:cNvSpPr>
              <p:nvPr/>
            </p:nvSpPr>
            <p:spPr bwMode="auto">
              <a:xfrm flipV="1">
                <a:off x="2880" y="10080"/>
                <a:ext cx="1440" cy="3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150 w 21600"/>
                  <a:gd name="T13" fmla="*/ 3120 h 21600"/>
                  <a:gd name="T14" fmla="*/ 18450 w 21600"/>
                  <a:gd name="T15" fmla="*/ 18480 h 21600"/>
                </a:gdLst>
                <a:ahLst/>
                <a:cxnLst>
                  <a:cxn ang="T8">
                    <a:pos x="T0" y="T1"/>
                  </a:cxn>
                  <a:cxn ang="T9">
                    <a:pos x="T2" y="T3"/>
                  </a:cxn>
                  <a:cxn ang="T10">
                    <a:pos x="T4" y="T5"/>
                  </a:cxn>
                  <a:cxn ang="T11">
                    <a:pos x="T6" y="T7"/>
                  </a:cxn>
                </a:cxnLst>
                <a:rect l="T12" t="T13" r="T14" b="T15"/>
                <a:pathLst>
                  <a:path w="21600" h="21600">
                    <a:moveTo>
                      <a:pt x="0" y="0"/>
                    </a:moveTo>
                    <a:lnTo>
                      <a:pt x="2700" y="21600"/>
                    </a:lnTo>
                    <a:lnTo>
                      <a:pt x="18900" y="21600"/>
                    </a:lnTo>
                    <a:lnTo>
                      <a:pt x="21600" y="0"/>
                    </a:lnTo>
                    <a:lnTo>
                      <a:pt x="0" y="0"/>
                    </a:lnTo>
                    <a:close/>
                  </a:path>
                </a:pathLst>
              </a:custGeom>
              <a:solidFill>
                <a:srgbClr val="CCFFFF"/>
              </a:solidFill>
              <a:ln w="19050">
                <a:solidFill>
                  <a:srgbClr val="0000FF"/>
                </a:solidFill>
                <a:miter lim="800000"/>
                <a:headEnd/>
                <a:tailEnd/>
              </a:ln>
            </p:spPr>
            <p:txBody>
              <a:bodyPr/>
              <a:lstStyle/>
              <a:p>
                <a:endParaRPr lang="en-US"/>
              </a:p>
            </p:txBody>
          </p:sp>
          <p:sp>
            <p:nvSpPr>
              <p:cNvPr id="169" name="Text Box 14"/>
              <p:cNvSpPr txBox="1">
                <a:spLocks noChangeArrowheads="1"/>
              </p:cNvSpPr>
              <p:nvPr/>
            </p:nvSpPr>
            <p:spPr bwMode="auto">
              <a:xfrm>
                <a:off x="3241" y="10080"/>
                <a:ext cx="749" cy="359"/>
              </a:xfrm>
              <a:prstGeom prst="rect">
                <a:avLst/>
              </a:prstGeom>
              <a:noFill/>
              <a:ln>
                <a:noFill/>
              </a:ln>
              <a:effectLst>
                <a:outerShdw dist="35921" dir="2700000" algn="ctr" rotWithShape="0">
                  <a:srgbClr val="808080">
                    <a:alpha val="50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000" b="1">
                    <a:latin typeface="Times New Roman" pitchFamily="18" charset="0"/>
                    <a:ea typeface="SimSun" pitchFamily="2" charset="-122"/>
                  </a:rPr>
                  <a:t>E/P</a:t>
                </a:r>
                <a:endParaRPr lang="en-GB"/>
              </a:p>
            </p:txBody>
          </p:sp>
        </p:grpSp>
        <p:grpSp>
          <p:nvGrpSpPr>
            <p:cNvPr id="8" name="Group 15"/>
            <p:cNvGrpSpPr>
              <a:grpSpLocks/>
            </p:cNvGrpSpPr>
            <p:nvPr/>
          </p:nvGrpSpPr>
          <p:grpSpPr bwMode="auto">
            <a:xfrm>
              <a:off x="10530" y="6087"/>
              <a:ext cx="900" cy="360"/>
              <a:chOff x="2160" y="11490"/>
              <a:chExt cx="900" cy="360"/>
            </a:xfrm>
          </p:grpSpPr>
          <p:sp>
            <p:nvSpPr>
              <p:cNvPr id="166" name="AutoShape 16"/>
              <p:cNvSpPr>
                <a:spLocks noChangeArrowheads="1"/>
              </p:cNvSpPr>
              <p:nvPr/>
            </p:nvSpPr>
            <p:spPr bwMode="auto">
              <a:xfrm>
                <a:off x="2160" y="11490"/>
                <a:ext cx="900" cy="3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144 w 21600"/>
                  <a:gd name="T13" fmla="*/ 3120 h 21600"/>
                  <a:gd name="T14" fmla="*/ 18456 w 21600"/>
                  <a:gd name="T15" fmla="*/ 18480 h 21600"/>
                </a:gdLst>
                <a:ahLst/>
                <a:cxnLst>
                  <a:cxn ang="T8">
                    <a:pos x="T0" y="T1"/>
                  </a:cxn>
                  <a:cxn ang="T9">
                    <a:pos x="T2" y="T3"/>
                  </a:cxn>
                  <a:cxn ang="T10">
                    <a:pos x="T4" y="T5"/>
                  </a:cxn>
                  <a:cxn ang="T11">
                    <a:pos x="T6" y="T7"/>
                  </a:cxn>
                </a:cxnLst>
                <a:rect l="T12" t="T13" r="T14" b="T15"/>
                <a:pathLst>
                  <a:path w="21600" h="21600">
                    <a:moveTo>
                      <a:pt x="0" y="0"/>
                    </a:moveTo>
                    <a:lnTo>
                      <a:pt x="2700" y="21600"/>
                    </a:lnTo>
                    <a:lnTo>
                      <a:pt x="18900" y="21600"/>
                    </a:lnTo>
                    <a:lnTo>
                      <a:pt x="21600" y="0"/>
                    </a:lnTo>
                    <a:lnTo>
                      <a:pt x="0" y="0"/>
                    </a:lnTo>
                    <a:close/>
                  </a:path>
                </a:pathLst>
              </a:custGeom>
              <a:solidFill>
                <a:srgbClr val="CCFFFF"/>
              </a:solidFill>
              <a:ln w="19050">
                <a:solidFill>
                  <a:srgbClr val="0000FF"/>
                </a:solidFill>
                <a:miter lim="800000"/>
                <a:headEnd/>
                <a:tailEnd/>
              </a:ln>
            </p:spPr>
            <p:txBody>
              <a:bodyPr/>
              <a:lstStyle/>
              <a:p>
                <a:endParaRPr lang="en-US"/>
              </a:p>
            </p:txBody>
          </p:sp>
          <p:sp>
            <p:nvSpPr>
              <p:cNvPr id="167" name="Text Box 17"/>
              <p:cNvSpPr txBox="1">
                <a:spLocks noChangeArrowheads="1"/>
              </p:cNvSpPr>
              <p:nvPr/>
            </p:nvSpPr>
            <p:spPr bwMode="auto">
              <a:xfrm>
                <a:off x="2279" y="11489"/>
                <a:ext cx="568" cy="362"/>
              </a:xfrm>
              <a:prstGeom prst="rect">
                <a:avLst/>
              </a:prstGeom>
              <a:noFill/>
              <a:ln>
                <a:noFill/>
              </a:ln>
              <a:effectLst>
                <a:outerShdw dist="35921" dir="2700000" algn="ctr" rotWithShape="0">
                  <a:srgbClr val="808080">
                    <a:alpha val="50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000" b="1">
                    <a:latin typeface="Times New Roman" pitchFamily="18" charset="0"/>
                    <a:ea typeface="SimSun" pitchFamily="2" charset="-122"/>
                  </a:rPr>
                  <a:t>S0</a:t>
                </a:r>
                <a:endParaRPr lang="en-GB"/>
              </a:p>
            </p:txBody>
          </p:sp>
        </p:grpSp>
        <p:grpSp>
          <p:nvGrpSpPr>
            <p:cNvPr id="9" name="Group 18"/>
            <p:cNvGrpSpPr>
              <a:grpSpLocks/>
            </p:cNvGrpSpPr>
            <p:nvPr/>
          </p:nvGrpSpPr>
          <p:grpSpPr bwMode="auto">
            <a:xfrm>
              <a:off x="11970" y="6102"/>
              <a:ext cx="900" cy="360"/>
              <a:chOff x="2160" y="11490"/>
              <a:chExt cx="900" cy="360"/>
            </a:xfrm>
          </p:grpSpPr>
          <p:sp>
            <p:nvSpPr>
              <p:cNvPr id="164" name="AutoShape 19"/>
              <p:cNvSpPr>
                <a:spLocks noChangeArrowheads="1"/>
              </p:cNvSpPr>
              <p:nvPr/>
            </p:nvSpPr>
            <p:spPr bwMode="auto">
              <a:xfrm>
                <a:off x="2160" y="11490"/>
                <a:ext cx="900" cy="3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144 w 21600"/>
                  <a:gd name="T13" fmla="*/ 3120 h 21600"/>
                  <a:gd name="T14" fmla="*/ 18456 w 21600"/>
                  <a:gd name="T15" fmla="*/ 18480 h 21600"/>
                </a:gdLst>
                <a:ahLst/>
                <a:cxnLst>
                  <a:cxn ang="T8">
                    <a:pos x="T0" y="T1"/>
                  </a:cxn>
                  <a:cxn ang="T9">
                    <a:pos x="T2" y="T3"/>
                  </a:cxn>
                  <a:cxn ang="T10">
                    <a:pos x="T4" y="T5"/>
                  </a:cxn>
                  <a:cxn ang="T11">
                    <a:pos x="T6" y="T7"/>
                  </a:cxn>
                </a:cxnLst>
                <a:rect l="T12" t="T13" r="T14" b="T15"/>
                <a:pathLst>
                  <a:path w="21600" h="21600">
                    <a:moveTo>
                      <a:pt x="0" y="0"/>
                    </a:moveTo>
                    <a:lnTo>
                      <a:pt x="2700" y="21600"/>
                    </a:lnTo>
                    <a:lnTo>
                      <a:pt x="18900" y="21600"/>
                    </a:lnTo>
                    <a:lnTo>
                      <a:pt x="21600" y="0"/>
                    </a:lnTo>
                    <a:lnTo>
                      <a:pt x="0" y="0"/>
                    </a:lnTo>
                    <a:close/>
                  </a:path>
                </a:pathLst>
              </a:custGeom>
              <a:solidFill>
                <a:srgbClr val="CCFFFF"/>
              </a:solidFill>
              <a:ln w="19050">
                <a:solidFill>
                  <a:srgbClr val="0000FF"/>
                </a:solidFill>
                <a:miter lim="800000"/>
                <a:headEnd/>
                <a:tailEnd/>
              </a:ln>
            </p:spPr>
            <p:txBody>
              <a:bodyPr/>
              <a:lstStyle/>
              <a:p>
                <a:endParaRPr lang="en-US"/>
              </a:p>
            </p:txBody>
          </p:sp>
          <p:sp>
            <p:nvSpPr>
              <p:cNvPr id="165" name="Text Box 20"/>
              <p:cNvSpPr txBox="1">
                <a:spLocks noChangeArrowheads="1"/>
              </p:cNvSpPr>
              <p:nvPr/>
            </p:nvSpPr>
            <p:spPr bwMode="auto">
              <a:xfrm>
                <a:off x="2281" y="11490"/>
                <a:ext cx="570" cy="359"/>
              </a:xfrm>
              <a:prstGeom prst="rect">
                <a:avLst/>
              </a:prstGeom>
              <a:noFill/>
              <a:ln>
                <a:noFill/>
              </a:ln>
              <a:effectLst>
                <a:outerShdw dist="35921" dir="2700000" algn="ctr" rotWithShape="0">
                  <a:srgbClr val="808080">
                    <a:alpha val="50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000" b="1">
                    <a:latin typeface="Times New Roman" pitchFamily="18" charset="0"/>
                    <a:ea typeface="SimSun" pitchFamily="2" charset="-122"/>
                  </a:rPr>
                  <a:t>S1</a:t>
                </a:r>
                <a:endParaRPr lang="en-GB"/>
              </a:p>
            </p:txBody>
          </p:sp>
        </p:grpSp>
        <p:sp>
          <p:nvSpPr>
            <p:cNvPr id="10" name="Text Box 21"/>
            <p:cNvSpPr txBox="1">
              <a:spLocks noChangeArrowheads="1"/>
            </p:cNvSpPr>
            <p:nvPr/>
          </p:nvSpPr>
          <p:spPr bwMode="auto">
            <a:xfrm>
              <a:off x="11224" y="7287"/>
              <a:ext cx="910" cy="359"/>
            </a:xfrm>
            <a:prstGeom prst="rect">
              <a:avLst/>
            </a:prstGeom>
            <a:solidFill>
              <a:srgbClr val="CCFFFF"/>
            </a:solidFill>
            <a:ln w="19050">
              <a:solidFill>
                <a:srgbClr val="0000FF"/>
              </a:solidFill>
              <a:miter lim="800000"/>
              <a:headEnd/>
              <a:tailEnd/>
            </a:ln>
            <a:effectLst>
              <a:outerShdw dist="35921" dir="2700000" algn="ctr" rotWithShape="0">
                <a:srgbClr val="808080">
                  <a:alpha val="50000"/>
                </a:srgbClr>
              </a:outerShdw>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000" b="1">
                  <a:latin typeface="Times New Roman" pitchFamily="18" charset="0"/>
                  <a:ea typeface="SimSun" pitchFamily="2" charset="-122"/>
                </a:rPr>
                <a:t>P4</a:t>
              </a:r>
              <a:endParaRPr lang="en-GB"/>
            </a:p>
          </p:txBody>
        </p:sp>
        <p:sp>
          <p:nvSpPr>
            <p:cNvPr id="11" name="AutoShape 22"/>
            <p:cNvSpPr>
              <a:spLocks noChangeArrowheads="1"/>
            </p:cNvSpPr>
            <p:nvPr/>
          </p:nvSpPr>
          <p:spPr bwMode="auto">
            <a:xfrm>
              <a:off x="11505" y="4902"/>
              <a:ext cx="360" cy="420"/>
            </a:xfrm>
            <a:prstGeom prst="flowChartOr">
              <a:avLst/>
            </a:prstGeom>
            <a:solidFill>
              <a:srgbClr val="FFFFFF"/>
            </a:solidFill>
            <a:ln w="28575">
              <a:solidFill>
                <a:srgbClr val="0000FF"/>
              </a:solidFill>
              <a:round/>
              <a:headEnd/>
              <a:tailEnd/>
            </a:ln>
          </p:spPr>
          <p:txBody>
            <a:bodyPr/>
            <a:lstStyle/>
            <a:p>
              <a:endParaRPr lang="en-US"/>
            </a:p>
          </p:txBody>
        </p:sp>
        <p:sp>
          <p:nvSpPr>
            <p:cNvPr id="12" name="Line 23"/>
            <p:cNvSpPr>
              <a:spLocks noChangeShapeType="1"/>
            </p:cNvSpPr>
            <p:nvPr/>
          </p:nvSpPr>
          <p:spPr bwMode="auto">
            <a:xfrm>
              <a:off x="11685" y="4392"/>
              <a:ext cx="0" cy="540"/>
            </a:xfrm>
            <a:prstGeom prst="line">
              <a:avLst/>
            </a:prstGeom>
            <a:noFill/>
            <a:ln w="28575">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nvGrpSpPr>
            <p:cNvPr id="13" name="Group 24"/>
            <p:cNvGrpSpPr>
              <a:grpSpLocks/>
            </p:cNvGrpSpPr>
            <p:nvPr/>
          </p:nvGrpSpPr>
          <p:grpSpPr bwMode="auto">
            <a:xfrm>
              <a:off x="11595" y="4482"/>
              <a:ext cx="720" cy="360"/>
              <a:chOff x="8880" y="3780"/>
              <a:chExt cx="720" cy="360"/>
            </a:xfrm>
          </p:grpSpPr>
          <p:sp>
            <p:nvSpPr>
              <p:cNvPr id="162" name="Line 25"/>
              <p:cNvSpPr>
                <a:spLocks noChangeShapeType="1"/>
              </p:cNvSpPr>
              <p:nvPr/>
            </p:nvSpPr>
            <p:spPr bwMode="auto">
              <a:xfrm flipH="1">
                <a:off x="8880" y="3870"/>
                <a:ext cx="180" cy="180"/>
              </a:xfrm>
              <a:prstGeom prst="line">
                <a:avLst/>
              </a:prstGeom>
              <a:noFill/>
              <a:ln w="1905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3" name="Text Box 26"/>
              <p:cNvSpPr txBox="1">
                <a:spLocks noChangeArrowheads="1"/>
              </p:cNvSpPr>
              <p:nvPr/>
            </p:nvSpPr>
            <p:spPr bwMode="auto">
              <a:xfrm>
                <a:off x="8880" y="3780"/>
                <a:ext cx="720"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000" b="1">
                    <a:latin typeface="Times New Roman" pitchFamily="18" charset="0"/>
                    <a:ea typeface="SimSun" pitchFamily="2" charset="-122"/>
                  </a:rPr>
                  <a:t>8</a:t>
                </a:r>
                <a:endParaRPr lang="en-GB"/>
              </a:p>
            </p:txBody>
          </p:sp>
        </p:grpSp>
        <p:sp>
          <p:nvSpPr>
            <p:cNvPr id="14" name="Line 27"/>
            <p:cNvSpPr>
              <a:spLocks noChangeShapeType="1"/>
            </p:cNvSpPr>
            <p:nvPr/>
          </p:nvSpPr>
          <p:spPr bwMode="auto">
            <a:xfrm>
              <a:off x="10980" y="5742"/>
              <a:ext cx="0" cy="360"/>
            </a:xfrm>
            <a:prstGeom prst="line">
              <a:avLst/>
            </a:prstGeom>
            <a:noFill/>
            <a:ln w="28575">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5" name="Line 28"/>
            <p:cNvSpPr>
              <a:spLocks noChangeShapeType="1"/>
            </p:cNvSpPr>
            <p:nvPr/>
          </p:nvSpPr>
          <p:spPr bwMode="auto">
            <a:xfrm>
              <a:off x="12390" y="5742"/>
              <a:ext cx="0" cy="360"/>
            </a:xfrm>
            <a:prstGeom prst="line">
              <a:avLst/>
            </a:prstGeom>
            <a:noFill/>
            <a:ln w="28575">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6" name="Line 29"/>
            <p:cNvSpPr>
              <a:spLocks noChangeShapeType="1"/>
            </p:cNvSpPr>
            <p:nvPr/>
          </p:nvSpPr>
          <p:spPr bwMode="auto">
            <a:xfrm flipH="1">
              <a:off x="10965" y="5742"/>
              <a:ext cx="645" cy="0"/>
            </a:xfrm>
            <a:prstGeom prst="line">
              <a:avLst/>
            </a:prstGeom>
            <a:noFill/>
            <a:ln w="28575">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 name="Line 30"/>
            <p:cNvSpPr>
              <a:spLocks noChangeShapeType="1"/>
            </p:cNvSpPr>
            <p:nvPr/>
          </p:nvSpPr>
          <p:spPr bwMode="auto">
            <a:xfrm rot="16200000" flipH="1">
              <a:off x="11377" y="5510"/>
              <a:ext cx="465" cy="0"/>
            </a:xfrm>
            <a:prstGeom prst="line">
              <a:avLst/>
            </a:prstGeom>
            <a:noFill/>
            <a:ln w="28575">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 name="Line 31"/>
            <p:cNvSpPr>
              <a:spLocks noChangeShapeType="1"/>
            </p:cNvSpPr>
            <p:nvPr/>
          </p:nvSpPr>
          <p:spPr bwMode="auto">
            <a:xfrm flipH="1">
              <a:off x="11760" y="5742"/>
              <a:ext cx="645" cy="0"/>
            </a:xfrm>
            <a:prstGeom prst="line">
              <a:avLst/>
            </a:prstGeom>
            <a:noFill/>
            <a:ln w="28575">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9" name="Line 32"/>
            <p:cNvSpPr>
              <a:spLocks noChangeShapeType="1"/>
            </p:cNvSpPr>
            <p:nvPr/>
          </p:nvSpPr>
          <p:spPr bwMode="auto">
            <a:xfrm rot="16200000" flipH="1">
              <a:off x="11542" y="5510"/>
              <a:ext cx="465" cy="0"/>
            </a:xfrm>
            <a:prstGeom prst="line">
              <a:avLst/>
            </a:prstGeom>
            <a:noFill/>
            <a:ln w="28575">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0" name="Line 33"/>
            <p:cNvSpPr>
              <a:spLocks noChangeShapeType="1"/>
            </p:cNvSpPr>
            <p:nvPr/>
          </p:nvSpPr>
          <p:spPr bwMode="auto">
            <a:xfrm>
              <a:off x="11580" y="6927"/>
              <a:ext cx="0" cy="360"/>
            </a:xfrm>
            <a:prstGeom prst="line">
              <a:avLst/>
            </a:prstGeom>
            <a:noFill/>
            <a:ln w="28575">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1" name="Line 34"/>
            <p:cNvSpPr>
              <a:spLocks noChangeShapeType="1"/>
            </p:cNvSpPr>
            <p:nvPr/>
          </p:nvSpPr>
          <p:spPr bwMode="auto">
            <a:xfrm>
              <a:off x="11790" y="6927"/>
              <a:ext cx="0" cy="360"/>
            </a:xfrm>
            <a:prstGeom prst="line">
              <a:avLst/>
            </a:prstGeom>
            <a:noFill/>
            <a:ln w="28575">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2" name="Line 35"/>
            <p:cNvSpPr>
              <a:spLocks noChangeShapeType="1"/>
            </p:cNvSpPr>
            <p:nvPr/>
          </p:nvSpPr>
          <p:spPr bwMode="auto">
            <a:xfrm flipH="1">
              <a:off x="10965" y="6927"/>
              <a:ext cx="645" cy="0"/>
            </a:xfrm>
            <a:prstGeom prst="line">
              <a:avLst/>
            </a:prstGeom>
            <a:noFill/>
            <a:ln w="28575">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3" name="Line 36"/>
            <p:cNvSpPr>
              <a:spLocks noChangeShapeType="1"/>
            </p:cNvSpPr>
            <p:nvPr/>
          </p:nvSpPr>
          <p:spPr bwMode="auto">
            <a:xfrm rot="16200000" flipH="1">
              <a:off x="10732" y="6695"/>
              <a:ext cx="465" cy="0"/>
            </a:xfrm>
            <a:prstGeom prst="line">
              <a:avLst/>
            </a:prstGeom>
            <a:noFill/>
            <a:ln w="28575">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4" name="Line 37"/>
            <p:cNvSpPr>
              <a:spLocks noChangeShapeType="1"/>
            </p:cNvSpPr>
            <p:nvPr/>
          </p:nvSpPr>
          <p:spPr bwMode="auto">
            <a:xfrm flipH="1">
              <a:off x="11775" y="6927"/>
              <a:ext cx="645" cy="0"/>
            </a:xfrm>
            <a:prstGeom prst="line">
              <a:avLst/>
            </a:prstGeom>
            <a:noFill/>
            <a:ln w="28575">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 name="Line 38"/>
            <p:cNvSpPr>
              <a:spLocks noChangeShapeType="1"/>
            </p:cNvSpPr>
            <p:nvPr/>
          </p:nvSpPr>
          <p:spPr bwMode="auto">
            <a:xfrm rot="16200000" flipH="1">
              <a:off x="12172" y="6695"/>
              <a:ext cx="465" cy="0"/>
            </a:xfrm>
            <a:prstGeom prst="line">
              <a:avLst/>
            </a:prstGeom>
            <a:noFill/>
            <a:ln w="28575">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6" name="AutoShape 39"/>
            <p:cNvSpPr>
              <a:spLocks noChangeArrowheads="1"/>
            </p:cNvSpPr>
            <p:nvPr/>
          </p:nvSpPr>
          <p:spPr bwMode="auto">
            <a:xfrm>
              <a:off x="11430" y="8142"/>
              <a:ext cx="465" cy="465"/>
            </a:xfrm>
            <a:prstGeom prst="flowChartOr">
              <a:avLst/>
            </a:prstGeom>
            <a:solidFill>
              <a:srgbClr val="FFFFFF"/>
            </a:solidFill>
            <a:ln w="28575">
              <a:solidFill>
                <a:srgbClr val="0000FF"/>
              </a:solidFill>
              <a:round/>
              <a:headEnd/>
              <a:tailEnd/>
            </a:ln>
          </p:spPr>
          <p:txBody>
            <a:bodyPr/>
            <a:lstStyle/>
            <a:p>
              <a:endParaRPr lang="en-US"/>
            </a:p>
          </p:txBody>
        </p:sp>
        <p:sp>
          <p:nvSpPr>
            <p:cNvPr id="27" name="Line 40"/>
            <p:cNvSpPr>
              <a:spLocks noChangeShapeType="1"/>
            </p:cNvSpPr>
            <p:nvPr/>
          </p:nvSpPr>
          <p:spPr bwMode="auto">
            <a:xfrm>
              <a:off x="11685" y="7647"/>
              <a:ext cx="0" cy="540"/>
            </a:xfrm>
            <a:prstGeom prst="line">
              <a:avLst/>
            </a:prstGeom>
            <a:noFill/>
            <a:ln w="28575">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nvGrpSpPr>
            <p:cNvPr id="28" name="Group 41"/>
            <p:cNvGrpSpPr>
              <a:grpSpLocks/>
            </p:cNvGrpSpPr>
            <p:nvPr/>
          </p:nvGrpSpPr>
          <p:grpSpPr bwMode="auto">
            <a:xfrm>
              <a:off x="11595" y="7737"/>
              <a:ext cx="720" cy="360"/>
              <a:chOff x="8880" y="3780"/>
              <a:chExt cx="720" cy="360"/>
            </a:xfrm>
          </p:grpSpPr>
          <p:sp>
            <p:nvSpPr>
              <p:cNvPr id="160" name="Line 42"/>
              <p:cNvSpPr>
                <a:spLocks noChangeShapeType="1"/>
              </p:cNvSpPr>
              <p:nvPr/>
            </p:nvSpPr>
            <p:spPr bwMode="auto">
              <a:xfrm flipH="1">
                <a:off x="8880" y="3870"/>
                <a:ext cx="180" cy="180"/>
              </a:xfrm>
              <a:prstGeom prst="line">
                <a:avLst/>
              </a:prstGeom>
              <a:noFill/>
              <a:ln w="1905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1" name="Text Box 43"/>
              <p:cNvSpPr txBox="1">
                <a:spLocks noChangeArrowheads="1"/>
              </p:cNvSpPr>
              <p:nvPr/>
            </p:nvSpPr>
            <p:spPr bwMode="auto">
              <a:xfrm>
                <a:off x="8880" y="3780"/>
                <a:ext cx="720"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000" b="1">
                    <a:latin typeface="Times New Roman" pitchFamily="18" charset="0"/>
                    <a:ea typeface="SimSun" pitchFamily="2" charset="-122"/>
                  </a:rPr>
                  <a:t>4</a:t>
                </a:r>
                <a:endParaRPr lang="en-GB"/>
              </a:p>
            </p:txBody>
          </p:sp>
        </p:grpSp>
        <p:sp>
          <p:nvSpPr>
            <p:cNvPr id="29" name="Line 44"/>
            <p:cNvSpPr>
              <a:spLocks noChangeShapeType="1"/>
            </p:cNvSpPr>
            <p:nvPr/>
          </p:nvSpPr>
          <p:spPr bwMode="auto">
            <a:xfrm>
              <a:off x="11685" y="8622"/>
              <a:ext cx="0" cy="540"/>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nvGrpSpPr>
            <p:cNvPr id="30" name="Group 45"/>
            <p:cNvGrpSpPr>
              <a:grpSpLocks/>
            </p:cNvGrpSpPr>
            <p:nvPr/>
          </p:nvGrpSpPr>
          <p:grpSpPr bwMode="auto">
            <a:xfrm>
              <a:off x="11595" y="8547"/>
              <a:ext cx="720" cy="360"/>
              <a:chOff x="8880" y="3780"/>
              <a:chExt cx="720" cy="360"/>
            </a:xfrm>
          </p:grpSpPr>
          <p:sp>
            <p:nvSpPr>
              <p:cNvPr id="158" name="Line 46"/>
              <p:cNvSpPr>
                <a:spLocks noChangeShapeType="1"/>
              </p:cNvSpPr>
              <p:nvPr/>
            </p:nvSpPr>
            <p:spPr bwMode="auto">
              <a:xfrm flipH="1">
                <a:off x="8880" y="3870"/>
                <a:ext cx="180" cy="180"/>
              </a:xfrm>
              <a:prstGeom prst="line">
                <a:avLst/>
              </a:prstGeom>
              <a:noFill/>
              <a:ln w="1905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9" name="Text Box 47"/>
              <p:cNvSpPr txBox="1">
                <a:spLocks noChangeArrowheads="1"/>
              </p:cNvSpPr>
              <p:nvPr/>
            </p:nvSpPr>
            <p:spPr bwMode="auto">
              <a:xfrm>
                <a:off x="8880" y="3780"/>
                <a:ext cx="720"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000" b="1">
                    <a:latin typeface="Times New Roman" pitchFamily="18" charset="0"/>
                    <a:ea typeface="SimSun" pitchFamily="2" charset="-122"/>
                  </a:rPr>
                  <a:t>4</a:t>
                </a:r>
                <a:endParaRPr lang="en-GB"/>
              </a:p>
            </p:txBody>
          </p:sp>
        </p:grpSp>
        <p:grpSp>
          <p:nvGrpSpPr>
            <p:cNvPr id="31" name="Group 48"/>
            <p:cNvGrpSpPr>
              <a:grpSpLocks/>
            </p:cNvGrpSpPr>
            <p:nvPr/>
          </p:nvGrpSpPr>
          <p:grpSpPr bwMode="auto">
            <a:xfrm>
              <a:off x="10890" y="6537"/>
              <a:ext cx="720" cy="480"/>
              <a:chOff x="8625" y="4290"/>
              <a:chExt cx="720" cy="480"/>
            </a:xfrm>
          </p:grpSpPr>
          <p:sp>
            <p:nvSpPr>
              <p:cNvPr id="156" name="Line 49"/>
              <p:cNvSpPr>
                <a:spLocks noChangeShapeType="1"/>
              </p:cNvSpPr>
              <p:nvPr/>
            </p:nvSpPr>
            <p:spPr bwMode="auto">
              <a:xfrm flipH="1">
                <a:off x="8880" y="4590"/>
                <a:ext cx="180" cy="180"/>
              </a:xfrm>
              <a:prstGeom prst="line">
                <a:avLst/>
              </a:prstGeom>
              <a:noFill/>
              <a:ln w="1905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7" name="Text Box 50"/>
              <p:cNvSpPr txBox="1">
                <a:spLocks noChangeArrowheads="1"/>
              </p:cNvSpPr>
              <p:nvPr/>
            </p:nvSpPr>
            <p:spPr bwMode="auto">
              <a:xfrm>
                <a:off x="8625" y="4290"/>
                <a:ext cx="720"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000" b="1">
                    <a:latin typeface="Times New Roman" pitchFamily="18" charset="0"/>
                    <a:ea typeface="SimSun" pitchFamily="2" charset="-122"/>
                  </a:rPr>
                  <a:t>2</a:t>
                </a:r>
                <a:endParaRPr lang="en-GB"/>
              </a:p>
            </p:txBody>
          </p:sp>
        </p:grpSp>
        <p:grpSp>
          <p:nvGrpSpPr>
            <p:cNvPr id="32" name="Group 51"/>
            <p:cNvGrpSpPr>
              <a:grpSpLocks/>
            </p:cNvGrpSpPr>
            <p:nvPr/>
          </p:nvGrpSpPr>
          <p:grpSpPr bwMode="auto">
            <a:xfrm>
              <a:off x="11760" y="6537"/>
              <a:ext cx="720" cy="480"/>
              <a:chOff x="8625" y="4290"/>
              <a:chExt cx="720" cy="480"/>
            </a:xfrm>
          </p:grpSpPr>
          <p:sp>
            <p:nvSpPr>
              <p:cNvPr id="154" name="Line 52"/>
              <p:cNvSpPr>
                <a:spLocks noChangeShapeType="1"/>
              </p:cNvSpPr>
              <p:nvPr/>
            </p:nvSpPr>
            <p:spPr bwMode="auto">
              <a:xfrm flipH="1">
                <a:off x="8880" y="4590"/>
                <a:ext cx="180" cy="180"/>
              </a:xfrm>
              <a:prstGeom prst="line">
                <a:avLst/>
              </a:prstGeom>
              <a:noFill/>
              <a:ln w="1905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5" name="Text Box 53"/>
              <p:cNvSpPr txBox="1">
                <a:spLocks noChangeArrowheads="1"/>
              </p:cNvSpPr>
              <p:nvPr/>
            </p:nvSpPr>
            <p:spPr bwMode="auto">
              <a:xfrm>
                <a:off x="8625" y="4290"/>
                <a:ext cx="720"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000" b="1">
                    <a:latin typeface="Times New Roman" pitchFamily="18" charset="0"/>
                    <a:ea typeface="SimSun" pitchFamily="2" charset="-122"/>
                  </a:rPr>
                  <a:t>2</a:t>
                </a:r>
                <a:endParaRPr lang="en-GB"/>
              </a:p>
            </p:txBody>
          </p:sp>
        </p:grpSp>
        <p:grpSp>
          <p:nvGrpSpPr>
            <p:cNvPr id="33" name="Group 54"/>
            <p:cNvGrpSpPr>
              <a:grpSpLocks/>
            </p:cNvGrpSpPr>
            <p:nvPr/>
          </p:nvGrpSpPr>
          <p:grpSpPr bwMode="auto">
            <a:xfrm>
              <a:off x="10890" y="5352"/>
              <a:ext cx="720" cy="480"/>
              <a:chOff x="8625" y="4290"/>
              <a:chExt cx="720" cy="480"/>
            </a:xfrm>
          </p:grpSpPr>
          <p:sp>
            <p:nvSpPr>
              <p:cNvPr id="152" name="Line 55"/>
              <p:cNvSpPr>
                <a:spLocks noChangeShapeType="1"/>
              </p:cNvSpPr>
              <p:nvPr/>
            </p:nvSpPr>
            <p:spPr bwMode="auto">
              <a:xfrm flipH="1">
                <a:off x="8880" y="4590"/>
                <a:ext cx="180" cy="180"/>
              </a:xfrm>
              <a:prstGeom prst="line">
                <a:avLst/>
              </a:prstGeom>
              <a:noFill/>
              <a:ln w="1905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3" name="Text Box 56"/>
              <p:cNvSpPr txBox="1">
                <a:spLocks noChangeArrowheads="1"/>
              </p:cNvSpPr>
              <p:nvPr/>
            </p:nvSpPr>
            <p:spPr bwMode="auto">
              <a:xfrm>
                <a:off x="8625" y="4290"/>
                <a:ext cx="720"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000" b="1">
                    <a:latin typeface="Times New Roman" pitchFamily="18" charset="0"/>
                    <a:ea typeface="SimSun" pitchFamily="2" charset="-122"/>
                  </a:rPr>
                  <a:t>4</a:t>
                </a:r>
                <a:endParaRPr lang="en-GB"/>
              </a:p>
            </p:txBody>
          </p:sp>
        </p:grpSp>
        <p:grpSp>
          <p:nvGrpSpPr>
            <p:cNvPr id="34" name="Group 57"/>
            <p:cNvGrpSpPr>
              <a:grpSpLocks/>
            </p:cNvGrpSpPr>
            <p:nvPr/>
          </p:nvGrpSpPr>
          <p:grpSpPr bwMode="auto">
            <a:xfrm>
              <a:off x="11775" y="5352"/>
              <a:ext cx="720" cy="480"/>
              <a:chOff x="8625" y="4290"/>
              <a:chExt cx="720" cy="480"/>
            </a:xfrm>
          </p:grpSpPr>
          <p:sp>
            <p:nvSpPr>
              <p:cNvPr id="150" name="Line 58"/>
              <p:cNvSpPr>
                <a:spLocks noChangeShapeType="1"/>
              </p:cNvSpPr>
              <p:nvPr/>
            </p:nvSpPr>
            <p:spPr bwMode="auto">
              <a:xfrm flipH="1">
                <a:off x="8880" y="4590"/>
                <a:ext cx="180" cy="180"/>
              </a:xfrm>
              <a:prstGeom prst="line">
                <a:avLst/>
              </a:prstGeom>
              <a:noFill/>
              <a:ln w="1905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1" name="Text Box 59"/>
              <p:cNvSpPr txBox="1">
                <a:spLocks noChangeArrowheads="1"/>
              </p:cNvSpPr>
              <p:nvPr/>
            </p:nvSpPr>
            <p:spPr bwMode="auto">
              <a:xfrm>
                <a:off x="8625" y="4290"/>
                <a:ext cx="720"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000" b="1">
                    <a:latin typeface="Times New Roman" pitchFamily="18" charset="0"/>
                    <a:ea typeface="SimSun" pitchFamily="2" charset="-122"/>
                  </a:rPr>
                  <a:t>4</a:t>
                </a:r>
                <a:endParaRPr lang="en-GB"/>
              </a:p>
            </p:txBody>
          </p:sp>
        </p:grpSp>
        <p:sp>
          <p:nvSpPr>
            <p:cNvPr id="35" name="Line 60"/>
            <p:cNvSpPr>
              <a:spLocks noChangeShapeType="1"/>
            </p:cNvSpPr>
            <p:nvPr/>
          </p:nvSpPr>
          <p:spPr bwMode="auto">
            <a:xfrm flipH="1">
              <a:off x="11805" y="5097"/>
              <a:ext cx="2340" cy="0"/>
            </a:xfrm>
            <a:prstGeom prst="line">
              <a:avLst/>
            </a:prstGeom>
            <a:noFill/>
            <a:ln w="28575">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nvGrpSpPr>
            <p:cNvPr id="36" name="Group 61"/>
            <p:cNvGrpSpPr>
              <a:grpSpLocks/>
            </p:cNvGrpSpPr>
            <p:nvPr/>
          </p:nvGrpSpPr>
          <p:grpSpPr bwMode="auto">
            <a:xfrm>
              <a:off x="13410" y="4707"/>
              <a:ext cx="720" cy="480"/>
              <a:chOff x="8625" y="4290"/>
              <a:chExt cx="720" cy="480"/>
            </a:xfrm>
          </p:grpSpPr>
          <p:sp>
            <p:nvSpPr>
              <p:cNvPr id="148" name="Line 62"/>
              <p:cNvSpPr>
                <a:spLocks noChangeShapeType="1"/>
              </p:cNvSpPr>
              <p:nvPr/>
            </p:nvSpPr>
            <p:spPr bwMode="auto">
              <a:xfrm flipH="1">
                <a:off x="8880" y="4590"/>
                <a:ext cx="180" cy="180"/>
              </a:xfrm>
              <a:prstGeom prst="line">
                <a:avLst/>
              </a:prstGeom>
              <a:noFill/>
              <a:ln w="1905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9" name="Text Box 63"/>
              <p:cNvSpPr txBox="1">
                <a:spLocks noChangeArrowheads="1"/>
              </p:cNvSpPr>
              <p:nvPr/>
            </p:nvSpPr>
            <p:spPr bwMode="auto">
              <a:xfrm>
                <a:off x="8625" y="4290"/>
                <a:ext cx="720"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000" b="1">
                    <a:latin typeface="Times New Roman" pitchFamily="18" charset="0"/>
                    <a:ea typeface="SimSun" pitchFamily="2" charset="-122"/>
                  </a:rPr>
                  <a:t>8</a:t>
                </a:r>
                <a:endParaRPr lang="en-GB"/>
              </a:p>
            </p:txBody>
          </p:sp>
        </p:grpSp>
        <p:sp>
          <p:nvSpPr>
            <p:cNvPr id="37" name="Text Box 64"/>
            <p:cNvSpPr txBox="1">
              <a:spLocks noChangeArrowheads="1"/>
            </p:cNvSpPr>
            <p:nvPr/>
          </p:nvSpPr>
          <p:spPr bwMode="auto">
            <a:xfrm>
              <a:off x="14040" y="4857"/>
              <a:ext cx="720" cy="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sz="1200" b="1" i="1">
                  <a:latin typeface="Times New Roman" pitchFamily="18" charset="0"/>
                  <a:ea typeface="SimSun" pitchFamily="2" charset="-122"/>
                </a:rPr>
                <a:t>K</a:t>
              </a:r>
              <a:r>
                <a:rPr lang="en-US" altLang="zh-CN" sz="1200" b="1" i="1" baseline="-25000">
                  <a:latin typeface="Times New Roman" pitchFamily="18" charset="0"/>
                  <a:ea typeface="SimSun" pitchFamily="2" charset="-122"/>
                </a:rPr>
                <a:t>1</a:t>
              </a:r>
              <a:endParaRPr lang="en-GB"/>
            </a:p>
          </p:txBody>
        </p:sp>
        <p:sp>
          <p:nvSpPr>
            <p:cNvPr id="38" name="Line 65"/>
            <p:cNvSpPr>
              <a:spLocks noChangeShapeType="1"/>
            </p:cNvSpPr>
            <p:nvPr/>
          </p:nvSpPr>
          <p:spPr bwMode="auto">
            <a:xfrm flipH="1">
              <a:off x="10215" y="3672"/>
              <a:ext cx="1800" cy="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9" name="Line 66"/>
            <p:cNvSpPr>
              <a:spLocks noChangeShapeType="1"/>
            </p:cNvSpPr>
            <p:nvPr/>
          </p:nvSpPr>
          <p:spPr bwMode="auto">
            <a:xfrm>
              <a:off x="10215" y="8352"/>
              <a:ext cx="1260" cy="0"/>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0" name="Line 67"/>
            <p:cNvSpPr>
              <a:spLocks noChangeShapeType="1"/>
            </p:cNvSpPr>
            <p:nvPr/>
          </p:nvSpPr>
          <p:spPr bwMode="auto">
            <a:xfrm flipV="1">
              <a:off x="10230" y="3672"/>
              <a:ext cx="0" cy="468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41" name="Group 68"/>
            <p:cNvGrpSpPr>
              <a:grpSpLocks/>
            </p:cNvGrpSpPr>
            <p:nvPr/>
          </p:nvGrpSpPr>
          <p:grpSpPr bwMode="auto">
            <a:xfrm>
              <a:off x="11070" y="3282"/>
              <a:ext cx="720" cy="480"/>
              <a:chOff x="8625" y="4290"/>
              <a:chExt cx="720" cy="480"/>
            </a:xfrm>
          </p:grpSpPr>
          <p:sp>
            <p:nvSpPr>
              <p:cNvPr id="146" name="Line 69"/>
              <p:cNvSpPr>
                <a:spLocks noChangeShapeType="1"/>
              </p:cNvSpPr>
              <p:nvPr/>
            </p:nvSpPr>
            <p:spPr bwMode="auto">
              <a:xfrm flipH="1">
                <a:off x="8880" y="4590"/>
                <a:ext cx="180" cy="180"/>
              </a:xfrm>
              <a:prstGeom prst="line">
                <a:avLst/>
              </a:prstGeom>
              <a:noFill/>
              <a:ln w="1905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7" name="Text Box 70"/>
              <p:cNvSpPr txBox="1">
                <a:spLocks noChangeArrowheads="1"/>
              </p:cNvSpPr>
              <p:nvPr/>
            </p:nvSpPr>
            <p:spPr bwMode="auto">
              <a:xfrm>
                <a:off x="8625" y="4290"/>
                <a:ext cx="720"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000" b="1">
                    <a:latin typeface="Times New Roman" pitchFamily="18" charset="0"/>
                    <a:ea typeface="SimSun" pitchFamily="2" charset="-122"/>
                  </a:rPr>
                  <a:t>4</a:t>
                </a:r>
                <a:endParaRPr lang="en-GB"/>
              </a:p>
            </p:txBody>
          </p:sp>
        </p:grpSp>
        <p:sp>
          <p:nvSpPr>
            <p:cNvPr id="42" name="Line 71"/>
            <p:cNvSpPr>
              <a:spLocks noChangeShapeType="1"/>
            </p:cNvSpPr>
            <p:nvPr/>
          </p:nvSpPr>
          <p:spPr bwMode="auto">
            <a:xfrm>
              <a:off x="13230" y="3237"/>
              <a:ext cx="0" cy="5940"/>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3" name="Line 72"/>
            <p:cNvSpPr>
              <a:spLocks noChangeShapeType="1"/>
            </p:cNvSpPr>
            <p:nvPr/>
          </p:nvSpPr>
          <p:spPr bwMode="auto">
            <a:xfrm>
              <a:off x="12000" y="3147"/>
              <a:ext cx="0" cy="54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 name="Text Box 73"/>
            <p:cNvSpPr txBox="1">
              <a:spLocks noChangeArrowheads="1"/>
            </p:cNvSpPr>
            <p:nvPr/>
          </p:nvSpPr>
          <p:spPr bwMode="auto">
            <a:xfrm>
              <a:off x="11610" y="2756"/>
              <a:ext cx="1979" cy="541"/>
            </a:xfrm>
            <a:prstGeom prst="rect">
              <a:avLst/>
            </a:prstGeom>
            <a:solidFill>
              <a:srgbClr val="CCFFFF"/>
            </a:solidFill>
            <a:ln w="28575">
              <a:solidFill>
                <a:srgbClr val="0000FF"/>
              </a:solidFill>
              <a:miter lim="800000"/>
              <a:headEnd/>
              <a:tailEnd/>
            </a:ln>
            <a:effectLst>
              <a:outerShdw dist="35921" dir="2700000" algn="ctr" rotWithShape="0">
                <a:srgbClr val="808080">
                  <a:alpha val="50000"/>
                </a:srgbClr>
              </a:outerShdw>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200" b="1">
                  <a:latin typeface="Times New Roman" pitchFamily="18" charset="0"/>
                  <a:ea typeface="SimSun" pitchFamily="2" charset="-122"/>
                </a:rPr>
                <a:t>IP</a:t>
              </a:r>
              <a:endParaRPr lang="en-GB"/>
            </a:p>
          </p:txBody>
        </p:sp>
        <p:sp>
          <p:nvSpPr>
            <p:cNvPr id="45" name="Line 74"/>
            <p:cNvSpPr>
              <a:spLocks noChangeShapeType="1"/>
            </p:cNvSpPr>
            <p:nvPr/>
          </p:nvSpPr>
          <p:spPr bwMode="auto">
            <a:xfrm>
              <a:off x="12150" y="3687"/>
              <a:ext cx="0" cy="360"/>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6" name="Line 75"/>
            <p:cNvSpPr>
              <a:spLocks noChangeShapeType="1"/>
            </p:cNvSpPr>
            <p:nvPr/>
          </p:nvSpPr>
          <p:spPr bwMode="auto">
            <a:xfrm>
              <a:off x="12135" y="3702"/>
              <a:ext cx="1080" cy="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47" name="Group 76"/>
            <p:cNvGrpSpPr>
              <a:grpSpLocks/>
            </p:cNvGrpSpPr>
            <p:nvPr/>
          </p:nvGrpSpPr>
          <p:grpSpPr bwMode="auto">
            <a:xfrm>
              <a:off x="12315" y="3297"/>
              <a:ext cx="720" cy="480"/>
              <a:chOff x="8625" y="4290"/>
              <a:chExt cx="720" cy="480"/>
            </a:xfrm>
          </p:grpSpPr>
          <p:sp>
            <p:nvSpPr>
              <p:cNvPr id="144" name="Line 77"/>
              <p:cNvSpPr>
                <a:spLocks noChangeShapeType="1"/>
              </p:cNvSpPr>
              <p:nvPr/>
            </p:nvSpPr>
            <p:spPr bwMode="auto">
              <a:xfrm flipH="1">
                <a:off x="8880" y="4590"/>
                <a:ext cx="180" cy="180"/>
              </a:xfrm>
              <a:prstGeom prst="line">
                <a:avLst/>
              </a:prstGeom>
              <a:noFill/>
              <a:ln w="1905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5" name="Text Box 78"/>
              <p:cNvSpPr txBox="1">
                <a:spLocks noChangeArrowheads="1"/>
              </p:cNvSpPr>
              <p:nvPr/>
            </p:nvSpPr>
            <p:spPr bwMode="auto">
              <a:xfrm>
                <a:off x="8625" y="4290"/>
                <a:ext cx="720"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000" b="1">
                    <a:latin typeface="Times New Roman" pitchFamily="18" charset="0"/>
                    <a:ea typeface="SimSun" pitchFamily="2" charset="-122"/>
                  </a:rPr>
                  <a:t>4</a:t>
                </a:r>
                <a:endParaRPr lang="en-GB"/>
              </a:p>
            </p:txBody>
          </p:sp>
        </p:grpSp>
        <p:grpSp>
          <p:nvGrpSpPr>
            <p:cNvPr id="48" name="Group 79"/>
            <p:cNvGrpSpPr>
              <a:grpSpLocks/>
            </p:cNvGrpSpPr>
            <p:nvPr/>
          </p:nvGrpSpPr>
          <p:grpSpPr bwMode="auto">
            <a:xfrm>
              <a:off x="13125" y="4242"/>
              <a:ext cx="720" cy="360"/>
              <a:chOff x="8880" y="3780"/>
              <a:chExt cx="720" cy="360"/>
            </a:xfrm>
          </p:grpSpPr>
          <p:sp>
            <p:nvSpPr>
              <p:cNvPr id="142" name="Line 80"/>
              <p:cNvSpPr>
                <a:spLocks noChangeShapeType="1"/>
              </p:cNvSpPr>
              <p:nvPr/>
            </p:nvSpPr>
            <p:spPr bwMode="auto">
              <a:xfrm flipH="1">
                <a:off x="8880" y="3870"/>
                <a:ext cx="180" cy="180"/>
              </a:xfrm>
              <a:prstGeom prst="line">
                <a:avLst/>
              </a:prstGeom>
              <a:noFill/>
              <a:ln w="1905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3" name="Text Box 81"/>
              <p:cNvSpPr txBox="1">
                <a:spLocks noChangeArrowheads="1"/>
              </p:cNvSpPr>
              <p:nvPr/>
            </p:nvSpPr>
            <p:spPr bwMode="auto">
              <a:xfrm>
                <a:off x="8880" y="3780"/>
                <a:ext cx="720"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000" b="1">
                    <a:latin typeface="Times New Roman" pitchFamily="18" charset="0"/>
                    <a:ea typeface="SimSun" pitchFamily="2" charset="-122"/>
                  </a:rPr>
                  <a:t>4</a:t>
                </a:r>
                <a:endParaRPr lang="en-GB"/>
              </a:p>
            </p:txBody>
          </p:sp>
        </p:grpSp>
        <p:sp>
          <p:nvSpPr>
            <p:cNvPr id="49" name="Text Box 82"/>
            <p:cNvSpPr txBox="1">
              <a:spLocks noChangeArrowheads="1"/>
            </p:cNvSpPr>
            <p:nvPr/>
          </p:nvSpPr>
          <p:spPr bwMode="auto">
            <a:xfrm>
              <a:off x="11700" y="1797"/>
              <a:ext cx="1800" cy="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200" b="1">
                  <a:latin typeface="Times New Roman" pitchFamily="18" charset="0"/>
                  <a:ea typeface="SimSun" pitchFamily="2" charset="-122"/>
                </a:rPr>
                <a:t>8-bit plaintext</a:t>
              </a:r>
              <a:endParaRPr lang="en-GB"/>
            </a:p>
          </p:txBody>
        </p:sp>
        <p:sp>
          <p:nvSpPr>
            <p:cNvPr id="50" name="Text Box 83"/>
            <p:cNvSpPr txBox="1">
              <a:spLocks noChangeArrowheads="1"/>
            </p:cNvSpPr>
            <p:nvPr/>
          </p:nvSpPr>
          <p:spPr bwMode="auto">
            <a:xfrm>
              <a:off x="11340" y="9177"/>
              <a:ext cx="2220" cy="540"/>
            </a:xfrm>
            <a:prstGeom prst="rect">
              <a:avLst/>
            </a:prstGeom>
            <a:solidFill>
              <a:srgbClr val="DDDDDD"/>
            </a:solidFill>
            <a:ln w="28575">
              <a:solidFill>
                <a:srgbClr val="0000FF"/>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p>
          </p:txBody>
        </p:sp>
        <p:sp>
          <p:nvSpPr>
            <p:cNvPr id="51" name="Line 84"/>
            <p:cNvSpPr>
              <a:spLocks noChangeShapeType="1"/>
            </p:cNvSpPr>
            <p:nvPr/>
          </p:nvSpPr>
          <p:spPr bwMode="auto">
            <a:xfrm>
              <a:off x="11700" y="9177"/>
              <a:ext cx="1440" cy="54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2" name="Line 85"/>
            <p:cNvSpPr>
              <a:spLocks noChangeShapeType="1"/>
            </p:cNvSpPr>
            <p:nvPr/>
          </p:nvSpPr>
          <p:spPr bwMode="auto">
            <a:xfrm flipH="1">
              <a:off x="11700" y="9157"/>
              <a:ext cx="1540" cy="56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 name="Text Box 86"/>
            <p:cNvSpPr txBox="1">
              <a:spLocks noChangeArrowheads="1"/>
            </p:cNvSpPr>
            <p:nvPr/>
          </p:nvSpPr>
          <p:spPr bwMode="auto">
            <a:xfrm>
              <a:off x="4500" y="3402"/>
              <a:ext cx="3780" cy="5580"/>
            </a:xfrm>
            <a:prstGeom prst="rect">
              <a:avLst/>
            </a:prstGeom>
            <a:solidFill>
              <a:srgbClr val="C0C0C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p>
          </p:txBody>
        </p:sp>
        <p:sp>
          <p:nvSpPr>
            <p:cNvPr id="54" name="Text Box 87"/>
            <p:cNvSpPr txBox="1">
              <a:spLocks noChangeArrowheads="1"/>
            </p:cNvSpPr>
            <p:nvPr/>
          </p:nvSpPr>
          <p:spPr bwMode="auto">
            <a:xfrm>
              <a:off x="5040" y="3762"/>
              <a:ext cx="2700" cy="4140"/>
            </a:xfrm>
            <a:prstGeom prst="rect">
              <a:avLst/>
            </a:prstGeom>
            <a:solidFill>
              <a:srgbClr val="DDDDD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p>
          </p:txBody>
        </p:sp>
        <p:grpSp>
          <p:nvGrpSpPr>
            <p:cNvPr id="55" name="Group 88"/>
            <p:cNvGrpSpPr>
              <a:grpSpLocks/>
            </p:cNvGrpSpPr>
            <p:nvPr/>
          </p:nvGrpSpPr>
          <p:grpSpPr bwMode="auto">
            <a:xfrm>
              <a:off x="5370" y="4047"/>
              <a:ext cx="1980" cy="360"/>
              <a:chOff x="2880" y="10080"/>
              <a:chExt cx="1440" cy="360"/>
            </a:xfrm>
          </p:grpSpPr>
          <p:sp>
            <p:nvSpPr>
              <p:cNvPr id="140" name="AutoShape 89"/>
              <p:cNvSpPr>
                <a:spLocks noChangeArrowheads="1"/>
              </p:cNvSpPr>
              <p:nvPr/>
            </p:nvSpPr>
            <p:spPr bwMode="auto">
              <a:xfrm flipV="1">
                <a:off x="2880" y="10080"/>
                <a:ext cx="1440" cy="3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150 w 21600"/>
                  <a:gd name="T13" fmla="*/ 3120 h 21600"/>
                  <a:gd name="T14" fmla="*/ 18450 w 21600"/>
                  <a:gd name="T15" fmla="*/ 18480 h 21600"/>
                </a:gdLst>
                <a:ahLst/>
                <a:cxnLst>
                  <a:cxn ang="T8">
                    <a:pos x="T0" y="T1"/>
                  </a:cxn>
                  <a:cxn ang="T9">
                    <a:pos x="T2" y="T3"/>
                  </a:cxn>
                  <a:cxn ang="T10">
                    <a:pos x="T4" y="T5"/>
                  </a:cxn>
                  <a:cxn ang="T11">
                    <a:pos x="T6" y="T7"/>
                  </a:cxn>
                </a:cxnLst>
                <a:rect l="T12" t="T13" r="T14" b="T15"/>
                <a:pathLst>
                  <a:path w="21600" h="21600">
                    <a:moveTo>
                      <a:pt x="0" y="0"/>
                    </a:moveTo>
                    <a:lnTo>
                      <a:pt x="2700" y="21600"/>
                    </a:lnTo>
                    <a:lnTo>
                      <a:pt x="18900" y="21600"/>
                    </a:lnTo>
                    <a:lnTo>
                      <a:pt x="21600" y="0"/>
                    </a:lnTo>
                    <a:lnTo>
                      <a:pt x="0" y="0"/>
                    </a:lnTo>
                    <a:close/>
                  </a:path>
                </a:pathLst>
              </a:custGeom>
              <a:solidFill>
                <a:srgbClr val="CCFFFF"/>
              </a:solidFill>
              <a:ln w="19050">
                <a:solidFill>
                  <a:srgbClr val="0000FF"/>
                </a:solidFill>
                <a:miter lim="800000"/>
                <a:headEnd/>
                <a:tailEnd/>
              </a:ln>
            </p:spPr>
            <p:txBody>
              <a:bodyPr/>
              <a:lstStyle/>
              <a:p>
                <a:endParaRPr lang="en-US"/>
              </a:p>
            </p:txBody>
          </p:sp>
          <p:sp>
            <p:nvSpPr>
              <p:cNvPr id="141" name="Text Box 90"/>
              <p:cNvSpPr txBox="1">
                <a:spLocks noChangeArrowheads="1"/>
              </p:cNvSpPr>
              <p:nvPr/>
            </p:nvSpPr>
            <p:spPr bwMode="auto">
              <a:xfrm>
                <a:off x="3241" y="10080"/>
                <a:ext cx="749" cy="359"/>
              </a:xfrm>
              <a:prstGeom prst="rect">
                <a:avLst/>
              </a:prstGeom>
              <a:noFill/>
              <a:ln>
                <a:noFill/>
              </a:ln>
              <a:effectLst>
                <a:outerShdw dist="35921" dir="2700000" algn="ctr" rotWithShape="0">
                  <a:srgbClr val="808080">
                    <a:alpha val="50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000" b="1">
                    <a:latin typeface="Times New Roman" pitchFamily="18" charset="0"/>
                    <a:ea typeface="SimSun" pitchFamily="2" charset="-122"/>
                  </a:rPr>
                  <a:t>E/P</a:t>
                </a:r>
                <a:endParaRPr lang="en-GB"/>
              </a:p>
            </p:txBody>
          </p:sp>
        </p:grpSp>
        <p:grpSp>
          <p:nvGrpSpPr>
            <p:cNvPr id="56" name="Group 91"/>
            <p:cNvGrpSpPr>
              <a:grpSpLocks/>
            </p:cNvGrpSpPr>
            <p:nvPr/>
          </p:nvGrpSpPr>
          <p:grpSpPr bwMode="auto">
            <a:xfrm>
              <a:off x="5220" y="6087"/>
              <a:ext cx="900" cy="360"/>
              <a:chOff x="2160" y="11490"/>
              <a:chExt cx="900" cy="360"/>
            </a:xfrm>
          </p:grpSpPr>
          <p:sp>
            <p:nvSpPr>
              <p:cNvPr id="138" name="AutoShape 92"/>
              <p:cNvSpPr>
                <a:spLocks noChangeArrowheads="1"/>
              </p:cNvSpPr>
              <p:nvPr/>
            </p:nvSpPr>
            <p:spPr bwMode="auto">
              <a:xfrm>
                <a:off x="2160" y="11490"/>
                <a:ext cx="900" cy="3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144 w 21600"/>
                  <a:gd name="T13" fmla="*/ 3120 h 21600"/>
                  <a:gd name="T14" fmla="*/ 18456 w 21600"/>
                  <a:gd name="T15" fmla="*/ 18480 h 21600"/>
                </a:gdLst>
                <a:ahLst/>
                <a:cxnLst>
                  <a:cxn ang="T8">
                    <a:pos x="T0" y="T1"/>
                  </a:cxn>
                  <a:cxn ang="T9">
                    <a:pos x="T2" y="T3"/>
                  </a:cxn>
                  <a:cxn ang="T10">
                    <a:pos x="T4" y="T5"/>
                  </a:cxn>
                  <a:cxn ang="T11">
                    <a:pos x="T6" y="T7"/>
                  </a:cxn>
                </a:cxnLst>
                <a:rect l="T12" t="T13" r="T14" b="T15"/>
                <a:pathLst>
                  <a:path w="21600" h="21600">
                    <a:moveTo>
                      <a:pt x="0" y="0"/>
                    </a:moveTo>
                    <a:lnTo>
                      <a:pt x="2700" y="21600"/>
                    </a:lnTo>
                    <a:lnTo>
                      <a:pt x="18900" y="21600"/>
                    </a:lnTo>
                    <a:lnTo>
                      <a:pt x="21600" y="0"/>
                    </a:lnTo>
                    <a:lnTo>
                      <a:pt x="0" y="0"/>
                    </a:lnTo>
                    <a:close/>
                  </a:path>
                </a:pathLst>
              </a:custGeom>
              <a:solidFill>
                <a:srgbClr val="CCFFFF"/>
              </a:solidFill>
              <a:ln w="19050">
                <a:solidFill>
                  <a:srgbClr val="0000FF"/>
                </a:solidFill>
                <a:miter lim="800000"/>
                <a:headEnd/>
                <a:tailEnd/>
              </a:ln>
            </p:spPr>
            <p:txBody>
              <a:bodyPr/>
              <a:lstStyle/>
              <a:p>
                <a:endParaRPr lang="en-US"/>
              </a:p>
            </p:txBody>
          </p:sp>
          <p:sp>
            <p:nvSpPr>
              <p:cNvPr id="139" name="Text Box 93"/>
              <p:cNvSpPr txBox="1">
                <a:spLocks noChangeArrowheads="1"/>
              </p:cNvSpPr>
              <p:nvPr/>
            </p:nvSpPr>
            <p:spPr bwMode="auto">
              <a:xfrm>
                <a:off x="2279" y="11489"/>
                <a:ext cx="568" cy="362"/>
              </a:xfrm>
              <a:prstGeom prst="rect">
                <a:avLst/>
              </a:prstGeom>
              <a:noFill/>
              <a:ln>
                <a:noFill/>
              </a:ln>
              <a:effectLst>
                <a:outerShdw dist="35921" dir="2700000" algn="ctr" rotWithShape="0">
                  <a:srgbClr val="808080">
                    <a:alpha val="50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000" b="1">
                    <a:latin typeface="Times New Roman" pitchFamily="18" charset="0"/>
                    <a:ea typeface="SimSun" pitchFamily="2" charset="-122"/>
                  </a:rPr>
                  <a:t>S0</a:t>
                </a:r>
                <a:endParaRPr lang="en-GB"/>
              </a:p>
            </p:txBody>
          </p:sp>
        </p:grpSp>
        <p:grpSp>
          <p:nvGrpSpPr>
            <p:cNvPr id="57" name="Group 94"/>
            <p:cNvGrpSpPr>
              <a:grpSpLocks/>
            </p:cNvGrpSpPr>
            <p:nvPr/>
          </p:nvGrpSpPr>
          <p:grpSpPr bwMode="auto">
            <a:xfrm>
              <a:off x="6660" y="6102"/>
              <a:ext cx="900" cy="360"/>
              <a:chOff x="2160" y="11490"/>
              <a:chExt cx="900" cy="360"/>
            </a:xfrm>
          </p:grpSpPr>
          <p:sp>
            <p:nvSpPr>
              <p:cNvPr id="136" name="AutoShape 95"/>
              <p:cNvSpPr>
                <a:spLocks noChangeArrowheads="1"/>
              </p:cNvSpPr>
              <p:nvPr/>
            </p:nvSpPr>
            <p:spPr bwMode="auto">
              <a:xfrm>
                <a:off x="2160" y="11490"/>
                <a:ext cx="900" cy="3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144 w 21600"/>
                  <a:gd name="T13" fmla="*/ 3120 h 21600"/>
                  <a:gd name="T14" fmla="*/ 18456 w 21600"/>
                  <a:gd name="T15" fmla="*/ 18480 h 21600"/>
                </a:gdLst>
                <a:ahLst/>
                <a:cxnLst>
                  <a:cxn ang="T8">
                    <a:pos x="T0" y="T1"/>
                  </a:cxn>
                  <a:cxn ang="T9">
                    <a:pos x="T2" y="T3"/>
                  </a:cxn>
                  <a:cxn ang="T10">
                    <a:pos x="T4" y="T5"/>
                  </a:cxn>
                  <a:cxn ang="T11">
                    <a:pos x="T6" y="T7"/>
                  </a:cxn>
                </a:cxnLst>
                <a:rect l="T12" t="T13" r="T14" b="T15"/>
                <a:pathLst>
                  <a:path w="21600" h="21600">
                    <a:moveTo>
                      <a:pt x="0" y="0"/>
                    </a:moveTo>
                    <a:lnTo>
                      <a:pt x="2700" y="21600"/>
                    </a:lnTo>
                    <a:lnTo>
                      <a:pt x="18900" y="21600"/>
                    </a:lnTo>
                    <a:lnTo>
                      <a:pt x="21600" y="0"/>
                    </a:lnTo>
                    <a:lnTo>
                      <a:pt x="0" y="0"/>
                    </a:lnTo>
                    <a:close/>
                  </a:path>
                </a:pathLst>
              </a:custGeom>
              <a:solidFill>
                <a:srgbClr val="CCFFFF"/>
              </a:solidFill>
              <a:ln w="19050">
                <a:solidFill>
                  <a:srgbClr val="0000FF"/>
                </a:solidFill>
                <a:miter lim="800000"/>
                <a:headEnd/>
                <a:tailEnd/>
              </a:ln>
            </p:spPr>
            <p:txBody>
              <a:bodyPr/>
              <a:lstStyle/>
              <a:p>
                <a:endParaRPr lang="en-US"/>
              </a:p>
            </p:txBody>
          </p:sp>
          <p:sp>
            <p:nvSpPr>
              <p:cNvPr id="137" name="Text Box 96"/>
              <p:cNvSpPr txBox="1">
                <a:spLocks noChangeArrowheads="1"/>
              </p:cNvSpPr>
              <p:nvPr/>
            </p:nvSpPr>
            <p:spPr bwMode="auto">
              <a:xfrm>
                <a:off x="2281" y="11490"/>
                <a:ext cx="570" cy="359"/>
              </a:xfrm>
              <a:prstGeom prst="rect">
                <a:avLst/>
              </a:prstGeom>
              <a:noFill/>
              <a:ln>
                <a:noFill/>
              </a:ln>
              <a:effectLst>
                <a:outerShdw dist="35921" dir="2700000" algn="ctr" rotWithShape="0">
                  <a:srgbClr val="808080">
                    <a:alpha val="50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000" b="1">
                    <a:latin typeface="Times New Roman" pitchFamily="18" charset="0"/>
                    <a:ea typeface="SimSun" pitchFamily="2" charset="-122"/>
                  </a:rPr>
                  <a:t>S1</a:t>
                </a:r>
                <a:endParaRPr lang="en-GB"/>
              </a:p>
            </p:txBody>
          </p:sp>
        </p:grpSp>
        <p:sp>
          <p:nvSpPr>
            <p:cNvPr id="58" name="Text Box 97"/>
            <p:cNvSpPr txBox="1">
              <a:spLocks noChangeArrowheads="1"/>
            </p:cNvSpPr>
            <p:nvPr/>
          </p:nvSpPr>
          <p:spPr bwMode="auto">
            <a:xfrm>
              <a:off x="5915" y="7287"/>
              <a:ext cx="910" cy="359"/>
            </a:xfrm>
            <a:prstGeom prst="rect">
              <a:avLst/>
            </a:prstGeom>
            <a:solidFill>
              <a:srgbClr val="CCFFFF"/>
            </a:solidFill>
            <a:ln w="19050">
              <a:solidFill>
                <a:srgbClr val="0000FF"/>
              </a:solidFill>
              <a:miter lim="800000"/>
              <a:headEnd/>
              <a:tailEnd/>
            </a:ln>
            <a:effectLst>
              <a:outerShdw dist="35921" dir="2700000" algn="ctr" rotWithShape="0">
                <a:srgbClr val="808080">
                  <a:alpha val="50000"/>
                </a:srgbClr>
              </a:outerShdw>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000" b="1">
                  <a:latin typeface="Times New Roman" pitchFamily="18" charset="0"/>
                  <a:ea typeface="SimSun" pitchFamily="2" charset="-122"/>
                </a:rPr>
                <a:t>P4</a:t>
              </a:r>
              <a:endParaRPr lang="en-GB"/>
            </a:p>
          </p:txBody>
        </p:sp>
        <p:sp>
          <p:nvSpPr>
            <p:cNvPr id="59" name="AutoShape 98"/>
            <p:cNvSpPr>
              <a:spLocks noChangeArrowheads="1"/>
            </p:cNvSpPr>
            <p:nvPr/>
          </p:nvSpPr>
          <p:spPr bwMode="auto">
            <a:xfrm>
              <a:off x="6195" y="4902"/>
              <a:ext cx="360" cy="420"/>
            </a:xfrm>
            <a:prstGeom prst="flowChartOr">
              <a:avLst/>
            </a:prstGeom>
            <a:solidFill>
              <a:srgbClr val="FFFFFF"/>
            </a:solidFill>
            <a:ln w="28575">
              <a:solidFill>
                <a:srgbClr val="0000FF"/>
              </a:solidFill>
              <a:round/>
              <a:headEnd/>
              <a:tailEnd/>
            </a:ln>
          </p:spPr>
          <p:txBody>
            <a:bodyPr/>
            <a:lstStyle/>
            <a:p>
              <a:endParaRPr lang="en-US"/>
            </a:p>
          </p:txBody>
        </p:sp>
        <p:sp>
          <p:nvSpPr>
            <p:cNvPr id="60" name="Line 99"/>
            <p:cNvSpPr>
              <a:spLocks noChangeShapeType="1"/>
            </p:cNvSpPr>
            <p:nvPr/>
          </p:nvSpPr>
          <p:spPr bwMode="auto">
            <a:xfrm>
              <a:off x="6375" y="4392"/>
              <a:ext cx="0" cy="540"/>
            </a:xfrm>
            <a:prstGeom prst="line">
              <a:avLst/>
            </a:prstGeom>
            <a:noFill/>
            <a:ln w="28575">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nvGrpSpPr>
            <p:cNvPr id="61" name="Group 100"/>
            <p:cNvGrpSpPr>
              <a:grpSpLocks/>
            </p:cNvGrpSpPr>
            <p:nvPr/>
          </p:nvGrpSpPr>
          <p:grpSpPr bwMode="auto">
            <a:xfrm>
              <a:off x="6285" y="4482"/>
              <a:ext cx="720" cy="360"/>
              <a:chOff x="8880" y="3780"/>
              <a:chExt cx="720" cy="360"/>
            </a:xfrm>
          </p:grpSpPr>
          <p:sp>
            <p:nvSpPr>
              <p:cNvPr id="134" name="Line 101"/>
              <p:cNvSpPr>
                <a:spLocks noChangeShapeType="1"/>
              </p:cNvSpPr>
              <p:nvPr/>
            </p:nvSpPr>
            <p:spPr bwMode="auto">
              <a:xfrm flipH="1">
                <a:off x="8880" y="3870"/>
                <a:ext cx="180" cy="180"/>
              </a:xfrm>
              <a:prstGeom prst="line">
                <a:avLst/>
              </a:prstGeom>
              <a:noFill/>
              <a:ln w="1905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5" name="Text Box 102"/>
              <p:cNvSpPr txBox="1">
                <a:spLocks noChangeArrowheads="1"/>
              </p:cNvSpPr>
              <p:nvPr/>
            </p:nvSpPr>
            <p:spPr bwMode="auto">
              <a:xfrm>
                <a:off x="8880" y="3780"/>
                <a:ext cx="720"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000" b="1">
                    <a:latin typeface="Times New Roman" pitchFamily="18" charset="0"/>
                    <a:ea typeface="SimSun" pitchFamily="2" charset="-122"/>
                  </a:rPr>
                  <a:t>8</a:t>
                </a:r>
                <a:endParaRPr lang="en-GB"/>
              </a:p>
            </p:txBody>
          </p:sp>
        </p:grpSp>
        <p:sp>
          <p:nvSpPr>
            <p:cNvPr id="62" name="Line 103"/>
            <p:cNvSpPr>
              <a:spLocks noChangeShapeType="1"/>
            </p:cNvSpPr>
            <p:nvPr/>
          </p:nvSpPr>
          <p:spPr bwMode="auto">
            <a:xfrm>
              <a:off x="5670" y="5742"/>
              <a:ext cx="0" cy="360"/>
            </a:xfrm>
            <a:prstGeom prst="line">
              <a:avLst/>
            </a:prstGeom>
            <a:noFill/>
            <a:ln w="28575">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3" name="Line 104"/>
            <p:cNvSpPr>
              <a:spLocks noChangeShapeType="1"/>
            </p:cNvSpPr>
            <p:nvPr/>
          </p:nvSpPr>
          <p:spPr bwMode="auto">
            <a:xfrm>
              <a:off x="7080" y="5742"/>
              <a:ext cx="0" cy="360"/>
            </a:xfrm>
            <a:prstGeom prst="line">
              <a:avLst/>
            </a:prstGeom>
            <a:noFill/>
            <a:ln w="28575">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4" name="Line 105"/>
            <p:cNvSpPr>
              <a:spLocks noChangeShapeType="1"/>
            </p:cNvSpPr>
            <p:nvPr/>
          </p:nvSpPr>
          <p:spPr bwMode="auto">
            <a:xfrm flipH="1">
              <a:off x="5655" y="5742"/>
              <a:ext cx="645" cy="0"/>
            </a:xfrm>
            <a:prstGeom prst="line">
              <a:avLst/>
            </a:prstGeom>
            <a:noFill/>
            <a:ln w="28575">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5" name="Line 106"/>
            <p:cNvSpPr>
              <a:spLocks noChangeShapeType="1"/>
            </p:cNvSpPr>
            <p:nvPr/>
          </p:nvSpPr>
          <p:spPr bwMode="auto">
            <a:xfrm rot="16200000" flipH="1">
              <a:off x="6067" y="5510"/>
              <a:ext cx="465" cy="0"/>
            </a:xfrm>
            <a:prstGeom prst="line">
              <a:avLst/>
            </a:prstGeom>
            <a:noFill/>
            <a:ln w="28575">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6" name="Line 107"/>
            <p:cNvSpPr>
              <a:spLocks noChangeShapeType="1"/>
            </p:cNvSpPr>
            <p:nvPr/>
          </p:nvSpPr>
          <p:spPr bwMode="auto">
            <a:xfrm flipH="1">
              <a:off x="6450" y="5742"/>
              <a:ext cx="645" cy="0"/>
            </a:xfrm>
            <a:prstGeom prst="line">
              <a:avLst/>
            </a:prstGeom>
            <a:noFill/>
            <a:ln w="28575">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7" name="Line 108"/>
            <p:cNvSpPr>
              <a:spLocks noChangeShapeType="1"/>
            </p:cNvSpPr>
            <p:nvPr/>
          </p:nvSpPr>
          <p:spPr bwMode="auto">
            <a:xfrm rot="16200000" flipH="1">
              <a:off x="6232" y="5510"/>
              <a:ext cx="465" cy="0"/>
            </a:xfrm>
            <a:prstGeom prst="line">
              <a:avLst/>
            </a:prstGeom>
            <a:noFill/>
            <a:ln w="28575">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8" name="Line 109"/>
            <p:cNvSpPr>
              <a:spLocks noChangeShapeType="1"/>
            </p:cNvSpPr>
            <p:nvPr/>
          </p:nvSpPr>
          <p:spPr bwMode="auto">
            <a:xfrm>
              <a:off x="6270" y="6927"/>
              <a:ext cx="0" cy="360"/>
            </a:xfrm>
            <a:prstGeom prst="line">
              <a:avLst/>
            </a:prstGeom>
            <a:noFill/>
            <a:ln w="28575">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9" name="Line 110"/>
            <p:cNvSpPr>
              <a:spLocks noChangeShapeType="1"/>
            </p:cNvSpPr>
            <p:nvPr/>
          </p:nvSpPr>
          <p:spPr bwMode="auto">
            <a:xfrm>
              <a:off x="6480" y="6927"/>
              <a:ext cx="0" cy="360"/>
            </a:xfrm>
            <a:prstGeom prst="line">
              <a:avLst/>
            </a:prstGeom>
            <a:noFill/>
            <a:ln w="28575">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70" name="Line 111"/>
            <p:cNvSpPr>
              <a:spLocks noChangeShapeType="1"/>
            </p:cNvSpPr>
            <p:nvPr/>
          </p:nvSpPr>
          <p:spPr bwMode="auto">
            <a:xfrm flipH="1">
              <a:off x="5655" y="6927"/>
              <a:ext cx="645" cy="0"/>
            </a:xfrm>
            <a:prstGeom prst="line">
              <a:avLst/>
            </a:prstGeom>
            <a:noFill/>
            <a:ln w="28575">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 name="Line 112"/>
            <p:cNvSpPr>
              <a:spLocks noChangeShapeType="1"/>
            </p:cNvSpPr>
            <p:nvPr/>
          </p:nvSpPr>
          <p:spPr bwMode="auto">
            <a:xfrm rot="16200000" flipH="1">
              <a:off x="5422" y="6695"/>
              <a:ext cx="465" cy="0"/>
            </a:xfrm>
            <a:prstGeom prst="line">
              <a:avLst/>
            </a:prstGeom>
            <a:noFill/>
            <a:ln w="28575">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2" name="Line 113"/>
            <p:cNvSpPr>
              <a:spLocks noChangeShapeType="1"/>
            </p:cNvSpPr>
            <p:nvPr/>
          </p:nvSpPr>
          <p:spPr bwMode="auto">
            <a:xfrm flipH="1">
              <a:off x="6465" y="6927"/>
              <a:ext cx="645" cy="0"/>
            </a:xfrm>
            <a:prstGeom prst="line">
              <a:avLst/>
            </a:prstGeom>
            <a:noFill/>
            <a:ln w="28575">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3" name="Line 114"/>
            <p:cNvSpPr>
              <a:spLocks noChangeShapeType="1"/>
            </p:cNvSpPr>
            <p:nvPr/>
          </p:nvSpPr>
          <p:spPr bwMode="auto">
            <a:xfrm rot="16200000" flipH="1">
              <a:off x="6862" y="6695"/>
              <a:ext cx="465" cy="0"/>
            </a:xfrm>
            <a:prstGeom prst="line">
              <a:avLst/>
            </a:prstGeom>
            <a:noFill/>
            <a:ln w="28575">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4" name="AutoShape 115"/>
            <p:cNvSpPr>
              <a:spLocks noChangeArrowheads="1"/>
            </p:cNvSpPr>
            <p:nvPr/>
          </p:nvSpPr>
          <p:spPr bwMode="auto">
            <a:xfrm>
              <a:off x="6120" y="8142"/>
              <a:ext cx="465" cy="465"/>
            </a:xfrm>
            <a:prstGeom prst="flowChartOr">
              <a:avLst/>
            </a:prstGeom>
            <a:solidFill>
              <a:srgbClr val="FFFFFF"/>
            </a:solidFill>
            <a:ln w="28575">
              <a:solidFill>
                <a:srgbClr val="0000FF"/>
              </a:solidFill>
              <a:round/>
              <a:headEnd/>
              <a:tailEnd/>
            </a:ln>
          </p:spPr>
          <p:txBody>
            <a:bodyPr/>
            <a:lstStyle/>
            <a:p>
              <a:endParaRPr lang="en-US"/>
            </a:p>
          </p:txBody>
        </p:sp>
        <p:sp>
          <p:nvSpPr>
            <p:cNvPr id="75" name="Line 116"/>
            <p:cNvSpPr>
              <a:spLocks noChangeShapeType="1"/>
            </p:cNvSpPr>
            <p:nvPr/>
          </p:nvSpPr>
          <p:spPr bwMode="auto">
            <a:xfrm>
              <a:off x="6375" y="7647"/>
              <a:ext cx="0" cy="540"/>
            </a:xfrm>
            <a:prstGeom prst="line">
              <a:avLst/>
            </a:prstGeom>
            <a:noFill/>
            <a:ln w="28575">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nvGrpSpPr>
            <p:cNvPr id="76" name="Group 117"/>
            <p:cNvGrpSpPr>
              <a:grpSpLocks/>
            </p:cNvGrpSpPr>
            <p:nvPr/>
          </p:nvGrpSpPr>
          <p:grpSpPr bwMode="auto">
            <a:xfrm>
              <a:off x="6285" y="7737"/>
              <a:ext cx="720" cy="360"/>
              <a:chOff x="8880" y="3780"/>
              <a:chExt cx="720" cy="360"/>
            </a:xfrm>
          </p:grpSpPr>
          <p:sp>
            <p:nvSpPr>
              <p:cNvPr id="132" name="Line 118"/>
              <p:cNvSpPr>
                <a:spLocks noChangeShapeType="1"/>
              </p:cNvSpPr>
              <p:nvPr/>
            </p:nvSpPr>
            <p:spPr bwMode="auto">
              <a:xfrm flipH="1">
                <a:off x="8880" y="3870"/>
                <a:ext cx="180" cy="180"/>
              </a:xfrm>
              <a:prstGeom prst="line">
                <a:avLst/>
              </a:prstGeom>
              <a:noFill/>
              <a:ln w="1905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3" name="Text Box 119"/>
              <p:cNvSpPr txBox="1">
                <a:spLocks noChangeArrowheads="1"/>
              </p:cNvSpPr>
              <p:nvPr/>
            </p:nvSpPr>
            <p:spPr bwMode="auto">
              <a:xfrm>
                <a:off x="8880" y="3780"/>
                <a:ext cx="720"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000" b="1">
                    <a:latin typeface="Times New Roman" pitchFamily="18" charset="0"/>
                    <a:ea typeface="SimSun" pitchFamily="2" charset="-122"/>
                  </a:rPr>
                  <a:t>4</a:t>
                </a:r>
                <a:endParaRPr lang="en-GB"/>
              </a:p>
            </p:txBody>
          </p:sp>
        </p:grpSp>
        <p:sp>
          <p:nvSpPr>
            <p:cNvPr id="77" name="Line 120"/>
            <p:cNvSpPr>
              <a:spLocks noChangeShapeType="1"/>
            </p:cNvSpPr>
            <p:nvPr/>
          </p:nvSpPr>
          <p:spPr bwMode="auto">
            <a:xfrm>
              <a:off x="6375" y="8622"/>
              <a:ext cx="0" cy="540"/>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nvGrpSpPr>
            <p:cNvPr id="78" name="Group 121"/>
            <p:cNvGrpSpPr>
              <a:grpSpLocks/>
            </p:cNvGrpSpPr>
            <p:nvPr/>
          </p:nvGrpSpPr>
          <p:grpSpPr bwMode="auto">
            <a:xfrm>
              <a:off x="6285" y="8547"/>
              <a:ext cx="720" cy="360"/>
              <a:chOff x="8880" y="3780"/>
              <a:chExt cx="720" cy="360"/>
            </a:xfrm>
          </p:grpSpPr>
          <p:sp>
            <p:nvSpPr>
              <p:cNvPr id="130" name="Line 122"/>
              <p:cNvSpPr>
                <a:spLocks noChangeShapeType="1"/>
              </p:cNvSpPr>
              <p:nvPr/>
            </p:nvSpPr>
            <p:spPr bwMode="auto">
              <a:xfrm flipH="1">
                <a:off x="8880" y="3870"/>
                <a:ext cx="180" cy="180"/>
              </a:xfrm>
              <a:prstGeom prst="line">
                <a:avLst/>
              </a:prstGeom>
              <a:noFill/>
              <a:ln w="1905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1" name="Text Box 123"/>
              <p:cNvSpPr txBox="1">
                <a:spLocks noChangeArrowheads="1"/>
              </p:cNvSpPr>
              <p:nvPr/>
            </p:nvSpPr>
            <p:spPr bwMode="auto">
              <a:xfrm>
                <a:off x="8880" y="3780"/>
                <a:ext cx="720"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000" b="1">
                    <a:latin typeface="Times New Roman" pitchFamily="18" charset="0"/>
                    <a:ea typeface="SimSun" pitchFamily="2" charset="-122"/>
                  </a:rPr>
                  <a:t>4</a:t>
                </a:r>
                <a:endParaRPr lang="en-GB"/>
              </a:p>
            </p:txBody>
          </p:sp>
        </p:grpSp>
        <p:grpSp>
          <p:nvGrpSpPr>
            <p:cNvPr id="79" name="Group 124"/>
            <p:cNvGrpSpPr>
              <a:grpSpLocks/>
            </p:cNvGrpSpPr>
            <p:nvPr/>
          </p:nvGrpSpPr>
          <p:grpSpPr bwMode="auto">
            <a:xfrm>
              <a:off x="5580" y="6537"/>
              <a:ext cx="720" cy="480"/>
              <a:chOff x="8625" y="4290"/>
              <a:chExt cx="720" cy="480"/>
            </a:xfrm>
          </p:grpSpPr>
          <p:sp>
            <p:nvSpPr>
              <p:cNvPr id="128" name="Line 125"/>
              <p:cNvSpPr>
                <a:spLocks noChangeShapeType="1"/>
              </p:cNvSpPr>
              <p:nvPr/>
            </p:nvSpPr>
            <p:spPr bwMode="auto">
              <a:xfrm flipH="1">
                <a:off x="8880" y="4590"/>
                <a:ext cx="180" cy="180"/>
              </a:xfrm>
              <a:prstGeom prst="line">
                <a:avLst/>
              </a:prstGeom>
              <a:noFill/>
              <a:ln w="1905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9" name="Text Box 126"/>
              <p:cNvSpPr txBox="1">
                <a:spLocks noChangeArrowheads="1"/>
              </p:cNvSpPr>
              <p:nvPr/>
            </p:nvSpPr>
            <p:spPr bwMode="auto">
              <a:xfrm>
                <a:off x="8625" y="4290"/>
                <a:ext cx="720"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000" b="1">
                    <a:latin typeface="Times New Roman" pitchFamily="18" charset="0"/>
                    <a:ea typeface="SimSun" pitchFamily="2" charset="-122"/>
                  </a:rPr>
                  <a:t>2</a:t>
                </a:r>
                <a:endParaRPr lang="en-GB"/>
              </a:p>
            </p:txBody>
          </p:sp>
        </p:grpSp>
        <p:grpSp>
          <p:nvGrpSpPr>
            <p:cNvPr id="80" name="Group 127"/>
            <p:cNvGrpSpPr>
              <a:grpSpLocks/>
            </p:cNvGrpSpPr>
            <p:nvPr/>
          </p:nvGrpSpPr>
          <p:grpSpPr bwMode="auto">
            <a:xfrm>
              <a:off x="6450" y="6537"/>
              <a:ext cx="720" cy="480"/>
              <a:chOff x="8625" y="4290"/>
              <a:chExt cx="720" cy="480"/>
            </a:xfrm>
          </p:grpSpPr>
          <p:sp>
            <p:nvSpPr>
              <p:cNvPr id="126" name="Line 128"/>
              <p:cNvSpPr>
                <a:spLocks noChangeShapeType="1"/>
              </p:cNvSpPr>
              <p:nvPr/>
            </p:nvSpPr>
            <p:spPr bwMode="auto">
              <a:xfrm flipH="1">
                <a:off x="8880" y="4590"/>
                <a:ext cx="180" cy="180"/>
              </a:xfrm>
              <a:prstGeom prst="line">
                <a:avLst/>
              </a:prstGeom>
              <a:noFill/>
              <a:ln w="1905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7" name="Text Box 129"/>
              <p:cNvSpPr txBox="1">
                <a:spLocks noChangeArrowheads="1"/>
              </p:cNvSpPr>
              <p:nvPr/>
            </p:nvSpPr>
            <p:spPr bwMode="auto">
              <a:xfrm>
                <a:off x="8625" y="4290"/>
                <a:ext cx="720"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000" b="1">
                    <a:latin typeface="Times New Roman" pitchFamily="18" charset="0"/>
                    <a:ea typeface="SimSun" pitchFamily="2" charset="-122"/>
                  </a:rPr>
                  <a:t>2</a:t>
                </a:r>
                <a:endParaRPr lang="en-GB"/>
              </a:p>
            </p:txBody>
          </p:sp>
        </p:grpSp>
        <p:grpSp>
          <p:nvGrpSpPr>
            <p:cNvPr id="81" name="Group 130"/>
            <p:cNvGrpSpPr>
              <a:grpSpLocks/>
            </p:cNvGrpSpPr>
            <p:nvPr/>
          </p:nvGrpSpPr>
          <p:grpSpPr bwMode="auto">
            <a:xfrm>
              <a:off x="5580" y="5352"/>
              <a:ext cx="720" cy="480"/>
              <a:chOff x="8625" y="4290"/>
              <a:chExt cx="720" cy="480"/>
            </a:xfrm>
          </p:grpSpPr>
          <p:sp>
            <p:nvSpPr>
              <p:cNvPr id="124" name="Line 131"/>
              <p:cNvSpPr>
                <a:spLocks noChangeShapeType="1"/>
              </p:cNvSpPr>
              <p:nvPr/>
            </p:nvSpPr>
            <p:spPr bwMode="auto">
              <a:xfrm flipH="1">
                <a:off x="8880" y="4590"/>
                <a:ext cx="180" cy="180"/>
              </a:xfrm>
              <a:prstGeom prst="line">
                <a:avLst/>
              </a:prstGeom>
              <a:noFill/>
              <a:ln w="1905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 name="Text Box 132"/>
              <p:cNvSpPr txBox="1">
                <a:spLocks noChangeArrowheads="1"/>
              </p:cNvSpPr>
              <p:nvPr/>
            </p:nvSpPr>
            <p:spPr bwMode="auto">
              <a:xfrm>
                <a:off x="8625" y="4290"/>
                <a:ext cx="720"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000" b="1">
                    <a:latin typeface="Times New Roman" pitchFamily="18" charset="0"/>
                    <a:ea typeface="SimSun" pitchFamily="2" charset="-122"/>
                  </a:rPr>
                  <a:t>4</a:t>
                </a:r>
                <a:endParaRPr lang="en-GB"/>
              </a:p>
            </p:txBody>
          </p:sp>
        </p:grpSp>
        <p:grpSp>
          <p:nvGrpSpPr>
            <p:cNvPr id="82" name="Group 133"/>
            <p:cNvGrpSpPr>
              <a:grpSpLocks/>
            </p:cNvGrpSpPr>
            <p:nvPr/>
          </p:nvGrpSpPr>
          <p:grpSpPr bwMode="auto">
            <a:xfrm>
              <a:off x="6465" y="5352"/>
              <a:ext cx="720" cy="480"/>
              <a:chOff x="8625" y="4290"/>
              <a:chExt cx="720" cy="480"/>
            </a:xfrm>
          </p:grpSpPr>
          <p:sp>
            <p:nvSpPr>
              <p:cNvPr id="122" name="Line 134"/>
              <p:cNvSpPr>
                <a:spLocks noChangeShapeType="1"/>
              </p:cNvSpPr>
              <p:nvPr/>
            </p:nvSpPr>
            <p:spPr bwMode="auto">
              <a:xfrm flipH="1">
                <a:off x="8880" y="4590"/>
                <a:ext cx="180" cy="180"/>
              </a:xfrm>
              <a:prstGeom prst="line">
                <a:avLst/>
              </a:prstGeom>
              <a:noFill/>
              <a:ln w="1905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 name="Text Box 135"/>
              <p:cNvSpPr txBox="1">
                <a:spLocks noChangeArrowheads="1"/>
              </p:cNvSpPr>
              <p:nvPr/>
            </p:nvSpPr>
            <p:spPr bwMode="auto">
              <a:xfrm>
                <a:off x="8625" y="4290"/>
                <a:ext cx="720"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000" b="1">
                    <a:latin typeface="Times New Roman" pitchFamily="18" charset="0"/>
                    <a:ea typeface="SimSun" pitchFamily="2" charset="-122"/>
                  </a:rPr>
                  <a:t>4</a:t>
                </a:r>
                <a:endParaRPr lang="en-GB"/>
              </a:p>
            </p:txBody>
          </p:sp>
        </p:grpSp>
        <p:sp>
          <p:nvSpPr>
            <p:cNvPr id="83" name="Line 136"/>
            <p:cNvSpPr>
              <a:spLocks noChangeShapeType="1"/>
            </p:cNvSpPr>
            <p:nvPr/>
          </p:nvSpPr>
          <p:spPr bwMode="auto">
            <a:xfrm flipH="1">
              <a:off x="6495" y="5097"/>
              <a:ext cx="2340" cy="0"/>
            </a:xfrm>
            <a:prstGeom prst="line">
              <a:avLst/>
            </a:prstGeom>
            <a:noFill/>
            <a:ln w="28575">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nvGrpSpPr>
            <p:cNvPr id="84" name="Group 137"/>
            <p:cNvGrpSpPr>
              <a:grpSpLocks/>
            </p:cNvGrpSpPr>
            <p:nvPr/>
          </p:nvGrpSpPr>
          <p:grpSpPr bwMode="auto">
            <a:xfrm>
              <a:off x="8100" y="4707"/>
              <a:ext cx="720" cy="480"/>
              <a:chOff x="8625" y="4290"/>
              <a:chExt cx="720" cy="480"/>
            </a:xfrm>
          </p:grpSpPr>
          <p:sp>
            <p:nvSpPr>
              <p:cNvPr id="120" name="Line 138"/>
              <p:cNvSpPr>
                <a:spLocks noChangeShapeType="1"/>
              </p:cNvSpPr>
              <p:nvPr/>
            </p:nvSpPr>
            <p:spPr bwMode="auto">
              <a:xfrm flipH="1">
                <a:off x="8880" y="4590"/>
                <a:ext cx="180" cy="180"/>
              </a:xfrm>
              <a:prstGeom prst="line">
                <a:avLst/>
              </a:prstGeom>
              <a:noFill/>
              <a:ln w="1905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1" name="Text Box 139"/>
              <p:cNvSpPr txBox="1">
                <a:spLocks noChangeArrowheads="1"/>
              </p:cNvSpPr>
              <p:nvPr/>
            </p:nvSpPr>
            <p:spPr bwMode="auto">
              <a:xfrm>
                <a:off x="8625" y="4290"/>
                <a:ext cx="720"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000" b="1">
                    <a:latin typeface="Times New Roman" pitchFamily="18" charset="0"/>
                    <a:ea typeface="SimSun" pitchFamily="2" charset="-122"/>
                  </a:rPr>
                  <a:t>8</a:t>
                </a:r>
                <a:endParaRPr lang="en-GB"/>
              </a:p>
            </p:txBody>
          </p:sp>
        </p:grpSp>
        <p:sp>
          <p:nvSpPr>
            <p:cNvPr id="85" name="Text Box 140"/>
            <p:cNvSpPr txBox="1">
              <a:spLocks noChangeArrowheads="1"/>
            </p:cNvSpPr>
            <p:nvPr/>
          </p:nvSpPr>
          <p:spPr bwMode="auto">
            <a:xfrm>
              <a:off x="8670" y="4877"/>
              <a:ext cx="720" cy="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sz="1200" b="1" i="1">
                  <a:latin typeface="Times New Roman" pitchFamily="18" charset="0"/>
                  <a:ea typeface="SimSun" pitchFamily="2" charset="-122"/>
                </a:rPr>
                <a:t>K</a:t>
              </a:r>
              <a:r>
                <a:rPr lang="en-US" altLang="zh-CN" sz="1200" b="1" i="1" baseline="-25000">
                  <a:latin typeface="Times New Roman" pitchFamily="18" charset="0"/>
                  <a:ea typeface="SimSun" pitchFamily="2" charset="-122"/>
                </a:rPr>
                <a:t>2</a:t>
              </a:r>
              <a:endParaRPr lang="en-GB"/>
            </a:p>
          </p:txBody>
        </p:sp>
        <p:sp>
          <p:nvSpPr>
            <p:cNvPr id="86" name="Line 141"/>
            <p:cNvSpPr>
              <a:spLocks noChangeShapeType="1"/>
            </p:cNvSpPr>
            <p:nvPr/>
          </p:nvSpPr>
          <p:spPr bwMode="auto">
            <a:xfrm flipH="1">
              <a:off x="4905" y="3672"/>
              <a:ext cx="1800" cy="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7" name="Line 142"/>
            <p:cNvSpPr>
              <a:spLocks noChangeShapeType="1"/>
            </p:cNvSpPr>
            <p:nvPr/>
          </p:nvSpPr>
          <p:spPr bwMode="auto">
            <a:xfrm>
              <a:off x="4905" y="8352"/>
              <a:ext cx="1260" cy="0"/>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88" name="Line 143"/>
            <p:cNvSpPr>
              <a:spLocks noChangeShapeType="1"/>
            </p:cNvSpPr>
            <p:nvPr/>
          </p:nvSpPr>
          <p:spPr bwMode="auto">
            <a:xfrm flipV="1">
              <a:off x="4920" y="3672"/>
              <a:ext cx="0" cy="468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89" name="Group 144"/>
            <p:cNvGrpSpPr>
              <a:grpSpLocks/>
            </p:cNvGrpSpPr>
            <p:nvPr/>
          </p:nvGrpSpPr>
          <p:grpSpPr bwMode="auto">
            <a:xfrm>
              <a:off x="5760" y="3282"/>
              <a:ext cx="720" cy="480"/>
              <a:chOff x="8625" y="4290"/>
              <a:chExt cx="720" cy="480"/>
            </a:xfrm>
          </p:grpSpPr>
          <p:sp>
            <p:nvSpPr>
              <p:cNvPr id="118" name="Line 145"/>
              <p:cNvSpPr>
                <a:spLocks noChangeShapeType="1"/>
              </p:cNvSpPr>
              <p:nvPr/>
            </p:nvSpPr>
            <p:spPr bwMode="auto">
              <a:xfrm flipH="1">
                <a:off x="8880" y="4590"/>
                <a:ext cx="180" cy="180"/>
              </a:xfrm>
              <a:prstGeom prst="line">
                <a:avLst/>
              </a:prstGeom>
              <a:noFill/>
              <a:ln w="1905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9" name="Text Box 146"/>
              <p:cNvSpPr txBox="1">
                <a:spLocks noChangeArrowheads="1"/>
              </p:cNvSpPr>
              <p:nvPr/>
            </p:nvSpPr>
            <p:spPr bwMode="auto">
              <a:xfrm>
                <a:off x="8625" y="4290"/>
                <a:ext cx="720"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000" b="1">
                    <a:latin typeface="Times New Roman" pitchFamily="18" charset="0"/>
                    <a:ea typeface="SimSun" pitchFamily="2" charset="-122"/>
                  </a:rPr>
                  <a:t>4</a:t>
                </a:r>
                <a:endParaRPr lang="en-GB"/>
              </a:p>
            </p:txBody>
          </p:sp>
        </p:grpSp>
        <p:sp>
          <p:nvSpPr>
            <p:cNvPr id="90" name="Line 147"/>
            <p:cNvSpPr>
              <a:spLocks noChangeShapeType="1"/>
            </p:cNvSpPr>
            <p:nvPr/>
          </p:nvSpPr>
          <p:spPr bwMode="auto">
            <a:xfrm>
              <a:off x="7920" y="3237"/>
              <a:ext cx="0" cy="5940"/>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91" name="Line 148"/>
            <p:cNvSpPr>
              <a:spLocks noChangeShapeType="1"/>
            </p:cNvSpPr>
            <p:nvPr/>
          </p:nvSpPr>
          <p:spPr bwMode="auto">
            <a:xfrm>
              <a:off x="6840" y="3687"/>
              <a:ext cx="0" cy="360"/>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92" name="Line 149"/>
            <p:cNvSpPr>
              <a:spLocks noChangeShapeType="1"/>
            </p:cNvSpPr>
            <p:nvPr/>
          </p:nvSpPr>
          <p:spPr bwMode="auto">
            <a:xfrm>
              <a:off x="6825" y="3702"/>
              <a:ext cx="1080" cy="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93" name="Group 150"/>
            <p:cNvGrpSpPr>
              <a:grpSpLocks/>
            </p:cNvGrpSpPr>
            <p:nvPr/>
          </p:nvGrpSpPr>
          <p:grpSpPr bwMode="auto">
            <a:xfrm>
              <a:off x="7005" y="3297"/>
              <a:ext cx="720" cy="480"/>
              <a:chOff x="8625" y="4290"/>
              <a:chExt cx="720" cy="480"/>
            </a:xfrm>
          </p:grpSpPr>
          <p:sp>
            <p:nvSpPr>
              <p:cNvPr id="116" name="Line 151"/>
              <p:cNvSpPr>
                <a:spLocks noChangeShapeType="1"/>
              </p:cNvSpPr>
              <p:nvPr/>
            </p:nvSpPr>
            <p:spPr bwMode="auto">
              <a:xfrm flipH="1">
                <a:off x="8880" y="4590"/>
                <a:ext cx="180" cy="180"/>
              </a:xfrm>
              <a:prstGeom prst="line">
                <a:avLst/>
              </a:prstGeom>
              <a:noFill/>
              <a:ln w="1905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7" name="Text Box 152"/>
              <p:cNvSpPr txBox="1">
                <a:spLocks noChangeArrowheads="1"/>
              </p:cNvSpPr>
              <p:nvPr/>
            </p:nvSpPr>
            <p:spPr bwMode="auto">
              <a:xfrm>
                <a:off x="8625" y="4290"/>
                <a:ext cx="720"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000" b="1">
                    <a:latin typeface="Times New Roman" pitchFamily="18" charset="0"/>
                    <a:ea typeface="SimSun" pitchFamily="2" charset="-122"/>
                  </a:rPr>
                  <a:t>4</a:t>
                </a:r>
                <a:endParaRPr lang="en-GB"/>
              </a:p>
            </p:txBody>
          </p:sp>
        </p:grpSp>
        <p:grpSp>
          <p:nvGrpSpPr>
            <p:cNvPr id="94" name="Group 153"/>
            <p:cNvGrpSpPr>
              <a:grpSpLocks/>
            </p:cNvGrpSpPr>
            <p:nvPr/>
          </p:nvGrpSpPr>
          <p:grpSpPr bwMode="auto">
            <a:xfrm>
              <a:off x="7815" y="4242"/>
              <a:ext cx="720" cy="360"/>
              <a:chOff x="8880" y="3780"/>
              <a:chExt cx="720" cy="360"/>
            </a:xfrm>
          </p:grpSpPr>
          <p:sp>
            <p:nvSpPr>
              <p:cNvPr id="114" name="Line 154"/>
              <p:cNvSpPr>
                <a:spLocks noChangeShapeType="1"/>
              </p:cNvSpPr>
              <p:nvPr/>
            </p:nvSpPr>
            <p:spPr bwMode="auto">
              <a:xfrm flipH="1">
                <a:off x="8880" y="3870"/>
                <a:ext cx="180" cy="180"/>
              </a:xfrm>
              <a:prstGeom prst="line">
                <a:avLst/>
              </a:prstGeom>
              <a:noFill/>
              <a:ln w="1905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5" name="Text Box 155"/>
              <p:cNvSpPr txBox="1">
                <a:spLocks noChangeArrowheads="1"/>
              </p:cNvSpPr>
              <p:nvPr/>
            </p:nvSpPr>
            <p:spPr bwMode="auto">
              <a:xfrm>
                <a:off x="8880" y="3780"/>
                <a:ext cx="720"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000" b="1">
                    <a:latin typeface="Times New Roman" pitchFamily="18" charset="0"/>
                    <a:ea typeface="SimSun" pitchFamily="2" charset="-122"/>
                  </a:rPr>
                  <a:t>4</a:t>
                </a:r>
                <a:endParaRPr lang="en-GB"/>
              </a:p>
            </p:txBody>
          </p:sp>
        </p:grpSp>
        <p:sp>
          <p:nvSpPr>
            <p:cNvPr id="95" name="Line 156"/>
            <p:cNvSpPr>
              <a:spLocks noChangeShapeType="1"/>
            </p:cNvSpPr>
            <p:nvPr/>
          </p:nvSpPr>
          <p:spPr bwMode="auto">
            <a:xfrm>
              <a:off x="13140" y="9717"/>
              <a:ext cx="0" cy="36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6" name="Line 157"/>
            <p:cNvSpPr>
              <a:spLocks noChangeShapeType="1"/>
            </p:cNvSpPr>
            <p:nvPr/>
          </p:nvSpPr>
          <p:spPr bwMode="auto">
            <a:xfrm>
              <a:off x="11700" y="9717"/>
              <a:ext cx="0" cy="36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7" name="Line 158"/>
            <p:cNvSpPr>
              <a:spLocks noChangeShapeType="1"/>
            </p:cNvSpPr>
            <p:nvPr/>
          </p:nvSpPr>
          <p:spPr bwMode="auto">
            <a:xfrm>
              <a:off x="13140" y="10077"/>
              <a:ext cx="0" cy="36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8" name="Line 159"/>
            <p:cNvSpPr>
              <a:spLocks noChangeShapeType="1"/>
            </p:cNvSpPr>
            <p:nvPr/>
          </p:nvSpPr>
          <p:spPr bwMode="auto">
            <a:xfrm>
              <a:off x="7920" y="3257"/>
              <a:ext cx="1260" cy="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9" name="Line 160"/>
            <p:cNvSpPr>
              <a:spLocks noChangeShapeType="1"/>
            </p:cNvSpPr>
            <p:nvPr/>
          </p:nvSpPr>
          <p:spPr bwMode="auto">
            <a:xfrm>
              <a:off x="9180" y="3237"/>
              <a:ext cx="0" cy="720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0" name="Line 161"/>
            <p:cNvSpPr>
              <a:spLocks noChangeShapeType="1"/>
            </p:cNvSpPr>
            <p:nvPr/>
          </p:nvSpPr>
          <p:spPr bwMode="auto">
            <a:xfrm>
              <a:off x="9180" y="10417"/>
              <a:ext cx="3960" cy="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1" name="Line 162"/>
            <p:cNvSpPr>
              <a:spLocks noChangeShapeType="1"/>
            </p:cNvSpPr>
            <p:nvPr/>
          </p:nvSpPr>
          <p:spPr bwMode="auto">
            <a:xfrm flipH="1">
              <a:off x="9360" y="10077"/>
              <a:ext cx="2340" cy="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2" name="Line 163"/>
            <p:cNvSpPr>
              <a:spLocks noChangeShapeType="1"/>
            </p:cNvSpPr>
            <p:nvPr/>
          </p:nvSpPr>
          <p:spPr bwMode="auto">
            <a:xfrm flipV="1">
              <a:off x="9360" y="2877"/>
              <a:ext cx="0" cy="720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3" name="Line 164"/>
            <p:cNvSpPr>
              <a:spLocks noChangeShapeType="1"/>
            </p:cNvSpPr>
            <p:nvPr/>
          </p:nvSpPr>
          <p:spPr bwMode="auto">
            <a:xfrm>
              <a:off x="6680" y="2917"/>
              <a:ext cx="0" cy="36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4" name="Line 165"/>
            <p:cNvSpPr>
              <a:spLocks noChangeShapeType="1"/>
            </p:cNvSpPr>
            <p:nvPr/>
          </p:nvSpPr>
          <p:spPr bwMode="auto">
            <a:xfrm>
              <a:off x="6680" y="3277"/>
              <a:ext cx="0" cy="36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5" name="Line 166"/>
            <p:cNvSpPr>
              <a:spLocks noChangeShapeType="1"/>
            </p:cNvSpPr>
            <p:nvPr/>
          </p:nvSpPr>
          <p:spPr bwMode="auto">
            <a:xfrm flipH="1">
              <a:off x="6660" y="2917"/>
              <a:ext cx="2700" cy="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6" name="Text Box 167"/>
            <p:cNvSpPr txBox="1">
              <a:spLocks noChangeArrowheads="1"/>
            </p:cNvSpPr>
            <p:nvPr/>
          </p:nvSpPr>
          <p:spPr bwMode="auto">
            <a:xfrm>
              <a:off x="6119" y="9178"/>
              <a:ext cx="2160" cy="539"/>
            </a:xfrm>
            <a:prstGeom prst="rect">
              <a:avLst/>
            </a:prstGeom>
            <a:solidFill>
              <a:srgbClr val="CCFFFF"/>
            </a:solidFill>
            <a:ln w="28575">
              <a:solidFill>
                <a:srgbClr val="0000FF"/>
              </a:solidFill>
              <a:miter lim="800000"/>
              <a:headEnd/>
              <a:tailEnd/>
            </a:ln>
            <a:effectLst>
              <a:outerShdw dist="35921" dir="2700000" algn="ctr" rotWithShape="0">
                <a:srgbClr val="808080">
                  <a:alpha val="50000"/>
                </a:srgbClr>
              </a:outerShdw>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200" b="1">
                  <a:latin typeface="Times New Roman" pitchFamily="18" charset="0"/>
                  <a:ea typeface="SimSun" pitchFamily="2" charset="-122"/>
                </a:rPr>
                <a:t>IP</a:t>
              </a:r>
              <a:r>
                <a:rPr lang="en-US" altLang="zh-CN" sz="1200" b="1" baseline="30000">
                  <a:latin typeface="Times New Roman" pitchFamily="18" charset="0"/>
                  <a:ea typeface="SimSun" pitchFamily="2" charset="-122"/>
                </a:rPr>
                <a:t>-1</a:t>
              </a:r>
              <a:endParaRPr lang="en-GB"/>
            </a:p>
          </p:txBody>
        </p:sp>
        <p:sp>
          <p:nvSpPr>
            <p:cNvPr id="107" name="Line 168"/>
            <p:cNvSpPr>
              <a:spLocks noChangeShapeType="1"/>
            </p:cNvSpPr>
            <p:nvPr/>
          </p:nvSpPr>
          <p:spPr bwMode="auto">
            <a:xfrm>
              <a:off x="7160" y="9697"/>
              <a:ext cx="0" cy="540"/>
            </a:xfrm>
            <a:prstGeom prst="line">
              <a:avLst/>
            </a:prstGeom>
            <a:noFill/>
            <a:ln w="28575">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nvGrpSpPr>
            <p:cNvPr id="108" name="Group 169"/>
            <p:cNvGrpSpPr>
              <a:grpSpLocks/>
            </p:cNvGrpSpPr>
            <p:nvPr/>
          </p:nvGrpSpPr>
          <p:grpSpPr bwMode="auto">
            <a:xfrm>
              <a:off x="7060" y="9757"/>
              <a:ext cx="720" cy="360"/>
              <a:chOff x="8640" y="3330"/>
              <a:chExt cx="720" cy="360"/>
            </a:xfrm>
          </p:grpSpPr>
          <p:sp>
            <p:nvSpPr>
              <p:cNvPr id="112" name="Line 170"/>
              <p:cNvSpPr>
                <a:spLocks noChangeShapeType="1"/>
              </p:cNvSpPr>
              <p:nvPr/>
            </p:nvSpPr>
            <p:spPr bwMode="auto">
              <a:xfrm flipH="1">
                <a:off x="8640" y="3420"/>
                <a:ext cx="180" cy="180"/>
              </a:xfrm>
              <a:prstGeom prst="line">
                <a:avLst/>
              </a:prstGeom>
              <a:noFill/>
              <a:ln w="1905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3" name="Text Box 171"/>
              <p:cNvSpPr txBox="1">
                <a:spLocks noChangeArrowheads="1"/>
              </p:cNvSpPr>
              <p:nvPr/>
            </p:nvSpPr>
            <p:spPr bwMode="auto">
              <a:xfrm>
                <a:off x="8640" y="3330"/>
                <a:ext cx="720"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000" b="1">
                    <a:latin typeface="Times New Roman" pitchFamily="18" charset="0"/>
                    <a:ea typeface="SimSun" pitchFamily="2" charset="-122"/>
                  </a:rPr>
                  <a:t>8</a:t>
                </a:r>
                <a:endParaRPr lang="en-GB"/>
              </a:p>
            </p:txBody>
          </p:sp>
        </p:grpSp>
        <p:sp>
          <p:nvSpPr>
            <p:cNvPr id="109" name="Text Box 172"/>
            <p:cNvSpPr txBox="1">
              <a:spLocks noChangeArrowheads="1"/>
            </p:cNvSpPr>
            <p:nvPr/>
          </p:nvSpPr>
          <p:spPr bwMode="auto">
            <a:xfrm>
              <a:off x="5980" y="10177"/>
              <a:ext cx="2300" cy="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200" b="1">
                  <a:latin typeface="Times New Roman" pitchFamily="18" charset="0"/>
                  <a:ea typeface="SimSun" pitchFamily="2" charset="-122"/>
                </a:rPr>
                <a:t>8-bit ciphertext</a:t>
              </a:r>
              <a:endParaRPr lang="en-GB"/>
            </a:p>
          </p:txBody>
        </p:sp>
        <p:sp>
          <p:nvSpPr>
            <p:cNvPr id="110" name="Text Box 173"/>
            <p:cNvSpPr txBox="1">
              <a:spLocks noChangeArrowheads="1"/>
            </p:cNvSpPr>
            <p:nvPr/>
          </p:nvSpPr>
          <p:spPr bwMode="auto">
            <a:xfrm>
              <a:off x="4460" y="3737"/>
              <a:ext cx="900" cy="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sz="1400" b="1" i="1">
                  <a:latin typeface="Times New Roman" pitchFamily="18" charset="0"/>
                  <a:ea typeface="SimSun" pitchFamily="2" charset="-122"/>
                </a:rPr>
                <a:t>f</a:t>
              </a:r>
              <a:r>
                <a:rPr lang="en-US" altLang="zh-CN" sz="1400" b="1" i="1" baseline="-25000">
                  <a:latin typeface="Times New Roman" pitchFamily="18" charset="0"/>
                  <a:ea typeface="SimSun" pitchFamily="2" charset="-122"/>
                </a:rPr>
                <a:t>K</a:t>
              </a:r>
              <a:endParaRPr lang="en-GB"/>
            </a:p>
          </p:txBody>
        </p:sp>
        <p:sp>
          <p:nvSpPr>
            <p:cNvPr id="111" name="Text Box 174"/>
            <p:cNvSpPr txBox="1">
              <a:spLocks noChangeArrowheads="1"/>
            </p:cNvSpPr>
            <p:nvPr/>
          </p:nvSpPr>
          <p:spPr bwMode="auto">
            <a:xfrm>
              <a:off x="9760" y="3697"/>
              <a:ext cx="900" cy="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sz="1400" b="1" i="1">
                  <a:latin typeface="Times New Roman" pitchFamily="18" charset="0"/>
                  <a:ea typeface="SimSun" pitchFamily="2" charset="-122"/>
                </a:rPr>
                <a:t>f</a:t>
              </a:r>
              <a:r>
                <a:rPr lang="en-US" altLang="zh-CN" sz="1400" b="1" i="1" baseline="-25000">
                  <a:latin typeface="Times New Roman" pitchFamily="18" charset="0"/>
                  <a:ea typeface="SimSun" pitchFamily="2" charset="-122"/>
                </a:rPr>
                <a:t>K</a:t>
              </a:r>
              <a:endParaRPr lang="en-GB"/>
            </a:p>
          </p:txBody>
        </p:sp>
      </p:grpSp>
      <p:sp>
        <p:nvSpPr>
          <p:cNvPr id="172" name="Rectangle 175"/>
          <p:cNvSpPr txBox="1">
            <a:spLocks noChangeArrowheads="1"/>
          </p:cNvSpPr>
          <p:nvPr/>
        </p:nvSpPr>
        <p:spPr>
          <a:xfrm>
            <a:off x="323850" y="115888"/>
            <a:ext cx="8493125" cy="576262"/>
          </a:xfrm>
          <a:prstGeom prst="rect">
            <a:avLst/>
          </a:prstGeom>
          <a:noFill/>
        </p:spPr>
        <p:txBody>
          <a:bodyPr/>
          <a:lst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en-AU" sz="3600" dirty="0" smtClean="0"/>
              <a:t>Simplified DES Scheme Encryption Detail</a:t>
            </a:r>
          </a:p>
        </p:txBody>
      </p:sp>
    </p:spTree>
    <p:extLst>
      <p:ext uri="{BB962C8B-B14F-4D97-AF65-F5344CB8AC3E}">
        <p14:creationId xmlns="" xmlns:p14="http://schemas.microsoft.com/office/powerpoint/2010/main" val="19820407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66800"/>
            <a:ext cx="1447800" cy="400110"/>
          </a:xfrm>
          <a:prstGeom prst="rect">
            <a:avLst/>
          </a:prstGeom>
          <a:noFill/>
        </p:spPr>
        <p:txBody>
          <a:bodyPr wrap="square" rtlCol="0">
            <a:spAutoFit/>
          </a:bodyPr>
          <a:lstStyle/>
          <a:p>
            <a:r>
              <a:rPr lang="en-US" sz="2000" dirty="0" smtClean="0">
                <a:latin typeface="Arial" pitchFamily="34" charset="0"/>
                <a:cs typeface="Arial" pitchFamily="34" charset="0"/>
              </a:rPr>
              <a:t>Plain text</a:t>
            </a:r>
            <a:endParaRPr lang="en-US" sz="2000" dirty="0">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 xmlns:p14="http://schemas.microsoft.com/office/powerpoint/2010/main" val="636865849"/>
              </p:ext>
            </p:extLst>
          </p:nvPr>
        </p:nvGraphicFramePr>
        <p:xfrm>
          <a:off x="3886200" y="1066800"/>
          <a:ext cx="4267200" cy="396240"/>
        </p:xfrm>
        <a:graphic>
          <a:graphicData uri="http://schemas.openxmlformats.org/drawingml/2006/table">
            <a:tbl>
              <a:tblPr firstRow="1" bandRow="1">
                <a:tableStyleId>{5C22544A-7EE6-4342-B048-85BDC9FD1C3A}</a:tableStyleId>
              </a:tblPr>
              <a:tblGrid>
                <a:gridCol w="533400"/>
                <a:gridCol w="533400"/>
                <a:gridCol w="533400"/>
                <a:gridCol w="533400"/>
                <a:gridCol w="533400"/>
                <a:gridCol w="533400"/>
                <a:gridCol w="533400"/>
                <a:gridCol w="533400"/>
              </a:tblGrid>
              <a:tr h="370840">
                <a:tc>
                  <a:txBody>
                    <a:bodyPr/>
                    <a:lstStyle/>
                    <a:p>
                      <a:pPr algn="ctr"/>
                      <a:r>
                        <a:rPr lang="en-US" sz="2000" dirty="0" smtClean="0">
                          <a:solidFill>
                            <a:schemeClr val="bg2">
                              <a:lumMod val="10000"/>
                            </a:schemeClr>
                          </a:solidFill>
                          <a:latin typeface="Arial" pitchFamily="34" charset="0"/>
                          <a:cs typeface="Arial" pitchFamily="34" charset="0"/>
                        </a:rPr>
                        <a:t>1</a:t>
                      </a:r>
                      <a:endParaRPr lang="en-US" sz="2000" dirty="0">
                        <a:solidFill>
                          <a:schemeClr val="bg2">
                            <a:lumMod val="10000"/>
                          </a:schemeClr>
                        </a:solidFill>
                        <a:latin typeface="Arial" pitchFamily="34" charset="0"/>
                        <a:cs typeface="Arial" pitchFamily="34" charset="0"/>
                      </a:endParaRPr>
                    </a:p>
                  </a:txBody>
                  <a:tcPr>
                    <a:solidFill>
                      <a:schemeClr val="accent1">
                        <a:lumMod val="40000"/>
                        <a:lumOff val="60000"/>
                      </a:schemeClr>
                    </a:solidFill>
                  </a:tcPr>
                </a:tc>
                <a:tc>
                  <a:txBody>
                    <a:bodyPr/>
                    <a:lstStyle/>
                    <a:p>
                      <a:pPr algn="ctr"/>
                      <a:r>
                        <a:rPr lang="en-US" sz="2000" dirty="0" smtClean="0">
                          <a:solidFill>
                            <a:schemeClr val="bg2">
                              <a:lumMod val="10000"/>
                            </a:schemeClr>
                          </a:solidFill>
                          <a:latin typeface="Arial" pitchFamily="34" charset="0"/>
                          <a:cs typeface="Arial" pitchFamily="34" charset="0"/>
                        </a:rPr>
                        <a:t>1</a:t>
                      </a:r>
                      <a:endParaRPr lang="en-US" sz="2000" dirty="0">
                        <a:solidFill>
                          <a:schemeClr val="bg2">
                            <a:lumMod val="10000"/>
                          </a:schemeClr>
                        </a:solidFill>
                        <a:latin typeface="Arial" pitchFamily="34" charset="0"/>
                        <a:cs typeface="Arial" pitchFamily="34" charset="0"/>
                      </a:endParaRPr>
                    </a:p>
                  </a:txBody>
                  <a:tcPr>
                    <a:solidFill>
                      <a:schemeClr val="accent1">
                        <a:lumMod val="40000"/>
                        <a:lumOff val="60000"/>
                      </a:schemeClr>
                    </a:solidFill>
                  </a:tcPr>
                </a:tc>
                <a:tc>
                  <a:txBody>
                    <a:bodyPr/>
                    <a:lstStyle/>
                    <a:p>
                      <a:pPr algn="ctr"/>
                      <a:r>
                        <a:rPr lang="en-US" sz="2000" dirty="0" smtClean="0">
                          <a:solidFill>
                            <a:schemeClr val="bg2">
                              <a:lumMod val="10000"/>
                            </a:schemeClr>
                          </a:solidFill>
                          <a:latin typeface="Arial" pitchFamily="34" charset="0"/>
                          <a:cs typeface="Arial" pitchFamily="34" charset="0"/>
                        </a:rPr>
                        <a:t>1</a:t>
                      </a:r>
                      <a:endParaRPr lang="en-US" sz="2000" dirty="0">
                        <a:solidFill>
                          <a:schemeClr val="bg2">
                            <a:lumMod val="10000"/>
                          </a:schemeClr>
                        </a:solidFill>
                        <a:latin typeface="Arial" pitchFamily="34" charset="0"/>
                        <a:cs typeface="Arial" pitchFamily="34" charset="0"/>
                      </a:endParaRPr>
                    </a:p>
                  </a:txBody>
                  <a:tcPr>
                    <a:solidFill>
                      <a:schemeClr val="accent1">
                        <a:lumMod val="40000"/>
                        <a:lumOff val="60000"/>
                      </a:schemeClr>
                    </a:solidFill>
                  </a:tcPr>
                </a:tc>
                <a:tc>
                  <a:txBody>
                    <a:bodyPr/>
                    <a:lstStyle/>
                    <a:p>
                      <a:pPr algn="ctr"/>
                      <a:r>
                        <a:rPr lang="en-US" sz="2000" dirty="0" smtClean="0">
                          <a:solidFill>
                            <a:schemeClr val="bg2">
                              <a:lumMod val="10000"/>
                            </a:schemeClr>
                          </a:solidFill>
                          <a:latin typeface="Arial" pitchFamily="34" charset="0"/>
                          <a:cs typeface="Arial" pitchFamily="34" charset="0"/>
                        </a:rPr>
                        <a:t>1</a:t>
                      </a:r>
                      <a:endParaRPr lang="en-US" sz="2000" dirty="0">
                        <a:solidFill>
                          <a:schemeClr val="bg2">
                            <a:lumMod val="10000"/>
                          </a:schemeClr>
                        </a:solidFill>
                        <a:latin typeface="Arial" pitchFamily="34" charset="0"/>
                        <a:cs typeface="Arial" pitchFamily="34" charset="0"/>
                      </a:endParaRPr>
                    </a:p>
                  </a:txBody>
                  <a:tcPr>
                    <a:solidFill>
                      <a:schemeClr val="accent1">
                        <a:lumMod val="40000"/>
                        <a:lumOff val="60000"/>
                      </a:schemeClr>
                    </a:solidFill>
                  </a:tcPr>
                </a:tc>
                <a:tc>
                  <a:txBody>
                    <a:bodyPr/>
                    <a:lstStyle/>
                    <a:p>
                      <a:pPr algn="ctr"/>
                      <a:r>
                        <a:rPr lang="en-US" sz="2000" dirty="0" smtClean="0">
                          <a:solidFill>
                            <a:schemeClr val="bg2">
                              <a:lumMod val="10000"/>
                            </a:schemeClr>
                          </a:solidFill>
                          <a:latin typeface="Arial" pitchFamily="34" charset="0"/>
                          <a:cs typeface="Arial" pitchFamily="34" charset="0"/>
                        </a:rPr>
                        <a:t>0</a:t>
                      </a:r>
                      <a:endParaRPr lang="en-US" sz="2000" dirty="0">
                        <a:solidFill>
                          <a:schemeClr val="bg2">
                            <a:lumMod val="10000"/>
                          </a:schemeClr>
                        </a:solidFill>
                        <a:latin typeface="Arial" pitchFamily="34" charset="0"/>
                        <a:cs typeface="Arial" pitchFamily="34" charset="0"/>
                      </a:endParaRPr>
                    </a:p>
                  </a:txBody>
                  <a:tcPr>
                    <a:solidFill>
                      <a:schemeClr val="accent1">
                        <a:lumMod val="40000"/>
                        <a:lumOff val="60000"/>
                      </a:schemeClr>
                    </a:solidFill>
                  </a:tcPr>
                </a:tc>
                <a:tc>
                  <a:txBody>
                    <a:bodyPr/>
                    <a:lstStyle/>
                    <a:p>
                      <a:pPr algn="ctr"/>
                      <a:r>
                        <a:rPr lang="en-US" sz="2000" dirty="0" smtClean="0">
                          <a:solidFill>
                            <a:schemeClr val="bg2">
                              <a:lumMod val="10000"/>
                            </a:schemeClr>
                          </a:solidFill>
                          <a:latin typeface="Arial" pitchFamily="34" charset="0"/>
                          <a:cs typeface="Arial" pitchFamily="34" charset="0"/>
                        </a:rPr>
                        <a:t>0</a:t>
                      </a:r>
                      <a:endParaRPr lang="en-US" sz="2000" dirty="0">
                        <a:solidFill>
                          <a:schemeClr val="bg2">
                            <a:lumMod val="10000"/>
                          </a:schemeClr>
                        </a:solidFill>
                        <a:latin typeface="Arial" pitchFamily="34" charset="0"/>
                        <a:cs typeface="Arial" pitchFamily="34" charset="0"/>
                      </a:endParaRPr>
                    </a:p>
                  </a:txBody>
                  <a:tcPr>
                    <a:solidFill>
                      <a:schemeClr val="accent1">
                        <a:lumMod val="40000"/>
                        <a:lumOff val="60000"/>
                      </a:schemeClr>
                    </a:solidFill>
                  </a:tcPr>
                </a:tc>
                <a:tc>
                  <a:txBody>
                    <a:bodyPr/>
                    <a:lstStyle/>
                    <a:p>
                      <a:pPr algn="ctr"/>
                      <a:r>
                        <a:rPr lang="en-US" sz="2000" dirty="0" smtClean="0">
                          <a:solidFill>
                            <a:schemeClr val="bg2">
                              <a:lumMod val="10000"/>
                            </a:schemeClr>
                          </a:solidFill>
                          <a:latin typeface="Arial" pitchFamily="34" charset="0"/>
                          <a:cs typeface="Arial" pitchFamily="34" charset="0"/>
                        </a:rPr>
                        <a:t>1</a:t>
                      </a:r>
                      <a:endParaRPr lang="en-US" sz="2000" dirty="0">
                        <a:solidFill>
                          <a:schemeClr val="bg2">
                            <a:lumMod val="10000"/>
                          </a:schemeClr>
                        </a:solidFill>
                        <a:latin typeface="Arial" pitchFamily="34" charset="0"/>
                        <a:cs typeface="Arial" pitchFamily="34" charset="0"/>
                      </a:endParaRPr>
                    </a:p>
                  </a:txBody>
                  <a:tcPr>
                    <a:solidFill>
                      <a:schemeClr val="accent1">
                        <a:lumMod val="40000"/>
                        <a:lumOff val="60000"/>
                      </a:schemeClr>
                    </a:solidFill>
                  </a:tcPr>
                </a:tc>
                <a:tc>
                  <a:txBody>
                    <a:bodyPr/>
                    <a:lstStyle/>
                    <a:p>
                      <a:pPr algn="ctr"/>
                      <a:r>
                        <a:rPr lang="en-US" sz="2000" dirty="0" smtClean="0">
                          <a:solidFill>
                            <a:schemeClr val="bg2">
                              <a:lumMod val="10000"/>
                            </a:schemeClr>
                          </a:solidFill>
                          <a:latin typeface="Arial" pitchFamily="34" charset="0"/>
                          <a:cs typeface="Arial" pitchFamily="34" charset="0"/>
                        </a:rPr>
                        <a:t>1</a:t>
                      </a:r>
                      <a:endParaRPr lang="en-US" sz="2000" dirty="0">
                        <a:solidFill>
                          <a:schemeClr val="bg2">
                            <a:lumMod val="10000"/>
                          </a:schemeClr>
                        </a:solidFill>
                        <a:latin typeface="Arial" pitchFamily="34" charset="0"/>
                        <a:cs typeface="Arial" pitchFamily="34" charset="0"/>
                      </a:endParaRPr>
                    </a:p>
                  </a:txBody>
                  <a:tcPr>
                    <a:solidFill>
                      <a:schemeClr val="accent1">
                        <a:lumMod val="40000"/>
                        <a:lumOff val="60000"/>
                      </a:schemeClr>
                    </a:solidFill>
                  </a:tcPr>
                </a:tc>
              </a:tr>
            </a:tbl>
          </a:graphicData>
        </a:graphic>
      </p:graphicFrame>
      <p:graphicFrame>
        <p:nvGraphicFramePr>
          <p:cNvPr id="4" name="Group 7"/>
          <p:cNvGraphicFramePr>
            <a:graphicFrameLocks/>
          </p:cNvGraphicFramePr>
          <p:nvPr>
            <p:extLst>
              <p:ext uri="{D42A27DB-BD31-4B8C-83A1-F6EECF244321}">
                <p14:modId xmlns="" xmlns:p14="http://schemas.microsoft.com/office/powerpoint/2010/main" val="4272780132"/>
              </p:ext>
            </p:extLst>
          </p:nvPr>
        </p:nvGraphicFramePr>
        <p:xfrm>
          <a:off x="3810000" y="1665209"/>
          <a:ext cx="4667252" cy="762000"/>
        </p:xfrm>
        <a:graphic>
          <a:graphicData uri="http://schemas.openxmlformats.org/drawingml/2006/table">
            <a:tbl>
              <a:tblPr/>
              <a:tblGrid>
                <a:gridCol w="583407"/>
                <a:gridCol w="583406"/>
                <a:gridCol w="583407"/>
                <a:gridCol w="583406"/>
                <a:gridCol w="583407"/>
                <a:gridCol w="583406"/>
                <a:gridCol w="583407"/>
                <a:gridCol w="583406"/>
              </a:tblGrid>
              <a:tr h="382030">
                <a:tc gridSpan="8">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dirty="0" smtClean="0">
                          <a:ln>
                            <a:noFill/>
                          </a:ln>
                          <a:solidFill>
                            <a:srgbClr val="0000FF"/>
                          </a:solidFill>
                          <a:effectLst/>
                          <a:latin typeface="Arial" charset="0"/>
                        </a:rPr>
                        <a:t>IP</a:t>
                      </a:r>
                      <a:endParaRPr kumimoji="0" lang="en-GB" sz="1800" b="1" i="0" u="none" strike="noStrike" cap="none" normalizeH="0" baseline="0" dirty="0" smtClean="0">
                        <a:ln>
                          <a:noFill/>
                        </a:ln>
                        <a:solidFill>
                          <a:srgbClr val="0000FF"/>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9970">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rPr>
                        <a:t>2</a:t>
                      </a:r>
                      <a:endParaRPr kumimoji="0" lang="en-GB" sz="1800" b="1" i="0" u="none" strike="noStrike" cap="none" normalizeH="0" baseline="0" smtClean="0">
                        <a:ln>
                          <a:noFill/>
                        </a:ln>
                        <a:solidFill>
                          <a:srgbClr val="FF0000"/>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rPr>
                        <a:t>6</a:t>
                      </a:r>
                      <a:endParaRPr kumimoji="0" lang="en-GB" sz="1800" b="1" i="0" u="none" strike="noStrike" cap="none" normalizeH="0" baseline="0" smtClean="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rPr>
                        <a:t>3</a:t>
                      </a:r>
                      <a:endParaRPr kumimoji="0" lang="en-GB" sz="1800" b="1" i="0" u="none" strike="noStrike" cap="none" normalizeH="0" baseline="0" smtClean="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rPr>
                        <a:t>1</a:t>
                      </a:r>
                      <a:endParaRPr kumimoji="0" lang="en-GB" sz="1800" b="1" i="0" u="none" strike="noStrike" cap="none" normalizeH="0" baseline="0" smtClean="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rPr>
                        <a:t>4</a:t>
                      </a:r>
                      <a:endParaRPr kumimoji="0" lang="en-GB" sz="1800" b="1" i="0" u="none" strike="noStrike" cap="none" normalizeH="0" baseline="0" smtClean="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8</a:t>
                      </a:r>
                      <a:endParaRPr kumimoji="0" lang="en-GB" sz="1800" b="1" i="0" u="none" strike="noStrike" cap="none" normalizeH="0" baseline="0" dirty="0" smtClean="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rPr>
                        <a:t>5</a:t>
                      </a:r>
                      <a:endParaRPr kumimoji="0" lang="en-GB" sz="1800" b="1" i="0" u="none" strike="noStrike" cap="none" normalizeH="0" baseline="0" smtClean="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7</a:t>
                      </a:r>
                      <a:endParaRPr kumimoji="0" lang="en-GB" sz="1800" b="1" i="0" u="none" strike="noStrike" cap="none" normalizeH="0" baseline="0" dirty="0" smtClean="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r>
            </a:tbl>
          </a:graphicData>
        </a:graphic>
      </p:graphicFrame>
      <p:sp>
        <p:nvSpPr>
          <p:cNvPr id="5" name="Rectangle 29"/>
          <p:cNvSpPr>
            <a:spLocks noChangeArrowheads="1"/>
          </p:cNvSpPr>
          <p:nvPr/>
        </p:nvSpPr>
        <p:spPr bwMode="auto">
          <a:xfrm>
            <a:off x="611188" y="1677472"/>
            <a:ext cx="2436811" cy="504825"/>
          </a:xfrm>
          <a:prstGeom prst="rect">
            <a:avLst/>
          </a:prstGeom>
          <a:solidFill>
            <a:srgbClr val="CCE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363538" indent="-363538">
              <a:spcBef>
                <a:spcPct val="50000"/>
              </a:spcBef>
              <a:buSzPct val="150000"/>
            </a:pPr>
            <a:r>
              <a:rPr lang="en-AU" b="1" dirty="0" smtClean="0">
                <a:solidFill>
                  <a:srgbClr val="FF0000"/>
                </a:solidFill>
              </a:rPr>
              <a:t>Initial Permutation</a:t>
            </a:r>
            <a:endParaRPr lang="en-AU" b="1" dirty="0">
              <a:solidFill>
                <a:srgbClr val="FF0000"/>
              </a:solidFill>
            </a:endParaRPr>
          </a:p>
        </p:txBody>
      </p:sp>
      <p:graphicFrame>
        <p:nvGraphicFramePr>
          <p:cNvPr id="6" name="Table 5"/>
          <p:cNvGraphicFramePr>
            <a:graphicFrameLocks noGrp="1"/>
          </p:cNvGraphicFramePr>
          <p:nvPr>
            <p:extLst>
              <p:ext uri="{D42A27DB-BD31-4B8C-83A1-F6EECF244321}">
                <p14:modId xmlns="" xmlns:p14="http://schemas.microsoft.com/office/powerpoint/2010/main" val="1338016827"/>
              </p:ext>
            </p:extLst>
          </p:nvPr>
        </p:nvGraphicFramePr>
        <p:xfrm>
          <a:off x="3962400" y="2590800"/>
          <a:ext cx="4267200" cy="396240"/>
        </p:xfrm>
        <a:graphic>
          <a:graphicData uri="http://schemas.openxmlformats.org/drawingml/2006/table">
            <a:tbl>
              <a:tblPr firstRow="1" bandRow="1">
                <a:tableStyleId>{5C22544A-7EE6-4342-B048-85BDC9FD1C3A}</a:tableStyleId>
              </a:tblPr>
              <a:tblGrid>
                <a:gridCol w="533400"/>
                <a:gridCol w="533400"/>
                <a:gridCol w="533400"/>
                <a:gridCol w="533400"/>
                <a:gridCol w="533400"/>
                <a:gridCol w="533400"/>
                <a:gridCol w="533400"/>
                <a:gridCol w="533400"/>
              </a:tblGrid>
              <a:tr h="370840">
                <a:tc>
                  <a:txBody>
                    <a:bodyPr/>
                    <a:lstStyle/>
                    <a:p>
                      <a:pPr algn="ctr"/>
                      <a:r>
                        <a:rPr lang="en-US" sz="2000" dirty="0" smtClean="0">
                          <a:solidFill>
                            <a:schemeClr val="bg2">
                              <a:lumMod val="10000"/>
                            </a:schemeClr>
                          </a:solidFill>
                          <a:latin typeface="Arial" pitchFamily="34" charset="0"/>
                          <a:cs typeface="Arial" pitchFamily="34" charset="0"/>
                        </a:rPr>
                        <a:t>1</a:t>
                      </a:r>
                      <a:endParaRPr lang="en-US" sz="2000" dirty="0">
                        <a:solidFill>
                          <a:schemeClr val="bg2">
                            <a:lumMod val="10000"/>
                          </a:schemeClr>
                        </a:solidFill>
                        <a:latin typeface="Arial" pitchFamily="34" charset="0"/>
                        <a:cs typeface="Arial" pitchFamily="34" charset="0"/>
                      </a:endParaRPr>
                    </a:p>
                  </a:txBody>
                  <a:tcPr>
                    <a:solidFill>
                      <a:schemeClr val="accent3">
                        <a:lumMod val="40000"/>
                        <a:lumOff val="60000"/>
                      </a:schemeClr>
                    </a:solidFill>
                  </a:tcPr>
                </a:tc>
                <a:tc>
                  <a:txBody>
                    <a:bodyPr/>
                    <a:lstStyle/>
                    <a:p>
                      <a:pPr algn="ctr"/>
                      <a:r>
                        <a:rPr lang="en-US" sz="2000" dirty="0" smtClean="0">
                          <a:solidFill>
                            <a:schemeClr val="bg2">
                              <a:lumMod val="10000"/>
                            </a:schemeClr>
                          </a:solidFill>
                          <a:latin typeface="Arial" pitchFamily="34" charset="0"/>
                          <a:cs typeface="Arial" pitchFamily="34" charset="0"/>
                        </a:rPr>
                        <a:t>0</a:t>
                      </a:r>
                      <a:endParaRPr lang="en-US" sz="2000" dirty="0">
                        <a:solidFill>
                          <a:schemeClr val="bg2">
                            <a:lumMod val="10000"/>
                          </a:schemeClr>
                        </a:solidFill>
                        <a:latin typeface="Arial" pitchFamily="34" charset="0"/>
                        <a:cs typeface="Arial" pitchFamily="34" charset="0"/>
                      </a:endParaRPr>
                    </a:p>
                  </a:txBody>
                  <a:tcPr>
                    <a:solidFill>
                      <a:schemeClr val="accent3">
                        <a:lumMod val="40000"/>
                        <a:lumOff val="60000"/>
                      </a:schemeClr>
                    </a:solidFill>
                  </a:tcPr>
                </a:tc>
                <a:tc>
                  <a:txBody>
                    <a:bodyPr/>
                    <a:lstStyle/>
                    <a:p>
                      <a:pPr algn="ctr"/>
                      <a:r>
                        <a:rPr lang="en-US" sz="2000" dirty="0" smtClean="0">
                          <a:solidFill>
                            <a:schemeClr val="bg2">
                              <a:lumMod val="10000"/>
                            </a:schemeClr>
                          </a:solidFill>
                          <a:latin typeface="Arial" pitchFamily="34" charset="0"/>
                          <a:cs typeface="Arial" pitchFamily="34" charset="0"/>
                        </a:rPr>
                        <a:t>1</a:t>
                      </a:r>
                      <a:endParaRPr lang="en-US" sz="2000" dirty="0">
                        <a:solidFill>
                          <a:schemeClr val="bg2">
                            <a:lumMod val="10000"/>
                          </a:schemeClr>
                        </a:solidFill>
                        <a:latin typeface="Arial" pitchFamily="34" charset="0"/>
                        <a:cs typeface="Arial" pitchFamily="34" charset="0"/>
                      </a:endParaRPr>
                    </a:p>
                  </a:txBody>
                  <a:tcPr>
                    <a:solidFill>
                      <a:schemeClr val="accent3">
                        <a:lumMod val="40000"/>
                        <a:lumOff val="60000"/>
                      </a:schemeClr>
                    </a:solidFill>
                  </a:tcPr>
                </a:tc>
                <a:tc>
                  <a:txBody>
                    <a:bodyPr/>
                    <a:lstStyle/>
                    <a:p>
                      <a:pPr algn="ctr"/>
                      <a:r>
                        <a:rPr lang="en-US" sz="2000" dirty="0" smtClean="0">
                          <a:solidFill>
                            <a:schemeClr val="bg2">
                              <a:lumMod val="10000"/>
                            </a:schemeClr>
                          </a:solidFill>
                          <a:latin typeface="Arial" pitchFamily="34" charset="0"/>
                          <a:cs typeface="Arial" pitchFamily="34" charset="0"/>
                        </a:rPr>
                        <a:t>1</a:t>
                      </a:r>
                      <a:endParaRPr lang="en-US" sz="2000" dirty="0">
                        <a:solidFill>
                          <a:schemeClr val="bg2">
                            <a:lumMod val="10000"/>
                          </a:schemeClr>
                        </a:solidFill>
                        <a:latin typeface="Arial" pitchFamily="34" charset="0"/>
                        <a:cs typeface="Arial" pitchFamily="34" charset="0"/>
                      </a:endParaRPr>
                    </a:p>
                  </a:txBody>
                  <a:tcPr>
                    <a:solidFill>
                      <a:schemeClr val="accent3">
                        <a:lumMod val="40000"/>
                        <a:lumOff val="60000"/>
                      </a:schemeClr>
                    </a:solidFill>
                  </a:tcPr>
                </a:tc>
                <a:tc>
                  <a:txBody>
                    <a:bodyPr/>
                    <a:lstStyle/>
                    <a:p>
                      <a:pPr algn="ctr"/>
                      <a:r>
                        <a:rPr lang="en-US" sz="2000" dirty="0" smtClean="0">
                          <a:solidFill>
                            <a:schemeClr val="bg2">
                              <a:lumMod val="10000"/>
                            </a:schemeClr>
                          </a:solidFill>
                          <a:latin typeface="Arial" pitchFamily="34" charset="0"/>
                          <a:cs typeface="Arial" pitchFamily="34" charset="0"/>
                        </a:rPr>
                        <a:t>1</a:t>
                      </a:r>
                      <a:endParaRPr lang="en-US" sz="2000" dirty="0">
                        <a:solidFill>
                          <a:schemeClr val="bg2">
                            <a:lumMod val="10000"/>
                          </a:schemeClr>
                        </a:solidFill>
                        <a:latin typeface="Arial" pitchFamily="34" charset="0"/>
                        <a:cs typeface="Arial" pitchFamily="34" charset="0"/>
                      </a:endParaRPr>
                    </a:p>
                  </a:txBody>
                  <a:tcPr>
                    <a:solidFill>
                      <a:schemeClr val="accent3">
                        <a:lumMod val="40000"/>
                        <a:lumOff val="60000"/>
                      </a:schemeClr>
                    </a:solidFill>
                  </a:tcPr>
                </a:tc>
                <a:tc>
                  <a:txBody>
                    <a:bodyPr/>
                    <a:lstStyle/>
                    <a:p>
                      <a:pPr algn="ctr"/>
                      <a:r>
                        <a:rPr lang="en-US" sz="2000" dirty="0" smtClean="0">
                          <a:solidFill>
                            <a:schemeClr val="bg2">
                              <a:lumMod val="10000"/>
                            </a:schemeClr>
                          </a:solidFill>
                          <a:latin typeface="Arial" pitchFamily="34" charset="0"/>
                          <a:cs typeface="Arial" pitchFamily="34" charset="0"/>
                        </a:rPr>
                        <a:t>1</a:t>
                      </a:r>
                      <a:endParaRPr lang="en-US" sz="2000" dirty="0">
                        <a:solidFill>
                          <a:schemeClr val="bg2">
                            <a:lumMod val="10000"/>
                          </a:schemeClr>
                        </a:solidFill>
                        <a:latin typeface="Arial" pitchFamily="34" charset="0"/>
                        <a:cs typeface="Arial" pitchFamily="34" charset="0"/>
                      </a:endParaRPr>
                    </a:p>
                  </a:txBody>
                  <a:tcPr>
                    <a:solidFill>
                      <a:schemeClr val="accent3">
                        <a:lumMod val="40000"/>
                        <a:lumOff val="60000"/>
                      </a:schemeClr>
                    </a:solidFill>
                  </a:tcPr>
                </a:tc>
                <a:tc>
                  <a:txBody>
                    <a:bodyPr/>
                    <a:lstStyle/>
                    <a:p>
                      <a:pPr algn="ctr"/>
                      <a:r>
                        <a:rPr lang="en-US" sz="2000" dirty="0" smtClean="0">
                          <a:solidFill>
                            <a:schemeClr val="bg2">
                              <a:lumMod val="10000"/>
                            </a:schemeClr>
                          </a:solidFill>
                          <a:latin typeface="Arial" pitchFamily="34" charset="0"/>
                          <a:cs typeface="Arial" pitchFamily="34" charset="0"/>
                        </a:rPr>
                        <a:t>0</a:t>
                      </a:r>
                      <a:endParaRPr lang="en-US" sz="2000" dirty="0">
                        <a:solidFill>
                          <a:schemeClr val="bg2">
                            <a:lumMod val="10000"/>
                          </a:schemeClr>
                        </a:solidFill>
                        <a:latin typeface="Arial" pitchFamily="34" charset="0"/>
                        <a:cs typeface="Arial" pitchFamily="34" charset="0"/>
                      </a:endParaRPr>
                    </a:p>
                  </a:txBody>
                  <a:tcPr>
                    <a:solidFill>
                      <a:schemeClr val="accent3">
                        <a:lumMod val="40000"/>
                        <a:lumOff val="60000"/>
                      </a:schemeClr>
                    </a:solidFill>
                  </a:tcPr>
                </a:tc>
                <a:tc>
                  <a:txBody>
                    <a:bodyPr/>
                    <a:lstStyle/>
                    <a:p>
                      <a:pPr algn="ctr"/>
                      <a:r>
                        <a:rPr lang="en-US" sz="2000" dirty="0" smtClean="0">
                          <a:solidFill>
                            <a:schemeClr val="bg2">
                              <a:lumMod val="10000"/>
                            </a:schemeClr>
                          </a:solidFill>
                          <a:latin typeface="Arial" pitchFamily="34" charset="0"/>
                          <a:cs typeface="Arial" pitchFamily="34" charset="0"/>
                        </a:rPr>
                        <a:t>1</a:t>
                      </a:r>
                      <a:endParaRPr lang="en-US" sz="2000" dirty="0">
                        <a:solidFill>
                          <a:schemeClr val="bg2">
                            <a:lumMod val="10000"/>
                          </a:schemeClr>
                        </a:solidFill>
                        <a:latin typeface="Arial" pitchFamily="34" charset="0"/>
                        <a:cs typeface="Arial" pitchFamily="34" charset="0"/>
                      </a:endParaRPr>
                    </a:p>
                  </a:txBody>
                  <a:tcPr>
                    <a:solidFill>
                      <a:schemeClr val="accent3">
                        <a:lumMod val="40000"/>
                        <a:lumOff val="60000"/>
                      </a:schemeClr>
                    </a:solidFill>
                  </a:tcPr>
                </a:tc>
              </a:tr>
            </a:tbl>
          </a:graphicData>
        </a:graphic>
      </p:graphicFrame>
      <p:sp>
        <p:nvSpPr>
          <p:cNvPr id="7" name="Rectangle 29"/>
          <p:cNvSpPr>
            <a:spLocks noChangeArrowheads="1"/>
          </p:cNvSpPr>
          <p:nvPr/>
        </p:nvSpPr>
        <p:spPr bwMode="auto">
          <a:xfrm>
            <a:off x="748349" y="2514600"/>
            <a:ext cx="1690052" cy="504825"/>
          </a:xfrm>
          <a:prstGeom prst="rect">
            <a:avLst/>
          </a:prstGeom>
          <a:solidFill>
            <a:srgbClr val="CCE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363538" indent="-363538">
              <a:spcBef>
                <a:spcPct val="50000"/>
              </a:spcBef>
              <a:buSzPct val="150000"/>
            </a:pPr>
            <a:r>
              <a:rPr lang="en-AU" b="1" dirty="0" smtClean="0">
                <a:solidFill>
                  <a:srgbClr val="FF0000"/>
                </a:solidFill>
              </a:rPr>
              <a:t>Output of IP </a:t>
            </a:r>
            <a:endParaRPr lang="en-AU" b="1" dirty="0">
              <a:solidFill>
                <a:srgbClr val="FF0000"/>
              </a:solidFill>
            </a:endParaRPr>
          </a:p>
        </p:txBody>
      </p:sp>
      <p:sp>
        <p:nvSpPr>
          <p:cNvPr id="8" name="Rectangle 29"/>
          <p:cNvSpPr>
            <a:spLocks noChangeArrowheads="1"/>
          </p:cNvSpPr>
          <p:nvPr/>
        </p:nvSpPr>
        <p:spPr bwMode="auto">
          <a:xfrm>
            <a:off x="748349" y="3757612"/>
            <a:ext cx="2680652" cy="504825"/>
          </a:xfrm>
          <a:prstGeom prst="rect">
            <a:avLst/>
          </a:prstGeom>
          <a:solidFill>
            <a:srgbClr val="CCE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363538" indent="-363538">
              <a:spcBef>
                <a:spcPct val="50000"/>
              </a:spcBef>
              <a:buSzPct val="150000"/>
            </a:pPr>
            <a:r>
              <a:rPr lang="en-AU" b="1" dirty="0" smtClean="0">
                <a:solidFill>
                  <a:srgbClr val="FF0000"/>
                </a:solidFill>
              </a:rPr>
              <a:t>Divide the IP o/p into two half's  (L &amp; R)</a:t>
            </a:r>
            <a:endParaRPr lang="en-AU" b="1" dirty="0">
              <a:solidFill>
                <a:srgbClr val="FF0000"/>
              </a:solidFill>
            </a:endParaRPr>
          </a:p>
        </p:txBody>
      </p:sp>
      <p:sp>
        <p:nvSpPr>
          <p:cNvPr id="9" name="Rectangle 29"/>
          <p:cNvSpPr>
            <a:spLocks noChangeArrowheads="1"/>
          </p:cNvSpPr>
          <p:nvPr/>
        </p:nvSpPr>
        <p:spPr bwMode="auto">
          <a:xfrm>
            <a:off x="748349" y="3087052"/>
            <a:ext cx="2680652" cy="504825"/>
          </a:xfrm>
          <a:prstGeom prst="rect">
            <a:avLst/>
          </a:prstGeom>
          <a:solidFill>
            <a:srgbClr val="CCE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363538" indent="-363538">
              <a:spcBef>
                <a:spcPct val="50000"/>
              </a:spcBef>
              <a:buSzPct val="150000"/>
            </a:pPr>
            <a:r>
              <a:rPr lang="en-AU" b="1" dirty="0" smtClean="0">
                <a:solidFill>
                  <a:srgbClr val="FF0000"/>
                </a:solidFill>
              </a:rPr>
              <a:t>Compute F function</a:t>
            </a:r>
            <a:endParaRPr lang="en-AU" b="1" dirty="0">
              <a:solidFill>
                <a:srgbClr val="FF0000"/>
              </a:solidFill>
            </a:endParaRPr>
          </a:p>
        </p:txBody>
      </p:sp>
      <p:graphicFrame>
        <p:nvGraphicFramePr>
          <p:cNvPr id="10" name="Table 9"/>
          <p:cNvGraphicFramePr>
            <a:graphicFrameLocks noGrp="1"/>
          </p:cNvGraphicFramePr>
          <p:nvPr>
            <p:extLst>
              <p:ext uri="{D42A27DB-BD31-4B8C-83A1-F6EECF244321}">
                <p14:modId xmlns="" xmlns:p14="http://schemas.microsoft.com/office/powerpoint/2010/main" val="253200379"/>
              </p:ext>
            </p:extLst>
          </p:nvPr>
        </p:nvGraphicFramePr>
        <p:xfrm>
          <a:off x="3962400" y="3757612"/>
          <a:ext cx="2133600" cy="396240"/>
        </p:xfrm>
        <a:graphic>
          <a:graphicData uri="http://schemas.openxmlformats.org/drawingml/2006/table">
            <a:tbl>
              <a:tblPr firstRow="1" bandRow="1">
                <a:tableStyleId>{5C22544A-7EE6-4342-B048-85BDC9FD1C3A}</a:tableStyleId>
              </a:tblPr>
              <a:tblGrid>
                <a:gridCol w="533400"/>
                <a:gridCol w="533400"/>
                <a:gridCol w="533400"/>
                <a:gridCol w="533400"/>
              </a:tblGrid>
              <a:tr h="370840">
                <a:tc>
                  <a:txBody>
                    <a:bodyPr/>
                    <a:lstStyle/>
                    <a:p>
                      <a:pPr algn="ctr"/>
                      <a:r>
                        <a:rPr lang="en-US" sz="2000" dirty="0" smtClean="0">
                          <a:solidFill>
                            <a:schemeClr val="bg2">
                              <a:lumMod val="10000"/>
                            </a:schemeClr>
                          </a:solidFill>
                        </a:rPr>
                        <a:t>1</a:t>
                      </a:r>
                      <a:endParaRPr lang="en-US" sz="2000" dirty="0">
                        <a:solidFill>
                          <a:schemeClr val="bg2">
                            <a:lumMod val="10000"/>
                          </a:schemeClr>
                        </a:solidFill>
                      </a:endParaRPr>
                    </a:p>
                  </a:txBody>
                  <a:tcPr>
                    <a:solidFill>
                      <a:srgbClr val="FFFF00"/>
                    </a:solidFill>
                  </a:tcPr>
                </a:tc>
                <a:tc>
                  <a:txBody>
                    <a:bodyPr/>
                    <a:lstStyle/>
                    <a:p>
                      <a:pPr algn="ctr"/>
                      <a:r>
                        <a:rPr lang="en-US" sz="2000" dirty="0" smtClean="0">
                          <a:solidFill>
                            <a:schemeClr val="bg2">
                              <a:lumMod val="10000"/>
                            </a:schemeClr>
                          </a:solidFill>
                        </a:rPr>
                        <a:t>0</a:t>
                      </a:r>
                      <a:endParaRPr lang="en-US" sz="2000" dirty="0">
                        <a:solidFill>
                          <a:schemeClr val="bg2">
                            <a:lumMod val="10000"/>
                          </a:schemeClr>
                        </a:solidFill>
                      </a:endParaRPr>
                    </a:p>
                  </a:txBody>
                  <a:tcPr>
                    <a:solidFill>
                      <a:srgbClr val="FFFF00"/>
                    </a:solidFill>
                  </a:tcPr>
                </a:tc>
                <a:tc>
                  <a:txBody>
                    <a:bodyPr/>
                    <a:lstStyle/>
                    <a:p>
                      <a:pPr algn="ctr"/>
                      <a:r>
                        <a:rPr lang="en-US" sz="2000" dirty="0" smtClean="0">
                          <a:solidFill>
                            <a:schemeClr val="bg2">
                              <a:lumMod val="10000"/>
                            </a:schemeClr>
                          </a:solidFill>
                        </a:rPr>
                        <a:t>1</a:t>
                      </a:r>
                      <a:endParaRPr lang="en-US" sz="2000" dirty="0">
                        <a:solidFill>
                          <a:schemeClr val="bg2">
                            <a:lumMod val="10000"/>
                          </a:schemeClr>
                        </a:solidFill>
                      </a:endParaRPr>
                    </a:p>
                  </a:txBody>
                  <a:tcPr>
                    <a:solidFill>
                      <a:srgbClr val="FFFF00"/>
                    </a:solidFill>
                  </a:tcPr>
                </a:tc>
                <a:tc>
                  <a:txBody>
                    <a:bodyPr/>
                    <a:lstStyle/>
                    <a:p>
                      <a:pPr algn="ctr"/>
                      <a:r>
                        <a:rPr lang="en-US" sz="2000" dirty="0" smtClean="0">
                          <a:solidFill>
                            <a:schemeClr val="bg2">
                              <a:lumMod val="10000"/>
                            </a:schemeClr>
                          </a:solidFill>
                        </a:rPr>
                        <a:t>1</a:t>
                      </a:r>
                      <a:endParaRPr lang="en-US" sz="2000" dirty="0">
                        <a:solidFill>
                          <a:schemeClr val="bg2">
                            <a:lumMod val="10000"/>
                          </a:schemeClr>
                        </a:solidFill>
                      </a:endParaRPr>
                    </a:p>
                  </a:txBody>
                  <a:tcPr>
                    <a:solidFill>
                      <a:srgbClr val="FFFF00"/>
                    </a:solidFill>
                  </a:tcPr>
                </a:tc>
              </a:tr>
            </a:tbl>
          </a:graphicData>
        </a:graphic>
      </p:graphicFrame>
      <p:graphicFrame>
        <p:nvGraphicFramePr>
          <p:cNvPr id="11" name="Table 10"/>
          <p:cNvGraphicFramePr>
            <a:graphicFrameLocks noGrp="1"/>
          </p:cNvGraphicFramePr>
          <p:nvPr>
            <p:extLst>
              <p:ext uri="{D42A27DB-BD31-4B8C-83A1-F6EECF244321}">
                <p14:modId xmlns="" xmlns:p14="http://schemas.microsoft.com/office/powerpoint/2010/main" val="3806033451"/>
              </p:ext>
            </p:extLst>
          </p:nvPr>
        </p:nvGraphicFramePr>
        <p:xfrm>
          <a:off x="6172200" y="3757612"/>
          <a:ext cx="2133600" cy="396240"/>
        </p:xfrm>
        <a:graphic>
          <a:graphicData uri="http://schemas.openxmlformats.org/drawingml/2006/table">
            <a:tbl>
              <a:tblPr firstRow="1" bandRow="1">
                <a:tableStyleId>{5C22544A-7EE6-4342-B048-85BDC9FD1C3A}</a:tableStyleId>
              </a:tblPr>
              <a:tblGrid>
                <a:gridCol w="533400"/>
                <a:gridCol w="533400"/>
                <a:gridCol w="533400"/>
                <a:gridCol w="533400"/>
              </a:tblGrid>
              <a:tr h="370840">
                <a:tc>
                  <a:txBody>
                    <a:bodyPr/>
                    <a:lstStyle/>
                    <a:p>
                      <a:pPr algn="ctr"/>
                      <a:r>
                        <a:rPr lang="en-US" sz="2000" dirty="0" smtClean="0">
                          <a:solidFill>
                            <a:schemeClr val="bg2">
                              <a:lumMod val="10000"/>
                            </a:schemeClr>
                          </a:solidFill>
                        </a:rPr>
                        <a:t>1</a:t>
                      </a:r>
                      <a:endParaRPr lang="en-US" sz="2000" dirty="0">
                        <a:solidFill>
                          <a:schemeClr val="bg2">
                            <a:lumMod val="10000"/>
                          </a:schemeClr>
                        </a:solidFill>
                      </a:endParaRPr>
                    </a:p>
                  </a:txBody>
                  <a:tcPr>
                    <a:solidFill>
                      <a:srgbClr val="66FF66"/>
                    </a:solidFill>
                  </a:tcPr>
                </a:tc>
                <a:tc>
                  <a:txBody>
                    <a:bodyPr/>
                    <a:lstStyle/>
                    <a:p>
                      <a:pPr algn="ctr"/>
                      <a:r>
                        <a:rPr lang="en-US" sz="2000" dirty="0" smtClean="0">
                          <a:solidFill>
                            <a:schemeClr val="bg2">
                              <a:lumMod val="10000"/>
                            </a:schemeClr>
                          </a:solidFill>
                        </a:rPr>
                        <a:t>1</a:t>
                      </a:r>
                      <a:endParaRPr lang="en-US" sz="2000" dirty="0">
                        <a:solidFill>
                          <a:schemeClr val="bg2">
                            <a:lumMod val="10000"/>
                          </a:schemeClr>
                        </a:solidFill>
                      </a:endParaRPr>
                    </a:p>
                  </a:txBody>
                  <a:tcPr>
                    <a:solidFill>
                      <a:srgbClr val="66FF66"/>
                    </a:solidFill>
                  </a:tcPr>
                </a:tc>
                <a:tc>
                  <a:txBody>
                    <a:bodyPr/>
                    <a:lstStyle/>
                    <a:p>
                      <a:pPr algn="ctr"/>
                      <a:r>
                        <a:rPr lang="en-US" sz="2000" dirty="0" smtClean="0">
                          <a:solidFill>
                            <a:schemeClr val="bg2">
                              <a:lumMod val="10000"/>
                            </a:schemeClr>
                          </a:solidFill>
                        </a:rPr>
                        <a:t>0</a:t>
                      </a:r>
                      <a:endParaRPr lang="en-US" sz="2000" dirty="0">
                        <a:solidFill>
                          <a:schemeClr val="bg2">
                            <a:lumMod val="10000"/>
                          </a:schemeClr>
                        </a:solidFill>
                      </a:endParaRPr>
                    </a:p>
                  </a:txBody>
                  <a:tcPr>
                    <a:solidFill>
                      <a:srgbClr val="66FF66"/>
                    </a:solidFill>
                  </a:tcPr>
                </a:tc>
                <a:tc>
                  <a:txBody>
                    <a:bodyPr/>
                    <a:lstStyle/>
                    <a:p>
                      <a:pPr algn="ctr"/>
                      <a:r>
                        <a:rPr lang="en-US" sz="2000" dirty="0" smtClean="0">
                          <a:solidFill>
                            <a:schemeClr val="bg2">
                              <a:lumMod val="10000"/>
                            </a:schemeClr>
                          </a:solidFill>
                        </a:rPr>
                        <a:t>1</a:t>
                      </a:r>
                      <a:endParaRPr lang="en-US" sz="2000" dirty="0">
                        <a:solidFill>
                          <a:schemeClr val="bg2">
                            <a:lumMod val="10000"/>
                          </a:schemeClr>
                        </a:solidFill>
                      </a:endParaRPr>
                    </a:p>
                  </a:txBody>
                  <a:tcPr>
                    <a:solidFill>
                      <a:srgbClr val="66FF66"/>
                    </a:solidFill>
                  </a:tcPr>
                </a:tc>
              </a:tr>
            </a:tbl>
          </a:graphicData>
        </a:graphic>
      </p:graphicFrame>
      <p:sp>
        <p:nvSpPr>
          <p:cNvPr id="12" name="TextBox 11"/>
          <p:cNvSpPr txBox="1"/>
          <p:nvPr/>
        </p:nvSpPr>
        <p:spPr>
          <a:xfrm>
            <a:off x="4343400" y="3339464"/>
            <a:ext cx="685800" cy="400110"/>
          </a:xfrm>
          <a:prstGeom prst="rect">
            <a:avLst/>
          </a:prstGeom>
          <a:noFill/>
        </p:spPr>
        <p:txBody>
          <a:bodyPr wrap="square" rtlCol="0">
            <a:spAutoFit/>
          </a:bodyPr>
          <a:lstStyle/>
          <a:p>
            <a:r>
              <a:rPr lang="en-US" sz="2000" b="1" dirty="0" smtClean="0">
                <a:latin typeface="Arial" pitchFamily="34" charset="0"/>
                <a:cs typeface="Arial" pitchFamily="34" charset="0"/>
              </a:rPr>
              <a:t>L</a:t>
            </a:r>
            <a:endParaRPr lang="en-US" sz="2000" b="1" dirty="0">
              <a:latin typeface="Arial" pitchFamily="34" charset="0"/>
              <a:cs typeface="Arial" pitchFamily="34" charset="0"/>
            </a:endParaRPr>
          </a:p>
        </p:txBody>
      </p:sp>
      <p:sp>
        <p:nvSpPr>
          <p:cNvPr id="13" name="TextBox 12"/>
          <p:cNvSpPr txBox="1"/>
          <p:nvPr/>
        </p:nvSpPr>
        <p:spPr>
          <a:xfrm>
            <a:off x="6781800" y="3330831"/>
            <a:ext cx="685800" cy="400110"/>
          </a:xfrm>
          <a:prstGeom prst="rect">
            <a:avLst/>
          </a:prstGeom>
          <a:noFill/>
        </p:spPr>
        <p:txBody>
          <a:bodyPr wrap="square" rtlCol="0">
            <a:spAutoFit/>
          </a:bodyPr>
          <a:lstStyle/>
          <a:p>
            <a:r>
              <a:rPr lang="en-US" sz="2000" b="1" dirty="0">
                <a:latin typeface="Arial" pitchFamily="34" charset="0"/>
                <a:cs typeface="Arial" pitchFamily="34" charset="0"/>
              </a:rPr>
              <a:t>R</a:t>
            </a:r>
          </a:p>
        </p:txBody>
      </p:sp>
      <p:sp>
        <p:nvSpPr>
          <p:cNvPr id="14" name="Rectangle 29"/>
          <p:cNvSpPr>
            <a:spLocks noChangeArrowheads="1"/>
          </p:cNvSpPr>
          <p:nvPr/>
        </p:nvSpPr>
        <p:spPr bwMode="auto">
          <a:xfrm>
            <a:off x="748348" y="4358640"/>
            <a:ext cx="6376352" cy="504825"/>
          </a:xfrm>
          <a:prstGeom prst="rect">
            <a:avLst/>
          </a:prstGeom>
          <a:solidFill>
            <a:srgbClr val="CCE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363538" indent="-363538">
              <a:spcBef>
                <a:spcPct val="50000"/>
              </a:spcBef>
              <a:buSzPct val="150000"/>
            </a:pPr>
            <a:r>
              <a:rPr lang="en-AU" b="1" dirty="0" smtClean="0">
                <a:solidFill>
                  <a:srgbClr val="FF0000"/>
                </a:solidFill>
              </a:rPr>
              <a:t>Apply Expansion / Permutation E/ P to input 4 bits ( R) </a:t>
            </a:r>
            <a:endParaRPr lang="en-AU" b="1" dirty="0">
              <a:solidFill>
                <a:srgbClr val="FF0000"/>
              </a:solidFill>
            </a:endParaRPr>
          </a:p>
        </p:txBody>
      </p:sp>
      <p:graphicFrame>
        <p:nvGraphicFramePr>
          <p:cNvPr id="17" name="Group 6"/>
          <p:cNvGraphicFramePr>
            <a:graphicFrameLocks/>
          </p:cNvGraphicFramePr>
          <p:nvPr>
            <p:extLst>
              <p:ext uri="{D42A27DB-BD31-4B8C-83A1-F6EECF244321}">
                <p14:modId xmlns="" xmlns:p14="http://schemas.microsoft.com/office/powerpoint/2010/main" val="2440660488"/>
              </p:ext>
            </p:extLst>
          </p:nvPr>
        </p:nvGraphicFramePr>
        <p:xfrm>
          <a:off x="3936523" y="4988362"/>
          <a:ext cx="4353402" cy="731520"/>
        </p:xfrm>
        <a:graphic>
          <a:graphicData uri="http://schemas.openxmlformats.org/drawingml/2006/table">
            <a:tbl>
              <a:tblPr/>
              <a:tblGrid>
                <a:gridCol w="544655"/>
                <a:gridCol w="543696"/>
                <a:gridCol w="543695"/>
                <a:gridCol w="544655"/>
                <a:gridCol w="544655"/>
                <a:gridCol w="543696"/>
                <a:gridCol w="543695"/>
                <a:gridCol w="544655"/>
              </a:tblGrid>
              <a:tr h="325219">
                <a:tc gridSpan="8">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dirty="0" smtClean="0">
                          <a:ln>
                            <a:noFill/>
                          </a:ln>
                          <a:solidFill>
                            <a:srgbClr val="0000FF"/>
                          </a:solidFill>
                          <a:effectLst/>
                          <a:latin typeface="Arial" charset="0"/>
                        </a:rPr>
                        <a:t>E/P</a:t>
                      </a:r>
                      <a:endParaRPr kumimoji="0" lang="en-GB" sz="1800" b="1" i="0" u="none" strike="noStrike" cap="none" normalizeH="0" baseline="30000" dirty="0" smtClean="0">
                        <a:ln>
                          <a:noFill/>
                        </a:ln>
                        <a:solidFill>
                          <a:srgbClr val="0000FF"/>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25219">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rPr>
                        <a:t>4</a:t>
                      </a:r>
                      <a:endParaRPr kumimoji="0" lang="en-GB" sz="1800" b="1" i="0" u="none" strike="noStrike" cap="none" normalizeH="0" baseline="0" smtClean="0">
                        <a:ln>
                          <a:noFill/>
                        </a:ln>
                        <a:solidFill>
                          <a:srgbClr val="FF0000"/>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rPr>
                        <a:t>1</a:t>
                      </a:r>
                      <a:endParaRPr kumimoji="0" lang="en-GB" sz="1800" b="1" i="0" u="none" strike="noStrike" cap="none" normalizeH="0" baseline="0" smtClean="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rPr>
                        <a:t>2</a:t>
                      </a:r>
                      <a:endParaRPr kumimoji="0" lang="en-GB" sz="1800" b="1" i="0" u="none" strike="noStrike" cap="none" normalizeH="0" baseline="0" smtClean="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rPr>
                        <a:t>3</a:t>
                      </a:r>
                      <a:endParaRPr kumimoji="0" lang="en-GB" sz="1800" b="1" i="0" u="none" strike="noStrike" cap="none" normalizeH="0" baseline="0" smtClean="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rPr>
                        <a:t>2</a:t>
                      </a:r>
                      <a:endParaRPr kumimoji="0" lang="en-GB" sz="1800" b="1" i="0" u="none" strike="noStrike" cap="none" normalizeH="0" baseline="0" smtClean="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rPr>
                        <a:t>3</a:t>
                      </a:r>
                      <a:endParaRPr kumimoji="0" lang="en-GB" sz="1800" b="1" i="0" u="none" strike="noStrike" cap="none" normalizeH="0" baseline="0" smtClean="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rPr>
                        <a:t>4</a:t>
                      </a:r>
                      <a:endParaRPr kumimoji="0" lang="en-GB" sz="1800" b="1" i="0" u="none" strike="noStrike" cap="none" normalizeH="0" baseline="0" smtClean="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1</a:t>
                      </a:r>
                      <a:endParaRPr kumimoji="0" lang="en-GB" sz="1800" b="1" i="0" u="none" strike="noStrike" cap="none" normalizeH="0" baseline="0" dirty="0" smtClean="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r>
            </a:tbl>
          </a:graphicData>
        </a:graphic>
      </p:graphicFrame>
      <p:graphicFrame>
        <p:nvGraphicFramePr>
          <p:cNvPr id="18" name="Table 17"/>
          <p:cNvGraphicFramePr>
            <a:graphicFrameLocks noGrp="1"/>
          </p:cNvGraphicFramePr>
          <p:nvPr>
            <p:extLst>
              <p:ext uri="{D42A27DB-BD31-4B8C-83A1-F6EECF244321}">
                <p14:modId xmlns="" xmlns:p14="http://schemas.microsoft.com/office/powerpoint/2010/main" val="1189464116"/>
              </p:ext>
            </p:extLst>
          </p:nvPr>
        </p:nvGraphicFramePr>
        <p:xfrm>
          <a:off x="4038600" y="5867400"/>
          <a:ext cx="4267200" cy="396240"/>
        </p:xfrm>
        <a:graphic>
          <a:graphicData uri="http://schemas.openxmlformats.org/drawingml/2006/table">
            <a:tbl>
              <a:tblPr firstRow="1" bandRow="1">
                <a:tableStyleId>{5C22544A-7EE6-4342-B048-85BDC9FD1C3A}</a:tableStyleId>
              </a:tblPr>
              <a:tblGrid>
                <a:gridCol w="533400"/>
                <a:gridCol w="533400"/>
                <a:gridCol w="533400"/>
                <a:gridCol w="533400"/>
                <a:gridCol w="533400"/>
                <a:gridCol w="533400"/>
                <a:gridCol w="533400"/>
                <a:gridCol w="533400"/>
              </a:tblGrid>
              <a:tr h="370840">
                <a:tc>
                  <a:txBody>
                    <a:bodyPr/>
                    <a:lstStyle/>
                    <a:p>
                      <a:pPr algn="ctr"/>
                      <a:r>
                        <a:rPr lang="en-US" sz="2000" dirty="0" smtClean="0">
                          <a:solidFill>
                            <a:schemeClr val="bg2">
                              <a:lumMod val="10000"/>
                            </a:schemeClr>
                          </a:solidFill>
                          <a:latin typeface="Arial" pitchFamily="34" charset="0"/>
                          <a:cs typeface="Arial" pitchFamily="34" charset="0"/>
                        </a:rPr>
                        <a:t>1</a:t>
                      </a:r>
                      <a:endParaRPr lang="en-US" sz="2000" dirty="0">
                        <a:solidFill>
                          <a:schemeClr val="bg2">
                            <a:lumMod val="10000"/>
                          </a:schemeClr>
                        </a:solidFill>
                        <a:latin typeface="Arial" pitchFamily="34" charset="0"/>
                        <a:cs typeface="Arial" pitchFamily="34" charset="0"/>
                      </a:endParaRPr>
                    </a:p>
                  </a:txBody>
                  <a:tcPr>
                    <a:solidFill>
                      <a:schemeClr val="accent1">
                        <a:lumMod val="40000"/>
                        <a:lumOff val="60000"/>
                      </a:schemeClr>
                    </a:solidFill>
                  </a:tcPr>
                </a:tc>
                <a:tc>
                  <a:txBody>
                    <a:bodyPr/>
                    <a:lstStyle/>
                    <a:p>
                      <a:pPr algn="ctr"/>
                      <a:r>
                        <a:rPr lang="en-US" sz="2000" dirty="0" smtClean="0">
                          <a:solidFill>
                            <a:schemeClr val="bg2">
                              <a:lumMod val="10000"/>
                            </a:schemeClr>
                          </a:solidFill>
                          <a:latin typeface="Arial" pitchFamily="34" charset="0"/>
                          <a:cs typeface="Arial" pitchFamily="34" charset="0"/>
                        </a:rPr>
                        <a:t>1</a:t>
                      </a:r>
                      <a:endParaRPr lang="en-US" sz="2000" dirty="0">
                        <a:solidFill>
                          <a:schemeClr val="bg2">
                            <a:lumMod val="10000"/>
                          </a:schemeClr>
                        </a:solidFill>
                        <a:latin typeface="Arial" pitchFamily="34" charset="0"/>
                        <a:cs typeface="Arial" pitchFamily="34" charset="0"/>
                      </a:endParaRPr>
                    </a:p>
                  </a:txBody>
                  <a:tcPr>
                    <a:solidFill>
                      <a:schemeClr val="accent1">
                        <a:lumMod val="40000"/>
                        <a:lumOff val="60000"/>
                      </a:schemeClr>
                    </a:solidFill>
                  </a:tcPr>
                </a:tc>
                <a:tc>
                  <a:txBody>
                    <a:bodyPr/>
                    <a:lstStyle/>
                    <a:p>
                      <a:pPr algn="ctr"/>
                      <a:r>
                        <a:rPr lang="en-US" sz="2000" dirty="0" smtClean="0">
                          <a:solidFill>
                            <a:schemeClr val="bg2">
                              <a:lumMod val="10000"/>
                            </a:schemeClr>
                          </a:solidFill>
                          <a:latin typeface="Arial" pitchFamily="34" charset="0"/>
                          <a:cs typeface="Arial" pitchFamily="34" charset="0"/>
                        </a:rPr>
                        <a:t>1</a:t>
                      </a:r>
                      <a:endParaRPr lang="en-US" sz="2000" dirty="0">
                        <a:solidFill>
                          <a:schemeClr val="bg2">
                            <a:lumMod val="10000"/>
                          </a:schemeClr>
                        </a:solidFill>
                        <a:latin typeface="Arial" pitchFamily="34" charset="0"/>
                        <a:cs typeface="Arial" pitchFamily="34" charset="0"/>
                      </a:endParaRPr>
                    </a:p>
                  </a:txBody>
                  <a:tcPr>
                    <a:solidFill>
                      <a:schemeClr val="accent1">
                        <a:lumMod val="40000"/>
                        <a:lumOff val="60000"/>
                      </a:schemeClr>
                    </a:solidFill>
                  </a:tcPr>
                </a:tc>
                <a:tc>
                  <a:txBody>
                    <a:bodyPr/>
                    <a:lstStyle/>
                    <a:p>
                      <a:pPr algn="ctr"/>
                      <a:r>
                        <a:rPr lang="en-US" sz="2000" dirty="0" smtClean="0">
                          <a:solidFill>
                            <a:schemeClr val="bg2">
                              <a:lumMod val="10000"/>
                            </a:schemeClr>
                          </a:solidFill>
                          <a:latin typeface="Arial" pitchFamily="34" charset="0"/>
                          <a:cs typeface="Arial" pitchFamily="34" charset="0"/>
                        </a:rPr>
                        <a:t>0</a:t>
                      </a:r>
                      <a:endParaRPr lang="en-US" sz="2000" dirty="0">
                        <a:solidFill>
                          <a:schemeClr val="bg2">
                            <a:lumMod val="10000"/>
                          </a:schemeClr>
                        </a:solidFill>
                        <a:latin typeface="Arial" pitchFamily="34" charset="0"/>
                        <a:cs typeface="Arial" pitchFamily="34" charset="0"/>
                      </a:endParaRPr>
                    </a:p>
                  </a:txBody>
                  <a:tcPr>
                    <a:solidFill>
                      <a:schemeClr val="accent1">
                        <a:lumMod val="40000"/>
                        <a:lumOff val="60000"/>
                      </a:schemeClr>
                    </a:solidFill>
                  </a:tcPr>
                </a:tc>
                <a:tc>
                  <a:txBody>
                    <a:bodyPr/>
                    <a:lstStyle/>
                    <a:p>
                      <a:pPr algn="ctr"/>
                      <a:r>
                        <a:rPr lang="en-US" sz="2000" dirty="0" smtClean="0">
                          <a:solidFill>
                            <a:schemeClr val="bg2">
                              <a:lumMod val="10000"/>
                            </a:schemeClr>
                          </a:solidFill>
                          <a:latin typeface="Arial" pitchFamily="34" charset="0"/>
                          <a:cs typeface="Arial" pitchFamily="34" charset="0"/>
                        </a:rPr>
                        <a:t>1</a:t>
                      </a:r>
                      <a:endParaRPr lang="en-US" sz="2000" dirty="0">
                        <a:solidFill>
                          <a:schemeClr val="bg2">
                            <a:lumMod val="10000"/>
                          </a:schemeClr>
                        </a:solidFill>
                        <a:latin typeface="Arial" pitchFamily="34" charset="0"/>
                        <a:cs typeface="Arial" pitchFamily="34" charset="0"/>
                      </a:endParaRPr>
                    </a:p>
                  </a:txBody>
                  <a:tcPr>
                    <a:solidFill>
                      <a:schemeClr val="accent1">
                        <a:lumMod val="40000"/>
                        <a:lumOff val="60000"/>
                      </a:schemeClr>
                    </a:solidFill>
                  </a:tcPr>
                </a:tc>
                <a:tc>
                  <a:txBody>
                    <a:bodyPr/>
                    <a:lstStyle/>
                    <a:p>
                      <a:pPr algn="ctr"/>
                      <a:r>
                        <a:rPr lang="en-US" sz="2000" dirty="0" smtClean="0">
                          <a:solidFill>
                            <a:schemeClr val="bg2">
                              <a:lumMod val="10000"/>
                            </a:schemeClr>
                          </a:solidFill>
                          <a:latin typeface="Arial" pitchFamily="34" charset="0"/>
                          <a:cs typeface="Arial" pitchFamily="34" charset="0"/>
                        </a:rPr>
                        <a:t>0</a:t>
                      </a:r>
                      <a:endParaRPr lang="en-US" sz="2000" dirty="0">
                        <a:solidFill>
                          <a:schemeClr val="bg2">
                            <a:lumMod val="10000"/>
                          </a:schemeClr>
                        </a:solidFill>
                        <a:latin typeface="Arial" pitchFamily="34" charset="0"/>
                        <a:cs typeface="Arial" pitchFamily="34" charset="0"/>
                      </a:endParaRPr>
                    </a:p>
                  </a:txBody>
                  <a:tcPr>
                    <a:solidFill>
                      <a:schemeClr val="accent1">
                        <a:lumMod val="40000"/>
                        <a:lumOff val="60000"/>
                      </a:schemeClr>
                    </a:solidFill>
                  </a:tcPr>
                </a:tc>
                <a:tc>
                  <a:txBody>
                    <a:bodyPr/>
                    <a:lstStyle/>
                    <a:p>
                      <a:pPr algn="ctr"/>
                      <a:r>
                        <a:rPr lang="en-US" sz="2000" dirty="0" smtClean="0">
                          <a:solidFill>
                            <a:schemeClr val="bg2">
                              <a:lumMod val="10000"/>
                            </a:schemeClr>
                          </a:solidFill>
                          <a:latin typeface="Arial" pitchFamily="34" charset="0"/>
                          <a:cs typeface="Arial" pitchFamily="34" charset="0"/>
                        </a:rPr>
                        <a:t>1</a:t>
                      </a:r>
                      <a:endParaRPr lang="en-US" sz="2000" dirty="0">
                        <a:solidFill>
                          <a:schemeClr val="bg2">
                            <a:lumMod val="10000"/>
                          </a:schemeClr>
                        </a:solidFill>
                        <a:latin typeface="Arial" pitchFamily="34" charset="0"/>
                        <a:cs typeface="Arial" pitchFamily="34" charset="0"/>
                      </a:endParaRPr>
                    </a:p>
                  </a:txBody>
                  <a:tcPr>
                    <a:solidFill>
                      <a:schemeClr val="accent1">
                        <a:lumMod val="40000"/>
                        <a:lumOff val="60000"/>
                      </a:schemeClr>
                    </a:solidFill>
                  </a:tcPr>
                </a:tc>
                <a:tc>
                  <a:txBody>
                    <a:bodyPr/>
                    <a:lstStyle/>
                    <a:p>
                      <a:pPr algn="ctr"/>
                      <a:r>
                        <a:rPr lang="en-US" sz="2000" dirty="0" smtClean="0">
                          <a:solidFill>
                            <a:schemeClr val="bg2">
                              <a:lumMod val="10000"/>
                            </a:schemeClr>
                          </a:solidFill>
                          <a:latin typeface="Arial" pitchFamily="34" charset="0"/>
                          <a:cs typeface="Arial" pitchFamily="34" charset="0"/>
                        </a:rPr>
                        <a:t>1</a:t>
                      </a:r>
                      <a:endParaRPr lang="en-US" sz="2000" dirty="0">
                        <a:solidFill>
                          <a:schemeClr val="bg2">
                            <a:lumMod val="10000"/>
                          </a:schemeClr>
                        </a:solidFill>
                        <a:latin typeface="Arial" pitchFamily="34" charset="0"/>
                        <a:cs typeface="Arial" pitchFamily="34" charset="0"/>
                      </a:endParaRPr>
                    </a:p>
                  </a:txBody>
                  <a:tcPr>
                    <a:solidFill>
                      <a:schemeClr val="accent1">
                        <a:lumMod val="40000"/>
                        <a:lumOff val="60000"/>
                      </a:schemeClr>
                    </a:solidFill>
                  </a:tcPr>
                </a:tc>
              </a:tr>
            </a:tbl>
          </a:graphicData>
        </a:graphic>
      </p:graphicFrame>
    </p:spTree>
    <p:extLst>
      <p:ext uri="{BB962C8B-B14F-4D97-AF65-F5344CB8AC3E}">
        <p14:creationId xmlns="" xmlns:p14="http://schemas.microsoft.com/office/powerpoint/2010/main" val="147031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4"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42"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9"/>
          <p:cNvSpPr>
            <a:spLocks noChangeArrowheads="1"/>
          </p:cNvSpPr>
          <p:nvPr/>
        </p:nvSpPr>
        <p:spPr bwMode="auto">
          <a:xfrm>
            <a:off x="609600" y="381000"/>
            <a:ext cx="6376352" cy="504825"/>
          </a:xfrm>
          <a:prstGeom prst="rect">
            <a:avLst/>
          </a:prstGeom>
          <a:solidFill>
            <a:srgbClr val="CCE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363538" indent="-363538">
              <a:spcBef>
                <a:spcPct val="50000"/>
              </a:spcBef>
              <a:buSzPct val="150000"/>
            </a:pPr>
            <a:r>
              <a:rPr lang="en-AU" b="1" dirty="0" smtClean="0">
                <a:solidFill>
                  <a:srgbClr val="FF0000"/>
                </a:solidFill>
              </a:rPr>
              <a:t>Add the Output of E/P to sub key (k1) use ( XOR)</a:t>
            </a:r>
            <a:endParaRPr lang="en-AU" b="1" dirty="0">
              <a:solidFill>
                <a:srgbClr val="FF0000"/>
              </a:solidFill>
            </a:endParaRPr>
          </a:p>
        </p:txBody>
      </p:sp>
      <p:graphicFrame>
        <p:nvGraphicFramePr>
          <p:cNvPr id="3" name="Table 2"/>
          <p:cNvGraphicFramePr>
            <a:graphicFrameLocks noGrp="1"/>
          </p:cNvGraphicFramePr>
          <p:nvPr>
            <p:extLst>
              <p:ext uri="{D42A27DB-BD31-4B8C-83A1-F6EECF244321}">
                <p14:modId xmlns="" xmlns:p14="http://schemas.microsoft.com/office/powerpoint/2010/main" val="1420195169"/>
              </p:ext>
            </p:extLst>
          </p:nvPr>
        </p:nvGraphicFramePr>
        <p:xfrm>
          <a:off x="4022598" y="1143000"/>
          <a:ext cx="4038599" cy="396240"/>
        </p:xfrm>
        <a:graphic>
          <a:graphicData uri="http://schemas.openxmlformats.org/drawingml/2006/table">
            <a:tbl>
              <a:tblPr firstRow="1" bandRow="1">
                <a:tableStyleId>{5C22544A-7EE6-4342-B048-85BDC9FD1C3A}</a:tableStyleId>
              </a:tblPr>
              <a:tblGrid>
                <a:gridCol w="553233"/>
                <a:gridCol w="553233"/>
                <a:gridCol w="482491"/>
                <a:gridCol w="529652"/>
                <a:gridCol w="529652"/>
                <a:gridCol w="463446"/>
                <a:gridCol w="529652"/>
                <a:gridCol w="397240"/>
              </a:tblGrid>
              <a:tr h="370840">
                <a:tc>
                  <a:txBody>
                    <a:bodyPr/>
                    <a:lstStyle/>
                    <a:p>
                      <a:pPr algn="ctr"/>
                      <a:r>
                        <a:rPr lang="en-US" sz="2000" dirty="0" smtClean="0">
                          <a:solidFill>
                            <a:srgbClr val="FF0000"/>
                          </a:solidFill>
                        </a:rPr>
                        <a:t>1</a:t>
                      </a:r>
                      <a:endParaRPr lang="en-US" sz="2000" dirty="0">
                        <a:solidFill>
                          <a:srgbClr val="FF0000"/>
                        </a:solidFill>
                      </a:endParaRPr>
                    </a:p>
                  </a:txBody>
                  <a:tcPr>
                    <a:solidFill>
                      <a:srgbClr val="FFFF00"/>
                    </a:solidFill>
                  </a:tcPr>
                </a:tc>
                <a:tc>
                  <a:txBody>
                    <a:bodyPr/>
                    <a:lstStyle/>
                    <a:p>
                      <a:pPr algn="ctr"/>
                      <a:r>
                        <a:rPr lang="en-US" sz="2000" dirty="0" smtClean="0">
                          <a:solidFill>
                            <a:srgbClr val="FF0000"/>
                          </a:solidFill>
                        </a:rPr>
                        <a:t>0</a:t>
                      </a:r>
                      <a:endParaRPr lang="en-US" sz="2000" dirty="0">
                        <a:solidFill>
                          <a:srgbClr val="FF0000"/>
                        </a:solidFill>
                      </a:endParaRPr>
                    </a:p>
                  </a:txBody>
                  <a:tcPr>
                    <a:solidFill>
                      <a:srgbClr val="FFFF00"/>
                    </a:solidFill>
                  </a:tcPr>
                </a:tc>
                <a:tc>
                  <a:txBody>
                    <a:bodyPr/>
                    <a:lstStyle/>
                    <a:p>
                      <a:pPr algn="ctr"/>
                      <a:r>
                        <a:rPr lang="en-US" sz="2000" dirty="0" smtClean="0">
                          <a:solidFill>
                            <a:srgbClr val="FF0000"/>
                          </a:solidFill>
                        </a:rPr>
                        <a:t>1</a:t>
                      </a:r>
                      <a:endParaRPr lang="en-US" sz="2000" dirty="0">
                        <a:solidFill>
                          <a:srgbClr val="FF0000"/>
                        </a:solidFill>
                      </a:endParaRPr>
                    </a:p>
                  </a:txBody>
                  <a:tcPr>
                    <a:solidFill>
                      <a:srgbClr val="FFFF00"/>
                    </a:solidFill>
                  </a:tcPr>
                </a:tc>
                <a:tc>
                  <a:txBody>
                    <a:bodyPr/>
                    <a:lstStyle/>
                    <a:p>
                      <a:pPr algn="ctr"/>
                      <a:r>
                        <a:rPr lang="en-US" sz="2000" dirty="0" smtClean="0">
                          <a:solidFill>
                            <a:srgbClr val="FF0000"/>
                          </a:solidFill>
                        </a:rPr>
                        <a:t>0</a:t>
                      </a:r>
                      <a:endParaRPr lang="en-US" sz="2000" dirty="0">
                        <a:solidFill>
                          <a:srgbClr val="FF0000"/>
                        </a:solidFill>
                      </a:endParaRPr>
                    </a:p>
                  </a:txBody>
                  <a:tcPr>
                    <a:solidFill>
                      <a:srgbClr val="FFFF00"/>
                    </a:solidFill>
                  </a:tcPr>
                </a:tc>
                <a:tc>
                  <a:txBody>
                    <a:bodyPr/>
                    <a:lstStyle/>
                    <a:p>
                      <a:pPr algn="ctr"/>
                      <a:r>
                        <a:rPr lang="en-US" sz="2000" dirty="0" smtClean="0">
                          <a:solidFill>
                            <a:srgbClr val="FF0000"/>
                          </a:solidFill>
                        </a:rPr>
                        <a:t>0</a:t>
                      </a:r>
                      <a:endParaRPr lang="en-US" sz="2000" dirty="0">
                        <a:solidFill>
                          <a:srgbClr val="FF0000"/>
                        </a:solidFill>
                      </a:endParaRPr>
                    </a:p>
                  </a:txBody>
                  <a:tcPr>
                    <a:solidFill>
                      <a:srgbClr val="FFFF00"/>
                    </a:solidFill>
                  </a:tcPr>
                </a:tc>
                <a:tc>
                  <a:txBody>
                    <a:bodyPr/>
                    <a:lstStyle/>
                    <a:p>
                      <a:pPr algn="ctr"/>
                      <a:r>
                        <a:rPr lang="en-US" sz="2000" dirty="0" smtClean="0">
                          <a:solidFill>
                            <a:srgbClr val="FF0000"/>
                          </a:solidFill>
                        </a:rPr>
                        <a:t>1</a:t>
                      </a:r>
                      <a:endParaRPr lang="en-US" sz="2000" dirty="0">
                        <a:solidFill>
                          <a:srgbClr val="FF0000"/>
                        </a:solidFill>
                      </a:endParaRPr>
                    </a:p>
                  </a:txBody>
                  <a:tcPr>
                    <a:solidFill>
                      <a:srgbClr val="FFFF00"/>
                    </a:solidFill>
                  </a:tcPr>
                </a:tc>
                <a:tc>
                  <a:txBody>
                    <a:bodyPr/>
                    <a:lstStyle/>
                    <a:p>
                      <a:pPr algn="ctr"/>
                      <a:r>
                        <a:rPr lang="en-US" sz="2000" dirty="0" smtClean="0">
                          <a:solidFill>
                            <a:srgbClr val="FF0000"/>
                          </a:solidFill>
                        </a:rPr>
                        <a:t>0</a:t>
                      </a:r>
                      <a:endParaRPr lang="en-US" sz="2000" dirty="0">
                        <a:solidFill>
                          <a:srgbClr val="FF0000"/>
                        </a:solidFill>
                      </a:endParaRPr>
                    </a:p>
                  </a:txBody>
                  <a:tcPr>
                    <a:solidFill>
                      <a:srgbClr val="FFFF00"/>
                    </a:solidFill>
                  </a:tcPr>
                </a:tc>
                <a:tc>
                  <a:txBody>
                    <a:bodyPr/>
                    <a:lstStyle/>
                    <a:p>
                      <a:pPr algn="ctr"/>
                      <a:r>
                        <a:rPr lang="en-US" sz="2000" dirty="0" smtClean="0">
                          <a:solidFill>
                            <a:srgbClr val="FF0000"/>
                          </a:solidFill>
                        </a:rPr>
                        <a:t>0</a:t>
                      </a:r>
                      <a:endParaRPr lang="en-US" sz="2000" dirty="0">
                        <a:solidFill>
                          <a:srgbClr val="FF0000"/>
                        </a:solidFill>
                      </a:endParaRPr>
                    </a:p>
                  </a:txBody>
                  <a:tcPr>
                    <a:solidFill>
                      <a:srgbClr val="FFFF00"/>
                    </a:solidFill>
                  </a:tcPr>
                </a:tc>
              </a:tr>
            </a:tbl>
          </a:graphicData>
        </a:graphic>
      </p:graphicFrame>
      <p:graphicFrame>
        <p:nvGraphicFramePr>
          <p:cNvPr id="4" name="Table 3"/>
          <p:cNvGraphicFramePr>
            <a:graphicFrameLocks noGrp="1"/>
          </p:cNvGraphicFramePr>
          <p:nvPr>
            <p:extLst>
              <p:ext uri="{D42A27DB-BD31-4B8C-83A1-F6EECF244321}">
                <p14:modId xmlns="" xmlns:p14="http://schemas.microsoft.com/office/powerpoint/2010/main" val="2913408625"/>
              </p:ext>
            </p:extLst>
          </p:nvPr>
        </p:nvGraphicFramePr>
        <p:xfrm>
          <a:off x="4038600" y="1905000"/>
          <a:ext cx="4038600" cy="396240"/>
        </p:xfrm>
        <a:graphic>
          <a:graphicData uri="http://schemas.openxmlformats.org/drawingml/2006/table">
            <a:tbl>
              <a:tblPr firstRow="1" bandRow="1">
                <a:tableStyleId>{5C22544A-7EE6-4342-B048-85BDC9FD1C3A}</a:tableStyleId>
              </a:tblPr>
              <a:tblGrid>
                <a:gridCol w="504825"/>
                <a:gridCol w="504825"/>
                <a:gridCol w="504825"/>
                <a:gridCol w="504825"/>
                <a:gridCol w="504825"/>
                <a:gridCol w="504825"/>
                <a:gridCol w="504825"/>
                <a:gridCol w="504825"/>
              </a:tblGrid>
              <a:tr h="370840">
                <a:tc>
                  <a:txBody>
                    <a:bodyPr/>
                    <a:lstStyle/>
                    <a:p>
                      <a:pPr algn="ctr"/>
                      <a:r>
                        <a:rPr lang="en-US" sz="2000" dirty="0" smtClean="0">
                          <a:solidFill>
                            <a:schemeClr val="bg2">
                              <a:lumMod val="10000"/>
                            </a:schemeClr>
                          </a:solidFill>
                          <a:latin typeface="Arial" pitchFamily="34" charset="0"/>
                          <a:cs typeface="Arial" pitchFamily="34" charset="0"/>
                        </a:rPr>
                        <a:t>1</a:t>
                      </a:r>
                      <a:endParaRPr lang="en-US" sz="2000" dirty="0">
                        <a:solidFill>
                          <a:schemeClr val="bg2">
                            <a:lumMod val="10000"/>
                          </a:schemeClr>
                        </a:solidFill>
                        <a:latin typeface="Arial" pitchFamily="34" charset="0"/>
                        <a:cs typeface="Arial" pitchFamily="34" charset="0"/>
                      </a:endParaRPr>
                    </a:p>
                  </a:txBody>
                  <a:tcPr>
                    <a:solidFill>
                      <a:schemeClr val="accent1">
                        <a:lumMod val="40000"/>
                        <a:lumOff val="60000"/>
                      </a:schemeClr>
                    </a:solidFill>
                  </a:tcPr>
                </a:tc>
                <a:tc>
                  <a:txBody>
                    <a:bodyPr/>
                    <a:lstStyle/>
                    <a:p>
                      <a:pPr algn="ctr"/>
                      <a:r>
                        <a:rPr lang="en-US" sz="2000" dirty="0" smtClean="0">
                          <a:solidFill>
                            <a:schemeClr val="bg2">
                              <a:lumMod val="10000"/>
                            </a:schemeClr>
                          </a:solidFill>
                          <a:latin typeface="Arial" pitchFamily="34" charset="0"/>
                          <a:cs typeface="Arial" pitchFamily="34" charset="0"/>
                        </a:rPr>
                        <a:t>1</a:t>
                      </a:r>
                      <a:endParaRPr lang="en-US" sz="2000" dirty="0">
                        <a:solidFill>
                          <a:schemeClr val="bg2">
                            <a:lumMod val="10000"/>
                          </a:schemeClr>
                        </a:solidFill>
                        <a:latin typeface="Arial" pitchFamily="34" charset="0"/>
                        <a:cs typeface="Arial" pitchFamily="34" charset="0"/>
                      </a:endParaRPr>
                    </a:p>
                  </a:txBody>
                  <a:tcPr>
                    <a:solidFill>
                      <a:schemeClr val="accent1">
                        <a:lumMod val="40000"/>
                        <a:lumOff val="60000"/>
                      </a:schemeClr>
                    </a:solidFill>
                  </a:tcPr>
                </a:tc>
                <a:tc>
                  <a:txBody>
                    <a:bodyPr/>
                    <a:lstStyle/>
                    <a:p>
                      <a:pPr algn="ctr"/>
                      <a:r>
                        <a:rPr lang="en-US" sz="2000" dirty="0" smtClean="0">
                          <a:solidFill>
                            <a:schemeClr val="bg2">
                              <a:lumMod val="10000"/>
                            </a:schemeClr>
                          </a:solidFill>
                          <a:latin typeface="Arial" pitchFamily="34" charset="0"/>
                          <a:cs typeface="Arial" pitchFamily="34" charset="0"/>
                        </a:rPr>
                        <a:t>1</a:t>
                      </a:r>
                      <a:endParaRPr lang="en-US" sz="2000" dirty="0">
                        <a:solidFill>
                          <a:schemeClr val="bg2">
                            <a:lumMod val="10000"/>
                          </a:schemeClr>
                        </a:solidFill>
                        <a:latin typeface="Arial" pitchFamily="34" charset="0"/>
                        <a:cs typeface="Arial" pitchFamily="34" charset="0"/>
                      </a:endParaRPr>
                    </a:p>
                  </a:txBody>
                  <a:tcPr>
                    <a:solidFill>
                      <a:schemeClr val="accent1">
                        <a:lumMod val="40000"/>
                        <a:lumOff val="60000"/>
                      </a:schemeClr>
                    </a:solidFill>
                  </a:tcPr>
                </a:tc>
                <a:tc>
                  <a:txBody>
                    <a:bodyPr/>
                    <a:lstStyle/>
                    <a:p>
                      <a:pPr algn="ctr"/>
                      <a:r>
                        <a:rPr lang="en-US" sz="2000" dirty="0" smtClean="0">
                          <a:solidFill>
                            <a:schemeClr val="bg2">
                              <a:lumMod val="10000"/>
                            </a:schemeClr>
                          </a:solidFill>
                          <a:latin typeface="Arial" pitchFamily="34" charset="0"/>
                          <a:cs typeface="Arial" pitchFamily="34" charset="0"/>
                        </a:rPr>
                        <a:t>0</a:t>
                      </a:r>
                      <a:endParaRPr lang="en-US" sz="2000" dirty="0">
                        <a:solidFill>
                          <a:schemeClr val="bg2">
                            <a:lumMod val="10000"/>
                          </a:schemeClr>
                        </a:solidFill>
                        <a:latin typeface="Arial" pitchFamily="34" charset="0"/>
                        <a:cs typeface="Arial" pitchFamily="34" charset="0"/>
                      </a:endParaRPr>
                    </a:p>
                  </a:txBody>
                  <a:tcPr>
                    <a:solidFill>
                      <a:schemeClr val="accent1">
                        <a:lumMod val="40000"/>
                        <a:lumOff val="60000"/>
                      </a:schemeClr>
                    </a:solidFill>
                  </a:tcPr>
                </a:tc>
                <a:tc>
                  <a:txBody>
                    <a:bodyPr/>
                    <a:lstStyle/>
                    <a:p>
                      <a:pPr algn="ctr"/>
                      <a:r>
                        <a:rPr lang="en-US" sz="2000" dirty="0" smtClean="0">
                          <a:solidFill>
                            <a:schemeClr val="bg2">
                              <a:lumMod val="10000"/>
                            </a:schemeClr>
                          </a:solidFill>
                          <a:latin typeface="Arial" pitchFamily="34" charset="0"/>
                          <a:cs typeface="Arial" pitchFamily="34" charset="0"/>
                        </a:rPr>
                        <a:t>1</a:t>
                      </a:r>
                      <a:endParaRPr lang="en-US" sz="2000" dirty="0">
                        <a:solidFill>
                          <a:schemeClr val="bg2">
                            <a:lumMod val="10000"/>
                          </a:schemeClr>
                        </a:solidFill>
                        <a:latin typeface="Arial" pitchFamily="34" charset="0"/>
                        <a:cs typeface="Arial" pitchFamily="34" charset="0"/>
                      </a:endParaRPr>
                    </a:p>
                  </a:txBody>
                  <a:tcPr>
                    <a:solidFill>
                      <a:schemeClr val="accent1">
                        <a:lumMod val="40000"/>
                        <a:lumOff val="60000"/>
                      </a:schemeClr>
                    </a:solidFill>
                  </a:tcPr>
                </a:tc>
                <a:tc>
                  <a:txBody>
                    <a:bodyPr/>
                    <a:lstStyle/>
                    <a:p>
                      <a:pPr algn="ctr"/>
                      <a:r>
                        <a:rPr lang="en-US" sz="2000" dirty="0" smtClean="0">
                          <a:solidFill>
                            <a:schemeClr val="bg2">
                              <a:lumMod val="10000"/>
                            </a:schemeClr>
                          </a:solidFill>
                          <a:latin typeface="Arial" pitchFamily="34" charset="0"/>
                          <a:cs typeface="Arial" pitchFamily="34" charset="0"/>
                        </a:rPr>
                        <a:t>0</a:t>
                      </a:r>
                      <a:endParaRPr lang="en-US" sz="2000" dirty="0">
                        <a:solidFill>
                          <a:schemeClr val="bg2">
                            <a:lumMod val="10000"/>
                          </a:schemeClr>
                        </a:solidFill>
                        <a:latin typeface="Arial" pitchFamily="34" charset="0"/>
                        <a:cs typeface="Arial" pitchFamily="34" charset="0"/>
                      </a:endParaRPr>
                    </a:p>
                  </a:txBody>
                  <a:tcPr>
                    <a:solidFill>
                      <a:schemeClr val="accent1">
                        <a:lumMod val="40000"/>
                        <a:lumOff val="60000"/>
                      </a:schemeClr>
                    </a:solidFill>
                  </a:tcPr>
                </a:tc>
                <a:tc>
                  <a:txBody>
                    <a:bodyPr/>
                    <a:lstStyle/>
                    <a:p>
                      <a:pPr algn="ctr"/>
                      <a:r>
                        <a:rPr lang="en-US" sz="2000" dirty="0" smtClean="0">
                          <a:solidFill>
                            <a:schemeClr val="bg2">
                              <a:lumMod val="10000"/>
                            </a:schemeClr>
                          </a:solidFill>
                          <a:latin typeface="Arial" pitchFamily="34" charset="0"/>
                          <a:cs typeface="Arial" pitchFamily="34" charset="0"/>
                        </a:rPr>
                        <a:t>1</a:t>
                      </a:r>
                      <a:endParaRPr lang="en-US" sz="2000" dirty="0">
                        <a:solidFill>
                          <a:schemeClr val="bg2">
                            <a:lumMod val="10000"/>
                          </a:schemeClr>
                        </a:solidFill>
                        <a:latin typeface="Arial" pitchFamily="34" charset="0"/>
                        <a:cs typeface="Arial" pitchFamily="34" charset="0"/>
                      </a:endParaRPr>
                    </a:p>
                  </a:txBody>
                  <a:tcPr>
                    <a:solidFill>
                      <a:schemeClr val="accent1">
                        <a:lumMod val="40000"/>
                        <a:lumOff val="60000"/>
                      </a:schemeClr>
                    </a:solidFill>
                  </a:tcPr>
                </a:tc>
                <a:tc>
                  <a:txBody>
                    <a:bodyPr/>
                    <a:lstStyle/>
                    <a:p>
                      <a:pPr algn="ctr"/>
                      <a:r>
                        <a:rPr lang="en-US" sz="2000" dirty="0" smtClean="0">
                          <a:solidFill>
                            <a:schemeClr val="bg2">
                              <a:lumMod val="10000"/>
                            </a:schemeClr>
                          </a:solidFill>
                          <a:latin typeface="Arial" pitchFamily="34" charset="0"/>
                          <a:cs typeface="Arial" pitchFamily="34" charset="0"/>
                        </a:rPr>
                        <a:t>1</a:t>
                      </a:r>
                      <a:endParaRPr lang="en-US" sz="2000" dirty="0">
                        <a:solidFill>
                          <a:schemeClr val="bg2">
                            <a:lumMod val="10000"/>
                          </a:schemeClr>
                        </a:solidFill>
                        <a:latin typeface="Arial" pitchFamily="34" charset="0"/>
                        <a:cs typeface="Arial" pitchFamily="34" charset="0"/>
                      </a:endParaRPr>
                    </a:p>
                  </a:txBody>
                  <a:tcPr>
                    <a:solidFill>
                      <a:schemeClr val="accent1">
                        <a:lumMod val="40000"/>
                        <a:lumOff val="60000"/>
                      </a:schemeClr>
                    </a:solidFill>
                  </a:tcPr>
                </a:tc>
              </a:tr>
            </a:tbl>
          </a:graphicData>
        </a:graphic>
      </p:graphicFrame>
      <p:graphicFrame>
        <p:nvGraphicFramePr>
          <p:cNvPr id="8" name="Table 7"/>
          <p:cNvGraphicFramePr>
            <a:graphicFrameLocks noGrp="1"/>
          </p:cNvGraphicFramePr>
          <p:nvPr>
            <p:extLst>
              <p:ext uri="{D42A27DB-BD31-4B8C-83A1-F6EECF244321}">
                <p14:modId xmlns="" xmlns:p14="http://schemas.microsoft.com/office/powerpoint/2010/main" val="1941911560"/>
              </p:ext>
            </p:extLst>
          </p:nvPr>
        </p:nvGraphicFramePr>
        <p:xfrm>
          <a:off x="4152900" y="2758440"/>
          <a:ext cx="3848104" cy="396240"/>
        </p:xfrm>
        <a:graphic>
          <a:graphicData uri="http://schemas.openxmlformats.org/drawingml/2006/table">
            <a:tbl>
              <a:tblPr firstRow="1" bandRow="1">
                <a:tableStyleId>{5C22544A-7EE6-4342-B048-85BDC9FD1C3A}</a:tableStyleId>
              </a:tblPr>
              <a:tblGrid>
                <a:gridCol w="481013"/>
                <a:gridCol w="481013"/>
                <a:gridCol w="481013"/>
                <a:gridCol w="481013"/>
                <a:gridCol w="481013"/>
                <a:gridCol w="481013"/>
                <a:gridCol w="481013"/>
                <a:gridCol w="481013"/>
              </a:tblGrid>
              <a:tr h="370840">
                <a:tc>
                  <a:txBody>
                    <a:bodyPr/>
                    <a:lstStyle/>
                    <a:p>
                      <a:pPr algn="ctr"/>
                      <a:r>
                        <a:rPr lang="en-US" sz="2000" dirty="0" smtClean="0">
                          <a:solidFill>
                            <a:schemeClr val="bg2">
                              <a:lumMod val="10000"/>
                            </a:schemeClr>
                          </a:solidFill>
                          <a:latin typeface="Arial" pitchFamily="34" charset="0"/>
                          <a:cs typeface="Arial" pitchFamily="34" charset="0"/>
                        </a:rPr>
                        <a:t>0</a:t>
                      </a:r>
                      <a:endParaRPr lang="en-US" sz="2000" dirty="0">
                        <a:solidFill>
                          <a:schemeClr val="bg2">
                            <a:lumMod val="10000"/>
                          </a:schemeClr>
                        </a:solidFill>
                        <a:latin typeface="Arial" pitchFamily="34" charset="0"/>
                        <a:cs typeface="Arial" pitchFamily="34" charset="0"/>
                      </a:endParaRPr>
                    </a:p>
                  </a:txBody>
                  <a:tcPr>
                    <a:solidFill>
                      <a:srgbClr val="00B0F0"/>
                    </a:solidFill>
                  </a:tcPr>
                </a:tc>
                <a:tc>
                  <a:txBody>
                    <a:bodyPr/>
                    <a:lstStyle/>
                    <a:p>
                      <a:pPr algn="ctr"/>
                      <a:r>
                        <a:rPr lang="en-US" sz="2000" dirty="0" smtClean="0">
                          <a:solidFill>
                            <a:schemeClr val="bg2">
                              <a:lumMod val="10000"/>
                            </a:schemeClr>
                          </a:solidFill>
                          <a:latin typeface="Arial" pitchFamily="34" charset="0"/>
                          <a:cs typeface="Arial" pitchFamily="34" charset="0"/>
                        </a:rPr>
                        <a:t>1</a:t>
                      </a:r>
                      <a:endParaRPr lang="en-US" sz="2000" dirty="0">
                        <a:solidFill>
                          <a:schemeClr val="bg2">
                            <a:lumMod val="10000"/>
                          </a:schemeClr>
                        </a:solidFill>
                        <a:latin typeface="Arial" pitchFamily="34" charset="0"/>
                        <a:cs typeface="Arial" pitchFamily="34" charset="0"/>
                      </a:endParaRPr>
                    </a:p>
                  </a:txBody>
                  <a:tcPr>
                    <a:solidFill>
                      <a:srgbClr val="00B0F0"/>
                    </a:solidFill>
                  </a:tcPr>
                </a:tc>
                <a:tc>
                  <a:txBody>
                    <a:bodyPr/>
                    <a:lstStyle/>
                    <a:p>
                      <a:pPr algn="ctr"/>
                      <a:r>
                        <a:rPr lang="en-US" sz="2000" dirty="0" smtClean="0">
                          <a:solidFill>
                            <a:schemeClr val="bg2">
                              <a:lumMod val="10000"/>
                            </a:schemeClr>
                          </a:solidFill>
                          <a:latin typeface="Arial" pitchFamily="34" charset="0"/>
                          <a:cs typeface="Arial" pitchFamily="34" charset="0"/>
                        </a:rPr>
                        <a:t>0</a:t>
                      </a:r>
                      <a:endParaRPr lang="en-US" sz="2000" dirty="0">
                        <a:solidFill>
                          <a:schemeClr val="bg2">
                            <a:lumMod val="10000"/>
                          </a:schemeClr>
                        </a:solidFill>
                        <a:latin typeface="Arial" pitchFamily="34" charset="0"/>
                        <a:cs typeface="Arial" pitchFamily="34" charset="0"/>
                      </a:endParaRPr>
                    </a:p>
                  </a:txBody>
                  <a:tcPr>
                    <a:solidFill>
                      <a:srgbClr val="00B0F0"/>
                    </a:solidFill>
                  </a:tcPr>
                </a:tc>
                <a:tc>
                  <a:txBody>
                    <a:bodyPr/>
                    <a:lstStyle/>
                    <a:p>
                      <a:pPr algn="ctr"/>
                      <a:r>
                        <a:rPr lang="en-US" sz="2000" dirty="0" smtClean="0">
                          <a:solidFill>
                            <a:schemeClr val="bg2">
                              <a:lumMod val="10000"/>
                            </a:schemeClr>
                          </a:solidFill>
                          <a:latin typeface="Arial" pitchFamily="34" charset="0"/>
                          <a:cs typeface="Arial" pitchFamily="34" charset="0"/>
                        </a:rPr>
                        <a:t>0</a:t>
                      </a:r>
                      <a:endParaRPr lang="en-US" sz="2000" dirty="0">
                        <a:solidFill>
                          <a:schemeClr val="bg2">
                            <a:lumMod val="10000"/>
                          </a:schemeClr>
                        </a:solidFill>
                        <a:latin typeface="Arial" pitchFamily="34" charset="0"/>
                        <a:cs typeface="Arial" pitchFamily="34" charset="0"/>
                      </a:endParaRPr>
                    </a:p>
                  </a:txBody>
                  <a:tcPr>
                    <a:solidFill>
                      <a:srgbClr val="00B0F0"/>
                    </a:solidFill>
                  </a:tcPr>
                </a:tc>
                <a:tc>
                  <a:txBody>
                    <a:bodyPr/>
                    <a:lstStyle/>
                    <a:p>
                      <a:pPr algn="ctr"/>
                      <a:r>
                        <a:rPr lang="en-US" sz="2000" dirty="0" smtClean="0">
                          <a:solidFill>
                            <a:schemeClr val="bg2">
                              <a:lumMod val="10000"/>
                            </a:schemeClr>
                          </a:solidFill>
                          <a:latin typeface="Arial" pitchFamily="34" charset="0"/>
                          <a:cs typeface="Arial" pitchFamily="34" charset="0"/>
                        </a:rPr>
                        <a:t>1</a:t>
                      </a:r>
                      <a:endParaRPr lang="en-US" sz="2000" dirty="0">
                        <a:solidFill>
                          <a:schemeClr val="bg2">
                            <a:lumMod val="10000"/>
                          </a:schemeClr>
                        </a:solidFill>
                        <a:latin typeface="Arial" pitchFamily="34" charset="0"/>
                        <a:cs typeface="Arial" pitchFamily="34" charset="0"/>
                      </a:endParaRPr>
                    </a:p>
                  </a:txBody>
                  <a:tcPr>
                    <a:solidFill>
                      <a:schemeClr val="accent3">
                        <a:lumMod val="40000"/>
                        <a:lumOff val="60000"/>
                      </a:schemeClr>
                    </a:solidFill>
                  </a:tcPr>
                </a:tc>
                <a:tc>
                  <a:txBody>
                    <a:bodyPr/>
                    <a:lstStyle/>
                    <a:p>
                      <a:pPr algn="ctr"/>
                      <a:r>
                        <a:rPr lang="en-US" sz="2000" dirty="0" smtClean="0">
                          <a:solidFill>
                            <a:schemeClr val="bg2">
                              <a:lumMod val="10000"/>
                            </a:schemeClr>
                          </a:solidFill>
                          <a:latin typeface="Arial" pitchFamily="34" charset="0"/>
                          <a:cs typeface="Arial" pitchFamily="34" charset="0"/>
                        </a:rPr>
                        <a:t>1</a:t>
                      </a:r>
                      <a:endParaRPr lang="en-US" sz="2000" dirty="0">
                        <a:solidFill>
                          <a:schemeClr val="bg2">
                            <a:lumMod val="10000"/>
                          </a:schemeClr>
                        </a:solidFill>
                        <a:latin typeface="Arial" pitchFamily="34" charset="0"/>
                        <a:cs typeface="Arial" pitchFamily="34" charset="0"/>
                      </a:endParaRPr>
                    </a:p>
                  </a:txBody>
                  <a:tcPr>
                    <a:solidFill>
                      <a:schemeClr val="accent3">
                        <a:lumMod val="40000"/>
                        <a:lumOff val="60000"/>
                      </a:schemeClr>
                    </a:solidFill>
                  </a:tcPr>
                </a:tc>
                <a:tc>
                  <a:txBody>
                    <a:bodyPr/>
                    <a:lstStyle/>
                    <a:p>
                      <a:pPr algn="ctr"/>
                      <a:r>
                        <a:rPr lang="en-US" sz="2000" dirty="0" smtClean="0">
                          <a:solidFill>
                            <a:schemeClr val="bg2">
                              <a:lumMod val="10000"/>
                            </a:schemeClr>
                          </a:solidFill>
                          <a:latin typeface="Arial" pitchFamily="34" charset="0"/>
                          <a:cs typeface="Arial" pitchFamily="34" charset="0"/>
                        </a:rPr>
                        <a:t>1</a:t>
                      </a:r>
                      <a:endParaRPr lang="en-US" sz="2000" dirty="0">
                        <a:solidFill>
                          <a:schemeClr val="bg2">
                            <a:lumMod val="10000"/>
                          </a:schemeClr>
                        </a:solidFill>
                        <a:latin typeface="Arial" pitchFamily="34" charset="0"/>
                        <a:cs typeface="Arial" pitchFamily="34" charset="0"/>
                      </a:endParaRPr>
                    </a:p>
                  </a:txBody>
                  <a:tcPr>
                    <a:solidFill>
                      <a:schemeClr val="accent3">
                        <a:lumMod val="40000"/>
                        <a:lumOff val="60000"/>
                      </a:schemeClr>
                    </a:solidFill>
                  </a:tcPr>
                </a:tc>
                <a:tc>
                  <a:txBody>
                    <a:bodyPr/>
                    <a:lstStyle/>
                    <a:p>
                      <a:pPr algn="ctr"/>
                      <a:r>
                        <a:rPr lang="en-US" sz="2000" dirty="0" smtClean="0">
                          <a:solidFill>
                            <a:schemeClr val="bg2">
                              <a:lumMod val="10000"/>
                            </a:schemeClr>
                          </a:solidFill>
                          <a:latin typeface="Arial" pitchFamily="34" charset="0"/>
                          <a:cs typeface="Arial" pitchFamily="34" charset="0"/>
                        </a:rPr>
                        <a:t>1</a:t>
                      </a:r>
                      <a:endParaRPr lang="en-US" sz="2000" dirty="0">
                        <a:solidFill>
                          <a:schemeClr val="bg2">
                            <a:lumMod val="10000"/>
                          </a:schemeClr>
                        </a:solidFill>
                        <a:latin typeface="Arial" pitchFamily="34" charset="0"/>
                        <a:cs typeface="Arial" pitchFamily="34" charset="0"/>
                      </a:endParaRPr>
                    </a:p>
                  </a:txBody>
                  <a:tcPr>
                    <a:solidFill>
                      <a:schemeClr val="accent3">
                        <a:lumMod val="40000"/>
                        <a:lumOff val="60000"/>
                      </a:schemeClr>
                    </a:solidFill>
                  </a:tcPr>
                </a:tc>
              </a:tr>
            </a:tbl>
          </a:graphicData>
        </a:graphic>
      </p:graphicFrame>
      <p:sp>
        <p:nvSpPr>
          <p:cNvPr id="9" name="Down Arrow 8"/>
          <p:cNvSpPr/>
          <p:nvPr/>
        </p:nvSpPr>
        <p:spPr>
          <a:xfrm>
            <a:off x="5867400" y="2286000"/>
            <a:ext cx="304800" cy="457200"/>
          </a:xfrm>
          <a:prstGeom prst="downArrow">
            <a:avLst/>
          </a:prstGeom>
          <a:solidFill>
            <a:srgbClr val="00B0F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971800" y="1077575"/>
            <a:ext cx="533400" cy="461665"/>
          </a:xfrm>
          <a:prstGeom prst="rect">
            <a:avLst/>
          </a:prstGeom>
          <a:noFill/>
        </p:spPr>
        <p:txBody>
          <a:bodyPr wrap="square" rtlCol="0">
            <a:spAutoFit/>
          </a:bodyPr>
          <a:lstStyle/>
          <a:p>
            <a:r>
              <a:rPr lang="en-US" sz="2400" dirty="0" smtClean="0"/>
              <a:t>K1</a:t>
            </a:r>
            <a:endParaRPr lang="en-US" sz="2400" dirty="0"/>
          </a:p>
        </p:txBody>
      </p:sp>
      <p:sp>
        <p:nvSpPr>
          <p:cNvPr id="11" name="TextBox 10"/>
          <p:cNvSpPr txBox="1"/>
          <p:nvPr/>
        </p:nvSpPr>
        <p:spPr>
          <a:xfrm>
            <a:off x="990600" y="1870686"/>
            <a:ext cx="2514600" cy="461665"/>
          </a:xfrm>
          <a:prstGeom prst="rect">
            <a:avLst/>
          </a:prstGeom>
          <a:noFill/>
        </p:spPr>
        <p:txBody>
          <a:bodyPr wrap="square" rtlCol="0">
            <a:spAutoFit/>
          </a:bodyPr>
          <a:lstStyle/>
          <a:p>
            <a:r>
              <a:rPr lang="en-US" sz="2400" dirty="0" smtClean="0"/>
              <a:t>Output of E/P</a:t>
            </a:r>
            <a:endParaRPr lang="en-US" sz="2400" dirty="0"/>
          </a:p>
        </p:txBody>
      </p:sp>
      <p:sp>
        <p:nvSpPr>
          <p:cNvPr id="12" name="Rectangle 29"/>
          <p:cNvSpPr>
            <a:spLocks noChangeArrowheads="1"/>
          </p:cNvSpPr>
          <p:nvPr/>
        </p:nvSpPr>
        <p:spPr bwMode="auto">
          <a:xfrm>
            <a:off x="609600" y="3276600"/>
            <a:ext cx="3352800" cy="685800"/>
          </a:xfrm>
          <a:prstGeom prst="rect">
            <a:avLst/>
          </a:prstGeom>
          <a:solidFill>
            <a:srgbClr val="CCE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363538" indent="-363538">
              <a:spcBef>
                <a:spcPct val="50000"/>
              </a:spcBef>
              <a:buSzPct val="150000"/>
            </a:pPr>
            <a:r>
              <a:rPr lang="en-AU" b="1" dirty="0" smtClean="0">
                <a:solidFill>
                  <a:srgbClr val="FF0000"/>
                </a:solidFill>
              </a:rPr>
              <a:t>Pass the left 4 bits to S-Box S0</a:t>
            </a:r>
          </a:p>
          <a:p>
            <a:pPr marL="363538" indent="-363538">
              <a:spcBef>
                <a:spcPct val="50000"/>
              </a:spcBef>
              <a:buSzPct val="150000"/>
            </a:pPr>
            <a:r>
              <a:rPr lang="en-AU" b="1" dirty="0" smtClean="0">
                <a:solidFill>
                  <a:srgbClr val="FF0000"/>
                </a:solidFill>
              </a:rPr>
              <a:t>And the right 4 bits to S-Box S1 </a:t>
            </a:r>
            <a:endParaRPr lang="en-AU" b="1" dirty="0">
              <a:solidFill>
                <a:srgbClr val="FF0000"/>
              </a:solidFill>
            </a:endParaRPr>
          </a:p>
        </p:txBody>
      </p:sp>
      <p:sp>
        <p:nvSpPr>
          <p:cNvPr id="13" name="Down Arrow 12"/>
          <p:cNvSpPr/>
          <p:nvPr/>
        </p:nvSpPr>
        <p:spPr>
          <a:xfrm>
            <a:off x="4876800" y="3175909"/>
            <a:ext cx="304800" cy="457200"/>
          </a:xfrm>
          <a:prstGeom prst="down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wn Arrow 13"/>
          <p:cNvSpPr/>
          <p:nvPr/>
        </p:nvSpPr>
        <p:spPr>
          <a:xfrm>
            <a:off x="6833552" y="3153049"/>
            <a:ext cx="304800" cy="457200"/>
          </a:xfrm>
          <a:prstGeom prst="downArrow">
            <a:avLst/>
          </a:prstGeom>
          <a:solidFill>
            <a:srgbClr val="FF00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498848" y="3655969"/>
            <a:ext cx="1069848" cy="381000"/>
          </a:xfrm>
          <a:prstGeom prst="rect">
            <a:avLst/>
          </a:prstGeom>
          <a:noFill/>
        </p:spPr>
        <p:txBody>
          <a:bodyPr wrap="square" rtlCol="0">
            <a:spAutoFit/>
          </a:bodyPr>
          <a:lstStyle/>
          <a:p>
            <a:r>
              <a:rPr lang="en-US" dirty="0" smtClean="0"/>
              <a:t>  To S0</a:t>
            </a:r>
            <a:endParaRPr lang="en-US" dirty="0"/>
          </a:p>
        </p:txBody>
      </p:sp>
      <p:sp>
        <p:nvSpPr>
          <p:cNvPr id="16" name="TextBox 15"/>
          <p:cNvSpPr txBox="1"/>
          <p:nvPr/>
        </p:nvSpPr>
        <p:spPr>
          <a:xfrm>
            <a:off x="6451028" y="3663589"/>
            <a:ext cx="1069848" cy="381000"/>
          </a:xfrm>
          <a:prstGeom prst="rect">
            <a:avLst/>
          </a:prstGeom>
          <a:noFill/>
        </p:spPr>
        <p:txBody>
          <a:bodyPr wrap="square" rtlCol="0">
            <a:spAutoFit/>
          </a:bodyPr>
          <a:lstStyle/>
          <a:p>
            <a:r>
              <a:rPr lang="en-US" dirty="0" smtClean="0"/>
              <a:t>  To S1</a:t>
            </a:r>
            <a:endParaRPr lang="en-US" dirty="0"/>
          </a:p>
        </p:txBody>
      </p:sp>
      <p:graphicFrame>
        <p:nvGraphicFramePr>
          <p:cNvPr id="17" name="Object 16"/>
          <p:cNvGraphicFramePr>
            <a:graphicFrameLocks noChangeAspect="1"/>
          </p:cNvGraphicFramePr>
          <p:nvPr>
            <p:extLst>
              <p:ext uri="{D42A27DB-BD31-4B8C-83A1-F6EECF244321}">
                <p14:modId xmlns="" xmlns:p14="http://schemas.microsoft.com/office/powerpoint/2010/main" val="721166709"/>
              </p:ext>
            </p:extLst>
          </p:nvPr>
        </p:nvGraphicFramePr>
        <p:xfrm>
          <a:off x="1905000" y="4343400"/>
          <a:ext cx="5473700" cy="2160588"/>
        </p:xfrm>
        <a:graphic>
          <a:graphicData uri="http://schemas.openxmlformats.org/presentationml/2006/ole">
            <p:oleObj spid="_x0000_s4171" name="Equation" r:id="rId3" imgW="2895600" imgH="1143000" progId="">
              <p:embed/>
            </p:oleObj>
          </a:graphicData>
        </a:graphic>
      </p:graphicFrame>
      <p:sp>
        <p:nvSpPr>
          <p:cNvPr id="18" name="Rectangle 17"/>
          <p:cNvSpPr/>
          <p:nvPr/>
        </p:nvSpPr>
        <p:spPr>
          <a:xfrm>
            <a:off x="5751576" y="1332077"/>
            <a:ext cx="536448" cy="769441"/>
          </a:xfrm>
          <a:prstGeom prst="rect">
            <a:avLst/>
          </a:prstGeom>
        </p:spPr>
        <p:txBody>
          <a:bodyPr wrap="square">
            <a:spAutoFit/>
          </a:bodyPr>
          <a:lstStyle/>
          <a:p>
            <a:r>
              <a:rPr lang="en-US" altLang="zh-TW" sz="4400" kern="0" dirty="0">
                <a:solidFill>
                  <a:srgbClr val="E8DED8">
                    <a:lumMod val="10000"/>
                  </a:srgbClr>
                </a:solidFill>
                <a:latin typeface="Arial"/>
                <a:sym typeface="Symbol" pitchFamily="18" charset="2"/>
              </a:rPr>
              <a:t></a:t>
            </a:r>
            <a:endParaRPr lang="en-US" sz="4400" dirty="0"/>
          </a:p>
        </p:txBody>
      </p:sp>
    </p:spTree>
    <p:extLst>
      <p:ext uri="{BB962C8B-B14F-4D97-AF65-F5344CB8AC3E}">
        <p14:creationId xmlns="" xmlns:p14="http://schemas.microsoft.com/office/powerpoint/2010/main" val="11899467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9"/>
          <p:cNvSpPr>
            <a:spLocks noChangeArrowheads="1"/>
          </p:cNvSpPr>
          <p:nvPr/>
        </p:nvSpPr>
        <p:spPr bwMode="auto">
          <a:xfrm>
            <a:off x="381000" y="152400"/>
            <a:ext cx="1981200" cy="533400"/>
          </a:xfrm>
          <a:prstGeom prst="rect">
            <a:avLst/>
          </a:prstGeom>
          <a:solidFill>
            <a:srgbClr val="66FF66"/>
          </a:solidFill>
          <a:ln>
            <a:noFill/>
          </a:ln>
        </p:spPr>
        <p:txBody>
          <a:bodyPr anchor="ctr"/>
          <a:lstStyle/>
          <a:p>
            <a:pPr marL="363538" indent="-363538">
              <a:spcBef>
                <a:spcPct val="50000"/>
              </a:spcBef>
              <a:buSzPct val="150000"/>
            </a:pPr>
            <a:r>
              <a:rPr lang="en-AU" b="1" dirty="0" smtClean="0">
                <a:solidFill>
                  <a:srgbClr val="FF0000"/>
                </a:solidFill>
              </a:rPr>
              <a:t>S- Box Operation</a:t>
            </a:r>
            <a:endParaRPr lang="en-AU" b="1" dirty="0">
              <a:solidFill>
                <a:srgbClr val="FF0000"/>
              </a:solidFill>
            </a:endParaRPr>
          </a:p>
        </p:txBody>
      </p:sp>
      <p:sp>
        <p:nvSpPr>
          <p:cNvPr id="4" name="TextBox 3"/>
          <p:cNvSpPr txBox="1"/>
          <p:nvPr/>
        </p:nvSpPr>
        <p:spPr>
          <a:xfrm>
            <a:off x="381000" y="838200"/>
            <a:ext cx="7696200" cy="1323439"/>
          </a:xfrm>
          <a:prstGeom prst="rect">
            <a:avLst/>
          </a:prstGeom>
          <a:noFill/>
        </p:spPr>
        <p:txBody>
          <a:bodyPr wrap="square" rtlCol="0">
            <a:spAutoFit/>
          </a:bodyPr>
          <a:lstStyle/>
          <a:p>
            <a:pPr marL="457200" indent="-457200">
              <a:buFont typeface="+mj-lt"/>
              <a:buAutoNum type="arabicPeriod"/>
            </a:pPr>
            <a:r>
              <a:rPr lang="en-US" sz="2000" dirty="0" smtClean="0">
                <a:latin typeface="Arial" pitchFamily="34" charset="0"/>
                <a:cs typeface="Arial" pitchFamily="34" charset="0"/>
              </a:rPr>
              <a:t>First and fourth bits give row number</a:t>
            </a:r>
          </a:p>
          <a:p>
            <a:pPr marL="457200" indent="-457200">
              <a:buFont typeface="+mj-lt"/>
              <a:buAutoNum type="arabicPeriod"/>
            </a:pPr>
            <a:r>
              <a:rPr lang="en-US" sz="2000" dirty="0" smtClean="0">
                <a:latin typeface="Arial" pitchFamily="34" charset="0"/>
                <a:cs typeface="Arial" pitchFamily="34" charset="0"/>
              </a:rPr>
              <a:t>Second and third give column number</a:t>
            </a:r>
          </a:p>
          <a:p>
            <a:pPr marL="457200" indent="-457200">
              <a:buFont typeface="+mj-lt"/>
              <a:buAutoNum type="arabicPeriod"/>
            </a:pPr>
            <a:r>
              <a:rPr lang="en-US" sz="2000" dirty="0" smtClean="0">
                <a:latin typeface="Arial" pitchFamily="34" charset="0"/>
                <a:cs typeface="Arial" pitchFamily="34" charset="0"/>
              </a:rPr>
              <a:t>Look-up number in specified row and column </a:t>
            </a:r>
          </a:p>
          <a:p>
            <a:pPr marL="457200" indent="-457200">
              <a:buFont typeface="+mj-lt"/>
              <a:buAutoNum type="arabicPeriod"/>
            </a:pPr>
            <a:r>
              <a:rPr lang="en-US" sz="2000" dirty="0" smtClean="0">
                <a:latin typeface="Arial" pitchFamily="34" charset="0"/>
                <a:cs typeface="Arial" pitchFamily="34" charset="0"/>
              </a:rPr>
              <a:t>Covert to Binary</a:t>
            </a:r>
            <a:endParaRPr lang="en-US" sz="2000" dirty="0">
              <a:latin typeface="Arial" pitchFamily="34" charset="0"/>
              <a:cs typeface="Arial" pitchFamily="34" charset="0"/>
            </a:endParaRPr>
          </a:p>
        </p:txBody>
      </p:sp>
      <p:sp>
        <p:nvSpPr>
          <p:cNvPr id="5" name="Rectangle 29"/>
          <p:cNvSpPr>
            <a:spLocks noChangeArrowheads="1"/>
          </p:cNvSpPr>
          <p:nvPr/>
        </p:nvSpPr>
        <p:spPr bwMode="auto">
          <a:xfrm>
            <a:off x="450374" y="2161639"/>
            <a:ext cx="3823651" cy="504825"/>
          </a:xfrm>
          <a:prstGeom prst="rect">
            <a:avLst/>
          </a:prstGeom>
          <a:solidFill>
            <a:srgbClr val="CCE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363538" indent="-363538">
              <a:spcBef>
                <a:spcPct val="50000"/>
              </a:spcBef>
              <a:buSzPct val="150000"/>
            </a:pPr>
            <a:r>
              <a:rPr lang="en-AU" b="1" dirty="0" smtClean="0">
                <a:solidFill>
                  <a:srgbClr val="FF0000"/>
                </a:solidFill>
              </a:rPr>
              <a:t>For  L which is the input to S0 </a:t>
            </a:r>
            <a:endParaRPr lang="en-AU" b="1" dirty="0">
              <a:solidFill>
                <a:srgbClr val="FF0000"/>
              </a:solidFill>
            </a:endParaRPr>
          </a:p>
        </p:txBody>
      </p:sp>
      <p:graphicFrame>
        <p:nvGraphicFramePr>
          <p:cNvPr id="6" name="Table 5"/>
          <p:cNvGraphicFramePr>
            <a:graphicFrameLocks noGrp="1"/>
          </p:cNvGraphicFramePr>
          <p:nvPr>
            <p:extLst>
              <p:ext uri="{D42A27DB-BD31-4B8C-83A1-F6EECF244321}">
                <p14:modId xmlns="" xmlns:p14="http://schemas.microsoft.com/office/powerpoint/2010/main" val="1507546292"/>
              </p:ext>
            </p:extLst>
          </p:nvPr>
        </p:nvGraphicFramePr>
        <p:xfrm>
          <a:off x="4419600" y="2215931"/>
          <a:ext cx="2133600" cy="396240"/>
        </p:xfrm>
        <a:graphic>
          <a:graphicData uri="http://schemas.openxmlformats.org/drawingml/2006/table">
            <a:tbl>
              <a:tblPr firstRow="1" bandRow="1">
                <a:tableStyleId>{5C22544A-7EE6-4342-B048-85BDC9FD1C3A}</a:tableStyleId>
              </a:tblPr>
              <a:tblGrid>
                <a:gridCol w="533400"/>
                <a:gridCol w="533400"/>
                <a:gridCol w="533400"/>
                <a:gridCol w="533400"/>
              </a:tblGrid>
              <a:tr h="370840">
                <a:tc>
                  <a:txBody>
                    <a:bodyPr/>
                    <a:lstStyle/>
                    <a:p>
                      <a:pPr algn="ctr"/>
                      <a:r>
                        <a:rPr lang="en-US" sz="2000" dirty="0" smtClean="0">
                          <a:solidFill>
                            <a:schemeClr val="bg2">
                              <a:lumMod val="10000"/>
                            </a:schemeClr>
                          </a:solidFill>
                        </a:rPr>
                        <a:t>0</a:t>
                      </a:r>
                      <a:endParaRPr lang="en-US" sz="2000" dirty="0">
                        <a:solidFill>
                          <a:schemeClr val="bg2">
                            <a:lumMod val="10000"/>
                          </a:schemeClr>
                        </a:solidFill>
                      </a:endParaRPr>
                    </a:p>
                  </a:txBody>
                  <a:tcPr>
                    <a:solidFill>
                      <a:srgbClr val="FFFF00"/>
                    </a:solidFill>
                  </a:tcPr>
                </a:tc>
                <a:tc>
                  <a:txBody>
                    <a:bodyPr/>
                    <a:lstStyle/>
                    <a:p>
                      <a:pPr algn="ctr"/>
                      <a:r>
                        <a:rPr lang="en-US" sz="2000" dirty="0" smtClean="0">
                          <a:solidFill>
                            <a:schemeClr val="bg2">
                              <a:lumMod val="10000"/>
                            </a:schemeClr>
                          </a:solidFill>
                        </a:rPr>
                        <a:t>1</a:t>
                      </a:r>
                      <a:endParaRPr lang="en-US" sz="2000" dirty="0">
                        <a:solidFill>
                          <a:schemeClr val="bg2">
                            <a:lumMod val="10000"/>
                          </a:schemeClr>
                        </a:solidFill>
                      </a:endParaRPr>
                    </a:p>
                  </a:txBody>
                  <a:tcPr>
                    <a:solidFill>
                      <a:srgbClr val="FFFF00"/>
                    </a:solidFill>
                  </a:tcPr>
                </a:tc>
                <a:tc>
                  <a:txBody>
                    <a:bodyPr/>
                    <a:lstStyle/>
                    <a:p>
                      <a:pPr algn="ctr"/>
                      <a:r>
                        <a:rPr lang="en-US" sz="2000" dirty="0" smtClean="0">
                          <a:solidFill>
                            <a:schemeClr val="bg2">
                              <a:lumMod val="10000"/>
                            </a:schemeClr>
                          </a:solidFill>
                        </a:rPr>
                        <a:t>0</a:t>
                      </a:r>
                      <a:endParaRPr lang="en-US" sz="2000" dirty="0">
                        <a:solidFill>
                          <a:schemeClr val="bg2">
                            <a:lumMod val="10000"/>
                          </a:schemeClr>
                        </a:solidFill>
                      </a:endParaRPr>
                    </a:p>
                  </a:txBody>
                  <a:tcPr>
                    <a:solidFill>
                      <a:srgbClr val="FFFF00"/>
                    </a:solidFill>
                  </a:tcPr>
                </a:tc>
                <a:tc>
                  <a:txBody>
                    <a:bodyPr/>
                    <a:lstStyle/>
                    <a:p>
                      <a:pPr algn="ctr"/>
                      <a:r>
                        <a:rPr lang="en-US" sz="2000" dirty="0" smtClean="0">
                          <a:solidFill>
                            <a:schemeClr val="bg2">
                              <a:lumMod val="10000"/>
                            </a:schemeClr>
                          </a:solidFill>
                        </a:rPr>
                        <a:t>0</a:t>
                      </a:r>
                      <a:endParaRPr lang="en-US" sz="2000" dirty="0">
                        <a:solidFill>
                          <a:schemeClr val="bg2">
                            <a:lumMod val="10000"/>
                          </a:schemeClr>
                        </a:solidFill>
                      </a:endParaRPr>
                    </a:p>
                  </a:txBody>
                  <a:tcPr>
                    <a:solidFill>
                      <a:srgbClr val="FFFF00"/>
                    </a:solidFill>
                  </a:tcPr>
                </a:tc>
              </a:tr>
            </a:tbl>
          </a:graphicData>
        </a:graphic>
      </p:graphicFrame>
      <p:sp>
        <p:nvSpPr>
          <p:cNvPr id="7" name="TextBox 6"/>
          <p:cNvSpPr txBox="1"/>
          <p:nvPr/>
        </p:nvSpPr>
        <p:spPr>
          <a:xfrm>
            <a:off x="762000" y="2819400"/>
            <a:ext cx="6248400" cy="369332"/>
          </a:xfrm>
          <a:prstGeom prst="rect">
            <a:avLst/>
          </a:prstGeom>
          <a:noFill/>
        </p:spPr>
        <p:txBody>
          <a:bodyPr wrap="square" rtlCol="0">
            <a:spAutoFit/>
          </a:bodyPr>
          <a:lstStyle/>
          <a:p>
            <a:r>
              <a:rPr lang="en-US" dirty="0" smtClean="0"/>
              <a:t>Row=00      col=10  (2)   </a:t>
            </a:r>
            <a:r>
              <a:rPr lang="en-US" dirty="0" smtClean="0">
                <a:sym typeface="Wingdings" pitchFamily="2" charset="2"/>
              </a:rPr>
              <a:t> the output of S0=3 ( 11) </a:t>
            </a:r>
            <a:r>
              <a:rPr lang="en-US" dirty="0" smtClean="0"/>
              <a:t>  </a:t>
            </a:r>
            <a:endParaRPr lang="en-US" dirty="0"/>
          </a:p>
        </p:txBody>
      </p:sp>
      <p:sp>
        <p:nvSpPr>
          <p:cNvPr id="8" name="Rectangle 29"/>
          <p:cNvSpPr>
            <a:spLocks noChangeArrowheads="1"/>
          </p:cNvSpPr>
          <p:nvPr/>
        </p:nvSpPr>
        <p:spPr bwMode="auto">
          <a:xfrm>
            <a:off x="602774" y="3188732"/>
            <a:ext cx="3823651" cy="504825"/>
          </a:xfrm>
          <a:prstGeom prst="rect">
            <a:avLst/>
          </a:prstGeom>
          <a:solidFill>
            <a:srgbClr val="CCE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363538" indent="-363538">
              <a:spcBef>
                <a:spcPct val="50000"/>
              </a:spcBef>
              <a:buSzPct val="150000"/>
            </a:pPr>
            <a:r>
              <a:rPr lang="en-AU" b="1" dirty="0" smtClean="0">
                <a:solidFill>
                  <a:srgbClr val="FF0000"/>
                </a:solidFill>
              </a:rPr>
              <a:t>For  R which is the input to S1 </a:t>
            </a:r>
            <a:endParaRPr lang="en-AU" b="1" dirty="0">
              <a:solidFill>
                <a:srgbClr val="FF0000"/>
              </a:solidFill>
            </a:endParaRPr>
          </a:p>
        </p:txBody>
      </p:sp>
      <p:graphicFrame>
        <p:nvGraphicFramePr>
          <p:cNvPr id="9" name="Table 8"/>
          <p:cNvGraphicFramePr>
            <a:graphicFrameLocks noGrp="1"/>
          </p:cNvGraphicFramePr>
          <p:nvPr>
            <p:extLst>
              <p:ext uri="{D42A27DB-BD31-4B8C-83A1-F6EECF244321}">
                <p14:modId xmlns="" xmlns:p14="http://schemas.microsoft.com/office/powerpoint/2010/main" val="936340905"/>
              </p:ext>
            </p:extLst>
          </p:nvPr>
        </p:nvGraphicFramePr>
        <p:xfrm>
          <a:off x="4572000" y="3188732"/>
          <a:ext cx="2133600" cy="396240"/>
        </p:xfrm>
        <a:graphic>
          <a:graphicData uri="http://schemas.openxmlformats.org/drawingml/2006/table">
            <a:tbl>
              <a:tblPr firstRow="1" bandRow="1">
                <a:tableStyleId>{5C22544A-7EE6-4342-B048-85BDC9FD1C3A}</a:tableStyleId>
              </a:tblPr>
              <a:tblGrid>
                <a:gridCol w="533400"/>
                <a:gridCol w="533400"/>
                <a:gridCol w="533400"/>
                <a:gridCol w="533400"/>
              </a:tblGrid>
              <a:tr h="370840">
                <a:tc>
                  <a:txBody>
                    <a:bodyPr/>
                    <a:lstStyle/>
                    <a:p>
                      <a:pPr algn="ctr"/>
                      <a:r>
                        <a:rPr lang="en-US" sz="2000" dirty="0" smtClean="0">
                          <a:solidFill>
                            <a:schemeClr val="bg2">
                              <a:lumMod val="10000"/>
                            </a:schemeClr>
                          </a:solidFill>
                        </a:rPr>
                        <a:t>1</a:t>
                      </a:r>
                      <a:endParaRPr lang="en-US" sz="2000" dirty="0">
                        <a:solidFill>
                          <a:schemeClr val="bg2">
                            <a:lumMod val="10000"/>
                          </a:schemeClr>
                        </a:solidFill>
                      </a:endParaRPr>
                    </a:p>
                  </a:txBody>
                  <a:tcPr>
                    <a:solidFill>
                      <a:srgbClr val="FFFF00"/>
                    </a:solidFill>
                  </a:tcPr>
                </a:tc>
                <a:tc>
                  <a:txBody>
                    <a:bodyPr/>
                    <a:lstStyle/>
                    <a:p>
                      <a:pPr algn="ctr"/>
                      <a:r>
                        <a:rPr lang="en-US" sz="2000" dirty="0" smtClean="0">
                          <a:solidFill>
                            <a:schemeClr val="bg2">
                              <a:lumMod val="10000"/>
                            </a:schemeClr>
                          </a:solidFill>
                        </a:rPr>
                        <a:t>1</a:t>
                      </a:r>
                      <a:endParaRPr lang="en-US" sz="2000" dirty="0">
                        <a:solidFill>
                          <a:schemeClr val="bg2">
                            <a:lumMod val="10000"/>
                          </a:schemeClr>
                        </a:solidFill>
                      </a:endParaRPr>
                    </a:p>
                  </a:txBody>
                  <a:tcPr>
                    <a:solidFill>
                      <a:srgbClr val="FFFF00"/>
                    </a:solidFill>
                  </a:tcPr>
                </a:tc>
                <a:tc>
                  <a:txBody>
                    <a:bodyPr/>
                    <a:lstStyle/>
                    <a:p>
                      <a:pPr algn="ctr"/>
                      <a:r>
                        <a:rPr lang="en-US" sz="2000" dirty="0" smtClean="0">
                          <a:solidFill>
                            <a:schemeClr val="bg2">
                              <a:lumMod val="10000"/>
                            </a:schemeClr>
                          </a:solidFill>
                        </a:rPr>
                        <a:t>1</a:t>
                      </a:r>
                      <a:endParaRPr lang="en-US" sz="2000" dirty="0">
                        <a:solidFill>
                          <a:schemeClr val="bg2">
                            <a:lumMod val="10000"/>
                          </a:schemeClr>
                        </a:solidFill>
                      </a:endParaRPr>
                    </a:p>
                  </a:txBody>
                  <a:tcPr>
                    <a:solidFill>
                      <a:srgbClr val="FFFF00"/>
                    </a:solidFill>
                  </a:tcPr>
                </a:tc>
                <a:tc>
                  <a:txBody>
                    <a:bodyPr/>
                    <a:lstStyle/>
                    <a:p>
                      <a:pPr algn="ctr"/>
                      <a:r>
                        <a:rPr lang="en-US" sz="2000" dirty="0" smtClean="0">
                          <a:solidFill>
                            <a:schemeClr val="bg2">
                              <a:lumMod val="10000"/>
                            </a:schemeClr>
                          </a:solidFill>
                        </a:rPr>
                        <a:t>1</a:t>
                      </a:r>
                      <a:endParaRPr lang="en-US" sz="2000" dirty="0">
                        <a:solidFill>
                          <a:schemeClr val="bg2">
                            <a:lumMod val="10000"/>
                          </a:schemeClr>
                        </a:solidFill>
                      </a:endParaRPr>
                    </a:p>
                  </a:txBody>
                  <a:tcPr>
                    <a:solidFill>
                      <a:srgbClr val="FFFF00"/>
                    </a:solidFill>
                  </a:tcPr>
                </a:tc>
              </a:tr>
            </a:tbl>
          </a:graphicData>
        </a:graphic>
      </p:graphicFrame>
      <p:sp>
        <p:nvSpPr>
          <p:cNvPr id="10" name="TextBox 9"/>
          <p:cNvSpPr txBox="1"/>
          <p:nvPr/>
        </p:nvSpPr>
        <p:spPr>
          <a:xfrm>
            <a:off x="602774" y="3821668"/>
            <a:ext cx="6248400" cy="369332"/>
          </a:xfrm>
          <a:prstGeom prst="rect">
            <a:avLst/>
          </a:prstGeom>
          <a:noFill/>
        </p:spPr>
        <p:txBody>
          <a:bodyPr wrap="square" rtlCol="0">
            <a:spAutoFit/>
          </a:bodyPr>
          <a:lstStyle/>
          <a:p>
            <a:r>
              <a:rPr lang="en-US" dirty="0" smtClean="0"/>
              <a:t>Row=11 (3)      col=11  (3)   </a:t>
            </a:r>
            <a:r>
              <a:rPr lang="en-US" dirty="0" smtClean="0">
                <a:sym typeface="Wingdings" pitchFamily="2" charset="2"/>
              </a:rPr>
              <a:t> the output of S1=3 ( 11) </a:t>
            </a:r>
            <a:r>
              <a:rPr lang="en-US" dirty="0" smtClean="0"/>
              <a:t>  </a:t>
            </a:r>
            <a:endParaRPr lang="en-US" dirty="0"/>
          </a:p>
        </p:txBody>
      </p:sp>
      <p:sp>
        <p:nvSpPr>
          <p:cNvPr id="11" name="Rectangle 29"/>
          <p:cNvSpPr>
            <a:spLocks noChangeArrowheads="1"/>
          </p:cNvSpPr>
          <p:nvPr/>
        </p:nvSpPr>
        <p:spPr bwMode="auto">
          <a:xfrm>
            <a:off x="587535" y="4343400"/>
            <a:ext cx="2460466" cy="504825"/>
          </a:xfrm>
          <a:prstGeom prst="rect">
            <a:avLst/>
          </a:prstGeom>
          <a:solidFill>
            <a:srgbClr val="CCE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363538" indent="-363538">
              <a:spcBef>
                <a:spcPct val="50000"/>
              </a:spcBef>
              <a:buSzPct val="150000"/>
            </a:pPr>
            <a:r>
              <a:rPr lang="en-AU" b="1" dirty="0" smtClean="0">
                <a:solidFill>
                  <a:srgbClr val="FF0000"/>
                </a:solidFill>
              </a:rPr>
              <a:t>The output of S-Box is </a:t>
            </a:r>
            <a:endParaRPr lang="en-AU" b="1" dirty="0">
              <a:solidFill>
                <a:srgbClr val="FF0000"/>
              </a:solidFill>
            </a:endParaRPr>
          </a:p>
        </p:txBody>
      </p:sp>
      <p:graphicFrame>
        <p:nvGraphicFramePr>
          <p:cNvPr id="12" name="Table 11"/>
          <p:cNvGraphicFramePr>
            <a:graphicFrameLocks noGrp="1"/>
          </p:cNvGraphicFramePr>
          <p:nvPr>
            <p:extLst>
              <p:ext uri="{D42A27DB-BD31-4B8C-83A1-F6EECF244321}">
                <p14:modId xmlns="" xmlns:p14="http://schemas.microsoft.com/office/powerpoint/2010/main" val="4026137178"/>
              </p:ext>
            </p:extLst>
          </p:nvPr>
        </p:nvGraphicFramePr>
        <p:xfrm>
          <a:off x="3962400" y="4397692"/>
          <a:ext cx="2133600" cy="396240"/>
        </p:xfrm>
        <a:graphic>
          <a:graphicData uri="http://schemas.openxmlformats.org/drawingml/2006/table">
            <a:tbl>
              <a:tblPr firstRow="1" bandRow="1">
                <a:tableStyleId>{5C22544A-7EE6-4342-B048-85BDC9FD1C3A}</a:tableStyleId>
              </a:tblPr>
              <a:tblGrid>
                <a:gridCol w="533400"/>
                <a:gridCol w="533400"/>
                <a:gridCol w="533400"/>
                <a:gridCol w="533400"/>
              </a:tblGrid>
              <a:tr h="370840">
                <a:tc>
                  <a:txBody>
                    <a:bodyPr/>
                    <a:lstStyle/>
                    <a:p>
                      <a:pPr algn="ctr"/>
                      <a:r>
                        <a:rPr lang="en-US" sz="2000" dirty="0" smtClean="0">
                          <a:solidFill>
                            <a:schemeClr val="bg2">
                              <a:lumMod val="10000"/>
                            </a:schemeClr>
                          </a:solidFill>
                        </a:rPr>
                        <a:t>1</a:t>
                      </a:r>
                      <a:endParaRPr lang="en-US" sz="2000" dirty="0">
                        <a:solidFill>
                          <a:schemeClr val="bg2">
                            <a:lumMod val="10000"/>
                          </a:schemeClr>
                        </a:solidFill>
                      </a:endParaRPr>
                    </a:p>
                  </a:txBody>
                  <a:tcPr>
                    <a:solidFill>
                      <a:srgbClr val="FFFF00"/>
                    </a:solidFill>
                  </a:tcPr>
                </a:tc>
                <a:tc>
                  <a:txBody>
                    <a:bodyPr/>
                    <a:lstStyle/>
                    <a:p>
                      <a:pPr algn="ctr"/>
                      <a:r>
                        <a:rPr lang="en-US" sz="2000" dirty="0" smtClean="0">
                          <a:solidFill>
                            <a:schemeClr val="bg2">
                              <a:lumMod val="10000"/>
                            </a:schemeClr>
                          </a:solidFill>
                        </a:rPr>
                        <a:t>1</a:t>
                      </a:r>
                      <a:endParaRPr lang="en-US" sz="2000" dirty="0">
                        <a:solidFill>
                          <a:schemeClr val="bg2">
                            <a:lumMod val="10000"/>
                          </a:schemeClr>
                        </a:solidFill>
                      </a:endParaRPr>
                    </a:p>
                  </a:txBody>
                  <a:tcPr>
                    <a:solidFill>
                      <a:srgbClr val="FFFF00"/>
                    </a:solidFill>
                  </a:tcPr>
                </a:tc>
                <a:tc>
                  <a:txBody>
                    <a:bodyPr/>
                    <a:lstStyle/>
                    <a:p>
                      <a:pPr algn="ctr"/>
                      <a:r>
                        <a:rPr lang="en-US" sz="2000" dirty="0" smtClean="0">
                          <a:solidFill>
                            <a:schemeClr val="bg2">
                              <a:lumMod val="10000"/>
                            </a:schemeClr>
                          </a:solidFill>
                        </a:rPr>
                        <a:t>1</a:t>
                      </a:r>
                      <a:endParaRPr lang="en-US" sz="2000" dirty="0">
                        <a:solidFill>
                          <a:schemeClr val="bg2">
                            <a:lumMod val="10000"/>
                          </a:schemeClr>
                        </a:solidFill>
                      </a:endParaRPr>
                    </a:p>
                  </a:txBody>
                  <a:tcPr>
                    <a:solidFill>
                      <a:srgbClr val="FFFF00"/>
                    </a:solidFill>
                  </a:tcPr>
                </a:tc>
                <a:tc>
                  <a:txBody>
                    <a:bodyPr/>
                    <a:lstStyle/>
                    <a:p>
                      <a:pPr algn="ctr"/>
                      <a:r>
                        <a:rPr lang="en-US" sz="2000" dirty="0" smtClean="0">
                          <a:solidFill>
                            <a:schemeClr val="bg2">
                              <a:lumMod val="10000"/>
                            </a:schemeClr>
                          </a:solidFill>
                        </a:rPr>
                        <a:t>1</a:t>
                      </a:r>
                      <a:endParaRPr lang="en-US" sz="2000" dirty="0">
                        <a:solidFill>
                          <a:schemeClr val="bg2">
                            <a:lumMod val="10000"/>
                          </a:schemeClr>
                        </a:solidFill>
                      </a:endParaRPr>
                    </a:p>
                  </a:txBody>
                  <a:tcPr>
                    <a:solidFill>
                      <a:srgbClr val="FFFF00"/>
                    </a:solidFill>
                  </a:tcPr>
                </a:tc>
              </a:tr>
            </a:tbl>
          </a:graphicData>
        </a:graphic>
      </p:graphicFrame>
      <p:sp>
        <p:nvSpPr>
          <p:cNvPr id="13" name="Rectangle 29"/>
          <p:cNvSpPr>
            <a:spLocks noChangeArrowheads="1"/>
          </p:cNvSpPr>
          <p:nvPr/>
        </p:nvSpPr>
        <p:spPr bwMode="auto">
          <a:xfrm>
            <a:off x="602774" y="5181600"/>
            <a:ext cx="2460466" cy="504825"/>
          </a:xfrm>
          <a:prstGeom prst="rect">
            <a:avLst/>
          </a:prstGeom>
          <a:solidFill>
            <a:srgbClr val="CCE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363538" indent="-363538">
              <a:spcBef>
                <a:spcPct val="50000"/>
              </a:spcBef>
              <a:buSzPct val="150000"/>
            </a:pPr>
            <a:r>
              <a:rPr lang="en-AU" b="1" dirty="0" smtClean="0">
                <a:solidFill>
                  <a:srgbClr val="FF0000"/>
                </a:solidFill>
              </a:rPr>
              <a:t>Apply Permutation P4 </a:t>
            </a:r>
            <a:endParaRPr lang="en-AU" b="1" dirty="0">
              <a:solidFill>
                <a:srgbClr val="FF0000"/>
              </a:solidFill>
            </a:endParaRPr>
          </a:p>
        </p:txBody>
      </p:sp>
      <p:graphicFrame>
        <p:nvGraphicFramePr>
          <p:cNvPr id="14" name="Group 7"/>
          <p:cNvGraphicFramePr>
            <a:graphicFrameLocks/>
          </p:cNvGraphicFramePr>
          <p:nvPr>
            <p:extLst>
              <p:ext uri="{D42A27DB-BD31-4B8C-83A1-F6EECF244321}">
                <p14:modId xmlns="" xmlns:p14="http://schemas.microsoft.com/office/powerpoint/2010/main" val="3614211718"/>
              </p:ext>
            </p:extLst>
          </p:nvPr>
        </p:nvGraphicFramePr>
        <p:xfrm>
          <a:off x="3886200" y="5068252"/>
          <a:ext cx="2679226" cy="731520"/>
        </p:xfrm>
        <a:graphic>
          <a:graphicData uri="http://schemas.openxmlformats.org/drawingml/2006/table">
            <a:tbl>
              <a:tblPr/>
              <a:tblGrid>
                <a:gridCol w="669807"/>
                <a:gridCol w="669806"/>
                <a:gridCol w="669807"/>
                <a:gridCol w="669806"/>
              </a:tblGrid>
              <a:tr h="243920">
                <a:tc gridSpan="4">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dirty="0" smtClean="0">
                          <a:ln>
                            <a:noFill/>
                          </a:ln>
                          <a:solidFill>
                            <a:srgbClr val="0000FF"/>
                          </a:solidFill>
                          <a:effectLst/>
                          <a:latin typeface="Arial" charset="0"/>
                        </a:rPr>
                        <a:t>P4</a:t>
                      </a:r>
                      <a:endParaRPr kumimoji="0" lang="en-GB" sz="1800" b="1" i="0" u="none" strike="noStrike" cap="none" normalizeH="0" baseline="0" dirty="0" smtClean="0">
                        <a:ln>
                          <a:noFill/>
                        </a:ln>
                        <a:solidFill>
                          <a:srgbClr val="0000FF"/>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43920">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rPr>
                        <a:t>2</a:t>
                      </a:r>
                      <a:endParaRPr kumimoji="0" lang="en-GB" sz="1800" b="1" i="0" u="none" strike="noStrike" cap="none" normalizeH="0" baseline="0" smtClean="0">
                        <a:ln>
                          <a:noFill/>
                        </a:ln>
                        <a:solidFill>
                          <a:srgbClr val="FF0000"/>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rPr>
                        <a:t>4</a:t>
                      </a:r>
                      <a:endParaRPr kumimoji="0" lang="en-GB" sz="1800" b="1" i="0" u="none" strike="noStrike" cap="none" normalizeH="0" baseline="0" smtClean="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rPr>
                        <a:t>3</a:t>
                      </a:r>
                      <a:endParaRPr kumimoji="0" lang="en-GB" sz="1800" b="1" i="0" u="none" strike="noStrike" cap="none" normalizeH="0" baseline="0" smtClean="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1</a:t>
                      </a:r>
                      <a:endParaRPr kumimoji="0" lang="en-GB" sz="1800" b="1" i="0" u="none" strike="noStrike" cap="none" normalizeH="0" baseline="0" dirty="0" smtClean="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r>
            </a:tbl>
          </a:graphicData>
        </a:graphic>
      </p:graphicFrame>
      <p:graphicFrame>
        <p:nvGraphicFramePr>
          <p:cNvPr id="15" name="Table 14"/>
          <p:cNvGraphicFramePr>
            <a:graphicFrameLocks noGrp="1"/>
          </p:cNvGraphicFramePr>
          <p:nvPr>
            <p:extLst>
              <p:ext uri="{D42A27DB-BD31-4B8C-83A1-F6EECF244321}">
                <p14:modId xmlns="" xmlns:p14="http://schemas.microsoft.com/office/powerpoint/2010/main" val="2676183549"/>
              </p:ext>
            </p:extLst>
          </p:nvPr>
        </p:nvGraphicFramePr>
        <p:xfrm>
          <a:off x="4114800" y="5943600"/>
          <a:ext cx="2133600" cy="396240"/>
        </p:xfrm>
        <a:graphic>
          <a:graphicData uri="http://schemas.openxmlformats.org/drawingml/2006/table">
            <a:tbl>
              <a:tblPr firstRow="1" bandRow="1">
                <a:tableStyleId>{5C22544A-7EE6-4342-B048-85BDC9FD1C3A}</a:tableStyleId>
              </a:tblPr>
              <a:tblGrid>
                <a:gridCol w="533400"/>
                <a:gridCol w="533400"/>
                <a:gridCol w="533400"/>
                <a:gridCol w="533400"/>
              </a:tblGrid>
              <a:tr h="370840">
                <a:tc>
                  <a:txBody>
                    <a:bodyPr/>
                    <a:lstStyle/>
                    <a:p>
                      <a:pPr algn="ctr"/>
                      <a:r>
                        <a:rPr lang="en-US" sz="2000" dirty="0" smtClean="0">
                          <a:solidFill>
                            <a:schemeClr val="bg2">
                              <a:lumMod val="10000"/>
                            </a:schemeClr>
                          </a:solidFill>
                        </a:rPr>
                        <a:t>1</a:t>
                      </a:r>
                      <a:endParaRPr lang="en-US" sz="2000" dirty="0">
                        <a:solidFill>
                          <a:schemeClr val="bg2">
                            <a:lumMod val="10000"/>
                          </a:schemeClr>
                        </a:solidFill>
                      </a:endParaRPr>
                    </a:p>
                  </a:txBody>
                  <a:tcPr>
                    <a:solidFill>
                      <a:srgbClr val="FFFF00"/>
                    </a:solidFill>
                  </a:tcPr>
                </a:tc>
                <a:tc>
                  <a:txBody>
                    <a:bodyPr/>
                    <a:lstStyle/>
                    <a:p>
                      <a:pPr algn="ctr"/>
                      <a:r>
                        <a:rPr lang="en-US" sz="2000" dirty="0" smtClean="0">
                          <a:solidFill>
                            <a:schemeClr val="bg2">
                              <a:lumMod val="10000"/>
                            </a:schemeClr>
                          </a:solidFill>
                        </a:rPr>
                        <a:t>1</a:t>
                      </a:r>
                      <a:endParaRPr lang="en-US" sz="2000" dirty="0">
                        <a:solidFill>
                          <a:schemeClr val="bg2">
                            <a:lumMod val="10000"/>
                          </a:schemeClr>
                        </a:solidFill>
                      </a:endParaRPr>
                    </a:p>
                  </a:txBody>
                  <a:tcPr>
                    <a:solidFill>
                      <a:srgbClr val="FFFF00"/>
                    </a:solidFill>
                  </a:tcPr>
                </a:tc>
                <a:tc>
                  <a:txBody>
                    <a:bodyPr/>
                    <a:lstStyle/>
                    <a:p>
                      <a:pPr algn="ctr"/>
                      <a:r>
                        <a:rPr lang="en-US" sz="2000" dirty="0" smtClean="0">
                          <a:solidFill>
                            <a:schemeClr val="bg2">
                              <a:lumMod val="10000"/>
                            </a:schemeClr>
                          </a:solidFill>
                        </a:rPr>
                        <a:t>1</a:t>
                      </a:r>
                      <a:endParaRPr lang="en-US" sz="2000" dirty="0">
                        <a:solidFill>
                          <a:schemeClr val="bg2">
                            <a:lumMod val="10000"/>
                          </a:schemeClr>
                        </a:solidFill>
                      </a:endParaRPr>
                    </a:p>
                  </a:txBody>
                  <a:tcPr>
                    <a:solidFill>
                      <a:srgbClr val="FFFF00"/>
                    </a:solidFill>
                  </a:tcPr>
                </a:tc>
                <a:tc>
                  <a:txBody>
                    <a:bodyPr/>
                    <a:lstStyle/>
                    <a:p>
                      <a:pPr algn="ctr"/>
                      <a:r>
                        <a:rPr lang="en-US" sz="2000" dirty="0" smtClean="0">
                          <a:solidFill>
                            <a:schemeClr val="bg2">
                              <a:lumMod val="10000"/>
                            </a:schemeClr>
                          </a:solidFill>
                        </a:rPr>
                        <a:t>1</a:t>
                      </a:r>
                      <a:endParaRPr lang="en-US" sz="2000" dirty="0">
                        <a:solidFill>
                          <a:schemeClr val="bg2">
                            <a:lumMod val="10000"/>
                          </a:schemeClr>
                        </a:solidFill>
                      </a:endParaRPr>
                    </a:p>
                  </a:txBody>
                  <a:tcPr>
                    <a:solidFill>
                      <a:srgbClr val="FFFF00"/>
                    </a:solidFill>
                  </a:tcPr>
                </a:tc>
              </a:tr>
            </a:tbl>
          </a:graphicData>
        </a:graphic>
      </p:graphicFrame>
      <p:sp>
        <p:nvSpPr>
          <p:cNvPr id="16" name="Rectangle 29"/>
          <p:cNvSpPr>
            <a:spLocks noChangeArrowheads="1"/>
          </p:cNvSpPr>
          <p:nvPr/>
        </p:nvSpPr>
        <p:spPr bwMode="auto">
          <a:xfrm>
            <a:off x="587534" y="5854065"/>
            <a:ext cx="2917665" cy="504825"/>
          </a:xfrm>
          <a:prstGeom prst="rect">
            <a:avLst/>
          </a:prstGeom>
          <a:solidFill>
            <a:srgbClr val="CCE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363538" indent="-363538">
              <a:spcBef>
                <a:spcPct val="50000"/>
              </a:spcBef>
              <a:buSzPct val="150000"/>
            </a:pPr>
            <a:r>
              <a:rPr lang="en-AU" b="1" dirty="0" smtClean="0">
                <a:solidFill>
                  <a:srgbClr val="FF0000"/>
                </a:solidFill>
              </a:rPr>
              <a:t>The output of F Function</a:t>
            </a:r>
            <a:endParaRPr lang="en-AU" b="1" dirty="0">
              <a:solidFill>
                <a:srgbClr val="FF0000"/>
              </a:solidFill>
            </a:endParaRPr>
          </a:p>
        </p:txBody>
      </p:sp>
    </p:spTree>
    <p:extLst>
      <p:ext uri="{BB962C8B-B14F-4D97-AF65-F5344CB8AC3E}">
        <p14:creationId xmlns="" xmlns:p14="http://schemas.microsoft.com/office/powerpoint/2010/main" val="20828536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612775" y="304800"/>
            <a:ext cx="7920038" cy="504825"/>
          </a:xfrm>
          <a:prstGeom prst="rect">
            <a:avLst/>
          </a:prstGeom>
          <a:solidFill>
            <a:srgbClr val="CCE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363538" indent="-363538" algn="ctr">
              <a:spcBef>
                <a:spcPct val="50000"/>
              </a:spcBef>
              <a:buSzPct val="150000"/>
            </a:pPr>
            <a:r>
              <a:rPr lang="en-AU" sz="2400" b="1" dirty="0">
                <a:solidFill>
                  <a:srgbClr val="FF0000"/>
                </a:solidFill>
              </a:rPr>
              <a:t>The Function </a:t>
            </a:r>
            <a:r>
              <a:rPr lang="en-AU" sz="2400" b="1" i="1" dirty="0" err="1">
                <a:solidFill>
                  <a:srgbClr val="FF0000"/>
                </a:solidFill>
              </a:rPr>
              <a:t>f</a:t>
            </a:r>
            <a:r>
              <a:rPr lang="en-AU" sz="2400" b="1" i="1" baseline="-30000" dirty="0" err="1">
                <a:solidFill>
                  <a:srgbClr val="FF0000"/>
                </a:solidFill>
              </a:rPr>
              <a:t>K</a:t>
            </a:r>
            <a:r>
              <a:rPr lang="en-AU" sz="2400" b="1" dirty="0">
                <a:solidFill>
                  <a:srgbClr val="FF0000"/>
                </a:solidFill>
              </a:rPr>
              <a:t> </a:t>
            </a:r>
          </a:p>
        </p:txBody>
      </p:sp>
      <p:graphicFrame>
        <p:nvGraphicFramePr>
          <p:cNvPr id="3" name="Object 2"/>
          <p:cNvGraphicFramePr>
            <a:graphicFrameLocks noChangeAspect="1"/>
          </p:cNvGraphicFramePr>
          <p:nvPr>
            <p:extLst>
              <p:ext uri="{D42A27DB-BD31-4B8C-83A1-F6EECF244321}">
                <p14:modId xmlns="" xmlns:p14="http://schemas.microsoft.com/office/powerpoint/2010/main" val="3257741673"/>
              </p:ext>
            </p:extLst>
          </p:nvPr>
        </p:nvGraphicFramePr>
        <p:xfrm>
          <a:off x="2505869" y="914400"/>
          <a:ext cx="4133850" cy="633412"/>
        </p:xfrm>
        <a:graphic>
          <a:graphicData uri="http://schemas.openxmlformats.org/presentationml/2006/ole">
            <p:oleObj spid="_x0000_s5192" name="Equation" r:id="rId3" imgW="1905000" imgH="292100" progId="Equation.3">
              <p:embed/>
            </p:oleObj>
          </a:graphicData>
        </a:graphic>
      </p:graphicFrame>
      <p:sp>
        <p:nvSpPr>
          <p:cNvPr id="4" name="Rectangle 29"/>
          <p:cNvSpPr>
            <a:spLocks noChangeArrowheads="1"/>
          </p:cNvSpPr>
          <p:nvPr/>
        </p:nvSpPr>
        <p:spPr bwMode="auto">
          <a:xfrm>
            <a:off x="838199" y="1576387"/>
            <a:ext cx="2917665" cy="504825"/>
          </a:xfrm>
          <a:prstGeom prst="rect">
            <a:avLst/>
          </a:prstGeom>
          <a:solidFill>
            <a:srgbClr val="CCE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363538" indent="-363538">
              <a:spcBef>
                <a:spcPct val="50000"/>
              </a:spcBef>
              <a:buSzPct val="150000"/>
            </a:pPr>
            <a:r>
              <a:rPr lang="en-AU" b="1" dirty="0" smtClean="0">
                <a:solidFill>
                  <a:srgbClr val="FF0000"/>
                </a:solidFill>
              </a:rPr>
              <a:t>The output of F Function</a:t>
            </a:r>
            <a:endParaRPr lang="en-AU" b="1" dirty="0">
              <a:solidFill>
                <a:srgbClr val="FF0000"/>
              </a:solidFill>
            </a:endParaRPr>
          </a:p>
        </p:txBody>
      </p:sp>
      <p:graphicFrame>
        <p:nvGraphicFramePr>
          <p:cNvPr id="5" name="Table 4"/>
          <p:cNvGraphicFramePr>
            <a:graphicFrameLocks noGrp="1"/>
          </p:cNvGraphicFramePr>
          <p:nvPr>
            <p:extLst>
              <p:ext uri="{D42A27DB-BD31-4B8C-83A1-F6EECF244321}">
                <p14:modId xmlns="" xmlns:p14="http://schemas.microsoft.com/office/powerpoint/2010/main" val="3520962229"/>
              </p:ext>
            </p:extLst>
          </p:nvPr>
        </p:nvGraphicFramePr>
        <p:xfrm>
          <a:off x="4038600" y="1630679"/>
          <a:ext cx="2133600" cy="396240"/>
        </p:xfrm>
        <a:graphic>
          <a:graphicData uri="http://schemas.openxmlformats.org/drawingml/2006/table">
            <a:tbl>
              <a:tblPr firstRow="1" bandRow="1">
                <a:tableStyleId>{5C22544A-7EE6-4342-B048-85BDC9FD1C3A}</a:tableStyleId>
              </a:tblPr>
              <a:tblGrid>
                <a:gridCol w="533400"/>
                <a:gridCol w="533400"/>
                <a:gridCol w="533400"/>
                <a:gridCol w="533400"/>
              </a:tblGrid>
              <a:tr h="370840">
                <a:tc>
                  <a:txBody>
                    <a:bodyPr/>
                    <a:lstStyle/>
                    <a:p>
                      <a:pPr algn="ctr"/>
                      <a:r>
                        <a:rPr lang="en-US" sz="2000" dirty="0" smtClean="0">
                          <a:solidFill>
                            <a:schemeClr val="bg2">
                              <a:lumMod val="10000"/>
                            </a:schemeClr>
                          </a:solidFill>
                        </a:rPr>
                        <a:t>1</a:t>
                      </a:r>
                      <a:endParaRPr lang="en-US" sz="2000" dirty="0">
                        <a:solidFill>
                          <a:schemeClr val="bg2">
                            <a:lumMod val="10000"/>
                          </a:schemeClr>
                        </a:solidFill>
                      </a:endParaRPr>
                    </a:p>
                  </a:txBody>
                  <a:tcPr>
                    <a:solidFill>
                      <a:srgbClr val="FFFF00"/>
                    </a:solidFill>
                  </a:tcPr>
                </a:tc>
                <a:tc>
                  <a:txBody>
                    <a:bodyPr/>
                    <a:lstStyle/>
                    <a:p>
                      <a:pPr algn="ctr"/>
                      <a:r>
                        <a:rPr lang="en-US" sz="2000" dirty="0" smtClean="0">
                          <a:solidFill>
                            <a:schemeClr val="bg2">
                              <a:lumMod val="10000"/>
                            </a:schemeClr>
                          </a:solidFill>
                        </a:rPr>
                        <a:t>1</a:t>
                      </a:r>
                      <a:endParaRPr lang="en-US" sz="2000" dirty="0">
                        <a:solidFill>
                          <a:schemeClr val="bg2">
                            <a:lumMod val="10000"/>
                          </a:schemeClr>
                        </a:solidFill>
                      </a:endParaRPr>
                    </a:p>
                  </a:txBody>
                  <a:tcPr>
                    <a:solidFill>
                      <a:srgbClr val="FFFF00"/>
                    </a:solidFill>
                  </a:tcPr>
                </a:tc>
                <a:tc>
                  <a:txBody>
                    <a:bodyPr/>
                    <a:lstStyle/>
                    <a:p>
                      <a:pPr algn="ctr"/>
                      <a:r>
                        <a:rPr lang="en-US" sz="2000" dirty="0" smtClean="0">
                          <a:solidFill>
                            <a:schemeClr val="bg2">
                              <a:lumMod val="10000"/>
                            </a:schemeClr>
                          </a:solidFill>
                        </a:rPr>
                        <a:t>1</a:t>
                      </a:r>
                      <a:endParaRPr lang="en-US" sz="2000" dirty="0">
                        <a:solidFill>
                          <a:schemeClr val="bg2">
                            <a:lumMod val="10000"/>
                          </a:schemeClr>
                        </a:solidFill>
                      </a:endParaRPr>
                    </a:p>
                  </a:txBody>
                  <a:tcPr>
                    <a:solidFill>
                      <a:srgbClr val="FFFF00"/>
                    </a:solidFill>
                  </a:tcPr>
                </a:tc>
                <a:tc>
                  <a:txBody>
                    <a:bodyPr/>
                    <a:lstStyle/>
                    <a:p>
                      <a:pPr algn="ctr"/>
                      <a:r>
                        <a:rPr lang="en-US" sz="2000" dirty="0" smtClean="0">
                          <a:solidFill>
                            <a:schemeClr val="bg2">
                              <a:lumMod val="10000"/>
                            </a:schemeClr>
                          </a:solidFill>
                        </a:rPr>
                        <a:t>1</a:t>
                      </a:r>
                      <a:endParaRPr lang="en-US" sz="2000" dirty="0">
                        <a:solidFill>
                          <a:schemeClr val="bg2">
                            <a:lumMod val="10000"/>
                          </a:schemeClr>
                        </a:solidFill>
                      </a:endParaRPr>
                    </a:p>
                  </a:txBody>
                  <a:tcPr>
                    <a:solidFill>
                      <a:srgbClr val="FFFF00"/>
                    </a:solidFill>
                  </a:tcPr>
                </a:tc>
              </a:tr>
            </a:tbl>
          </a:graphicData>
        </a:graphic>
      </p:graphicFrame>
      <p:sp>
        <p:nvSpPr>
          <p:cNvPr id="6" name="Rectangle 29"/>
          <p:cNvSpPr>
            <a:spLocks noChangeArrowheads="1"/>
          </p:cNvSpPr>
          <p:nvPr/>
        </p:nvSpPr>
        <p:spPr bwMode="auto">
          <a:xfrm>
            <a:off x="838199" y="2316480"/>
            <a:ext cx="2917665" cy="731520"/>
          </a:xfrm>
          <a:prstGeom prst="rect">
            <a:avLst/>
          </a:prstGeom>
          <a:solidFill>
            <a:srgbClr val="CCE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363538" indent="-363538">
              <a:spcBef>
                <a:spcPct val="50000"/>
              </a:spcBef>
              <a:buSzPct val="150000"/>
            </a:pPr>
            <a:r>
              <a:rPr lang="en-AU" b="1" dirty="0" smtClean="0">
                <a:solidFill>
                  <a:srgbClr val="FF0000"/>
                </a:solidFill>
              </a:rPr>
              <a:t>L ( The leftmost 4-bits of IP</a:t>
            </a:r>
          </a:p>
          <a:p>
            <a:pPr marL="363538" indent="-363538">
              <a:spcBef>
                <a:spcPct val="50000"/>
              </a:spcBef>
              <a:buSzPct val="150000"/>
            </a:pPr>
            <a:r>
              <a:rPr lang="en-AU" b="1" dirty="0" smtClean="0">
                <a:solidFill>
                  <a:srgbClr val="FF0000"/>
                </a:solidFill>
              </a:rPr>
              <a:t>Output)</a:t>
            </a:r>
            <a:endParaRPr lang="en-AU" b="1" dirty="0">
              <a:solidFill>
                <a:srgbClr val="FF0000"/>
              </a:solidFill>
            </a:endParaRPr>
          </a:p>
        </p:txBody>
      </p:sp>
      <p:graphicFrame>
        <p:nvGraphicFramePr>
          <p:cNvPr id="7" name="Table 6"/>
          <p:cNvGraphicFramePr>
            <a:graphicFrameLocks noGrp="1"/>
          </p:cNvGraphicFramePr>
          <p:nvPr>
            <p:extLst>
              <p:ext uri="{D42A27DB-BD31-4B8C-83A1-F6EECF244321}">
                <p14:modId xmlns="" xmlns:p14="http://schemas.microsoft.com/office/powerpoint/2010/main" val="648935437"/>
              </p:ext>
            </p:extLst>
          </p:nvPr>
        </p:nvGraphicFramePr>
        <p:xfrm>
          <a:off x="4060698" y="2651760"/>
          <a:ext cx="2133600" cy="396240"/>
        </p:xfrm>
        <a:graphic>
          <a:graphicData uri="http://schemas.openxmlformats.org/drawingml/2006/table">
            <a:tbl>
              <a:tblPr firstRow="1" bandRow="1">
                <a:tableStyleId>{5C22544A-7EE6-4342-B048-85BDC9FD1C3A}</a:tableStyleId>
              </a:tblPr>
              <a:tblGrid>
                <a:gridCol w="533400"/>
                <a:gridCol w="533400"/>
                <a:gridCol w="533400"/>
                <a:gridCol w="533400"/>
              </a:tblGrid>
              <a:tr h="370840">
                <a:tc>
                  <a:txBody>
                    <a:bodyPr/>
                    <a:lstStyle/>
                    <a:p>
                      <a:pPr algn="ctr"/>
                      <a:r>
                        <a:rPr lang="en-US" sz="2000" dirty="0" smtClean="0">
                          <a:solidFill>
                            <a:schemeClr val="bg2">
                              <a:lumMod val="10000"/>
                            </a:schemeClr>
                          </a:solidFill>
                        </a:rPr>
                        <a:t>1</a:t>
                      </a:r>
                      <a:endParaRPr lang="en-US" sz="2000" dirty="0">
                        <a:solidFill>
                          <a:schemeClr val="bg2">
                            <a:lumMod val="10000"/>
                          </a:schemeClr>
                        </a:solidFill>
                      </a:endParaRPr>
                    </a:p>
                  </a:txBody>
                  <a:tcPr>
                    <a:solidFill>
                      <a:srgbClr val="FFFF00"/>
                    </a:solidFill>
                  </a:tcPr>
                </a:tc>
                <a:tc>
                  <a:txBody>
                    <a:bodyPr/>
                    <a:lstStyle/>
                    <a:p>
                      <a:pPr algn="ctr"/>
                      <a:r>
                        <a:rPr lang="en-US" sz="2000" dirty="0" smtClean="0">
                          <a:solidFill>
                            <a:schemeClr val="bg2">
                              <a:lumMod val="10000"/>
                            </a:schemeClr>
                          </a:solidFill>
                        </a:rPr>
                        <a:t>0</a:t>
                      </a:r>
                      <a:endParaRPr lang="en-US" sz="2000" dirty="0">
                        <a:solidFill>
                          <a:schemeClr val="bg2">
                            <a:lumMod val="10000"/>
                          </a:schemeClr>
                        </a:solidFill>
                      </a:endParaRPr>
                    </a:p>
                  </a:txBody>
                  <a:tcPr>
                    <a:solidFill>
                      <a:srgbClr val="FFFF00"/>
                    </a:solidFill>
                  </a:tcPr>
                </a:tc>
                <a:tc>
                  <a:txBody>
                    <a:bodyPr/>
                    <a:lstStyle/>
                    <a:p>
                      <a:pPr algn="ctr"/>
                      <a:r>
                        <a:rPr lang="en-US" sz="2000" dirty="0" smtClean="0">
                          <a:solidFill>
                            <a:schemeClr val="bg2">
                              <a:lumMod val="10000"/>
                            </a:schemeClr>
                          </a:solidFill>
                        </a:rPr>
                        <a:t>1</a:t>
                      </a:r>
                      <a:endParaRPr lang="en-US" sz="2000" dirty="0">
                        <a:solidFill>
                          <a:schemeClr val="bg2">
                            <a:lumMod val="10000"/>
                          </a:schemeClr>
                        </a:solidFill>
                      </a:endParaRPr>
                    </a:p>
                  </a:txBody>
                  <a:tcPr>
                    <a:solidFill>
                      <a:srgbClr val="FFFF00"/>
                    </a:solidFill>
                  </a:tcPr>
                </a:tc>
                <a:tc>
                  <a:txBody>
                    <a:bodyPr/>
                    <a:lstStyle/>
                    <a:p>
                      <a:pPr algn="ctr"/>
                      <a:r>
                        <a:rPr lang="en-US" sz="2000" dirty="0" smtClean="0">
                          <a:solidFill>
                            <a:schemeClr val="bg2">
                              <a:lumMod val="10000"/>
                            </a:schemeClr>
                          </a:solidFill>
                        </a:rPr>
                        <a:t>1</a:t>
                      </a:r>
                      <a:endParaRPr lang="en-US" sz="2000" dirty="0">
                        <a:solidFill>
                          <a:schemeClr val="bg2">
                            <a:lumMod val="10000"/>
                          </a:schemeClr>
                        </a:solidFill>
                      </a:endParaRPr>
                    </a:p>
                  </a:txBody>
                  <a:tcPr>
                    <a:solidFill>
                      <a:srgbClr val="FFFF00"/>
                    </a:solidFill>
                  </a:tcPr>
                </a:tc>
              </a:tr>
            </a:tbl>
          </a:graphicData>
        </a:graphic>
      </p:graphicFrame>
      <p:sp>
        <p:nvSpPr>
          <p:cNvPr id="8" name="Oval 7"/>
          <p:cNvSpPr/>
          <p:nvPr/>
        </p:nvSpPr>
        <p:spPr>
          <a:xfrm>
            <a:off x="4802886" y="2118050"/>
            <a:ext cx="324612" cy="383524"/>
          </a:xfrm>
          <a:prstGeom prst="ellipse">
            <a:avLst/>
          </a:prstGeom>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4802886" y="2300930"/>
            <a:ext cx="324612" cy="0"/>
          </a:xfrm>
          <a:prstGeom prst="line">
            <a:avLst/>
          </a:prstGeom>
          <a:ln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953000" y="2081212"/>
            <a:ext cx="12192" cy="38352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1" name="Down Arrow 10"/>
          <p:cNvSpPr/>
          <p:nvPr/>
        </p:nvSpPr>
        <p:spPr>
          <a:xfrm>
            <a:off x="4975098" y="3122569"/>
            <a:ext cx="304800" cy="457200"/>
          </a:xfrm>
          <a:prstGeom prst="downArrow">
            <a:avLst/>
          </a:prstGeom>
          <a:solidFill>
            <a:srgbClr val="FF00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2" name="Table 11"/>
          <p:cNvGraphicFramePr>
            <a:graphicFrameLocks noGrp="1"/>
          </p:cNvGraphicFramePr>
          <p:nvPr>
            <p:extLst>
              <p:ext uri="{D42A27DB-BD31-4B8C-83A1-F6EECF244321}">
                <p14:modId xmlns="" xmlns:p14="http://schemas.microsoft.com/office/powerpoint/2010/main" val="1630672297"/>
              </p:ext>
            </p:extLst>
          </p:nvPr>
        </p:nvGraphicFramePr>
        <p:xfrm>
          <a:off x="4060698" y="3579769"/>
          <a:ext cx="2133600" cy="396240"/>
        </p:xfrm>
        <a:graphic>
          <a:graphicData uri="http://schemas.openxmlformats.org/drawingml/2006/table">
            <a:tbl>
              <a:tblPr firstRow="1" bandRow="1">
                <a:tableStyleId>{5C22544A-7EE6-4342-B048-85BDC9FD1C3A}</a:tableStyleId>
              </a:tblPr>
              <a:tblGrid>
                <a:gridCol w="533400"/>
                <a:gridCol w="533400"/>
                <a:gridCol w="533400"/>
                <a:gridCol w="533400"/>
              </a:tblGrid>
              <a:tr h="370840">
                <a:tc>
                  <a:txBody>
                    <a:bodyPr/>
                    <a:lstStyle/>
                    <a:p>
                      <a:pPr algn="ctr"/>
                      <a:r>
                        <a:rPr lang="en-US" sz="2000" dirty="0" smtClean="0">
                          <a:solidFill>
                            <a:schemeClr val="bg2">
                              <a:lumMod val="10000"/>
                            </a:schemeClr>
                          </a:solidFill>
                        </a:rPr>
                        <a:t>0</a:t>
                      </a:r>
                      <a:endParaRPr lang="en-US" sz="2000" dirty="0">
                        <a:solidFill>
                          <a:schemeClr val="bg2">
                            <a:lumMod val="10000"/>
                          </a:schemeClr>
                        </a:solidFill>
                      </a:endParaRPr>
                    </a:p>
                  </a:txBody>
                  <a:tcPr>
                    <a:solidFill>
                      <a:schemeClr val="tx1">
                        <a:lumMod val="40000"/>
                        <a:lumOff val="60000"/>
                      </a:schemeClr>
                    </a:solidFill>
                  </a:tcPr>
                </a:tc>
                <a:tc>
                  <a:txBody>
                    <a:bodyPr/>
                    <a:lstStyle/>
                    <a:p>
                      <a:pPr algn="ctr"/>
                      <a:r>
                        <a:rPr lang="en-US" sz="2000" dirty="0" smtClean="0">
                          <a:solidFill>
                            <a:schemeClr val="bg2">
                              <a:lumMod val="10000"/>
                            </a:schemeClr>
                          </a:solidFill>
                        </a:rPr>
                        <a:t>1</a:t>
                      </a:r>
                      <a:endParaRPr lang="en-US" sz="2000" dirty="0">
                        <a:solidFill>
                          <a:schemeClr val="bg2">
                            <a:lumMod val="10000"/>
                          </a:schemeClr>
                        </a:solidFill>
                      </a:endParaRPr>
                    </a:p>
                  </a:txBody>
                  <a:tcPr>
                    <a:solidFill>
                      <a:schemeClr val="tx1">
                        <a:lumMod val="40000"/>
                        <a:lumOff val="60000"/>
                      </a:schemeClr>
                    </a:solidFill>
                  </a:tcPr>
                </a:tc>
                <a:tc>
                  <a:txBody>
                    <a:bodyPr/>
                    <a:lstStyle/>
                    <a:p>
                      <a:pPr algn="ctr"/>
                      <a:r>
                        <a:rPr lang="en-US" sz="2000" dirty="0" smtClean="0">
                          <a:solidFill>
                            <a:schemeClr val="bg2">
                              <a:lumMod val="10000"/>
                            </a:schemeClr>
                          </a:solidFill>
                        </a:rPr>
                        <a:t>0</a:t>
                      </a:r>
                      <a:endParaRPr lang="en-US" sz="2000" dirty="0">
                        <a:solidFill>
                          <a:schemeClr val="bg2">
                            <a:lumMod val="10000"/>
                          </a:schemeClr>
                        </a:solidFill>
                      </a:endParaRPr>
                    </a:p>
                  </a:txBody>
                  <a:tcPr>
                    <a:solidFill>
                      <a:schemeClr val="tx1">
                        <a:lumMod val="40000"/>
                        <a:lumOff val="60000"/>
                      </a:schemeClr>
                    </a:solidFill>
                  </a:tcPr>
                </a:tc>
                <a:tc>
                  <a:txBody>
                    <a:bodyPr/>
                    <a:lstStyle/>
                    <a:p>
                      <a:pPr algn="ctr"/>
                      <a:r>
                        <a:rPr lang="en-US" sz="2000" dirty="0" smtClean="0">
                          <a:solidFill>
                            <a:schemeClr val="bg2">
                              <a:lumMod val="10000"/>
                            </a:schemeClr>
                          </a:solidFill>
                        </a:rPr>
                        <a:t>0</a:t>
                      </a:r>
                      <a:endParaRPr lang="en-US" sz="2000" dirty="0">
                        <a:solidFill>
                          <a:schemeClr val="bg2">
                            <a:lumMod val="10000"/>
                          </a:schemeClr>
                        </a:solidFill>
                      </a:endParaRPr>
                    </a:p>
                  </a:txBody>
                  <a:tcPr>
                    <a:solidFill>
                      <a:schemeClr val="tx1">
                        <a:lumMod val="40000"/>
                        <a:lumOff val="60000"/>
                      </a:schemeClr>
                    </a:solidFill>
                  </a:tcPr>
                </a:tc>
              </a:tr>
            </a:tbl>
          </a:graphicData>
        </a:graphic>
      </p:graphicFrame>
      <p:sp>
        <p:nvSpPr>
          <p:cNvPr id="13" name="Rectangle 29"/>
          <p:cNvSpPr>
            <a:spLocks noChangeArrowheads="1"/>
          </p:cNvSpPr>
          <p:nvPr/>
        </p:nvSpPr>
        <p:spPr bwMode="auto">
          <a:xfrm>
            <a:off x="838198" y="3579769"/>
            <a:ext cx="2917665" cy="365760"/>
          </a:xfrm>
          <a:prstGeom prst="rect">
            <a:avLst/>
          </a:prstGeom>
          <a:solidFill>
            <a:srgbClr val="CCE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363538" indent="-363538">
              <a:spcBef>
                <a:spcPct val="50000"/>
              </a:spcBef>
              <a:buSzPct val="150000"/>
            </a:pPr>
            <a:r>
              <a:rPr lang="en-AU" b="1" dirty="0" smtClean="0">
                <a:solidFill>
                  <a:srgbClr val="FF0000"/>
                </a:solidFill>
              </a:rPr>
              <a:t>L </a:t>
            </a:r>
            <a:r>
              <a:rPr lang="en-AU" b="1" dirty="0" err="1" smtClean="0">
                <a:solidFill>
                  <a:srgbClr val="FF0000"/>
                </a:solidFill>
              </a:rPr>
              <a:t>Xor</a:t>
            </a:r>
            <a:r>
              <a:rPr lang="en-AU" b="1" dirty="0" smtClean="0">
                <a:solidFill>
                  <a:srgbClr val="FF0000"/>
                </a:solidFill>
              </a:rPr>
              <a:t> output of F</a:t>
            </a:r>
            <a:endParaRPr lang="en-AU" b="1" dirty="0">
              <a:solidFill>
                <a:srgbClr val="FF0000"/>
              </a:solidFill>
            </a:endParaRPr>
          </a:p>
        </p:txBody>
      </p:sp>
      <p:sp>
        <p:nvSpPr>
          <p:cNvPr id="14" name="Rectangle 29"/>
          <p:cNvSpPr>
            <a:spLocks noChangeArrowheads="1"/>
          </p:cNvSpPr>
          <p:nvPr/>
        </p:nvSpPr>
        <p:spPr bwMode="auto">
          <a:xfrm>
            <a:off x="838198" y="3971865"/>
            <a:ext cx="3070065" cy="731520"/>
          </a:xfrm>
          <a:prstGeom prst="rect">
            <a:avLst/>
          </a:prstGeom>
          <a:solidFill>
            <a:srgbClr val="CCE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363538" indent="-363538">
              <a:spcBef>
                <a:spcPct val="50000"/>
              </a:spcBef>
              <a:buSzPct val="150000"/>
            </a:pPr>
            <a:r>
              <a:rPr lang="en-AU" b="1" dirty="0" smtClean="0">
                <a:solidFill>
                  <a:srgbClr val="FF0000"/>
                </a:solidFill>
              </a:rPr>
              <a:t>R ( The Rightmost 4-bits of IP</a:t>
            </a:r>
          </a:p>
          <a:p>
            <a:pPr marL="363538" indent="-363538">
              <a:spcBef>
                <a:spcPct val="50000"/>
              </a:spcBef>
              <a:buSzPct val="150000"/>
            </a:pPr>
            <a:r>
              <a:rPr lang="en-AU" b="1" dirty="0" smtClean="0">
                <a:solidFill>
                  <a:srgbClr val="FF0000"/>
                </a:solidFill>
              </a:rPr>
              <a:t>Output)</a:t>
            </a:r>
            <a:endParaRPr lang="en-AU" b="1" dirty="0">
              <a:solidFill>
                <a:srgbClr val="FF0000"/>
              </a:solidFill>
            </a:endParaRPr>
          </a:p>
        </p:txBody>
      </p:sp>
      <p:graphicFrame>
        <p:nvGraphicFramePr>
          <p:cNvPr id="15" name="Table 14"/>
          <p:cNvGraphicFramePr>
            <a:graphicFrameLocks noGrp="1"/>
          </p:cNvGraphicFramePr>
          <p:nvPr>
            <p:extLst>
              <p:ext uri="{D42A27DB-BD31-4B8C-83A1-F6EECF244321}">
                <p14:modId xmlns="" xmlns:p14="http://schemas.microsoft.com/office/powerpoint/2010/main" val="4169087966"/>
              </p:ext>
            </p:extLst>
          </p:nvPr>
        </p:nvGraphicFramePr>
        <p:xfrm>
          <a:off x="4060698" y="4139505"/>
          <a:ext cx="2133600" cy="396240"/>
        </p:xfrm>
        <a:graphic>
          <a:graphicData uri="http://schemas.openxmlformats.org/drawingml/2006/table">
            <a:tbl>
              <a:tblPr firstRow="1" bandRow="1">
                <a:tableStyleId>{5C22544A-7EE6-4342-B048-85BDC9FD1C3A}</a:tableStyleId>
              </a:tblPr>
              <a:tblGrid>
                <a:gridCol w="533400"/>
                <a:gridCol w="533400"/>
                <a:gridCol w="533400"/>
                <a:gridCol w="533400"/>
              </a:tblGrid>
              <a:tr h="370840">
                <a:tc>
                  <a:txBody>
                    <a:bodyPr/>
                    <a:lstStyle/>
                    <a:p>
                      <a:pPr algn="ctr"/>
                      <a:r>
                        <a:rPr lang="en-US" sz="2000" dirty="0" smtClean="0">
                          <a:solidFill>
                            <a:schemeClr val="bg2">
                              <a:lumMod val="10000"/>
                            </a:schemeClr>
                          </a:solidFill>
                        </a:rPr>
                        <a:t>1</a:t>
                      </a:r>
                      <a:endParaRPr lang="en-US" sz="2000" dirty="0">
                        <a:solidFill>
                          <a:schemeClr val="bg2">
                            <a:lumMod val="10000"/>
                          </a:schemeClr>
                        </a:solidFill>
                      </a:endParaRPr>
                    </a:p>
                  </a:txBody>
                  <a:tcPr>
                    <a:solidFill>
                      <a:srgbClr val="66FF66"/>
                    </a:solidFill>
                  </a:tcPr>
                </a:tc>
                <a:tc>
                  <a:txBody>
                    <a:bodyPr/>
                    <a:lstStyle/>
                    <a:p>
                      <a:pPr algn="ctr"/>
                      <a:r>
                        <a:rPr lang="en-US" sz="2000" dirty="0" smtClean="0">
                          <a:solidFill>
                            <a:schemeClr val="bg2">
                              <a:lumMod val="10000"/>
                            </a:schemeClr>
                          </a:solidFill>
                        </a:rPr>
                        <a:t>1</a:t>
                      </a:r>
                      <a:endParaRPr lang="en-US" sz="2000" dirty="0">
                        <a:solidFill>
                          <a:schemeClr val="bg2">
                            <a:lumMod val="10000"/>
                          </a:schemeClr>
                        </a:solidFill>
                      </a:endParaRPr>
                    </a:p>
                  </a:txBody>
                  <a:tcPr>
                    <a:solidFill>
                      <a:srgbClr val="66FF66"/>
                    </a:solidFill>
                  </a:tcPr>
                </a:tc>
                <a:tc>
                  <a:txBody>
                    <a:bodyPr/>
                    <a:lstStyle/>
                    <a:p>
                      <a:pPr algn="ctr"/>
                      <a:r>
                        <a:rPr lang="en-US" sz="2000" dirty="0" smtClean="0">
                          <a:solidFill>
                            <a:schemeClr val="bg2">
                              <a:lumMod val="10000"/>
                            </a:schemeClr>
                          </a:solidFill>
                        </a:rPr>
                        <a:t>0</a:t>
                      </a:r>
                      <a:endParaRPr lang="en-US" sz="2000" dirty="0">
                        <a:solidFill>
                          <a:schemeClr val="bg2">
                            <a:lumMod val="10000"/>
                          </a:schemeClr>
                        </a:solidFill>
                      </a:endParaRPr>
                    </a:p>
                  </a:txBody>
                  <a:tcPr>
                    <a:solidFill>
                      <a:srgbClr val="66FF66"/>
                    </a:solidFill>
                  </a:tcPr>
                </a:tc>
                <a:tc>
                  <a:txBody>
                    <a:bodyPr/>
                    <a:lstStyle/>
                    <a:p>
                      <a:pPr algn="ctr"/>
                      <a:r>
                        <a:rPr lang="en-US" sz="2000" dirty="0" smtClean="0">
                          <a:solidFill>
                            <a:schemeClr val="bg2">
                              <a:lumMod val="10000"/>
                            </a:schemeClr>
                          </a:solidFill>
                        </a:rPr>
                        <a:t>1</a:t>
                      </a:r>
                      <a:endParaRPr lang="en-US" sz="2000" dirty="0">
                        <a:solidFill>
                          <a:schemeClr val="bg2">
                            <a:lumMod val="10000"/>
                          </a:schemeClr>
                        </a:solidFill>
                      </a:endParaRPr>
                    </a:p>
                  </a:txBody>
                  <a:tcPr>
                    <a:solidFill>
                      <a:srgbClr val="66FF66"/>
                    </a:solidFill>
                  </a:tcPr>
                </a:tc>
              </a:tr>
            </a:tbl>
          </a:graphicData>
        </a:graphic>
      </p:graphicFrame>
      <p:sp>
        <p:nvSpPr>
          <p:cNvPr id="16" name="Rectangle 29"/>
          <p:cNvSpPr>
            <a:spLocks noChangeArrowheads="1"/>
          </p:cNvSpPr>
          <p:nvPr/>
        </p:nvSpPr>
        <p:spPr bwMode="auto">
          <a:xfrm>
            <a:off x="807719" y="4914900"/>
            <a:ext cx="2697482" cy="533400"/>
          </a:xfrm>
          <a:prstGeom prst="rect">
            <a:avLst/>
          </a:prstGeom>
          <a:solidFill>
            <a:schemeClr val="accent1">
              <a:lumMod val="60000"/>
              <a:lumOff val="40000"/>
            </a:schemeClr>
          </a:solidFill>
          <a:ln>
            <a:noFill/>
          </a:ln>
        </p:spPr>
        <p:txBody>
          <a:bodyPr anchor="ctr"/>
          <a:lstStyle/>
          <a:p>
            <a:pPr marL="363538" indent="-363538">
              <a:spcBef>
                <a:spcPct val="50000"/>
              </a:spcBef>
              <a:buSzPct val="150000"/>
            </a:pPr>
            <a:r>
              <a:rPr lang="en-AU" b="1" dirty="0" smtClean="0">
                <a:solidFill>
                  <a:srgbClr val="FF0000"/>
                </a:solidFill>
              </a:rPr>
              <a:t>The 0utput of Function </a:t>
            </a:r>
            <a:r>
              <a:rPr lang="en-AU" b="1" i="1" dirty="0" err="1" smtClean="0">
                <a:solidFill>
                  <a:srgbClr val="FF0000"/>
                </a:solidFill>
              </a:rPr>
              <a:t>f</a:t>
            </a:r>
            <a:r>
              <a:rPr lang="en-AU" b="1" i="1" baseline="-30000" dirty="0" err="1" smtClean="0">
                <a:solidFill>
                  <a:srgbClr val="FF0000"/>
                </a:solidFill>
              </a:rPr>
              <a:t>K</a:t>
            </a:r>
            <a:r>
              <a:rPr lang="en-AU" b="1" dirty="0" smtClean="0">
                <a:solidFill>
                  <a:srgbClr val="FF0000"/>
                </a:solidFill>
              </a:rPr>
              <a:t> </a:t>
            </a:r>
          </a:p>
        </p:txBody>
      </p:sp>
      <p:graphicFrame>
        <p:nvGraphicFramePr>
          <p:cNvPr id="17" name="Table 16"/>
          <p:cNvGraphicFramePr>
            <a:graphicFrameLocks noGrp="1"/>
          </p:cNvGraphicFramePr>
          <p:nvPr>
            <p:extLst>
              <p:ext uri="{D42A27DB-BD31-4B8C-83A1-F6EECF244321}">
                <p14:modId xmlns="" xmlns:p14="http://schemas.microsoft.com/office/powerpoint/2010/main" val="2120564874"/>
              </p:ext>
            </p:extLst>
          </p:nvPr>
        </p:nvGraphicFramePr>
        <p:xfrm>
          <a:off x="3938743" y="4909125"/>
          <a:ext cx="2133600" cy="396240"/>
        </p:xfrm>
        <a:graphic>
          <a:graphicData uri="http://schemas.openxmlformats.org/drawingml/2006/table">
            <a:tbl>
              <a:tblPr firstRow="1" bandRow="1">
                <a:tableStyleId>{5C22544A-7EE6-4342-B048-85BDC9FD1C3A}</a:tableStyleId>
              </a:tblPr>
              <a:tblGrid>
                <a:gridCol w="533400"/>
                <a:gridCol w="533400"/>
                <a:gridCol w="533400"/>
                <a:gridCol w="533400"/>
              </a:tblGrid>
              <a:tr h="0">
                <a:tc>
                  <a:txBody>
                    <a:bodyPr/>
                    <a:lstStyle/>
                    <a:p>
                      <a:pPr algn="ctr"/>
                      <a:r>
                        <a:rPr lang="en-US" sz="2000" dirty="0" smtClean="0">
                          <a:solidFill>
                            <a:schemeClr val="bg2">
                              <a:lumMod val="10000"/>
                            </a:schemeClr>
                          </a:solidFill>
                        </a:rPr>
                        <a:t>0</a:t>
                      </a:r>
                      <a:endParaRPr lang="en-US" sz="2000" dirty="0">
                        <a:solidFill>
                          <a:schemeClr val="bg2">
                            <a:lumMod val="10000"/>
                          </a:schemeClr>
                        </a:solidFill>
                      </a:endParaRPr>
                    </a:p>
                  </a:txBody>
                  <a:tcPr>
                    <a:solidFill>
                      <a:schemeClr val="tx1">
                        <a:lumMod val="40000"/>
                        <a:lumOff val="60000"/>
                      </a:schemeClr>
                    </a:solidFill>
                  </a:tcPr>
                </a:tc>
                <a:tc>
                  <a:txBody>
                    <a:bodyPr/>
                    <a:lstStyle/>
                    <a:p>
                      <a:pPr algn="ctr"/>
                      <a:r>
                        <a:rPr lang="en-US" sz="2000" dirty="0" smtClean="0">
                          <a:solidFill>
                            <a:schemeClr val="bg2">
                              <a:lumMod val="10000"/>
                            </a:schemeClr>
                          </a:solidFill>
                        </a:rPr>
                        <a:t>1</a:t>
                      </a:r>
                      <a:endParaRPr lang="en-US" sz="2000" dirty="0">
                        <a:solidFill>
                          <a:schemeClr val="bg2">
                            <a:lumMod val="10000"/>
                          </a:schemeClr>
                        </a:solidFill>
                      </a:endParaRPr>
                    </a:p>
                  </a:txBody>
                  <a:tcPr>
                    <a:solidFill>
                      <a:schemeClr val="tx1">
                        <a:lumMod val="40000"/>
                        <a:lumOff val="60000"/>
                      </a:schemeClr>
                    </a:solidFill>
                  </a:tcPr>
                </a:tc>
                <a:tc>
                  <a:txBody>
                    <a:bodyPr/>
                    <a:lstStyle/>
                    <a:p>
                      <a:pPr algn="ctr"/>
                      <a:r>
                        <a:rPr lang="en-US" sz="2000" dirty="0" smtClean="0">
                          <a:solidFill>
                            <a:schemeClr val="bg2">
                              <a:lumMod val="10000"/>
                            </a:schemeClr>
                          </a:solidFill>
                        </a:rPr>
                        <a:t>0</a:t>
                      </a:r>
                      <a:endParaRPr lang="en-US" sz="2000" dirty="0">
                        <a:solidFill>
                          <a:schemeClr val="bg2">
                            <a:lumMod val="10000"/>
                          </a:schemeClr>
                        </a:solidFill>
                      </a:endParaRPr>
                    </a:p>
                  </a:txBody>
                  <a:tcPr>
                    <a:solidFill>
                      <a:schemeClr val="tx1">
                        <a:lumMod val="40000"/>
                        <a:lumOff val="60000"/>
                      </a:schemeClr>
                    </a:solidFill>
                  </a:tcPr>
                </a:tc>
                <a:tc>
                  <a:txBody>
                    <a:bodyPr/>
                    <a:lstStyle/>
                    <a:p>
                      <a:pPr algn="ctr"/>
                      <a:r>
                        <a:rPr lang="en-US" sz="2000" dirty="0" smtClean="0">
                          <a:solidFill>
                            <a:schemeClr val="bg2">
                              <a:lumMod val="10000"/>
                            </a:schemeClr>
                          </a:solidFill>
                        </a:rPr>
                        <a:t>0</a:t>
                      </a:r>
                      <a:endParaRPr lang="en-US" sz="2000" dirty="0">
                        <a:solidFill>
                          <a:schemeClr val="bg2">
                            <a:lumMod val="10000"/>
                          </a:schemeClr>
                        </a:solidFill>
                      </a:endParaRPr>
                    </a:p>
                  </a:txBody>
                  <a:tcPr>
                    <a:solidFill>
                      <a:schemeClr val="tx1">
                        <a:lumMod val="40000"/>
                        <a:lumOff val="60000"/>
                      </a:schemeClr>
                    </a:solidFill>
                  </a:tcPr>
                </a:tc>
              </a:tr>
            </a:tbl>
          </a:graphicData>
        </a:graphic>
      </p:graphicFrame>
      <p:graphicFrame>
        <p:nvGraphicFramePr>
          <p:cNvPr id="18" name="Table 17"/>
          <p:cNvGraphicFramePr>
            <a:graphicFrameLocks noGrp="1"/>
          </p:cNvGraphicFramePr>
          <p:nvPr>
            <p:extLst>
              <p:ext uri="{D42A27DB-BD31-4B8C-83A1-F6EECF244321}">
                <p14:modId xmlns="" xmlns:p14="http://schemas.microsoft.com/office/powerpoint/2010/main" val="1643036941"/>
              </p:ext>
            </p:extLst>
          </p:nvPr>
        </p:nvGraphicFramePr>
        <p:xfrm>
          <a:off x="6019800" y="4916745"/>
          <a:ext cx="2133600" cy="396240"/>
        </p:xfrm>
        <a:graphic>
          <a:graphicData uri="http://schemas.openxmlformats.org/drawingml/2006/table">
            <a:tbl>
              <a:tblPr firstRow="1" bandRow="1">
                <a:tableStyleId>{5C22544A-7EE6-4342-B048-85BDC9FD1C3A}</a:tableStyleId>
              </a:tblPr>
              <a:tblGrid>
                <a:gridCol w="533400"/>
                <a:gridCol w="533400"/>
                <a:gridCol w="533400"/>
                <a:gridCol w="533400"/>
              </a:tblGrid>
              <a:tr h="370840">
                <a:tc>
                  <a:txBody>
                    <a:bodyPr/>
                    <a:lstStyle/>
                    <a:p>
                      <a:pPr algn="ctr"/>
                      <a:r>
                        <a:rPr lang="en-US" sz="2000" dirty="0" smtClean="0">
                          <a:solidFill>
                            <a:schemeClr val="bg2">
                              <a:lumMod val="10000"/>
                            </a:schemeClr>
                          </a:solidFill>
                        </a:rPr>
                        <a:t>1</a:t>
                      </a:r>
                      <a:endParaRPr lang="en-US" sz="2000" dirty="0">
                        <a:solidFill>
                          <a:schemeClr val="bg2">
                            <a:lumMod val="10000"/>
                          </a:schemeClr>
                        </a:solidFill>
                      </a:endParaRPr>
                    </a:p>
                  </a:txBody>
                  <a:tcPr>
                    <a:solidFill>
                      <a:srgbClr val="66FF66"/>
                    </a:solidFill>
                  </a:tcPr>
                </a:tc>
                <a:tc>
                  <a:txBody>
                    <a:bodyPr/>
                    <a:lstStyle/>
                    <a:p>
                      <a:pPr algn="ctr"/>
                      <a:r>
                        <a:rPr lang="en-US" sz="2000" dirty="0" smtClean="0">
                          <a:solidFill>
                            <a:schemeClr val="bg2">
                              <a:lumMod val="10000"/>
                            </a:schemeClr>
                          </a:solidFill>
                        </a:rPr>
                        <a:t>1</a:t>
                      </a:r>
                      <a:endParaRPr lang="en-US" sz="2000" dirty="0">
                        <a:solidFill>
                          <a:schemeClr val="bg2">
                            <a:lumMod val="10000"/>
                          </a:schemeClr>
                        </a:solidFill>
                      </a:endParaRPr>
                    </a:p>
                  </a:txBody>
                  <a:tcPr>
                    <a:solidFill>
                      <a:srgbClr val="66FF66"/>
                    </a:solidFill>
                  </a:tcPr>
                </a:tc>
                <a:tc>
                  <a:txBody>
                    <a:bodyPr/>
                    <a:lstStyle/>
                    <a:p>
                      <a:pPr algn="ctr"/>
                      <a:r>
                        <a:rPr lang="en-US" sz="2000" dirty="0" smtClean="0">
                          <a:solidFill>
                            <a:schemeClr val="bg2">
                              <a:lumMod val="10000"/>
                            </a:schemeClr>
                          </a:solidFill>
                        </a:rPr>
                        <a:t>0</a:t>
                      </a:r>
                      <a:endParaRPr lang="en-US" sz="2000" dirty="0">
                        <a:solidFill>
                          <a:schemeClr val="bg2">
                            <a:lumMod val="10000"/>
                          </a:schemeClr>
                        </a:solidFill>
                      </a:endParaRPr>
                    </a:p>
                  </a:txBody>
                  <a:tcPr>
                    <a:solidFill>
                      <a:srgbClr val="66FF66"/>
                    </a:solidFill>
                  </a:tcPr>
                </a:tc>
                <a:tc>
                  <a:txBody>
                    <a:bodyPr/>
                    <a:lstStyle/>
                    <a:p>
                      <a:pPr algn="ctr"/>
                      <a:r>
                        <a:rPr lang="en-US" sz="2000" dirty="0" smtClean="0">
                          <a:solidFill>
                            <a:schemeClr val="bg2">
                              <a:lumMod val="10000"/>
                            </a:schemeClr>
                          </a:solidFill>
                        </a:rPr>
                        <a:t>1</a:t>
                      </a:r>
                      <a:endParaRPr lang="en-US" sz="2000" dirty="0">
                        <a:solidFill>
                          <a:schemeClr val="bg2">
                            <a:lumMod val="10000"/>
                          </a:schemeClr>
                        </a:solidFill>
                      </a:endParaRPr>
                    </a:p>
                  </a:txBody>
                  <a:tcPr>
                    <a:solidFill>
                      <a:srgbClr val="66FF66"/>
                    </a:solidFill>
                  </a:tcPr>
                </a:tc>
              </a:tr>
            </a:tbl>
          </a:graphicData>
        </a:graphic>
      </p:graphicFrame>
    </p:spTree>
    <p:extLst>
      <p:ext uri="{BB962C8B-B14F-4D97-AF65-F5344CB8AC3E}">
        <p14:creationId xmlns="" xmlns:p14="http://schemas.microsoft.com/office/powerpoint/2010/main" val="3917823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612775" y="547688"/>
            <a:ext cx="7920038" cy="504825"/>
          </a:xfrm>
          <a:prstGeom prst="rect">
            <a:avLst/>
          </a:prstGeom>
          <a:solidFill>
            <a:srgbClr val="CCE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363538" indent="-363538" algn="ctr">
              <a:spcBef>
                <a:spcPct val="50000"/>
              </a:spcBef>
              <a:buSzPct val="150000"/>
            </a:pPr>
            <a:r>
              <a:rPr lang="en-AU" sz="2400" b="1">
                <a:solidFill>
                  <a:srgbClr val="FF0000"/>
                </a:solidFill>
              </a:rPr>
              <a:t>The Switch Function </a:t>
            </a:r>
          </a:p>
        </p:txBody>
      </p:sp>
      <p:sp>
        <p:nvSpPr>
          <p:cNvPr id="3" name="Rectangle 5"/>
          <p:cNvSpPr txBox="1">
            <a:spLocks noChangeArrowheads="1"/>
          </p:cNvSpPr>
          <p:nvPr/>
        </p:nvSpPr>
        <p:spPr>
          <a:xfrm>
            <a:off x="304800" y="36513"/>
            <a:ext cx="8964613" cy="417512"/>
          </a:xfrm>
          <a:prstGeom prst="rect">
            <a:avLst/>
          </a:prstGeom>
          <a:noFill/>
        </p:spPr>
        <p:txBody>
          <a:bodyPr/>
          <a:lst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en-AU" sz="3200" dirty="0" smtClean="0"/>
              <a:t>Simplified DES (S-DES Encryption)</a:t>
            </a:r>
          </a:p>
        </p:txBody>
      </p:sp>
      <p:sp>
        <p:nvSpPr>
          <p:cNvPr id="4" name="Rectangle 6"/>
          <p:cNvSpPr txBox="1">
            <a:spLocks noChangeArrowheads="1"/>
          </p:cNvSpPr>
          <p:nvPr/>
        </p:nvSpPr>
        <p:spPr>
          <a:xfrm>
            <a:off x="528638" y="1758950"/>
            <a:ext cx="8075612" cy="4391025"/>
          </a:xfrm>
          <a:prstGeom prst="rect">
            <a:avLst/>
          </a:prstGeom>
          <a:noFill/>
        </p:spPr>
        <p:txBody>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marL="363538" indent="-363538">
              <a:buClr>
                <a:srgbClr val="0000FF"/>
              </a:buClr>
              <a:buSzPct val="150000"/>
            </a:pPr>
            <a:r>
              <a:rPr lang="en-AU" smtClean="0"/>
              <a:t>The function </a:t>
            </a:r>
            <a:r>
              <a:rPr lang="en-AU" b="1" i="1" smtClean="0">
                <a:solidFill>
                  <a:srgbClr val="FF0000"/>
                </a:solidFill>
              </a:rPr>
              <a:t>f</a:t>
            </a:r>
            <a:r>
              <a:rPr lang="en-AU" b="1" i="1" baseline="-25000" smtClean="0">
                <a:solidFill>
                  <a:srgbClr val="FF0000"/>
                </a:solidFill>
              </a:rPr>
              <a:t>K</a:t>
            </a:r>
            <a:r>
              <a:rPr lang="en-AU" smtClean="0"/>
              <a:t> only </a:t>
            </a:r>
            <a:r>
              <a:rPr lang="en-AU" i="1" smtClean="0">
                <a:solidFill>
                  <a:srgbClr val="FF0000"/>
                </a:solidFill>
              </a:rPr>
              <a:t>alters</a:t>
            </a:r>
            <a:r>
              <a:rPr lang="en-AU" smtClean="0"/>
              <a:t> the </a:t>
            </a:r>
            <a:r>
              <a:rPr lang="en-AU" i="1" smtClean="0">
                <a:solidFill>
                  <a:srgbClr val="FF0000"/>
                </a:solidFill>
              </a:rPr>
              <a:t>leftmost 4 bits</a:t>
            </a:r>
            <a:r>
              <a:rPr lang="en-AU" smtClean="0"/>
              <a:t> of the input.</a:t>
            </a:r>
          </a:p>
          <a:p>
            <a:pPr marL="363538" indent="-363538">
              <a:buClr>
                <a:srgbClr val="0000FF"/>
              </a:buClr>
              <a:buSzPct val="150000"/>
            </a:pPr>
            <a:r>
              <a:rPr lang="en-AU" smtClean="0"/>
              <a:t>The </a:t>
            </a:r>
            <a:r>
              <a:rPr lang="en-AU" i="1" smtClean="0">
                <a:solidFill>
                  <a:srgbClr val="FF0000"/>
                </a:solidFill>
              </a:rPr>
              <a:t>switch function</a:t>
            </a:r>
            <a:r>
              <a:rPr lang="en-AU" smtClean="0"/>
              <a:t> (</a:t>
            </a:r>
            <a:r>
              <a:rPr lang="en-AU" i="1" smtClean="0">
                <a:solidFill>
                  <a:srgbClr val="FF0000"/>
                </a:solidFill>
              </a:rPr>
              <a:t>SW</a:t>
            </a:r>
            <a:r>
              <a:rPr lang="en-AU" smtClean="0"/>
              <a:t>) </a:t>
            </a:r>
            <a:r>
              <a:rPr lang="en-AU" i="1" smtClean="0">
                <a:solidFill>
                  <a:srgbClr val="FF0000"/>
                </a:solidFill>
              </a:rPr>
              <a:t>interchanges</a:t>
            </a:r>
            <a:r>
              <a:rPr lang="en-AU" smtClean="0"/>
              <a:t> the </a:t>
            </a:r>
            <a:r>
              <a:rPr lang="en-AU" i="1" smtClean="0">
                <a:solidFill>
                  <a:srgbClr val="FF0000"/>
                </a:solidFill>
              </a:rPr>
              <a:t>left</a:t>
            </a:r>
            <a:r>
              <a:rPr lang="en-AU" smtClean="0"/>
              <a:t> and </a:t>
            </a:r>
            <a:r>
              <a:rPr lang="en-AU" i="1" smtClean="0">
                <a:solidFill>
                  <a:srgbClr val="FF0000"/>
                </a:solidFill>
              </a:rPr>
              <a:t>right</a:t>
            </a:r>
            <a:r>
              <a:rPr lang="en-AU" smtClean="0"/>
              <a:t> </a:t>
            </a:r>
            <a:r>
              <a:rPr lang="en-AU" i="1" smtClean="0">
                <a:solidFill>
                  <a:srgbClr val="FF0000"/>
                </a:solidFill>
              </a:rPr>
              <a:t>4 bits</a:t>
            </a:r>
            <a:r>
              <a:rPr lang="en-AU" smtClean="0"/>
              <a:t> so that the second instance of </a:t>
            </a:r>
            <a:r>
              <a:rPr lang="en-AU" i="1" smtClean="0">
                <a:solidFill>
                  <a:srgbClr val="FF0000"/>
                </a:solidFill>
              </a:rPr>
              <a:t>f</a:t>
            </a:r>
            <a:r>
              <a:rPr lang="en-AU" i="1" baseline="-25000" smtClean="0">
                <a:solidFill>
                  <a:srgbClr val="FF0000"/>
                </a:solidFill>
              </a:rPr>
              <a:t>K</a:t>
            </a:r>
            <a:r>
              <a:rPr lang="en-AU" smtClean="0"/>
              <a:t> </a:t>
            </a:r>
            <a:r>
              <a:rPr lang="en-AU" i="1" smtClean="0">
                <a:solidFill>
                  <a:srgbClr val="FF0000"/>
                </a:solidFill>
              </a:rPr>
              <a:t>operates on</a:t>
            </a:r>
            <a:r>
              <a:rPr lang="en-AU" smtClean="0"/>
              <a:t> a </a:t>
            </a:r>
            <a:r>
              <a:rPr lang="en-AU" i="1" smtClean="0">
                <a:solidFill>
                  <a:srgbClr val="FF0000"/>
                </a:solidFill>
              </a:rPr>
              <a:t>different 4 bits</a:t>
            </a:r>
            <a:r>
              <a:rPr lang="en-AU" smtClean="0"/>
              <a:t>.</a:t>
            </a:r>
          </a:p>
          <a:p>
            <a:pPr marL="363538" indent="-363538">
              <a:buClr>
                <a:srgbClr val="0000FF"/>
              </a:buClr>
              <a:buSzPct val="150000"/>
            </a:pPr>
            <a:r>
              <a:rPr lang="en-AU" smtClean="0"/>
              <a:t>In the second instance, the </a:t>
            </a:r>
            <a:r>
              <a:rPr lang="en-AU" i="1" smtClean="0">
                <a:solidFill>
                  <a:srgbClr val="FF0000"/>
                </a:solidFill>
              </a:rPr>
              <a:t>E/P</a:t>
            </a:r>
            <a:r>
              <a:rPr lang="en-AU" smtClean="0"/>
              <a:t>, </a:t>
            </a:r>
            <a:r>
              <a:rPr lang="en-AU" i="1" smtClean="0">
                <a:solidFill>
                  <a:srgbClr val="FF0000"/>
                </a:solidFill>
              </a:rPr>
              <a:t>S0</a:t>
            </a:r>
            <a:r>
              <a:rPr lang="en-AU" smtClean="0"/>
              <a:t>, </a:t>
            </a:r>
            <a:r>
              <a:rPr lang="en-AU" i="1" smtClean="0">
                <a:solidFill>
                  <a:srgbClr val="FF0000"/>
                </a:solidFill>
              </a:rPr>
              <a:t>S1</a:t>
            </a:r>
            <a:r>
              <a:rPr lang="en-AU" smtClean="0"/>
              <a:t>, and </a:t>
            </a:r>
            <a:r>
              <a:rPr lang="en-AU" i="1" smtClean="0">
                <a:solidFill>
                  <a:srgbClr val="FF0000"/>
                </a:solidFill>
              </a:rPr>
              <a:t>P4</a:t>
            </a:r>
            <a:r>
              <a:rPr lang="en-AU" smtClean="0"/>
              <a:t> </a:t>
            </a:r>
            <a:r>
              <a:rPr lang="en-AU" i="1" smtClean="0">
                <a:solidFill>
                  <a:srgbClr val="FF0000"/>
                </a:solidFill>
              </a:rPr>
              <a:t>functions are the same</a:t>
            </a:r>
            <a:r>
              <a:rPr lang="en-AU" smtClean="0"/>
              <a:t>.</a:t>
            </a:r>
          </a:p>
          <a:p>
            <a:pPr marL="363538" indent="-363538">
              <a:buClr>
                <a:srgbClr val="0000FF"/>
              </a:buClr>
              <a:buSzPct val="150000"/>
            </a:pPr>
            <a:r>
              <a:rPr lang="en-AU" smtClean="0"/>
              <a:t>The </a:t>
            </a:r>
            <a:r>
              <a:rPr lang="en-AU" i="1" smtClean="0">
                <a:solidFill>
                  <a:srgbClr val="FF0000"/>
                </a:solidFill>
              </a:rPr>
              <a:t>key </a:t>
            </a:r>
            <a:r>
              <a:rPr lang="en-AU" smtClean="0"/>
              <a:t>input is </a:t>
            </a:r>
            <a:r>
              <a:rPr lang="en-AU" i="1" smtClean="0">
                <a:solidFill>
                  <a:srgbClr val="FF0000"/>
                </a:solidFill>
              </a:rPr>
              <a:t>K</a:t>
            </a:r>
            <a:r>
              <a:rPr lang="en-AU" i="1" baseline="-25000" smtClean="0">
                <a:solidFill>
                  <a:srgbClr val="FF0000"/>
                </a:solidFill>
              </a:rPr>
              <a:t>2</a:t>
            </a:r>
            <a:r>
              <a:rPr lang="en-AU" smtClean="0"/>
              <a:t>. </a:t>
            </a:r>
            <a:endParaRPr lang="en-AU" dirty="0" smtClean="0"/>
          </a:p>
        </p:txBody>
      </p:sp>
    </p:spTree>
    <p:extLst>
      <p:ext uri="{BB962C8B-B14F-4D97-AF65-F5344CB8AC3E}">
        <p14:creationId xmlns="" xmlns:p14="http://schemas.microsoft.com/office/powerpoint/2010/main" val="23266067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219200"/>
            <a:ext cx="8229600" cy="4530725"/>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lvl="1">
              <a:lnSpc>
                <a:spcPct val="80000"/>
              </a:lnSpc>
              <a:defRPr/>
            </a:pPr>
            <a:r>
              <a:rPr lang="en-US" altLang="zh-TW" sz="2400" dirty="0" smtClean="0"/>
              <a:t>f</a:t>
            </a:r>
            <a:r>
              <a:rPr lang="en-US" altLang="zh-TW" sz="2400" baseline="-25000" dirty="0" smtClean="0"/>
              <a:t>K1 </a:t>
            </a:r>
            <a:r>
              <a:rPr lang="en-US" altLang="zh-TW" sz="2400" dirty="0" smtClean="0"/>
              <a:t>(</a:t>
            </a:r>
            <a:r>
              <a:rPr lang="en-US" altLang="zh-TW" sz="2400" dirty="0" smtClean="0">
                <a:solidFill>
                  <a:srgbClr val="6600CC"/>
                </a:solidFill>
              </a:rPr>
              <a:t>1011 </a:t>
            </a:r>
            <a:r>
              <a:rPr lang="en-US" altLang="zh-TW" sz="2400" dirty="0" smtClean="0">
                <a:solidFill>
                  <a:srgbClr val="339966"/>
                </a:solidFill>
              </a:rPr>
              <a:t>1101</a:t>
            </a:r>
            <a:r>
              <a:rPr lang="en-US" altLang="zh-TW" sz="2400" dirty="0" smtClean="0"/>
              <a:t>) = (</a:t>
            </a:r>
            <a:r>
              <a:rPr lang="en-US" altLang="zh-TW" sz="2400" b="1" i="1" dirty="0" smtClean="0"/>
              <a:t>L</a:t>
            </a:r>
            <a:r>
              <a:rPr lang="en-US" altLang="zh-TW" sz="2400" dirty="0" smtClean="0">
                <a:sym typeface="Symbol" pitchFamily="18" charset="2"/>
              </a:rPr>
              <a:t>F</a:t>
            </a:r>
            <a:r>
              <a:rPr lang="en-US" altLang="zh-TW" sz="2400" dirty="0" smtClean="0"/>
              <a:t>(</a:t>
            </a:r>
            <a:r>
              <a:rPr lang="en-US" altLang="zh-TW" sz="2400" b="1" i="1" dirty="0" smtClean="0"/>
              <a:t>R</a:t>
            </a:r>
            <a:r>
              <a:rPr lang="en-US" altLang="zh-TW" sz="2400" dirty="0" smtClean="0"/>
              <a:t>, </a:t>
            </a:r>
            <a:r>
              <a:rPr lang="en-US" altLang="zh-TW" sz="2400" dirty="0" smtClean="0">
                <a:sym typeface="Symbol" pitchFamily="18" charset="2"/>
              </a:rPr>
              <a:t>K</a:t>
            </a:r>
            <a:r>
              <a:rPr lang="en-US" altLang="zh-TW" sz="2400" baseline="-25000" dirty="0" smtClean="0">
                <a:sym typeface="Symbol" pitchFamily="18" charset="2"/>
              </a:rPr>
              <a:t>1</a:t>
            </a:r>
            <a:r>
              <a:rPr lang="en-US" altLang="zh-TW" sz="2400" dirty="0" smtClean="0"/>
              <a:t>), </a:t>
            </a:r>
            <a:r>
              <a:rPr lang="en-US" altLang="zh-TW" sz="2400" b="1" i="1" dirty="0" smtClean="0"/>
              <a:t>R</a:t>
            </a:r>
            <a:r>
              <a:rPr lang="en-US" altLang="zh-TW" sz="2400" dirty="0" smtClean="0"/>
              <a:t>)</a:t>
            </a:r>
            <a:r>
              <a:rPr lang="en-US" altLang="zh-TW" dirty="0" smtClean="0"/>
              <a:t> </a:t>
            </a:r>
            <a:r>
              <a:rPr lang="en-US" altLang="zh-TW" sz="2400" dirty="0" smtClean="0"/>
              <a:t/>
            </a:r>
            <a:br>
              <a:rPr lang="en-US" altLang="zh-TW" sz="2400" dirty="0" smtClean="0"/>
            </a:br>
            <a:r>
              <a:rPr lang="en-US" altLang="zh-TW" sz="2400" dirty="0" smtClean="0"/>
              <a:t>                        =</a:t>
            </a:r>
            <a:r>
              <a:rPr lang="en-US" altLang="zh-TW" dirty="0" smtClean="0"/>
              <a:t> </a:t>
            </a:r>
            <a:r>
              <a:rPr lang="en-US" altLang="zh-TW" sz="2400" dirty="0" smtClean="0"/>
              <a:t>(</a:t>
            </a:r>
            <a:r>
              <a:rPr lang="en-US" altLang="zh-TW" sz="2400" dirty="0" smtClean="0">
                <a:solidFill>
                  <a:srgbClr val="6600CC"/>
                </a:solidFill>
              </a:rPr>
              <a:t>1011</a:t>
            </a:r>
            <a:r>
              <a:rPr lang="en-US" altLang="zh-TW" sz="2400" dirty="0" smtClean="0">
                <a:sym typeface="Symbol" pitchFamily="18" charset="2"/>
              </a:rPr>
              <a:t></a:t>
            </a:r>
            <a:r>
              <a:rPr lang="en-US" altLang="zh-TW" sz="2400" dirty="0" smtClean="0"/>
              <a:t>1111,</a:t>
            </a:r>
            <a:r>
              <a:rPr lang="en-US" altLang="zh-TW" sz="2400" dirty="0" smtClean="0">
                <a:solidFill>
                  <a:srgbClr val="339966"/>
                </a:solidFill>
              </a:rPr>
              <a:t>1101</a:t>
            </a:r>
            <a:r>
              <a:rPr lang="en-US" altLang="zh-TW" sz="2400" dirty="0" smtClean="0"/>
              <a:t>) = 0100 1101</a:t>
            </a:r>
          </a:p>
          <a:p>
            <a:pPr lvl="1">
              <a:lnSpc>
                <a:spcPct val="80000"/>
              </a:lnSpc>
              <a:defRPr/>
            </a:pPr>
            <a:r>
              <a:rPr lang="en-US" altLang="zh-TW" sz="2400" dirty="0" smtClean="0"/>
              <a:t>SW (</a:t>
            </a:r>
            <a:r>
              <a:rPr lang="en-US" altLang="zh-TW" sz="2400" dirty="0" smtClean="0">
                <a:solidFill>
                  <a:srgbClr val="CC0000"/>
                </a:solidFill>
              </a:rPr>
              <a:t>0100</a:t>
            </a:r>
            <a:r>
              <a:rPr lang="en-US" altLang="zh-TW" sz="2400" dirty="0" smtClean="0"/>
              <a:t> 1101)= 1101 </a:t>
            </a:r>
            <a:r>
              <a:rPr lang="en-US" altLang="zh-TW" sz="2400" dirty="0" smtClean="0">
                <a:solidFill>
                  <a:srgbClr val="CC0000"/>
                </a:solidFill>
              </a:rPr>
              <a:t>0100 = </a:t>
            </a:r>
            <a:r>
              <a:rPr lang="en-US" altLang="zh-TW" sz="2400" dirty="0" smtClean="0"/>
              <a:t>L</a:t>
            </a:r>
            <a:r>
              <a:rPr lang="en-US" altLang="zh-TW" sz="2400" dirty="0" smtClean="0">
                <a:solidFill>
                  <a:srgbClr val="CC0000"/>
                </a:solidFill>
              </a:rPr>
              <a:t> || R</a:t>
            </a:r>
          </a:p>
          <a:p>
            <a:pPr lvl="1">
              <a:lnSpc>
                <a:spcPct val="80000"/>
              </a:lnSpc>
              <a:defRPr/>
            </a:pPr>
            <a:r>
              <a:rPr lang="en-US" altLang="zh-TW" sz="2400" dirty="0" smtClean="0"/>
              <a:t>F(R, K</a:t>
            </a:r>
            <a:r>
              <a:rPr lang="en-US" altLang="zh-TW" sz="2400" baseline="-25000" dirty="0" smtClean="0"/>
              <a:t>2</a:t>
            </a:r>
            <a:r>
              <a:rPr lang="en-US" altLang="zh-TW" sz="2400" dirty="0" smtClean="0"/>
              <a:t>)</a:t>
            </a:r>
          </a:p>
          <a:p>
            <a:pPr lvl="2">
              <a:lnSpc>
                <a:spcPct val="80000"/>
              </a:lnSpc>
              <a:buFont typeface="Wingdings" pitchFamily="2" charset="2"/>
              <a:buChar char="Ø"/>
              <a:defRPr/>
            </a:pPr>
            <a:r>
              <a:rPr lang="en-US" altLang="zh-TW" sz="2200" dirty="0" smtClean="0"/>
              <a:t>E/P (</a:t>
            </a:r>
            <a:r>
              <a:rPr lang="en-US" altLang="zh-TW" sz="2200" dirty="0" smtClean="0">
                <a:solidFill>
                  <a:srgbClr val="CC0000"/>
                </a:solidFill>
                <a:sym typeface="Symbol" pitchFamily="18" charset="2"/>
              </a:rPr>
              <a:t>0100</a:t>
            </a:r>
            <a:r>
              <a:rPr lang="en-US" altLang="zh-TW" sz="2200" dirty="0" smtClean="0"/>
              <a:t>) </a:t>
            </a:r>
            <a:r>
              <a:rPr lang="en-US" altLang="zh-TW" sz="2200" dirty="0" smtClean="0">
                <a:sym typeface="Symbol" pitchFamily="18" charset="2"/>
              </a:rPr>
              <a:t> K</a:t>
            </a:r>
            <a:r>
              <a:rPr lang="en-US" altLang="zh-TW" sz="2200" baseline="-25000" dirty="0" smtClean="0">
                <a:sym typeface="Symbol" pitchFamily="18" charset="2"/>
              </a:rPr>
              <a:t>2</a:t>
            </a:r>
            <a:r>
              <a:rPr lang="en-US" altLang="zh-TW" sz="2200" dirty="0" smtClean="0"/>
              <a:t>=</a:t>
            </a:r>
            <a:r>
              <a:rPr lang="en-US" altLang="zh-TW" sz="1700" dirty="0" smtClean="0"/>
              <a:t>  </a:t>
            </a:r>
            <a:r>
              <a:rPr lang="en-US" altLang="zh-TW" sz="2200" dirty="0" smtClean="0"/>
              <a:t>00101000 </a:t>
            </a:r>
            <a:r>
              <a:rPr lang="en-US" altLang="zh-TW" sz="2200" dirty="0" smtClean="0">
                <a:sym typeface="Symbol" pitchFamily="18" charset="2"/>
              </a:rPr>
              <a:t> </a:t>
            </a:r>
            <a:r>
              <a:rPr lang="en-US" altLang="zh-TW" sz="2200" dirty="0" smtClean="0"/>
              <a:t>01000011</a:t>
            </a:r>
            <a:r>
              <a:rPr lang="en-US" altLang="zh-TW" sz="1700" dirty="0" smtClean="0">
                <a:sym typeface="Symbol" pitchFamily="18" charset="2"/>
              </a:rPr>
              <a:t> </a:t>
            </a:r>
            <a:r>
              <a:rPr lang="en-US" altLang="zh-TW" sz="2200" dirty="0" smtClean="0">
                <a:sym typeface="Symbol" pitchFamily="18" charset="2"/>
              </a:rPr>
              <a:t>=</a:t>
            </a:r>
            <a:r>
              <a:rPr lang="en-US" altLang="zh-TW" sz="1600" dirty="0" smtClean="0">
                <a:sym typeface="Symbol" pitchFamily="18" charset="2"/>
              </a:rPr>
              <a:t>  </a:t>
            </a:r>
            <a:r>
              <a:rPr lang="en-US" altLang="zh-TW" sz="2200" dirty="0" smtClean="0">
                <a:solidFill>
                  <a:srgbClr val="6600CC"/>
                </a:solidFill>
                <a:sym typeface="Symbol" pitchFamily="18" charset="2"/>
              </a:rPr>
              <a:t>0110</a:t>
            </a:r>
            <a:r>
              <a:rPr lang="en-US" altLang="zh-TW" sz="2200" dirty="0" smtClean="0">
                <a:solidFill>
                  <a:srgbClr val="339966"/>
                </a:solidFill>
                <a:sym typeface="Symbol" pitchFamily="18" charset="2"/>
              </a:rPr>
              <a:t>1011</a:t>
            </a:r>
          </a:p>
          <a:p>
            <a:pPr lvl="2">
              <a:lnSpc>
                <a:spcPct val="80000"/>
              </a:lnSpc>
              <a:buFont typeface="Wingdings" pitchFamily="2" charset="2"/>
              <a:buChar char="Ø"/>
              <a:defRPr/>
            </a:pPr>
            <a:r>
              <a:rPr lang="en-US" altLang="zh-TW" sz="2200" dirty="0" smtClean="0"/>
              <a:t>S0 (</a:t>
            </a:r>
            <a:r>
              <a:rPr lang="en-US" altLang="zh-TW" sz="2200" dirty="0" smtClean="0">
                <a:solidFill>
                  <a:srgbClr val="6600CC"/>
                </a:solidFill>
              </a:rPr>
              <a:t>0110</a:t>
            </a:r>
            <a:r>
              <a:rPr lang="en-US" altLang="zh-TW" sz="2200" dirty="0" smtClean="0"/>
              <a:t>) = 10</a:t>
            </a:r>
          </a:p>
          <a:p>
            <a:pPr lvl="2">
              <a:lnSpc>
                <a:spcPct val="80000"/>
              </a:lnSpc>
              <a:buFont typeface="Wingdings" pitchFamily="2" charset="2"/>
              <a:buChar char="Ø"/>
              <a:defRPr/>
            </a:pPr>
            <a:r>
              <a:rPr lang="en-US" altLang="zh-TW" sz="2200" dirty="0" smtClean="0"/>
              <a:t>S1 (</a:t>
            </a:r>
            <a:r>
              <a:rPr lang="en-US" altLang="zh-TW" sz="2200" dirty="0" smtClean="0">
                <a:solidFill>
                  <a:srgbClr val="339966"/>
                </a:solidFill>
              </a:rPr>
              <a:t>1011</a:t>
            </a:r>
            <a:r>
              <a:rPr lang="en-US" altLang="zh-TW" sz="2200" dirty="0" smtClean="0"/>
              <a:t>) = 01</a:t>
            </a:r>
          </a:p>
          <a:p>
            <a:pPr lvl="2">
              <a:lnSpc>
                <a:spcPct val="80000"/>
              </a:lnSpc>
              <a:buFont typeface="Wingdings" pitchFamily="2" charset="2"/>
              <a:buChar char="Ø"/>
              <a:defRPr/>
            </a:pPr>
            <a:r>
              <a:rPr lang="en-US" altLang="zh-TW" sz="2200" dirty="0" smtClean="0"/>
              <a:t>P4 (1001) = </a:t>
            </a:r>
            <a:r>
              <a:rPr lang="en-US" altLang="zh-TW" sz="2200" dirty="0" smtClean="0">
                <a:solidFill>
                  <a:srgbClr val="CC0000"/>
                </a:solidFill>
              </a:rPr>
              <a:t>0101</a:t>
            </a:r>
          </a:p>
          <a:p>
            <a:pPr lvl="1">
              <a:lnSpc>
                <a:spcPct val="80000"/>
              </a:lnSpc>
              <a:defRPr/>
            </a:pPr>
            <a:r>
              <a:rPr lang="en-US" altLang="zh-TW" sz="2400" dirty="0" smtClean="0"/>
              <a:t>f</a:t>
            </a:r>
            <a:r>
              <a:rPr lang="en-US" altLang="zh-TW" sz="2400" baseline="-25000" dirty="0" smtClean="0"/>
              <a:t>K2</a:t>
            </a:r>
            <a:r>
              <a:rPr lang="en-US" altLang="zh-TW" sz="2400" dirty="0" smtClean="0"/>
              <a:t>(</a:t>
            </a:r>
            <a:r>
              <a:rPr lang="en-US" altLang="zh-TW" sz="2400" dirty="0" smtClean="0">
                <a:solidFill>
                  <a:srgbClr val="6600CC"/>
                </a:solidFill>
              </a:rPr>
              <a:t>1101</a:t>
            </a:r>
            <a:r>
              <a:rPr lang="en-US" altLang="zh-TW" sz="2400" dirty="0" smtClean="0"/>
              <a:t> </a:t>
            </a:r>
            <a:r>
              <a:rPr lang="en-US" altLang="zh-TW" sz="2400" dirty="0" smtClean="0">
                <a:solidFill>
                  <a:srgbClr val="339966"/>
                </a:solidFill>
              </a:rPr>
              <a:t>0100</a:t>
            </a:r>
            <a:r>
              <a:rPr lang="en-US" altLang="zh-TW" sz="2400" dirty="0" smtClean="0"/>
              <a:t>) = (</a:t>
            </a:r>
            <a:r>
              <a:rPr lang="en-US" altLang="zh-TW" sz="2400" b="1" i="1" dirty="0" smtClean="0"/>
              <a:t>L</a:t>
            </a:r>
            <a:r>
              <a:rPr lang="en-US" altLang="zh-TW" sz="2400" dirty="0" smtClean="0">
                <a:sym typeface="Symbol" pitchFamily="18" charset="2"/>
              </a:rPr>
              <a:t>F</a:t>
            </a:r>
            <a:r>
              <a:rPr lang="en-US" altLang="zh-TW" sz="2400" dirty="0" smtClean="0"/>
              <a:t>(</a:t>
            </a:r>
            <a:r>
              <a:rPr lang="en-US" altLang="zh-TW" sz="2400" b="1" i="1" dirty="0" smtClean="0"/>
              <a:t>R</a:t>
            </a:r>
            <a:r>
              <a:rPr lang="en-US" altLang="zh-TW" sz="2400" dirty="0" smtClean="0"/>
              <a:t>, </a:t>
            </a:r>
            <a:r>
              <a:rPr lang="en-US" altLang="zh-TW" sz="2400" dirty="0" smtClean="0">
                <a:sym typeface="Symbol" pitchFamily="18" charset="2"/>
              </a:rPr>
              <a:t>K</a:t>
            </a:r>
            <a:r>
              <a:rPr lang="en-US" altLang="zh-TW" sz="2400" baseline="-25000" dirty="0" smtClean="0">
                <a:sym typeface="Symbol" pitchFamily="18" charset="2"/>
              </a:rPr>
              <a:t>2</a:t>
            </a:r>
            <a:r>
              <a:rPr lang="en-US" altLang="zh-TW" sz="2400" dirty="0" smtClean="0"/>
              <a:t>), </a:t>
            </a:r>
            <a:r>
              <a:rPr lang="en-US" altLang="zh-TW" sz="2400" b="1" i="1" dirty="0" smtClean="0"/>
              <a:t>R</a:t>
            </a:r>
            <a:r>
              <a:rPr lang="en-US" altLang="zh-TW" sz="2400" dirty="0" smtClean="0"/>
              <a:t>)</a:t>
            </a:r>
            <a:r>
              <a:rPr lang="en-US" altLang="zh-TW" dirty="0" smtClean="0"/>
              <a:t> </a:t>
            </a:r>
            <a:br>
              <a:rPr lang="en-US" altLang="zh-TW" dirty="0" smtClean="0"/>
            </a:br>
            <a:r>
              <a:rPr lang="en-US" altLang="zh-TW" dirty="0" smtClean="0"/>
              <a:t>                                </a:t>
            </a:r>
            <a:r>
              <a:rPr lang="en-US" altLang="zh-TW" sz="2400" dirty="0" smtClean="0"/>
              <a:t>=</a:t>
            </a:r>
            <a:r>
              <a:rPr lang="en-US" altLang="zh-TW" dirty="0" smtClean="0"/>
              <a:t> </a:t>
            </a:r>
            <a:r>
              <a:rPr lang="en-US" altLang="zh-TW" sz="2400" dirty="0" smtClean="0"/>
              <a:t>(</a:t>
            </a:r>
            <a:r>
              <a:rPr lang="en-US" altLang="zh-TW" sz="2400" dirty="0" smtClean="0">
                <a:solidFill>
                  <a:srgbClr val="6600CC"/>
                </a:solidFill>
              </a:rPr>
              <a:t>1101</a:t>
            </a:r>
            <a:r>
              <a:rPr lang="en-US" altLang="zh-TW" sz="2400" dirty="0" smtClean="0">
                <a:sym typeface="Symbol" pitchFamily="18" charset="2"/>
              </a:rPr>
              <a:t></a:t>
            </a:r>
            <a:r>
              <a:rPr lang="en-US" altLang="zh-TW" sz="2400" dirty="0" smtClean="0">
                <a:solidFill>
                  <a:srgbClr val="CC0000"/>
                </a:solidFill>
                <a:sym typeface="Symbol" pitchFamily="18" charset="2"/>
              </a:rPr>
              <a:t>0101</a:t>
            </a:r>
            <a:r>
              <a:rPr lang="en-US" altLang="zh-TW" sz="2400" dirty="0" smtClean="0">
                <a:sym typeface="Symbol" pitchFamily="18" charset="2"/>
              </a:rPr>
              <a:t>, </a:t>
            </a:r>
            <a:r>
              <a:rPr lang="en-US" altLang="zh-TW" sz="2400" dirty="0" smtClean="0">
                <a:solidFill>
                  <a:srgbClr val="339966"/>
                </a:solidFill>
                <a:sym typeface="Symbol" pitchFamily="18" charset="2"/>
              </a:rPr>
              <a:t>0100</a:t>
            </a:r>
            <a:r>
              <a:rPr lang="en-US" altLang="zh-TW" sz="2400" dirty="0" smtClean="0">
                <a:sym typeface="Symbol" pitchFamily="18" charset="2"/>
              </a:rPr>
              <a:t>) =  1000 0100</a:t>
            </a:r>
          </a:p>
          <a:p>
            <a:pPr lvl="1">
              <a:lnSpc>
                <a:spcPct val="80000"/>
              </a:lnSpc>
              <a:defRPr/>
            </a:pPr>
            <a:r>
              <a:rPr lang="en-US" altLang="zh-TW" sz="2400" dirty="0" smtClean="0">
                <a:sym typeface="Symbol" pitchFamily="18" charset="2"/>
              </a:rPr>
              <a:t>IP</a:t>
            </a:r>
            <a:r>
              <a:rPr lang="en-US" altLang="zh-TW" sz="2400" baseline="30000" dirty="0" smtClean="0">
                <a:sym typeface="Symbol" pitchFamily="18" charset="2"/>
              </a:rPr>
              <a:t>-1 </a:t>
            </a:r>
            <a:r>
              <a:rPr lang="en-US" altLang="zh-TW" sz="2400" dirty="0" smtClean="0">
                <a:sym typeface="Symbol" pitchFamily="18" charset="2"/>
              </a:rPr>
              <a:t>(10000100) = 01000001</a:t>
            </a:r>
            <a:endParaRPr lang="en-US" altLang="zh-TW" sz="2200" dirty="0" smtClean="0">
              <a:sym typeface="Symbol" pitchFamily="18" charset="2"/>
            </a:endParaRPr>
          </a:p>
          <a:p>
            <a:pPr>
              <a:lnSpc>
                <a:spcPct val="80000"/>
              </a:lnSpc>
              <a:defRPr/>
            </a:pPr>
            <a:r>
              <a:rPr lang="en-US" altLang="zh-TW" dirty="0" err="1" smtClean="0"/>
              <a:t>Ciphertext</a:t>
            </a:r>
            <a:r>
              <a:rPr lang="en-US" altLang="zh-TW" dirty="0" smtClean="0"/>
              <a:t> C=01000001</a:t>
            </a:r>
          </a:p>
        </p:txBody>
      </p:sp>
      <p:sp>
        <p:nvSpPr>
          <p:cNvPr id="3" name="Rectangle 5"/>
          <p:cNvSpPr txBox="1">
            <a:spLocks noChangeArrowheads="1"/>
          </p:cNvSpPr>
          <p:nvPr/>
        </p:nvSpPr>
        <p:spPr>
          <a:xfrm>
            <a:off x="304800" y="36512"/>
            <a:ext cx="8964613" cy="877887"/>
          </a:xfrm>
          <a:prstGeom prst="rect">
            <a:avLst/>
          </a:prstGeom>
          <a:noFill/>
        </p:spPr>
        <p:txBody>
          <a:bodyPr/>
          <a:lst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en-AU" sz="3200" dirty="0" smtClean="0"/>
              <a:t>Simplified DES (S-DES Encryption)</a:t>
            </a:r>
          </a:p>
        </p:txBody>
      </p:sp>
    </p:spTree>
    <p:extLst>
      <p:ext uri="{BB962C8B-B14F-4D97-AF65-F5344CB8AC3E}">
        <p14:creationId xmlns="" xmlns:p14="http://schemas.microsoft.com/office/powerpoint/2010/main" val="24104044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txBox="1">
            <a:spLocks noChangeArrowheads="1"/>
          </p:cNvSpPr>
          <p:nvPr/>
        </p:nvSpPr>
        <p:spPr>
          <a:xfrm>
            <a:off x="304799" y="82831"/>
            <a:ext cx="8964613" cy="877887"/>
          </a:xfrm>
          <a:prstGeom prst="rect">
            <a:avLst/>
          </a:prstGeom>
          <a:noFill/>
        </p:spPr>
        <p:txBody>
          <a:bodyPr/>
          <a:lst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en-AU" sz="3200" dirty="0" smtClean="0"/>
              <a:t>Simplified DES (S-DES Decryption)</a:t>
            </a:r>
          </a:p>
        </p:txBody>
      </p:sp>
      <p:grpSp>
        <p:nvGrpSpPr>
          <p:cNvPr id="4" name="Group 4"/>
          <p:cNvGrpSpPr>
            <a:grpSpLocks/>
          </p:cNvGrpSpPr>
          <p:nvPr/>
        </p:nvGrpSpPr>
        <p:grpSpPr bwMode="auto">
          <a:xfrm>
            <a:off x="5257800" y="1017457"/>
            <a:ext cx="3707739" cy="5235575"/>
            <a:chOff x="1620" y="900"/>
            <a:chExt cx="7560" cy="9900"/>
          </a:xfrm>
        </p:grpSpPr>
        <p:sp>
          <p:nvSpPr>
            <p:cNvPr id="5" name="Line 5"/>
            <p:cNvSpPr>
              <a:spLocks noChangeShapeType="1"/>
            </p:cNvSpPr>
            <p:nvPr/>
          </p:nvSpPr>
          <p:spPr bwMode="auto">
            <a:xfrm>
              <a:off x="5340" y="6380"/>
              <a:ext cx="0" cy="720"/>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 name="Line 6"/>
            <p:cNvSpPr>
              <a:spLocks noChangeShapeType="1"/>
            </p:cNvSpPr>
            <p:nvPr/>
          </p:nvSpPr>
          <p:spPr bwMode="auto">
            <a:xfrm>
              <a:off x="5320" y="4940"/>
              <a:ext cx="0" cy="54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 name="Line 7"/>
            <p:cNvSpPr>
              <a:spLocks noChangeShapeType="1"/>
            </p:cNvSpPr>
            <p:nvPr/>
          </p:nvSpPr>
          <p:spPr bwMode="auto">
            <a:xfrm>
              <a:off x="5320" y="7500"/>
              <a:ext cx="0" cy="54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 name="Text Box 8"/>
            <p:cNvSpPr txBox="1">
              <a:spLocks noChangeArrowheads="1"/>
            </p:cNvSpPr>
            <p:nvPr/>
          </p:nvSpPr>
          <p:spPr bwMode="auto">
            <a:xfrm>
              <a:off x="2019" y="3959"/>
              <a:ext cx="1622" cy="540"/>
            </a:xfrm>
            <a:prstGeom prst="rect">
              <a:avLst/>
            </a:prstGeom>
            <a:solidFill>
              <a:srgbClr val="CCFFCC"/>
            </a:solidFill>
            <a:ln w="38100">
              <a:solidFill>
                <a:srgbClr val="0000FF"/>
              </a:solidFill>
              <a:miter lim="800000"/>
              <a:headEnd/>
              <a:tailEnd/>
            </a:ln>
            <a:effectLst>
              <a:outerShdw dist="53882" dir="2700000" algn="ctr" rotWithShape="0">
                <a:srgbClr val="808080">
                  <a:alpha val="50000"/>
                </a:srgbClr>
              </a:outerShdw>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200" b="1">
                  <a:latin typeface="Times New Roman" pitchFamily="18" charset="0"/>
                  <a:ea typeface="SimSun" pitchFamily="2" charset="-122"/>
                </a:rPr>
                <a:t>IP</a:t>
              </a:r>
              <a:endParaRPr lang="en-GB"/>
            </a:p>
          </p:txBody>
        </p:sp>
        <p:sp>
          <p:nvSpPr>
            <p:cNvPr id="9" name="Text Box 9"/>
            <p:cNvSpPr txBox="1">
              <a:spLocks noChangeArrowheads="1"/>
            </p:cNvSpPr>
            <p:nvPr/>
          </p:nvSpPr>
          <p:spPr bwMode="auto">
            <a:xfrm>
              <a:off x="2019" y="5220"/>
              <a:ext cx="1622" cy="540"/>
            </a:xfrm>
            <a:prstGeom prst="rect">
              <a:avLst/>
            </a:prstGeom>
            <a:solidFill>
              <a:srgbClr val="CCFFCC"/>
            </a:solidFill>
            <a:ln w="38100">
              <a:solidFill>
                <a:srgbClr val="0000FF"/>
              </a:solidFill>
              <a:miter lim="800000"/>
              <a:headEnd/>
              <a:tailEnd/>
            </a:ln>
            <a:effectLst>
              <a:outerShdw dist="53882" dir="2700000" algn="ctr" rotWithShape="0">
                <a:srgbClr val="808080">
                  <a:alpha val="50000"/>
                </a:srgbClr>
              </a:outerShdw>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200" b="1" i="1">
                  <a:latin typeface="Times New Roman" pitchFamily="18" charset="0"/>
                  <a:ea typeface="SimSun" pitchFamily="2" charset="-122"/>
                </a:rPr>
                <a:t>f</a:t>
              </a:r>
              <a:r>
                <a:rPr lang="en-US" altLang="zh-CN" sz="1200" b="1" i="1" baseline="-25000">
                  <a:latin typeface="Times New Roman" pitchFamily="18" charset="0"/>
                  <a:ea typeface="SimSun" pitchFamily="2" charset="-122"/>
                </a:rPr>
                <a:t>K</a:t>
              </a:r>
              <a:endParaRPr lang="en-GB"/>
            </a:p>
          </p:txBody>
        </p:sp>
        <p:sp>
          <p:nvSpPr>
            <p:cNvPr id="10" name="Text Box 10"/>
            <p:cNvSpPr txBox="1">
              <a:spLocks noChangeArrowheads="1"/>
            </p:cNvSpPr>
            <p:nvPr/>
          </p:nvSpPr>
          <p:spPr bwMode="auto">
            <a:xfrm>
              <a:off x="2019" y="6480"/>
              <a:ext cx="1622" cy="540"/>
            </a:xfrm>
            <a:prstGeom prst="rect">
              <a:avLst/>
            </a:prstGeom>
            <a:solidFill>
              <a:srgbClr val="CCFFCC"/>
            </a:solidFill>
            <a:ln w="38100">
              <a:solidFill>
                <a:srgbClr val="0000FF"/>
              </a:solidFill>
              <a:miter lim="800000"/>
              <a:headEnd/>
              <a:tailEnd/>
            </a:ln>
            <a:effectLst>
              <a:outerShdw dist="53882" dir="2700000" algn="ctr" rotWithShape="0">
                <a:srgbClr val="808080">
                  <a:alpha val="50000"/>
                </a:srgbClr>
              </a:outerShdw>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200" b="1">
                  <a:latin typeface="Times New Roman" pitchFamily="18" charset="0"/>
                  <a:ea typeface="SimSun" pitchFamily="2" charset="-122"/>
                </a:rPr>
                <a:t>SW</a:t>
              </a:r>
              <a:endParaRPr lang="en-GB"/>
            </a:p>
          </p:txBody>
        </p:sp>
        <p:sp>
          <p:nvSpPr>
            <p:cNvPr id="11" name="Line 11"/>
            <p:cNvSpPr>
              <a:spLocks noChangeShapeType="1"/>
            </p:cNvSpPr>
            <p:nvPr/>
          </p:nvSpPr>
          <p:spPr bwMode="auto">
            <a:xfrm>
              <a:off x="2820" y="4500"/>
              <a:ext cx="0" cy="720"/>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2" name="Line 12"/>
            <p:cNvSpPr>
              <a:spLocks noChangeShapeType="1"/>
            </p:cNvSpPr>
            <p:nvPr/>
          </p:nvSpPr>
          <p:spPr bwMode="auto">
            <a:xfrm>
              <a:off x="2820" y="5760"/>
              <a:ext cx="0" cy="720"/>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3" name="Line 13"/>
            <p:cNvSpPr>
              <a:spLocks noChangeShapeType="1"/>
            </p:cNvSpPr>
            <p:nvPr/>
          </p:nvSpPr>
          <p:spPr bwMode="auto">
            <a:xfrm>
              <a:off x="2820" y="3260"/>
              <a:ext cx="0" cy="720"/>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4" name="Text Box 14"/>
            <p:cNvSpPr txBox="1">
              <a:spLocks noChangeArrowheads="1"/>
            </p:cNvSpPr>
            <p:nvPr/>
          </p:nvSpPr>
          <p:spPr bwMode="auto">
            <a:xfrm>
              <a:off x="2019" y="7741"/>
              <a:ext cx="1622" cy="540"/>
            </a:xfrm>
            <a:prstGeom prst="rect">
              <a:avLst/>
            </a:prstGeom>
            <a:solidFill>
              <a:srgbClr val="CCFFCC"/>
            </a:solidFill>
            <a:ln w="38100">
              <a:solidFill>
                <a:srgbClr val="0000FF"/>
              </a:solidFill>
              <a:miter lim="800000"/>
              <a:headEnd/>
              <a:tailEnd/>
            </a:ln>
            <a:effectLst>
              <a:outerShdw dist="53882" dir="2700000" algn="ctr" rotWithShape="0">
                <a:srgbClr val="808080">
                  <a:alpha val="50000"/>
                </a:srgbClr>
              </a:outerShdw>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200" b="1" i="1">
                  <a:latin typeface="Times New Roman" pitchFamily="18" charset="0"/>
                  <a:ea typeface="SimSun" pitchFamily="2" charset="-122"/>
                </a:rPr>
                <a:t>f</a:t>
              </a:r>
              <a:r>
                <a:rPr lang="en-US" altLang="zh-CN" sz="1200" b="1" i="1" baseline="-25000">
                  <a:latin typeface="Times New Roman" pitchFamily="18" charset="0"/>
                  <a:ea typeface="SimSun" pitchFamily="2" charset="-122"/>
                </a:rPr>
                <a:t>K</a:t>
              </a:r>
              <a:endParaRPr lang="en-US" altLang="zh-CN" sz="1400" b="1" i="1">
                <a:latin typeface="Times New Roman" pitchFamily="18" charset="0"/>
                <a:ea typeface="SimSun" pitchFamily="2" charset="-122"/>
              </a:endParaRPr>
            </a:p>
            <a:p>
              <a:pPr eaLnBrk="1" hangingPunct="1"/>
              <a:endParaRPr lang="en-GB"/>
            </a:p>
          </p:txBody>
        </p:sp>
        <p:sp>
          <p:nvSpPr>
            <p:cNvPr id="15" name="Text Box 15"/>
            <p:cNvSpPr txBox="1">
              <a:spLocks noChangeArrowheads="1"/>
            </p:cNvSpPr>
            <p:nvPr/>
          </p:nvSpPr>
          <p:spPr bwMode="auto">
            <a:xfrm>
              <a:off x="2019" y="8999"/>
              <a:ext cx="1622" cy="540"/>
            </a:xfrm>
            <a:prstGeom prst="rect">
              <a:avLst/>
            </a:prstGeom>
            <a:solidFill>
              <a:srgbClr val="CCFFCC"/>
            </a:solidFill>
            <a:ln w="38100">
              <a:solidFill>
                <a:srgbClr val="0000FF"/>
              </a:solidFill>
              <a:miter lim="800000"/>
              <a:headEnd/>
              <a:tailEnd/>
            </a:ln>
            <a:effectLst>
              <a:outerShdw dist="53882" dir="2700000" algn="ctr" rotWithShape="0">
                <a:srgbClr val="808080">
                  <a:alpha val="50000"/>
                </a:srgbClr>
              </a:outerShdw>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200" b="1">
                  <a:latin typeface="Times New Roman" pitchFamily="18" charset="0"/>
                  <a:ea typeface="SimSun" pitchFamily="2" charset="-122"/>
                </a:rPr>
                <a:t>IP</a:t>
              </a:r>
              <a:r>
                <a:rPr lang="en-US" altLang="zh-CN" sz="1200" b="1" baseline="30000">
                  <a:latin typeface="Times New Roman" pitchFamily="18" charset="0"/>
                  <a:ea typeface="SimSun" pitchFamily="2" charset="-122"/>
                </a:rPr>
                <a:t>-1</a:t>
              </a:r>
              <a:endParaRPr lang="en-GB"/>
            </a:p>
          </p:txBody>
        </p:sp>
        <p:sp>
          <p:nvSpPr>
            <p:cNvPr id="16" name="Line 16"/>
            <p:cNvSpPr>
              <a:spLocks noChangeShapeType="1"/>
            </p:cNvSpPr>
            <p:nvPr/>
          </p:nvSpPr>
          <p:spPr bwMode="auto">
            <a:xfrm>
              <a:off x="2820" y="8280"/>
              <a:ext cx="0" cy="720"/>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7" name="Line 17"/>
            <p:cNvSpPr>
              <a:spLocks noChangeShapeType="1"/>
            </p:cNvSpPr>
            <p:nvPr/>
          </p:nvSpPr>
          <p:spPr bwMode="auto">
            <a:xfrm>
              <a:off x="2820" y="9540"/>
              <a:ext cx="0" cy="720"/>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8" name="Line 18"/>
            <p:cNvSpPr>
              <a:spLocks noChangeShapeType="1"/>
            </p:cNvSpPr>
            <p:nvPr/>
          </p:nvSpPr>
          <p:spPr bwMode="auto">
            <a:xfrm>
              <a:off x="2820" y="7040"/>
              <a:ext cx="0" cy="720"/>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 name="Text Box 19"/>
            <p:cNvSpPr txBox="1">
              <a:spLocks noChangeArrowheads="1"/>
            </p:cNvSpPr>
            <p:nvPr/>
          </p:nvSpPr>
          <p:spPr bwMode="auto">
            <a:xfrm>
              <a:off x="1640" y="2800"/>
              <a:ext cx="2340" cy="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200" b="1">
                  <a:latin typeface="Times New Roman" pitchFamily="18" charset="0"/>
                  <a:ea typeface="SimSun" pitchFamily="2" charset="-122"/>
                </a:rPr>
                <a:t>8-bit plaintext</a:t>
              </a:r>
              <a:endParaRPr lang="en-GB"/>
            </a:p>
          </p:txBody>
        </p:sp>
        <p:sp>
          <p:nvSpPr>
            <p:cNvPr id="20" name="Text Box 20"/>
            <p:cNvSpPr txBox="1">
              <a:spLocks noChangeArrowheads="1"/>
            </p:cNvSpPr>
            <p:nvPr/>
          </p:nvSpPr>
          <p:spPr bwMode="auto">
            <a:xfrm>
              <a:off x="7220" y="3959"/>
              <a:ext cx="1622" cy="540"/>
            </a:xfrm>
            <a:prstGeom prst="rect">
              <a:avLst/>
            </a:prstGeom>
            <a:solidFill>
              <a:srgbClr val="CCFFCC"/>
            </a:solidFill>
            <a:ln w="38100">
              <a:solidFill>
                <a:srgbClr val="0000FF"/>
              </a:solidFill>
              <a:miter lim="800000"/>
              <a:headEnd/>
              <a:tailEnd/>
            </a:ln>
            <a:effectLst>
              <a:outerShdw dist="53882" dir="2700000" algn="ctr" rotWithShape="0">
                <a:srgbClr val="808080">
                  <a:alpha val="50000"/>
                </a:srgbClr>
              </a:outerShdw>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200" b="1">
                  <a:latin typeface="Times New Roman" pitchFamily="18" charset="0"/>
                  <a:ea typeface="SimSun" pitchFamily="2" charset="-122"/>
                </a:rPr>
                <a:t>IP</a:t>
              </a:r>
              <a:r>
                <a:rPr lang="en-US" altLang="zh-CN" sz="1200" b="1" baseline="30000">
                  <a:latin typeface="Times New Roman" pitchFamily="18" charset="0"/>
                  <a:ea typeface="SimSun" pitchFamily="2" charset="-122"/>
                </a:rPr>
                <a:t>-1</a:t>
              </a:r>
              <a:endParaRPr lang="en-GB"/>
            </a:p>
          </p:txBody>
        </p:sp>
        <p:sp>
          <p:nvSpPr>
            <p:cNvPr id="21" name="Text Box 21"/>
            <p:cNvSpPr txBox="1">
              <a:spLocks noChangeArrowheads="1"/>
            </p:cNvSpPr>
            <p:nvPr/>
          </p:nvSpPr>
          <p:spPr bwMode="auto">
            <a:xfrm>
              <a:off x="7220" y="5220"/>
              <a:ext cx="1622" cy="540"/>
            </a:xfrm>
            <a:prstGeom prst="rect">
              <a:avLst/>
            </a:prstGeom>
            <a:solidFill>
              <a:srgbClr val="CCFFCC"/>
            </a:solidFill>
            <a:ln w="38100">
              <a:solidFill>
                <a:srgbClr val="0000FF"/>
              </a:solidFill>
              <a:miter lim="800000"/>
              <a:headEnd/>
              <a:tailEnd/>
            </a:ln>
            <a:effectLst>
              <a:outerShdw dist="53882" dir="2700000" algn="ctr" rotWithShape="0">
                <a:srgbClr val="808080">
                  <a:alpha val="50000"/>
                </a:srgbClr>
              </a:outerShdw>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200" b="1" i="1">
                  <a:latin typeface="Times New Roman" pitchFamily="18" charset="0"/>
                  <a:ea typeface="SimSun" pitchFamily="2" charset="-122"/>
                </a:rPr>
                <a:t>f</a:t>
              </a:r>
              <a:r>
                <a:rPr lang="en-US" altLang="zh-CN" sz="1200" b="1" i="1" baseline="-25000">
                  <a:latin typeface="Times New Roman" pitchFamily="18" charset="0"/>
                  <a:ea typeface="SimSun" pitchFamily="2" charset="-122"/>
                </a:rPr>
                <a:t>K</a:t>
              </a:r>
              <a:endParaRPr lang="en-GB"/>
            </a:p>
          </p:txBody>
        </p:sp>
        <p:sp>
          <p:nvSpPr>
            <p:cNvPr id="22" name="Text Box 22"/>
            <p:cNvSpPr txBox="1">
              <a:spLocks noChangeArrowheads="1"/>
            </p:cNvSpPr>
            <p:nvPr/>
          </p:nvSpPr>
          <p:spPr bwMode="auto">
            <a:xfrm>
              <a:off x="7220" y="6480"/>
              <a:ext cx="1622" cy="540"/>
            </a:xfrm>
            <a:prstGeom prst="rect">
              <a:avLst/>
            </a:prstGeom>
            <a:solidFill>
              <a:srgbClr val="CCFFCC"/>
            </a:solidFill>
            <a:ln w="38100">
              <a:solidFill>
                <a:srgbClr val="0000FF"/>
              </a:solidFill>
              <a:miter lim="800000"/>
              <a:headEnd/>
              <a:tailEnd/>
            </a:ln>
            <a:effectLst>
              <a:outerShdw dist="53882" dir="2700000" algn="ctr" rotWithShape="0">
                <a:srgbClr val="808080">
                  <a:alpha val="50000"/>
                </a:srgbClr>
              </a:outerShdw>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200" b="1">
                  <a:latin typeface="Times New Roman" pitchFamily="18" charset="0"/>
                  <a:ea typeface="SimSun" pitchFamily="2" charset="-122"/>
                </a:rPr>
                <a:t>SW</a:t>
              </a:r>
              <a:endParaRPr lang="en-GB"/>
            </a:p>
          </p:txBody>
        </p:sp>
        <p:sp>
          <p:nvSpPr>
            <p:cNvPr id="23" name="Line 23"/>
            <p:cNvSpPr>
              <a:spLocks noChangeShapeType="1"/>
            </p:cNvSpPr>
            <p:nvPr/>
          </p:nvSpPr>
          <p:spPr bwMode="auto">
            <a:xfrm flipV="1">
              <a:off x="8020" y="4500"/>
              <a:ext cx="0" cy="720"/>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4" name="Line 24"/>
            <p:cNvSpPr>
              <a:spLocks noChangeShapeType="1"/>
            </p:cNvSpPr>
            <p:nvPr/>
          </p:nvSpPr>
          <p:spPr bwMode="auto">
            <a:xfrm flipV="1">
              <a:off x="8020" y="5760"/>
              <a:ext cx="0" cy="720"/>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5" name="Line 25"/>
            <p:cNvSpPr>
              <a:spLocks noChangeShapeType="1"/>
            </p:cNvSpPr>
            <p:nvPr/>
          </p:nvSpPr>
          <p:spPr bwMode="auto">
            <a:xfrm flipV="1">
              <a:off x="8000" y="3240"/>
              <a:ext cx="0" cy="720"/>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6" name="Text Box 26"/>
            <p:cNvSpPr txBox="1">
              <a:spLocks noChangeArrowheads="1"/>
            </p:cNvSpPr>
            <p:nvPr/>
          </p:nvSpPr>
          <p:spPr bwMode="auto">
            <a:xfrm>
              <a:off x="7220" y="7741"/>
              <a:ext cx="1622" cy="540"/>
            </a:xfrm>
            <a:prstGeom prst="rect">
              <a:avLst/>
            </a:prstGeom>
            <a:solidFill>
              <a:srgbClr val="CCFFCC"/>
            </a:solidFill>
            <a:ln w="38100">
              <a:solidFill>
                <a:srgbClr val="0000FF"/>
              </a:solidFill>
              <a:miter lim="800000"/>
              <a:headEnd/>
              <a:tailEnd/>
            </a:ln>
            <a:effectLst>
              <a:outerShdw dist="53882" dir="2700000" algn="ctr" rotWithShape="0">
                <a:srgbClr val="808080">
                  <a:alpha val="50000"/>
                </a:srgbClr>
              </a:outerShdw>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200" b="1" i="1">
                  <a:latin typeface="Times New Roman" pitchFamily="18" charset="0"/>
                  <a:ea typeface="SimSun" pitchFamily="2" charset="-122"/>
                </a:rPr>
                <a:t>f</a:t>
              </a:r>
              <a:r>
                <a:rPr lang="en-US" altLang="zh-CN" sz="1200" b="1" i="1" baseline="-25000">
                  <a:latin typeface="Times New Roman" pitchFamily="18" charset="0"/>
                  <a:ea typeface="SimSun" pitchFamily="2" charset="-122"/>
                </a:rPr>
                <a:t>K</a:t>
              </a:r>
              <a:endParaRPr lang="en-US" altLang="zh-CN" sz="1400" b="1" i="1">
                <a:latin typeface="Times New Roman" pitchFamily="18" charset="0"/>
                <a:ea typeface="SimSun" pitchFamily="2" charset="-122"/>
              </a:endParaRPr>
            </a:p>
            <a:p>
              <a:pPr eaLnBrk="1" hangingPunct="1"/>
              <a:endParaRPr lang="en-GB"/>
            </a:p>
          </p:txBody>
        </p:sp>
        <p:sp>
          <p:nvSpPr>
            <p:cNvPr id="27" name="Text Box 27"/>
            <p:cNvSpPr txBox="1">
              <a:spLocks noChangeArrowheads="1"/>
            </p:cNvSpPr>
            <p:nvPr/>
          </p:nvSpPr>
          <p:spPr bwMode="auto">
            <a:xfrm>
              <a:off x="7220" y="8999"/>
              <a:ext cx="1622" cy="540"/>
            </a:xfrm>
            <a:prstGeom prst="rect">
              <a:avLst/>
            </a:prstGeom>
            <a:solidFill>
              <a:srgbClr val="CCFFCC"/>
            </a:solidFill>
            <a:ln w="38100">
              <a:solidFill>
                <a:srgbClr val="0000FF"/>
              </a:solidFill>
              <a:miter lim="800000"/>
              <a:headEnd/>
              <a:tailEnd/>
            </a:ln>
            <a:effectLst>
              <a:outerShdw dist="53882" dir="2700000" algn="ctr" rotWithShape="0">
                <a:srgbClr val="808080">
                  <a:alpha val="50000"/>
                </a:srgbClr>
              </a:outerShdw>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200" b="1">
                  <a:latin typeface="Times New Roman" pitchFamily="18" charset="0"/>
                  <a:ea typeface="SimSun" pitchFamily="2" charset="-122"/>
                </a:rPr>
                <a:t>IP</a:t>
              </a:r>
              <a:endParaRPr lang="en-GB"/>
            </a:p>
          </p:txBody>
        </p:sp>
        <p:sp>
          <p:nvSpPr>
            <p:cNvPr id="28" name="Line 28"/>
            <p:cNvSpPr>
              <a:spLocks noChangeShapeType="1"/>
            </p:cNvSpPr>
            <p:nvPr/>
          </p:nvSpPr>
          <p:spPr bwMode="auto">
            <a:xfrm flipV="1">
              <a:off x="8020" y="8280"/>
              <a:ext cx="0" cy="720"/>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9" name="Line 29"/>
            <p:cNvSpPr>
              <a:spLocks noChangeShapeType="1"/>
            </p:cNvSpPr>
            <p:nvPr/>
          </p:nvSpPr>
          <p:spPr bwMode="auto">
            <a:xfrm flipV="1">
              <a:off x="8020" y="9540"/>
              <a:ext cx="0" cy="720"/>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0" name="Line 30"/>
            <p:cNvSpPr>
              <a:spLocks noChangeShapeType="1"/>
            </p:cNvSpPr>
            <p:nvPr/>
          </p:nvSpPr>
          <p:spPr bwMode="auto">
            <a:xfrm flipV="1">
              <a:off x="8020" y="7040"/>
              <a:ext cx="0" cy="720"/>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1" name="Text Box 31"/>
            <p:cNvSpPr txBox="1">
              <a:spLocks noChangeArrowheads="1"/>
            </p:cNvSpPr>
            <p:nvPr/>
          </p:nvSpPr>
          <p:spPr bwMode="auto">
            <a:xfrm>
              <a:off x="6840" y="2800"/>
              <a:ext cx="2340" cy="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200" b="1">
                  <a:latin typeface="Times New Roman" pitchFamily="18" charset="0"/>
                  <a:ea typeface="SimSun" pitchFamily="2" charset="-122"/>
                </a:rPr>
                <a:t>8-bit plaintext</a:t>
              </a:r>
              <a:endParaRPr lang="en-GB"/>
            </a:p>
          </p:txBody>
        </p:sp>
        <p:sp>
          <p:nvSpPr>
            <p:cNvPr id="32" name="Text Box 32"/>
            <p:cNvSpPr txBox="1">
              <a:spLocks noChangeArrowheads="1"/>
            </p:cNvSpPr>
            <p:nvPr/>
          </p:nvSpPr>
          <p:spPr bwMode="auto">
            <a:xfrm>
              <a:off x="1620" y="10260"/>
              <a:ext cx="2340" cy="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200" b="1">
                  <a:latin typeface="Times New Roman" pitchFamily="18" charset="0"/>
                  <a:ea typeface="SimSun" pitchFamily="2" charset="-122"/>
                </a:rPr>
                <a:t>8-bit ciphertext</a:t>
              </a:r>
              <a:endParaRPr lang="en-GB"/>
            </a:p>
          </p:txBody>
        </p:sp>
        <p:sp>
          <p:nvSpPr>
            <p:cNvPr id="33" name="Text Box 33"/>
            <p:cNvSpPr txBox="1">
              <a:spLocks noChangeArrowheads="1"/>
            </p:cNvSpPr>
            <p:nvPr/>
          </p:nvSpPr>
          <p:spPr bwMode="auto">
            <a:xfrm>
              <a:off x="6840" y="10220"/>
              <a:ext cx="2340" cy="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200" b="1">
                  <a:latin typeface="Times New Roman" pitchFamily="18" charset="0"/>
                  <a:ea typeface="SimSun" pitchFamily="2" charset="-122"/>
                </a:rPr>
                <a:t>8-bit ciphertext</a:t>
              </a:r>
              <a:endParaRPr lang="en-GB"/>
            </a:p>
          </p:txBody>
        </p:sp>
        <p:sp>
          <p:nvSpPr>
            <p:cNvPr id="34" name="Text Box 34"/>
            <p:cNvSpPr txBox="1">
              <a:spLocks noChangeArrowheads="1"/>
            </p:cNvSpPr>
            <p:nvPr/>
          </p:nvSpPr>
          <p:spPr bwMode="auto">
            <a:xfrm>
              <a:off x="4540" y="2059"/>
              <a:ext cx="1622" cy="540"/>
            </a:xfrm>
            <a:prstGeom prst="rect">
              <a:avLst/>
            </a:prstGeom>
            <a:solidFill>
              <a:srgbClr val="CCFFCC"/>
            </a:solidFill>
            <a:ln w="38100">
              <a:solidFill>
                <a:srgbClr val="0000FF"/>
              </a:solidFill>
              <a:miter lim="800000"/>
              <a:headEnd/>
              <a:tailEnd/>
            </a:ln>
            <a:effectLst>
              <a:outerShdw dist="53882" dir="2700000" algn="ctr" rotWithShape="0">
                <a:srgbClr val="808080">
                  <a:alpha val="50000"/>
                </a:srgbClr>
              </a:outerShdw>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200" b="1">
                  <a:latin typeface="Times New Roman" pitchFamily="18" charset="0"/>
                  <a:ea typeface="SimSun" pitchFamily="2" charset="-122"/>
                </a:rPr>
                <a:t>P10</a:t>
              </a:r>
              <a:endParaRPr lang="en-GB"/>
            </a:p>
          </p:txBody>
        </p:sp>
        <p:sp>
          <p:nvSpPr>
            <p:cNvPr id="35" name="Text Box 35"/>
            <p:cNvSpPr txBox="1">
              <a:spLocks noChangeArrowheads="1"/>
            </p:cNvSpPr>
            <p:nvPr/>
          </p:nvSpPr>
          <p:spPr bwMode="auto">
            <a:xfrm>
              <a:off x="4540" y="3319"/>
              <a:ext cx="1622" cy="540"/>
            </a:xfrm>
            <a:prstGeom prst="rect">
              <a:avLst/>
            </a:prstGeom>
            <a:solidFill>
              <a:srgbClr val="CCFFCC"/>
            </a:solidFill>
            <a:ln w="38100">
              <a:solidFill>
                <a:srgbClr val="0000FF"/>
              </a:solidFill>
              <a:miter lim="800000"/>
              <a:headEnd/>
              <a:tailEnd/>
            </a:ln>
            <a:effectLst>
              <a:outerShdw dist="53882" dir="2700000" algn="ctr" rotWithShape="0">
                <a:srgbClr val="808080">
                  <a:alpha val="50000"/>
                </a:srgbClr>
              </a:outerShdw>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200" b="1" dirty="0">
                  <a:latin typeface="Times New Roman" pitchFamily="18" charset="0"/>
                  <a:ea typeface="SimSun" pitchFamily="2" charset="-122"/>
                </a:rPr>
                <a:t>Shift</a:t>
              </a:r>
              <a:endParaRPr lang="en-GB" dirty="0"/>
            </a:p>
          </p:txBody>
        </p:sp>
        <p:sp>
          <p:nvSpPr>
            <p:cNvPr id="36" name="Line 36"/>
            <p:cNvSpPr>
              <a:spLocks noChangeShapeType="1"/>
            </p:cNvSpPr>
            <p:nvPr/>
          </p:nvSpPr>
          <p:spPr bwMode="auto">
            <a:xfrm>
              <a:off x="5340" y="2600"/>
              <a:ext cx="0" cy="720"/>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7" name="Line 37"/>
            <p:cNvSpPr>
              <a:spLocks noChangeShapeType="1"/>
            </p:cNvSpPr>
            <p:nvPr/>
          </p:nvSpPr>
          <p:spPr bwMode="auto">
            <a:xfrm>
              <a:off x="5340" y="3860"/>
              <a:ext cx="0" cy="720"/>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8" name="Line 38"/>
            <p:cNvSpPr>
              <a:spLocks noChangeShapeType="1"/>
            </p:cNvSpPr>
            <p:nvPr/>
          </p:nvSpPr>
          <p:spPr bwMode="auto">
            <a:xfrm>
              <a:off x="5340" y="1360"/>
              <a:ext cx="0" cy="720"/>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9" name="Text Box 39"/>
            <p:cNvSpPr txBox="1">
              <a:spLocks noChangeArrowheads="1"/>
            </p:cNvSpPr>
            <p:nvPr/>
          </p:nvSpPr>
          <p:spPr bwMode="auto">
            <a:xfrm>
              <a:off x="4540" y="6120"/>
              <a:ext cx="1622" cy="540"/>
            </a:xfrm>
            <a:prstGeom prst="rect">
              <a:avLst/>
            </a:prstGeom>
            <a:solidFill>
              <a:srgbClr val="CCFFCC"/>
            </a:solidFill>
            <a:ln w="38100">
              <a:solidFill>
                <a:srgbClr val="0000FF"/>
              </a:solidFill>
              <a:miter lim="800000"/>
              <a:headEnd/>
              <a:tailEnd/>
            </a:ln>
            <a:effectLst>
              <a:outerShdw dist="53882" dir="2700000" algn="ctr" rotWithShape="0">
                <a:srgbClr val="808080">
                  <a:alpha val="50000"/>
                </a:srgbClr>
              </a:outerShdw>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200" b="1">
                  <a:latin typeface="Times New Roman" pitchFamily="18" charset="0"/>
                  <a:ea typeface="SimSun" pitchFamily="2" charset="-122"/>
                </a:rPr>
                <a:t>Shift</a:t>
              </a:r>
              <a:endParaRPr lang="en-US" altLang="zh-CN" sz="1400" b="1">
                <a:latin typeface="Times New Roman" pitchFamily="18" charset="0"/>
                <a:ea typeface="SimSun" pitchFamily="2" charset="-122"/>
              </a:endParaRPr>
            </a:p>
            <a:p>
              <a:pPr eaLnBrk="1" hangingPunct="1"/>
              <a:endParaRPr lang="en-GB"/>
            </a:p>
          </p:txBody>
        </p:sp>
        <p:sp>
          <p:nvSpPr>
            <p:cNvPr id="40" name="Text Box 40"/>
            <p:cNvSpPr txBox="1">
              <a:spLocks noChangeArrowheads="1"/>
            </p:cNvSpPr>
            <p:nvPr/>
          </p:nvSpPr>
          <p:spPr bwMode="auto">
            <a:xfrm>
              <a:off x="4160" y="900"/>
              <a:ext cx="2340" cy="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200" b="1" dirty="0">
                  <a:latin typeface="Times New Roman" pitchFamily="18" charset="0"/>
                  <a:ea typeface="SimSun" pitchFamily="2" charset="-122"/>
                </a:rPr>
                <a:t>10-bit key</a:t>
              </a:r>
              <a:endParaRPr lang="en-GB" dirty="0"/>
            </a:p>
          </p:txBody>
        </p:sp>
        <p:sp>
          <p:nvSpPr>
            <p:cNvPr id="41" name="Text Box 41"/>
            <p:cNvSpPr txBox="1">
              <a:spLocks noChangeArrowheads="1"/>
            </p:cNvSpPr>
            <p:nvPr/>
          </p:nvSpPr>
          <p:spPr bwMode="auto">
            <a:xfrm>
              <a:off x="1620" y="1980"/>
              <a:ext cx="2340" cy="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200" b="1">
                  <a:latin typeface="Times New Roman" pitchFamily="18" charset="0"/>
                  <a:ea typeface="SimSun" pitchFamily="2" charset="-122"/>
                </a:rPr>
                <a:t>ENCRYPTION</a:t>
              </a:r>
              <a:endParaRPr lang="en-GB"/>
            </a:p>
          </p:txBody>
        </p:sp>
        <p:grpSp>
          <p:nvGrpSpPr>
            <p:cNvPr id="42" name="Group 42"/>
            <p:cNvGrpSpPr>
              <a:grpSpLocks/>
            </p:cNvGrpSpPr>
            <p:nvPr/>
          </p:nvGrpSpPr>
          <p:grpSpPr bwMode="auto">
            <a:xfrm>
              <a:off x="4500" y="7080"/>
              <a:ext cx="1620" cy="540"/>
              <a:chOff x="7020" y="1800"/>
              <a:chExt cx="1620" cy="540"/>
            </a:xfrm>
          </p:grpSpPr>
          <p:sp>
            <p:nvSpPr>
              <p:cNvPr id="57" name="AutoShape 43"/>
              <p:cNvSpPr>
                <a:spLocks noChangeArrowheads="1"/>
              </p:cNvSpPr>
              <p:nvPr/>
            </p:nvSpPr>
            <p:spPr bwMode="auto">
              <a:xfrm>
                <a:off x="7021" y="1801"/>
                <a:ext cx="1619" cy="540"/>
              </a:xfrm>
              <a:custGeom>
                <a:avLst/>
                <a:gdLst>
                  <a:gd name="T0" fmla="*/ 1417 w 21600"/>
                  <a:gd name="T1" fmla="*/ 270 h 21600"/>
                  <a:gd name="T2" fmla="*/ 810 w 21600"/>
                  <a:gd name="T3" fmla="*/ 540 h 21600"/>
                  <a:gd name="T4" fmla="*/ 202 w 21600"/>
                  <a:gd name="T5" fmla="*/ 270 h 21600"/>
                  <a:gd name="T6" fmla="*/ 810 w 21600"/>
                  <a:gd name="T7" fmla="*/ 0 h 21600"/>
                  <a:gd name="T8" fmla="*/ 0 60000 65536"/>
                  <a:gd name="T9" fmla="*/ 0 60000 65536"/>
                  <a:gd name="T10" fmla="*/ 0 60000 65536"/>
                  <a:gd name="T11" fmla="*/ 0 60000 65536"/>
                  <a:gd name="T12" fmla="*/ 4496 w 21600"/>
                  <a:gd name="T13" fmla="*/ 4520 h 21600"/>
                  <a:gd name="T14" fmla="*/ 17104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FFFF"/>
              </a:solidFill>
              <a:ln w="38100">
                <a:solidFill>
                  <a:srgbClr val="0000FF"/>
                </a:solidFill>
                <a:miter lim="800000"/>
                <a:headEnd/>
                <a:tailEnd/>
              </a:ln>
              <a:effectLst>
                <a:outerShdw dist="45791" dir="3378596" algn="ctr" rotWithShape="0">
                  <a:srgbClr val="808080">
                    <a:alpha val="50000"/>
                  </a:srgbClr>
                </a:outerShdw>
              </a:effectLst>
            </p:spPr>
            <p:txBody>
              <a:bodyPr/>
              <a:lstStyle/>
              <a:p>
                <a:endParaRPr lang="en-US"/>
              </a:p>
            </p:txBody>
          </p:sp>
          <p:sp>
            <p:nvSpPr>
              <p:cNvPr id="58" name="Text Box 44"/>
              <p:cNvSpPr txBox="1">
                <a:spLocks noChangeArrowheads="1"/>
              </p:cNvSpPr>
              <p:nvPr/>
            </p:nvSpPr>
            <p:spPr bwMode="auto">
              <a:xfrm>
                <a:off x="7020" y="1800"/>
                <a:ext cx="1620" cy="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200" b="1" i="1">
                    <a:latin typeface="Times New Roman" pitchFamily="18" charset="0"/>
                    <a:ea typeface="SimSun" pitchFamily="2" charset="-122"/>
                  </a:rPr>
                  <a:t>P8</a:t>
                </a:r>
                <a:endParaRPr lang="en-GB"/>
              </a:p>
            </p:txBody>
          </p:sp>
        </p:grpSp>
        <p:grpSp>
          <p:nvGrpSpPr>
            <p:cNvPr id="43" name="Group 45"/>
            <p:cNvGrpSpPr>
              <a:grpSpLocks/>
            </p:cNvGrpSpPr>
            <p:nvPr/>
          </p:nvGrpSpPr>
          <p:grpSpPr bwMode="auto">
            <a:xfrm>
              <a:off x="4500" y="4580"/>
              <a:ext cx="1620" cy="540"/>
              <a:chOff x="7020" y="1800"/>
              <a:chExt cx="1620" cy="540"/>
            </a:xfrm>
          </p:grpSpPr>
          <p:sp>
            <p:nvSpPr>
              <p:cNvPr id="55" name="AutoShape 46"/>
              <p:cNvSpPr>
                <a:spLocks noChangeArrowheads="1"/>
              </p:cNvSpPr>
              <p:nvPr/>
            </p:nvSpPr>
            <p:spPr bwMode="auto">
              <a:xfrm>
                <a:off x="7021" y="1800"/>
                <a:ext cx="1619" cy="540"/>
              </a:xfrm>
              <a:custGeom>
                <a:avLst/>
                <a:gdLst>
                  <a:gd name="T0" fmla="*/ 1417 w 21600"/>
                  <a:gd name="T1" fmla="*/ 270 h 21600"/>
                  <a:gd name="T2" fmla="*/ 810 w 21600"/>
                  <a:gd name="T3" fmla="*/ 540 h 21600"/>
                  <a:gd name="T4" fmla="*/ 202 w 21600"/>
                  <a:gd name="T5" fmla="*/ 270 h 21600"/>
                  <a:gd name="T6" fmla="*/ 810 w 21600"/>
                  <a:gd name="T7" fmla="*/ 0 h 21600"/>
                  <a:gd name="T8" fmla="*/ 0 60000 65536"/>
                  <a:gd name="T9" fmla="*/ 0 60000 65536"/>
                  <a:gd name="T10" fmla="*/ 0 60000 65536"/>
                  <a:gd name="T11" fmla="*/ 0 60000 65536"/>
                  <a:gd name="T12" fmla="*/ 4496 w 21600"/>
                  <a:gd name="T13" fmla="*/ 4520 h 21600"/>
                  <a:gd name="T14" fmla="*/ 17104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FFFF"/>
              </a:solidFill>
              <a:ln w="38100">
                <a:solidFill>
                  <a:srgbClr val="0000FF"/>
                </a:solidFill>
                <a:miter lim="800000"/>
                <a:headEnd/>
                <a:tailEnd/>
              </a:ln>
              <a:effectLst>
                <a:outerShdw dist="45791" dir="3378596" algn="ctr" rotWithShape="0">
                  <a:srgbClr val="808080">
                    <a:alpha val="50000"/>
                  </a:srgbClr>
                </a:outerShdw>
              </a:effectLst>
            </p:spPr>
            <p:txBody>
              <a:bodyPr/>
              <a:lstStyle/>
              <a:p>
                <a:endParaRPr lang="en-US"/>
              </a:p>
            </p:txBody>
          </p:sp>
          <p:sp>
            <p:nvSpPr>
              <p:cNvPr id="56" name="Text Box 47"/>
              <p:cNvSpPr txBox="1">
                <a:spLocks noChangeArrowheads="1"/>
              </p:cNvSpPr>
              <p:nvPr/>
            </p:nvSpPr>
            <p:spPr bwMode="auto">
              <a:xfrm>
                <a:off x="7020" y="1800"/>
                <a:ext cx="1620" cy="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200" b="1" i="1">
                    <a:latin typeface="Times New Roman" pitchFamily="18" charset="0"/>
                    <a:ea typeface="SimSun" pitchFamily="2" charset="-122"/>
                  </a:rPr>
                  <a:t>P8</a:t>
                </a:r>
                <a:endParaRPr lang="en-GB"/>
              </a:p>
            </p:txBody>
          </p:sp>
        </p:grpSp>
        <p:sp>
          <p:nvSpPr>
            <p:cNvPr id="44" name="Line 48"/>
            <p:cNvSpPr>
              <a:spLocks noChangeShapeType="1"/>
            </p:cNvSpPr>
            <p:nvPr/>
          </p:nvSpPr>
          <p:spPr bwMode="auto">
            <a:xfrm>
              <a:off x="3600" y="5480"/>
              <a:ext cx="3600" cy="0"/>
            </a:xfrm>
            <a:prstGeom prst="line">
              <a:avLst/>
            </a:prstGeom>
            <a:noFill/>
            <a:ln w="38100">
              <a:solidFill>
                <a:srgbClr val="000080"/>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5" name="Line 49"/>
            <p:cNvSpPr>
              <a:spLocks noChangeShapeType="1"/>
            </p:cNvSpPr>
            <p:nvPr/>
          </p:nvSpPr>
          <p:spPr bwMode="auto">
            <a:xfrm>
              <a:off x="3620" y="8020"/>
              <a:ext cx="3600" cy="0"/>
            </a:xfrm>
            <a:prstGeom prst="line">
              <a:avLst/>
            </a:prstGeom>
            <a:noFill/>
            <a:ln w="38100">
              <a:solidFill>
                <a:srgbClr val="000080"/>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6" name="Text Box 50"/>
            <p:cNvSpPr txBox="1">
              <a:spLocks noChangeArrowheads="1"/>
            </p:cNvSpPr>
            <p:nvPr/>
          </p:nvSpPr>
          <p:spPr bwMode="auto">
            <a:xfrm>
              <a:off x="6840" y="1980"/>
              <a:ext cx="2340" cy="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200" b="1">
                  <a:latin typeface="Times New Roman" pitchFamily="18" charset="0"/>
                  <a:ea typeface="SimSun" pitchFamily="2" charset="-122"/>
                </a:rPr>
                <a:t>DECRYPTION</a:t>
              </a:r>
              <a:endParaRPr lang="en-GB"/>
            </a:p>
          </p:txBody>
        </p:sp>
        <p:sp>
          <p:nvSpPr>
            <p:cNvPr id="47" name="Line 51"/>
            <p:cNvSpPr>
              <a:spLocks noChangeShapeType="1"/>
            </p:cNvSpPr>
            <p:nvPr/>
          </p:nvSpPr>
          <p:spPr bwMode="auto">
            <a:xfrm>
              <a:off x="5320" y="4140"/>
              <a:ext cx="1160" cy="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8" name="Line 52"/>
            <p:cNvSpPr>
              <a:spLocks noChangeShapeType="1"/>
            </p:cNvSpPr>
            <p:nvPr/>
          </p:nvSpPr>
          <p:spPr bwMode="auto">
            <a:xfrm>
              <a:off x="5300" y="5780"/>
              <a:ext cx="1160" cy="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9" name="Line 53"/>
            <p:cNvSpPr>
              <a:spLocks noChangeShapeType="1"/>
            </p:cNvSpPr>
            <p:nvPr/>
          </p:nvSpPr>
          <p:spPr bwMode="auto">
            <a:xfrm>
              <a:off x="5320" y="5760"/>
              <a:ext cx="0" cy="360"/>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0" name="Line 54"/>
            <p:cNvSpPr>
              <a:spLocks noChangeShapeType="1"/>
            </p:cNvSpPr>
            <p:nvPr/>
          </p:nvSpPr>
          <p:spPr bwMode="auto">
            <a:xfrm>
              <a:off x="6440" y="4140"/>
              <a:ext cx="0" cy="162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1" name="Text Box 55"/>
            <p:cNvSpPr txBox="1">
              <a:spLocks noChangeArrowheads="1"/>
            </p:cNvSpPr>
            <p:nvPr/>
          </p:nvSpPr>
          <p:spPr bwMode="auto">
            <a:xfrm>
              <a:off x="3920" y="5060"/>
              <a:ext cx="900" cy="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sz="1200" b="1" i="1">
                  <a:latin typeface="Times New Roman" pitchFamily="18" charset="0"/>
                  <a:ea typeface="SimSun" pitchFamily="2" charset="-122"/>
                </a:rPr>
                <a:t>K</a:t>
              </a:r>
              <a:r>
                <a:rPr lang="en-US" altLang="zh-CN" sz="1200" b="1" i="1" baseline="-25000">
                  <a:latin typeface="Times New Roman" pitchFamily="18" charset="0"/>
                  <a:ea typeface="SimSun" pitchFamily="2" charset="-122"/>
                </a:rPr>
                <a:t>1</a:t>
              </a:r>
              <a:endParaRPr lang="en-GB"/>
            </a:p>
          </p:txBody>
        </p:sp>
        <p:sp>
          <p:nvSpPr>
            <p:cNvPr id="52" name="Text Box 56"/>
            <p:cNvSpPr txBox="1">
              <a:spLocks noChangeArrowheads="1"/>
            </p:cNvSpPr>
            <p:nvPr/>
          </p:nvSpPr>
          <p:spPr bwMode="auto">
            <a:xfrm>
              <a:off x="6480" y="5040"/>
              <a:ext cx="900" cy="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sz="1200" b="1" i="1">
                  <a:latin typeface="Times New Roman" pitchFamily="18" charset="0"/>
                  <a:ea typeface="SimSun" pitchFamily="2" charset="-122"/>
                </a:rPr>
                <a:t>K</a:t>
              </a:r>
              <a:r>
                <a:rPr lang="en-US" altLang="zh-CN" sz="1200" b="1" i="1" baseline="-25000">
                  <a:latin typeface="Times New Roman" pitchFamily="18" charset="0"/>
                  <a:ea typeface="SimSun" pitchFamily="2" charset="-122"/>
                </a:rPr>
                <a:t>1</a:t>
              </a:r>
              <a:endParaRPr lang="en-GB"/>
            </a:p>
          </p:txBody>
        </p:sp>
        <p:sp>
          <p:nvSpPr>
            <p:cNvPr id="53" name="Text Box 57"/>
            <p:cNvSpPr txBox="1">
              <a:spLocks noChangeArrowheads="1"/>
            </p:cNvSpPr>
            <p:nvPr/>
          </p:nvSpPr>
          <p:spPr bwMode="auto">
            <a:xfrm>
              <a:off x="3960" y="7560"/>
              <a:ext cx="900" cy="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sz="1200" b="1" i="1">
                  <a:latin typeface="Times New Roman" pitchFamily="18" charset="0"/>
                  <a:ea typeface="SimSun" pitchFamily="2" charset="-122"/>
                </a:rPr>
                <a:t>K</a:t>
              </a:r>
              <a:r>
                <a:rPr lang="en-US" altLang="zh-CN" sz="1200" b="1" i="1" baseline="-25000">
                  <a:latin typeface="Times New Roman" pitchFamily="18" charset="0"/>
                  <a:ea typeface="SimSun" pitchFamily="2" charset="-122"/>
                </a:rPr>
                <a:t>2</a:t>
              </a:r>
              <a:endParaRPr lang="en-GB"/>
            </a:p>
          </p:txBody>
        </p:sp>
        <p:sp>
          <p:nvSpPr>
            <p:cNvPr id="54" name="Text Box 58"/>
            <p:cNvSpPr txBox="1">
              <a:spLocks noChangeArrowheads="1"/>
            </p:cNvSpPr>
            <p:nvPr/>
          </p:nvSpPr>
          <p:spPr bwMode="auto">
            <a:xfrm>
              <a:off x="6480" y="7560"/>
              <a:ext cx="900" cy="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sz="1200" b="1" i="1">
                  <a:latin typeface="Times New Roman" pitchFamily="18" charset="0"/>
                  <a:ea typeface="SimSun" pitchFamily="2" charset="-122"/>
                </a:rPr>
                <a:t>K</a:t>
              </a:r>
              <a:r>
                <a:rPr lang="en-US" altLang="zh-CN" sz="1200" b="1" i="1" baseline="-25000">
                  <a:latin typeface="Times New Roman" pitchFamily="18" charset="0"/>
                  <a:ea typeface="SimSun" pitchFamily="2" charset="-122"/>
                </a:rPr>
                <a:t>2</a:t>
              </a:r>
              <a:endParaRPr lang="en-GB"/>
            </a:p>
          </p:txBody>
        </p:sp>
      </p:grpSp>
      <p:sp>
        <p:nvSpPr>
          <p:cNvPr id="59" name="Rectangle 3"/>
          <p:cNvSpPr txBox="1">
            <a:spLocks noChangeArrowheads="1"/>
          </p:cNvSpPr>
          <p:nvPr/>
        </p:nvSpPr>
        <p:spPr>
          <a:xfrm>
            <a:off x="339662" y="1156450"/>
            <a:ext cx="5638800" cy="4530725"/>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a:lnSpc>
                <a:spcPct val="90000"/>
              </a:lnSpc>
              <a:defRPr/>
            </a:pPr>
            <a:r>
              <a:rPr lang="en-US" altLang="zh-TW" sz="2400" dirty="0" smtClean="0"/>
              <a:t>C = </a:t>
            </a:r>
            <a:r>
              <a:rPr lang="zh-TW" altLang="zh-TW" sz="2400" dirty="0" smtClean="0">
                <a:solidFill>
                  <a:srgbClr val="CC0000"/>
                </a:solidFill>
              </a:rPr>
              <a:t>IP</a:t>
            </a:r>
            <a:r>
              <a:rPr lang="zh-TW" altLang="zh-TW" sz="2400" baseline="30000" dirty="0" smtClean="0">
                <a:solidFill>
                  <a:srgbClr val="CC0000"/>
                </a:solidFill>
              </a:rPr>
              <a:t>-1</a:t>
            </a:r>
            <a:r>
              <a:rPr lang="en-US" altLang="zh-TW" sz="2400" baseline="30000" dirty="0" smtClean="0">
                <a:solidFill>
                  <a:srgbClr val="CC0000"/>
                </a:solidFill>
              </a:rPr>
              <a:t> </a:t>
            </a:r>
            <a:r>
              <a:rPr lang="en-US" altLang="zh-TW" sz="2400" dirty="0" smtClean="0">
                <a:solidFill>
                  <a:srgbClr val="CC0000"/>
                </a:solidFill>
                <a:sym typeface="Symbol" pitchFamily="18" charset="2"/>
              </a:rPr>
              <a:t> </a:t>
            </a:r>
            <a:r>
              <a:rPr lang="zh-TW" altLang="zh-TW" sz="2400" dirty="0" smtClean="0">
                <a:solidFill>
                  <a:srgbClr val="CC0000"/>
                </a:solidFill>
              </a:rPr>
              <a:t>f</a:t>
            </a:r>
            <a:r>
              <a:rPr lang="en-US" altLang="zh-TW" sz="2400" b="1" baseline="-25000" dirty="0" smtClean="0">
                <a:solidFill>
                  <a:srgbClr val="CC0000"/>
                </a:solidFill>
              </a:rPr>
              <a:t>K</a:t>
            </a:r>
            <a:r>
              <a:rPr lang="zh-TW" altLang="zh-TW" sz="2400" b="1" baseline="-25000" dirty="0" smtClean="0">
                <a:solidFill>
                  <a:srgbClr val="CC0000"/>
                </a:solidFill>
              </a:rPr>
              <a:t>2</a:t>
            </a:r>
            <a:r>
              <a:rPr lang="en-US" altLang="zh-TW" sz="2400" dirty="0" smtClean="0">
                <a:solidFill>
                  <a:srgbClr val="CC0000"/>
                </a:solidFill>
              </a:rPr>
              <a:t> </a:t>
            </a:r>
            <a:r>
              <a:rPr lang="en-US" altLang="zh-TW" sz="2400" dirty="0" smtClean="0">
                <a:solidFill>
                  <a:srgbClr val="CC0000"/>
                </a:solidFill>
                <a:sym typeface="Symbol" pitchFamily="18" charset="2"/>
              </a:rPr>
              <a:t> </a:t>
            </a:r>
            <a:r>
              <a:rPr lang="zh-TW" altLang="zh-TW" sz="2400" dirty="0" smtClean="0">
                <a:solidFill>
                  <a:srgbClr val="CC0000"/>
                </a:solidFill>
              </a:rPr>
              <a:t>SW</a:t>
            </a:r>
            <a:r>
              <a:rPr lang="en-US" altLang="zh-TW" sz="2400" dirty="0" smtClean="0">
                <a:solidFill>
                  <a:srgbClr val="CC0000"/>
                </a:solidFill>
              </a:rPr>
              <a:t> </a:t>
            </a:r>
            <a:r>
              <a:rPr lang="en-US" altLang="zh-TW" sz="2400" dirty="0" smtClean="0">
                <a:solidFill>
                  <a:srgbClr val="CC0000"/>
                </a:solidFill>
                <a:sym typeface="Symbol" pitchFamily="18" charset="2"/>
              </a:rPr>
              <a:t> </a:t>
            </a:r>
            <a:r>
              <a:rPr lang="zh-TW" altLang="zh-TW" sz="2400" dirty="0" smtClean="0">
                <a:solidFill>
                  <a:srgbClr val="CC0000"/>
                </a:solidFill>
              </a:rPr>
              <a:t>f</a:t>
            </a:r>
            <a:r>
              <a:rPr lang="en-US" altLang="zh-TW" sz="2400" b="1" baseline="-25000" dirty="0" smtClean="0">
                <a:solidFill>
                  <a:srgbClr val="CC0000"/>
                </a:solidFill>
              </a:rPr>
              <a:t>K</a:t>
            </a:r>
            <a:r>
              <a:rPr lang="zh-TW" altLang="zh-TW" sz="2400" b="1" baseline="-25000" dirty="0" smtClean="0">
                <a:solidFill>
                  <a:srgbClr val="CC0000"/>
                </a:solidFill>
              </a:rPr>
              <a:t>1</a:t>
            </a:r>
            <a:r>
              <a:rPr lang="en-US" altLang="zh-TW" sz="2400" dirty="0" smtClean="0">
                <a:solidFill>
                  <a:srgbClr val="CC0000"/>
                </a:solidFill>
              </a:rPr>
              <a:t> </a:t>
            </a:r>
            <a:r>
              <a:rPr lang="en-US" altLang="zh-TW" sz="2400" dirty="0" smtClean="0">
                <a:solidFill>
                  <a:srgbClr val="CC0000"/>
                </a:solidFill>
                <a:sym typeface="Symbol" pitchFamily="18" charset="2"/>
              </a:rPr>
              <a:t> </a:t>
            </a:r>
            <a:r>
              <a:rPr lang="zh-TW" altLang="zh-TW" sz="2400" dirty="0" smtClean="0">
                <a:solidFill>
                  <a:srgbClr val="CC0000"/>
                </a:solidFill>
              </a:rPr>
              <a:t>IP</a:t>
            </a:r>
            <a:r>
              <a:rPr lang="en-US" altLang="zh-TW" sz="2400" dirty="0" smtClean="0">
                <a:solidFill>
                  <a:srgbClr val="CC0000"/>
                </a:solidFill>
              </a:rPr>
              <a:t> </a:t>
            </a:r>
            <a:r>
              <a:rPr lang="zh-TW" altLang="zh-TW" sz="2400" dirty="0" smtClean="0">
                <a:solidFill>
                  <a:srgbClr val="CC0000"/>
                </a:solidFill>
              </a:rPr>
              <a:t>(</a:t>
            </a:r>
            <a:r>
              <a:rPr lang="en-US" altLang="zh-TW" sz="2400" dirty="0" smtClean="0">
                <a:solidFill>
                  <a:srgbClr val="CC0000"/>
                </a:solidFill>
              </a:rPr>
              <a:t>P</a:t>
            </a:r>
            <a:r>
              <a:rPr lang="zh-TW" altLang="zh-TW" sz="2400" dirty="0" smtClean="0">
                <a:solidFill>
                  <a:srgbClr val="CC0000"/>
                </a:solidFill>
              </a:rPr>
              <a:t>)</a:t>
            </a:r>
          </a:p>
          <a:p>
            <a:pPr>
              <a:lnSpc>
                <a:spcPct val="90000"/>
              </a:lnSpc>
              <a:defRPr/>
            </a:pPr>
            <a:r>
              <a:rPr lang="en-US" altLang="zh-TW" sz="2400" dirty="0" smtClean="0"/>
              <a:t>       </a:t>
            </a:r>
            <a:r>
              <a:rPr lang="zh-TW" altLang="zh-TW" sz="2400" dirty="0" smtClean="0"/>
              <a:t>IP</a:t>
            </a:r>
            <a:r>
              <a:rPr lang="zh-TW" altLang="zh-TW" sz="2400" baseline="30000" dirty="0" smtClean="0"/>
              <a:t>-1</a:t>
            </a:r>
            <a:r>
              <a:rPr lang="en-US" altLang="zh-TW" sz="2400" baseline="30000" dirty="0" smtClean="0"/>
              <a:t> </a:t>
            </a:r>
            <a:r>
              <a:rPr lang="en-US" altLang="zh-TW" sz="2400" dirty="0" smtClean="0">
                <a:sym typeface="Symbol" pitchFamily="18" charset="2"/>
              </a:rPr>
              <a:t> </a:t>
            </a:r>
            <a:r>
              <a:rPr lang="zh-TW" altLang="zh-TW" sz="2400" dirty="0" smtClean="0"/>
              <a:t>f</a:t>
            </a:r>
            <a:r>
              <a:rPr lang="en-US" altLang="zh-TW" sz="2400" b="1" baseline="-25000" dirty="0" smtClean="0"/>
              <a:t>K1</a:t>
            </a:r>
            <a:r>
              <a:rPr lang="en-US" altLang="zh-TW" sz="2400" dirty="0" smtClean="0"/>
              <a:t> </a:t>
            </a:r>
            <a:r>
              <a:rPr lang="en-US" altLang="zh-TW" sz="2400" dirty="0" smtClean="0">
                <a:sym typeface="Symbol" pitchFamily="18" charset="2"/>
              </a:rPr>
              <a:t> </a:t>
            </a:r>
            <a:r>
              <a:rPr lang="zh-TW" altLang="zh-TW" sz="2400" dirty="0" smtClean="0"/>
              <a:t>SW</a:t>
            </a:r>
            <a:r>
              <a:rPr lang="en-US" altLang="zh-TW" sz="2400" dirty="0" smtClean="0"/>
              <a:t> </a:t>
            </a:r>
            <a:r>
              <a:rPr lang="en-US" altLang="zh-TW" sz="2400" dirty="0" smtClean="0">
                <a:sym typeface="Symbol" pitchFamily="18" charset="2"/>
              </a:rPr>
              <a:t> </a:t>
            </a:r>
            <a:r>
              <a:rPr lang="zh-TW" altLang="zh-TW" sz="2400" dirty="0" smtClean="0"/>
              <a:t>f</a:t>
            </a:r>
            <a:r>
              <a:rPr lang="en-US" altLang="zh-TW" sz="2400" b="1" baseline="-25000" dirty="0" smtClean="0"/>
              <a:t>K2</a:t>
            </a:r>
            <a:r>
              <a:rPr lang="en-US" altLang="zh-TW" sz="2400" dirty="0" smtClean="0"/>
              <a:t> </a:t>
            </a:r>
            <a:r>
              <a:rPr lang="en-US" altLang="zh-TW" sz="2400" dirty="0" smtClean="0">
                <a:sym typeface="Symbol" pitchFamily="18" charset="2"/>
              </a:rPr>
              <a:t> </a:t>
            </a:r>
            <a:r>
              <a:rPr lang="zh-TW" altLang="zh-TW" sz="2400" dirty="0" smtClean="0"/>
              <a:t>IP</a:t>
            </a:r>
            <a:r>
              <a:rPr lang="en-US" altLang="zh-TW" sz="2400" dirty="0" smtClean="0"/>
              <a:t> </a:t>
            </a:r>
            <a:r>
              <a:rPr lang="zh-TW" altLang="zh-TW" sz="2400" dirty="0" smtClean="0"/>
              <a:t>(</a:t>
            </a:r>
            <a:r>
              <a:rPr lang="en-US" altLang="zh-TW" sz="2400" b="1" dirty="0" smtClean="0"/>
              <a:t>C</a:t>
            </a:r>
            <a:r>
              <a:rPr lang="zh-TW" altLang="zh-TW" sz="2400" dirty="0" smtClean="0"/>
              <a:t>)</a:t>
            </a:r>
            <a:r>
              <a:rPr lang="en-US" altLang="zh-TW" sz="2400" dirty="0" smtClean="0"/>
              <a:t/>
            </a:r>
            <a:br>
              <a:rPr lang="en-US" altLang="zh-TW" sz="2400" dirty="0" smtClean="0"/>
            </a:br>
            <a:r>
              <a:rPr lang="en-US" altLang="zh-TW" sz="2400" dirty="0" smtClean="0"/>
              <a:t>= </a:t>
            </a:r>
            <a:r>
              <a:rPr lang="zh-TW" altLang="zh-TW" sz="2400" dirty="0" smtClean="0"/>
              <a:t>IP</a:t>
            </a:r>
            <a:r>
              <a:rPr lang="zh-TW" altLang="zh-TW" sz="2400" baseline="30000" dirty="0" smtClean="0"/>
              <a:t>-1</a:t>
            </a:r>
            <a:r>
              <a:rPr lang="en-US" altLang="zh-TW" sz="2400" baseline="30000" dirty="0" smtClean="0"/>
              <a:t> </a:t>
            </a:r>
            <a:r>
              <a:rPr lang="en-US" altLang="zh-TW" sz="2400" dirty="0" smtClean="0">
                <a:sym typeface="Symbol" pitchFamily="18" charset="2"/>
              </a:rPr>
              <a:t> </a:t>
            </a:r>
            <a:r>
              <a:rPr lang="zh-TW" altLang="zh-TW" sz="2400" dirty="0" smtClean="0"/>
              <a:t>f</a:t>
            </a:r>
            <a:r>
              <a:rPr lang="en-US" altLang="zh-TW" sz="2400" b="1" baseline="-25000" dirty="0" smtClean="0"/>
              <a:t>K1</a:t>
            </a:r>
            <a:r>
              <a:rPr lang="en-US" altLang="zh-TW" sz="2400" dirty="0" smtClean="0"/>
              <a:t> </a:t>
            </a:r>
            <a:r>
              <a:rPr lang="en-US" altLang="zh-TW" sz="2400" dirty="0" smtClean="0">
                <a:sym typeface="Symbol" pitchFamily="18" charset="2"/>
              </a:rPr>
              <a:t> </a:t>
            </a:r>
            <a:r>
              <a:rPr lang="zh-TW" altLang="zh-TW" sz="2400" dirty="0" smtClean="0"/>
              <a:t>SW</a:t>
            </a:r>
            <a:r>
              <a:rPr lang="en-US" altLang="zh-TW" sz="2400" dirty="0" smtClean="0"/>
              <a:t> </a:t>
            </a:r>
            <a:r>
              <a:rPr lang="en-US" altLang="zh-TW" sz="2400" dirty="0" smtClean="0">
                <a:sym typeface="Symbol" pitchFamily="18" charset="2"/>
              </a:rPr>
              <a:t> </a:t>
            </a:r>
            <a:r>
              <a:rPr lang="zh-TW" altLang="zh-TW" sz="2400" dirty="0" smtClean="0"/>
              <a:t>f</a:t>
            </a:r>
            <a:r>
              <a:rPr lang="en-US" altLang="zh-TW" sz="2400" b="1" baseline="-25000" dirty="0" smtClean="0"/>
              <a:t>K2</a:t>
            </a:r>
            <a:r>
              <a:rPr lang="en-US" altLang="zh-TW" sz="2400" dirty="0" smtClean="0"/>
              <a:t> </a:t>
            </a:r>
            <a:r>
              <a:rPr lang="en-US" altLang="zh-TW" sz="2400" dirty="0" smtClean="0">
                <a:sym typeface="Symbol" pitchFamily="18" charset="2"/>
              </a:rPr>
              <a:t> </a:t>
            </a:r>
            <a:r>
              <a:rPr lang="zh-TW" altLang="zh-TW" sz="2400" b="1" dirty="0" smtClean="0"/>
              <a:t>IP</a:t>
            </a:r>
            <a:r>
              <a:rPr lang="en-US" altLang="zh-TW" sz="2400" b="1" dirty="0" smtClean="0"/>
              <a:t> </a:t>
            </a:r>
            <a:r>
              <a:rPr lang="en-US" altLang="zh-TW" sz="2400" b="1" dirty="0" smtClean="0">
                <a:sym typeface="Symbol" pitchFamily="18" charset="2"/>
              </a:rPr>
              <a:t></a:t>
            </a:r>
            <a:r>
              <a:rPr lang="en-US" altLang="zh-TW" sz="2400" b="1" dirty="0" smtClean="0"/>
              <a:t> </a:t>
            </a:r>
            <a:r>
              <a:rPr lang="zh-TW" altLang="zh-TW" sz="2400" b="1" dirty="0" smtClean="0">
                <a:solidFill>
                  <a:srgbClr val="CC0000"/>
                </a:solidFill>
              </a:rPr>
              <a:t>IP</a:t>
            </a:r>
            <a:r>
              <a:rPr lang="zh-TW" altLang="zh-TW" sz="2400" b="1" baseline="30000" dirty="0" smtClean="0">
                <a:solidFill>
                  <a:srgbClr val="CC0000"/>
                </a:solidFill>
              </a:rPr>
              <a:t>-1</a:t>
            </a:r>
            <a:r>
              <a:rPr lang="en-US" altLang="zh-TW" sz="2400" baseline="30000" dirty="0" smtClean="0">
                <a:solidFill>
                  <a:srgbClr val="CC0000"/>
                </a:solidFill>
              </a:rPr>
              <a:t> </a:t>
            </a:r>
            <a:r>
              <a:rPr lang="en-US" altLang="zh-TW" sz="2400" dirty="0" smtClean="0">
                <a:solidFill>
                  <a:srgbClr val="CC0000"/>
                </a:solidFill>
              </a:rPr>
              <a:t> </a:t>
            </a:r>
            <a:r>
              <a:rPr lang="en-US" altLang="zh-TW" sz="2400" dirty="0" smtClean="0">
                <a:solidFill>
                  <a:srgbClr val="CC0000"/>
                </a:solidFill>
                <a:sym typeface="Symbol" pitchFamily="18" charset="2"/>
              </a:rPr>
              <a:t> </a:t>
            </a:r>
            <a:r>
              <a:rPr lang="zh-TW" altLang="zh-TW" sz="2400" dirty="0" smtClean="0">
                <a:solidFill>
                  <a:srgbClr val="CC0000"/>
                </a:solidFill>
              </a:rPr>
              <a:t>f</a:t>
            </a:r>
            <a:r>
              <a:rPr lang="en-US" altLang="zh-TW" sz="2400" b="1" baseline="-25000" dirty="0" smtClean="0">
                <a:solidFill>
                  <a:srgbClr val="CC0000"/>
                </a:solidFill>
              </a:rPr>
              <a:t>K</a:t>
            </a:r>
            <a:r>
              <a:rPr lang="zh-TW" altLang="zh-TW" sz="2400" b="1" baseline="-25000" dirty="0" smtClean="0">
                <a:solidFill>
                  <a:srgbClr val="CC0000"/>
                </a:solidFill>
              </a:rPr>
              <a:t>2</a:t>
            </a:r>
            <a:r>
              <a:rPr lang="en-US" altLang="zh-TW" sz="2400" dirty="0" smtClean="0">
                <a:solidFill>
                  <a:srgbClr val="CC0000"/>
                </a:solidFill>
              </a:rPr>
              <a:t> </a:t>
            </a:r>
            <a:br>
              <a:rPr lang="en-US" altLang="zh-TW" sz="2400" dirty="0" smtClean="0">
                <a:solidFill>
                  <a:srgbClr val="CC0000"/>
                </a:solidFill>
              </a:rPr>
            </a:br>
            <a:r>
              <a:rPr lang="en-US" altLang="zh-TW" sz="2400" dirty="0" smtClean="0">
                <a:solidFill>
                  <a:srgbClr val="CC0000"/>
                </a:solidFill>
              </a:rPr>
              <a:t>   </a:t>
            </a:r>
            <a:r>
              <a:rPr lang="en-US" altLang="zh-TW" sz="2400" dirty="0" smtClean="0">
                <a:solidFill>
                  <a:srgbClr val="CC0000"/>
                </a:solidFill>
                <a:sym typeface="Symbol" pitchFamily="18" charset="2"/>
              </a:rPr>
              <a:t> </a:t>
            </a:r>
            <a:r>
              <a:rPr lang="zh-TW" altLang="zh-TW" sz="2400" dirty="0" smtClean="0">
                <a:solidFill>
                  <a:srgbClr val="CC0000"/>
                </a:solidFill>
              </a:rPr>
              <a:t>SW</a:t>
            </a:r>
            <a:r>
              <a:rPr lang="en-US" altLang="zh-TW" sz="2400" dirty="0" smtClean="0">
                <a:solidFill>
                  <a:srgbClr val="CC0000"/>
                </a:solidFill>
              </a:rPr>
              <a:t> </a:t>
            </a:r>
            <a:r>
              <a:rPr lang="en-US" altLang="zh-TW" sz="2400" dirty="0" smtClean="0">
                <a:solidFill>
                  <a:srgbClr val="CC0000"/>
                </a:solidFill>
                <a:sym typeface="Symbol" pitchFamily="18" charset="2"/>
              </a:rPr>
              <a:t> </a:t>
            </a:r>
            <a:r>
              <a:rPr lang="zh-TW" altLang="zh-TW" sz="2400" dirty="0" smtClean="0">
                <a:solidFill>
                  <a:srgbClr val="CC0000"/>
                </a:solidFill>
              </a:rPr>
              <a:t>f</a:t>
            </a:r>
            <a:r>
              <a:rPr lang="en-US" altLang="zh-TW" sz="2400" b="1" baseline="-25000" dirty="0" smtClean="0">
                <a:solidFill>
                  <a:srgbClr val="CC0000"/>
                </a:solidFill>
              </a:rPr>
              <a:t>K</a:t>
            </a:r>
            <a:r>
              <a:rPr lang="zh-TW" altLang="zh-TW" sz="2400" b="1" baseline="-25000" dirty="0" smtClean="0">
                <a:solidFill>
                  <a:srgbClr val="CC0000"/>
                </a:solidFill>
              </a:rPr>
              <a:t>1</a:t>
            </a:r>
            <a:r>
              <a:rPr lang="en-US" altLang="zh-TW" sz="2400" dirty="0" smtClean="0">
                <a:solidFill>
                  <a:srgbClr val="CC0000"/>
                </a:solidFill>
              </a:rPr>
              <a:t> </a:t>
            </a:r>
            <a:r>
              <a:rPr lang="en-US" altLang="zh-TW" sz="2400" dirty="0" smtClean="0">
                <a:solidFill>
                  <a:srgbClr val="CC0000"/>
                </a:solidFill>
                <a:sym typeface="Symbol" pitchFamily="18" charset="2"/>
              </a:rPr>
              <a:t> </a:t>
            </a:r>
            <a:r>
              <a:rPr lang="zh-TW" altLang="zh-TW" sz="2400" dirty="0" smtClean="0">
                <a:solidFill>
                  <a:srgbClr val="CC0000"/>
                </a:solidFill>
              </a:rPr>
              <a:t>IP</a:t>
            </a:r>
            <a:r>
              <a:rPr lang="en-US" altLang="zh-TW" sz="2400" dirty="0" smtClean="0">
                <a:solidFill>
                  <a:srgbClr val="CC0000"/>
                </a:solidFill>
              </a:rPr>
              <a:t> </a:t>
            </a:r>
            <a:r>
              <a:rPr lang="zh-TW" altLang="zh-TW" sz="2400" dirty="0" smtClean="0">
                <a:solidFill>
                  <a:srgbClr val="CC0000"/>
                </a:solidFill>
              </a:rPr>
              <a:t>(</a:t>
            </a:r>
            <a:r>
              <a:rPr lang="en-US" altLang="zh-TW" sz="2400" dirty="0" smtClean="0">
                <a:solidFill>
                  <a:srgbClr val="CC0000"/>
                </a:solidFill>
              </a:rPr>
              <a:t>P</a:t>
            </a:r>
            <a:r>
              <a:rPr lang="zh-TW" altLang="zh-TW" sz="2400" dirty="0" smtClean="0">
                <a:solidFill>
                  <a:srgbClr val="CC0000"/>
                </a:solidFill>
              </a:rPr>
              <a:t>)</a:t>
            </a:r>
            <a:r>
              <a:rPr lang="en-US" altLang="zh-TW" sz="2400" dirty="0" smtClean="0">
                <a:solidFill>
                  <a:srgbClr val="CC0000"/>
                </a:solidFill>
              </a:rPr>
              <a:t/>
            </a:r>
            <a:br>
              <a:rPr lang="en-US" altLang="zh-TW" sz="2400" dirty="0" smtClean="0">
                <a:solidFill>
                  <a:srgbClr val="CC0000"/>
                </a:solidFill>
              </a:rPr>
            </a:br>
            <a:r>
              <a:rPr lang="en-US" altLang="zh-TW" sz="2400" dirty="0" smtClean="0"/>
              <a:t>= </a:t>
            </a:r>
            <a:r>
              <a:rPr lang="zh-TW" altLang="zh-TW" sz="2400" dirty="0" smtClean="0"/>
              <a:t>IP</a:t>
            </a:r>
            <a:r>
              <a:rPr lang="zh-TW" altLang="zh-TW" sz="2400" baseline="30000" dirty="0" smtClean="0"/>
              <a:t>-1</a:t>
            </a:r>
            <a:r>
              <a:rPr lang="en-US" altLang="zh-TW" sz="2400" baseline="30000" dirty="0" smtClean="0"/>
              <a:t> </a:t>
            </a:r>
            <a:r>
              <a:rPr lang="en-US" altLang="zh-TW" sz="2400" dirty="0" smtClean="0">
                <a:sym typeface="Symbol" pitchFamily="18" charset="2"/>
              </a:rPr>
              <a:t> </a:t>
            </a:r>
            <a:r>
              <a:rPr lang="zh-TW" altLang="zh-TW" sz="2400" dirty="0" smtClean="0"/>
              <a:t>f</a:t>
            </a:r>
            <a:r>
              <a:rPr lang="en-US" altLang="zh-TW" sz="2400" b="1" baseline="-25000" dirty="0" smtClean="0"/>
              <a:t>K1</a:t>
            </a:r>
            <a:r>
              <a:rPr lang="en-US" altLang="zh-TW" sz="2400" dirty="0" smtClean="0"/>
              <a:t> </a:t>
            </a:r>
            <a:r>
              <a:rPr lang="en-US" altLang="zh-TW" sz="2400" dirty="0" smtClean="0">
                <a:sym typeface="Symbol" pitchFamily="18" charset="2"/>
              </a:rPr>
              <a:t> </a:t>
            </a:r>
            <a:r>
              <a:rPr lang="zh-TW" altLang="zh-TW" sz="2400" dirty="0" smtClean="0"/>
              <a:t>SW</a:t>
            </a:r>
            <a:r>
              <a:rPr lang="en-US" altLang="zh-TW" sz="2400" dirty="0" smtClean="0"/>
              <a:t> </a:t>
            </a:r>
            <a:r>
              <a:rPr lang="en-US" altLang="zh-TW" sz="2400" dirty="0" smtClean="0">
                <a:sym typeface="Symbol" pitchFamily="18" charset="2"/>
              </a:rPr>
              <a:t> </a:t>
            </a:r>
            <a:r>
              <a:rPr lang="zh-TW" altLang="zh-TW" sz="2400" b="1" dirty="0" smtClean="0"/>
              <a:t>f</a:t>
            </a:r>
            <a:r>
              <a:rPr lang="en-US" altLang="zh-TW" sz="2400" b="1" baseline="-25000" dirty="0" smtClean="0"/>
              <a:t>K2</a:t>
            </a:r>
            <a:r>
              <a:rPr lang="en-US" altLang="zh-TW" sz="2400" b="1" dirty="0" smtClean="0"/>
              <a:t> </a:t>
            </a:r>
            <a:r>
              <a:rPr lang="en-US" altLang="zh-TW" sz="2400" b="1" dirty="0" smtClean="0">
                <a:sym typeface="Symbol" pitchFamily="18" charset="2"/>
              </a:rPr>
              <a:t> </a:t>
            </a:r>
            <a:r>
              <a:rPr lang="zh-TW" altLang="zh-TW" sz="2400" b="1" dirty="0" smtClean="0">
                <a:solidFill>
                  <a:srgbClr val="CC0000"/>
                </a:solidFill>
              </a:rPr>
              <a:t>f</a:t>
            </a:r>
            <a:r>
              <a:rPr lang="en-US" altLang="zh-TW" sz="2400" b="1" baseline="-25000" dirty="0" smtClean="0">
                <a:solidFill>
                  <a:srgbClr val="CC0000"/>
                </a:solidFill>
              </a:rPr>
              <a:t>K</a:t>
            </a:r>
            <a:r>
              <a:rPr lang="zh-TW" altLang="zh-TW" sz="2400" b="1" baseline="-25000" dirty="0" smtClean="0">
                <a:solidFill>
                  <a:srgbClr val="CC0000"/>
                </a:solidFill>
              </a:rPr>
              <a:t>2</a:t>
            </a:r>
            <a:r>
              <a:rPr lang="en-US" altLang="zh-TW" sz="2400" b="1" baseline="-25000" dirty="0" smtClean="0">
                <a:solidFill>
                  <a:srgbClr val="CC0000"/>
                </a:solidFill>
              </a:rPr>
              <a:t/>
            </a:r>
            <a:br>
              <a:rPr lang="en-US" altLang="zh-TW" sz="2400" b="1" baseline="-25000" dirty="0" smtClean="0">
                <a:solidFill>
                  <a:srgbClr val="CC0000"/>
                </a:solidFill>
              </a:rPr>
            </a:br>
            <a:r>
              <a:rPr lang="en-US" altLang="zh-TW" sz="2400" b="1" baseline="-25000" dirty="0" smtClean="0">
                <a:solidFill>
                  <a:srgbClr val="CC0000"/>
                </a:solidFill>
              </a:rPr>
              <a:t>   </a:t>
            </a:r>
            <a:r>
              <a:rPr lang="en-US" altLang="zh-TW" sz="2400" dirty="0" smtClean="0">
                <a:solidFill>
                  <a:srgbClr val="CC0000"/>
                </a:solidFill>
              </a:rPr>
              <a:t> </a:t>
            </a:r>
            <a:r>
              <a:rPr lang="en-US" altLang="zh-TW" sz="2400" dirty="0" smtClean="0">
                <a:solidFill>
                  <a:srgbClr val="CC0000"/>
                </a:solidFill>
                <a:sym typeface="Symbol" pitchFamily="18" charset="2"/>
              </a:rPr>
              <a:t> </a:t>
            </a:r>
            <a:r>
              <a:rPr lang="zh-TW" altLang="zh-TW" sz="2400" dirty="0" smtClean="0">
                <a:solidFill>
                  <a:srgbClr val="CC0000"/>
                </a:solidFill>
              </a:rPr>
              <a:t>SW</a:t>
            </a:r>
            <a:r>
              <a:rPr lang="en-US" altLang="zh-TW" sz="2400" dirty="0" smtClean="0">
                <a:solidFill>
                  <a:srgbClr val="CC0000"/>
                </a:solidFill>
              </a:rPr>
              <a:t> </a:t>
            </a:r>
            <a:r>
              <a:rPr lang="en-US" altLang="zh-TW" sz="2400" dirty="0" smtClean="0">
                <a:solidFill>
                  <a:srgbClr val="CC0000"/>
                </a:solidFill>
                <a:sym typeface="Symbol" pitchFamily="18" charset="2"/>
              </a:rPr>
              <a:t> </a:t>
            </a:r>
            <a:r>
              <a:rPr lang="zh-TW" altLang="zh-TW" sz="2400" dirty="0" smtClean="0">
                <a:solidFill>
                  <a:srgbClr val="CC0000"/>
                </a:solidFill>
              </a:rPr>
              <a:t>f</a:t>
            </a:r>
            <a:r>
              <a:rPr lang="en-US" altLang="zh-TW" sz="2400" b="1" baseline="-25000" dirty="0" smtClean="0">
                <a:solidFill>
                  <a:srgbClr val="CC0000"/>
                </a:solidFill>
              </a:rPr>
              <a:t>K</a:t>
            </a:r>
            <a:r>
              <a:rPr lang="zh-TW" altLang="zh-TW" sz="2400" b="1" baseline="-25000" dirty="0" smtClean="0">
                <a:solidFill>
                  <a:srgbClr val="CC0000"/>
                </a:solidFill>
              </a:rPr>
              <a:t>1</a:t>
            </a:r>
            <a:r>
              <a:rPr lang="en-US" altLang="zh-TW" sz="2400" dirty="0" smtClean="0">
                <a:solidFill>
                  <a:srgbClr val="CC0000"/>
                </a:solidFill>
              </a:rPr>
              <a:t> </a:t>
            </a:r>
            <a:r>
              <a:rPr lang="en-US" altLang="zh-TW" sz="2400" dirty="0" smtClean="0">
                <a:solidFill>
                  <a:srgbClr val="CC0000"/>
                </a:solidFill>
                <a:sym typeface="Symbol" pitchFamily="18" charset="2"/>
              </a:rPr>
              <a:t> </a:t>
            </a:r>
            <a:r>
              <a:rPr lang="zh-TW" altLang="zh-TW" sz="2400" dirty="0" smtClean="0">
                <a:solidFill>
                  <a:srgbClr val="CC0000"/>
                </a:solidFill>
              </a:rPr>
              <a:t>IP</a:t>
            </a:r>
            <a:r>
              <a:rPr lang="en-US" altLang="zh-TW" sz="2400" dirty="0" smtClean="0">
                <a:solidFill>
                  <a:srgbClr val="CC0000"/>
                </a:solidFill>
              </a:rPr>
              <a:t> </a:t>
            </a:r>
            <a:r>
              <a:rPr lang="zh-TW" altLang="zh-TW" sz="2400" dirty="0" smtClean="0">
                <a:solidFill>
                  <a:srgbClr val="CC0000"/>
                </a:solidFill>
              </a:rPr>
              <a:t>(</a:t>
            </a:r>
            <a:r>
              <a:rPr lang="en-US" altLang="zh-TW" sz="2400" dirty="0" smtClean="0">
                <a:solidFill>
                  <a:srgbClr val="CC0000"/>
                </a:solidFill>
              </a:rPr>
              <a:t>P</a:t>
            </a:r>
            <a:r>
              <a:rPr lang="zh-TW" altLang="zh-TW" sz="2400" dirty="0" smtClean="0">
                <a:solidFill>
                  <a:srgbClr val="CC0000"/>
                </a:solidFill>
              </a:rPr>
              <a:t>)</a:t>
            </a:r>
            <a:r>
              <a:rPr lang="en-US" altLang="zh-TW" sz="2400" dirty="0" smtClean="0">
                <a:solidFill>
                  <a:srgbClr val="CC0000"/>
                </a:solidFill>
              </a:rPr>
              <a:t/>
            </a:r>
            <a:br>
              <a:rPr lang="en-US" altLang="zh-TW" sz="2400" dirty="0" smtClean="0">
                <a:solidFill>
                  <a:srgbClr val="CC0000"/>
                </a:solidFill>
              </a:rPr>
            </a:br>
            <a:r>
              <a:rPr lang="en-US" altLang="zh-TW" sz="2400" dirty="0" smtClean="0"/>
              <a:t>=</a:t>
            </a:r>
            <a:r>
              <a:rPr lang="en-US" altLang="zh-TW" sz="2400" dirty="0" smtClean="0">
                <a:solidFill>
                  <a:srgbClr val="CC0000"/>
                </a:solidFill>
              </a:rPr>
              <a:t> </a:t>
            </a:r>
            <a:r>
              <a:rPr lang="zh-TW" altLang="zh-TW" sz="2400" dirty="0" smtClean="0"/>
              <a:t>IP</a:t>
            </a:r>
            <a:r>
              <a:rPr lang="zh-TW" altLang="zh-TW" sz="2400" baseline="30000" dirty="0" smtClean="0"/>
              <a:t>-1</a:t>
            </a:r>
            <a:r>
              <a:rPr lang="en-US" altLang="zh-TW" sz="2400" baseline="30000" dirty="0" smtClean="0"/>
              <a:t> </a:t>
            </a:r>
            <a:r>
              <a:rPr lang="en-US" altLang="zh-TW" sz="2400" dirty="0" smtClean="0">
                <a:sym typeface="Symbol" pitchFamily="18" charset="2"/>
              </a:rPr>
              <a:t> </a:t>
            </a:r>
            <a:r>
              <a:rPr lang="zh-TW" altLang="zh-TW" sz="2400" dirty="0" smtClean="0"/>
              <a:t>f</a:t>
            </a:r>
            <a:r>
              <a:rPr lang="en-US" altLang="zh-TW" sz="2400" b="1" baseline="-25000" dirty="0" smtClean="0"/>
              <a:t>K1</a:t>
            </a:r>
            <a:r>
              <a:rPr lang="en-US" altLang="zh-TW" sz="2400" dirty="0" smtClean="0"/>
              <a:t> </a:t>
            </a:r>
            <a:r>
              <a:rPr lang="en-US" altLang="zh-TW" sz="2400" dirty="0" smtClean="0">
                <a:sym typeface="Symbol" pitchFamily="18" charset="2"/>
              </a:rPr>
              <a:t> </a:t>
            </a:r>
            <a:r>
              <a:rPr lang="zh-TW" altLang="zh-TW" sz="2400" b="1" dirty="0" smtClean="0"/>
              <a:t>SW</a:t>
            </a:r>
            <a:r>
              <a:rPr lang="en-US" altLang="zh-TW" sz="2400" b="1" dirty="0" smtClean="0"/>
              <a:t> </a:t>
            </a:r>
            <a:r>
              <a:rPr lang="en-US" altLang="zh-TW" sz="2400" b="1" dirty="0" smtClean="0">
                <a:sym typeface="Symbol" pitchFamily="18" charset="2"/>
              </a:rPr>
              <a:t> </a:t>
            </a:r>
            <a:r>
              <a:rPr lang="zh-TW" altLang="zh-TW" sz="2400" b="1" dirty="0" smtClean="0">
                <a:solidFill>
                  <a:srgbClr val="CC0000"/>
                </a:solidFill>
              </a:rPr>
              <a:t>SW</a:t>
            </a:r>
            <a:r>
              <a:rPr lang="en-US" altLang="zh-TW" sz="2400" dirty="0" smtClean="0">
                <a:solidFill>
                  <a:srgbClr val="CC0000"/>
                </a:solidFill>
              </a:rPr>
              <a:t> </a:t>
            </a:r>
            <a:r>
              <a:rPr lang="en-US" altLang="zh-TW" sz="2400" dirty="0" smtClean="0">
                <a:solidFill>
                  <a:srgbClr val="CC0000"/>
                </a:solidFill>
                <a:sym typeface="Symbol" pitchFamily="18" charset="2"/>
              </a:rPr>
              <a:t> </a:t>
            </a:r>
            <a:r>
              <a:rPr lang="zh-TW" altLang="zh-TW" sz="2400" dirty="0" smtClean="0">
                <a:solidFill>
                  <a:srgbClr val="CC0000"/>
                </a:solidFill>
              </a:rPr>
              <a:t>f</a:t>
            </a:r>
            <a:r>
              <a:rPr lang="en-US" altLang="zh-TW" sz="2400" b="1" baseline="-25000" dirty="0" smtClean="0">
                <a:solidFill>
                  <a:srgbClr val="CC0000"/>
                </a:solidFill>
              </a:rPr>
              <a:t>K</a:t>
            </a:r>
            <a:r>
              <a:rPr lang="zh-TW" altLang="zh-TW" sz="2400" b="1" baseline="-25000" dirty="0" smtClean="0">
                <a:solidFill>
                  <a:srgbClr val="CC0000"/>
                </a:solidFill>
              </a:rPr>
              <a:t>1</a:t>
            </a:r>
            <a:r>
              <a:rPr lang="en-US" altLang="zh-TW" sz="2400" dirty="0" smtClean="0">
                <a:solidFill>
                  <a:srgbClr val="CC0000"/>
                </a:solidFill>
              </a:rPr>
              <a:t> </a:t>
            </a:r>
            <a:r>
              <a:rPr lang="en-US" altLang="zh-TW" sz="2400" dirty="0" smtClean="0">
                <a:solidFill>
                  <a:srgbClr val="CC0000"/>
                </a:solidFill>
                <a:sym typeface="Symbol" pitchFamily="18" charset="2"/>
              </a:rPr>
              <a:t> </a:t>
            </a:r>
            <a:r>
              <a:rPr lang="zh-TW" altLang="zh-TW" sz="2400" dirty="0" smtClean="0">
                <a:solidFill>
                  <a:srgbClr val="CC0000"/>
                </a:solidFill>
              </a:rPr>
              <a:t>IP</a:t>
            </a:r>
            <a:r>
              <a:rPr lang="en-US" altLang="zh-TW" sz="2400" dirty="0" smtClean="0">
                <a:solidFill>
                  <a:srgbClr val="CC0000"/>
                </a:solidFill>
              </a:rPr>
              <a:t> </a:t>
            </a:r>
            <a:r>
              <a:rPr lang="zh-TW" altLang="zh-TW" sz="2400" dirty="0" smtClean="0">
                <a:solidFill>
                  <a:srgbClr val="CC0000"/>
                </a:solidFill>
              </a:rPr>
              <a:t>(</a:t>
            </a:r>
            <a:r>
              <a:rPr lang="en-US" altLang="zh-TW" sz="2400" dirty="0" smtClean="0">
                <a:solidFill>
                  <a:srgbClr val="CC0000"/>
                </a:solidFill>
              </a:rPr>
              <a:t>P</a:t>
            </a:r>
            <a:r>
              <a:rPr lang="zh-TW" altLang="zh-TW" sz="2400" dirty="0" smtClean="0">
                <a:solidFill>
                  <a:srgbClr val="CC0000"/>
                </a:solidFill>
              </a:rPr>
              <a:t>)</a:t>
            </a:r>
            <a:r>
              <a:rPr lang="en-US" altLang="zh-TW" sz="2400" dirty="0" smtClean="0">
                <a:solidFill>
                  <a:srgbClr val="CC0000"/>
                </a:solidFill>
              </a:rPr>
              <a:t/>
            </a:r>
            <a:br>
              <a:rPr lang="en-US" altLang="zh-TW" sz="2400" dirty="0" smtClean="0">
                <a:solidFill>
                  <a:srgbClr val="CC0000"/>
                </a:solidFill>
              </a:rPr>
            </a:br>
            <a:r>
              <a:rPr lang="en-US" altLang="zh-TW" sz="2400" dirty="0" smtClean="0"/>
              <a:t>=</a:t>
            </a:r>
            <a:r>
              <a:rPr lang="en-US" altLang="zh-TW" sz="2400" dirty="0" smtClean="0">
                <a:solidFill>
                  <a:srgbClr val="CC0000"/>
                </a:solidFill>
              </a:rPr>
              <a:t> </a:t>
            </a:r>
            <a:r>
              <a:rPr lang="zh-TW" altLang="zh-TW" sz="2400" dirty="0" smtClean="0"/>
              <a:t>IP</a:t>
            </a:r>
            <a:r>
              <a:rPr lang="zh-TW" altLang="zh-TW" sz="2400" baseline="30000" dirty="0" smtClean="0"/>
              <a:t>-1</a:t>
            </a:r>
            <a:r>
              <a:rPr lang="en-US" altLang="zh-TW" sz="2400" baseline="30000" dirty="0" smtClean="0"/>
              <a:t> </a:t>
            </a:r>
            <a:r>
              <a:rPr lang="en-US" altLang="zh-TW" sz="2400" dirty="0" smtClean="0">
                <a:sym typeface="Symbol" pitchFamily="18" charset="2"/>
              </a:rPr>
              <a:t> </a:t>
            </a:r>
            <a:r>
              <a:rPr lang="zh-TW" altLang="zh-TW" sz="2400" b="1" dirty="0" smtClean="0"/>
              <a:t>f</a:t>
            </a:r>
            <a:r>
              <a:rPr lang="en-US" altLang="zh-TW" sz="2400" b="1" baseline="-25000" dirty="0" smtClean="0"/>
              <a:t>K1</a:t>
            </a:r>
            <a:r>
              <a:rPr lang="en-US" altLang="zh-TW" sz="2400" b="1" dirty="0" smtClean="0"/>
              <a:t> </a:t>
            </a:r>
            <a:r>
              <a:rPr lang="en-US" altLang="zh-TW" sz="2400" b="1" dirty="0" smtClean="0">
                <a:sym typeface="Symbol" pitchFamily="18" charset="2"/>
              </a:rPr>
              <a:t> </a:t>
            </a:r>
            <a:r>
              <a:rPr lang="zh-TW" altLang="zh-TW" sz="2400" b="1" dirty="0" smtClean="0">
                <a:solidFill>
                  <a:srgbClr val="CC0000"/>
                </a:solidFill>
              </a:rPr>
              <a:t>f</a:t>
            </a:r>
            <a:r>
              <a:rPr lang="en-US" altLang="zh-TW" sz="2400" b="1" baseline="-25000" dirty="0" smtClean="0">
                <a:solidFill>
                  <a:srgbClr val="CC0000"/>
                </a:solidFill>
              </a:rPr>
              <a:t>K</a:t>
            </a:r>
            <a:r>
              <a:rPr lang="zh-TW" altLang="zh-TW" sz="2400" b="1" baseline="-25000" dirty="0" smtClean="0">
                <a:solidFill>
                  <a:srgbClr val="CC0000"/>
                </a:solidFill>
              </a:rPr>
              <a:t>1</a:t>
            </a:r>
            <a:r>
              <a:rPr lang="en-US" altLang="zh-TW" sz="2400" dirty="0" smtClean="0">
                <a:solidFill>
                  <a:srgbClr val="CC0000"/>
                </a:solidFill>
              </a:rPr>
              <a:t> </a:t>
            </a:r>
            <a:r>
              <a:rPr lang="en-US" altLang="zh-TW" sz="2400" dirty="0" smtClean="0">
                <a:solidFill>
                  <a:srgbClr val="CC0000"/>
                </a:solidFill>
                <a:sym typeface="Symbol" pitchFamily="18" charset="2"/>
              </a:rPr>
              <a:t> </a:t>
            </a:r>
            <a:r>
              <a:rPr lang="zh-TW" altLang="zh-TW" sz="2400" dirty="0" smtClean="0">
                <a:solidFill>
                  <a:srgbClr val="CC0000"/>
                </a:solidFill>
              </a:rPr>
              <a:t>IP</a:t>
            </a:r>
            <a:r>
              <a:rPr lang="en-US" altLang="zh-TW" sz="2400" dirty="0" smtClean="0">
                <a:solidFill>
                  <a:srgbClr val="CC0000"/>
                </a:solidFill>
              </a:rPr>
              <a:t> </a:t>
            </a:r>
            <a:r>
              <a:rPr lang="zh-TW" altLang="zh-TW" sz="2400" dirty="0" smtClean="0">
                <a:solidFill>
                  <a:srgbClr val="CC0000"/>
                </a:solidFill>
              </a:rPr>
              <a:t>(</a:t>
            </a:r>
            <a:r>
              <a:rPr lang="en-US" altLang="zh-TW" sz="2400" dirty="0" smtClean="0">
                <a:solidFill>
                  <a:srgbClr val="CC0000"/>
                </a:solidFill>
              </a:rPr>
              <a:t>P</a:t>
            </a:r>
            <a:r>
              <a:rPr lang="zh-TW" altLang="zh-TW" sz="2400" dirty="0" smtClean="0">
                <a:solidFill>
                  <a:srgbClr val="CC0000"/>
                </a:solidFill>
              </a:rPr>
              <a:t>)</a:t>
            </a:r>
            <a:r>
              <a:rPr lang="en-US" altLang="zh-TW" sz="2400" dirty="0" smtClean="0">
                <a:solidFill>
                  <a:srgbClr val="CC0000"/>
                </a:solidFill>
              </a:rPr>
              <a:t/>
            </a:r>
            <a:br>
              <a:rPr lang="en-US" altLang="zh-TW" sz="2400" dirty="0" smtClean="0">
                <a:solidFill>
                  <a:srgbClr val="CC0000"/>
                </a:solidFill>
              </a:rPr>
            </a:br>
            <a:r>
              <a:rPr lang="en-US" altLang="zh-TW" sz="2400" dirty="0" smtClean="0"/>
              <a:t>=</a:t>
            </a:r>
            <a:r>
              <a:rPr lang="en-US" altLang="zh-TW" sz="2400" dirty="0" smtClean="0">
                <a:solidFill>
                  <a:srgbClr val="CC0000"/>
                </a:solidFill>
              </a:rPr>
              <a:t> </a:t>
            </a:r>
            <a:r>
              <a:rPr lang="zh-TW" altLang="zh-TW" sz="2400" b="1" dirty="0" smtClean="0"/>
              <a:t>IP</a:t>
            </a:r>
            <a:r>
              <a:rPr lang="zh-TW" altLang="zh-TW" sz="2400" b="1" baseline="30000" dirty="0" smtClean="0"/>
              <a:t>-1</a:t>
            </a:r>
            <a:r>
              <a:rPr lang="en-US" altLang="zh-TW" sz="2400" b="1" baseline="30000" dirty="0" smtClean="0"/>
              <a:t> </a:t>
            </a:r>
            <a:r>
              <a:rPr lang="en-US" altLang="zh-TW" sz="2400" b="1" dirty="0" smtClean="0">
                <a:solidFill>
                  <a:srgbClr val="CC0000"/>
                </a:solidFill>
                <a:sym typeface="Symbol" pitchFamily="18" charset="2"/>
              </a:rPr>
              <a:t> </a:t>
            </a:r>
            <a:r>
              <a:rPr lang="zh-TW" altLang="zh-TW" sz="2400" b="1" dirty="0" smtClean="0">
                <a:solidFill>
                  <a:srgbClr val="CC0000"/>
                </a:solidFill>
              </a:rPr>
              <a:t>IP</a:t>
            </a:r>
            <a:r>
              <a:rPr lang="en-US" altLang="zh-TW" sz="2400" dirty="0" smtClean="0">
                <a:solidFill>
                  <a:srgbClr val="CC0000"/>
                </a:solidFill>
              </a:rPr>
              <a:t> </a:t>
            </a:r>
            <a:r>
              <a:rPr lang="zh-TW" altLang="zh-TW" sz="2400" dirty="0" smtClean="0">
                <a:solidFill>
                  <a:srgbClr val="CC0000"/>
                </a:solidFill>
              </a:rPr>
              <a:t>(</a:t>
            </a:r>
            <a:r>
              <a:rPr lang="en-US" altLang="zh-TW" sz="2400" dirty="0" smtClean="0">
                <a:solidFill>
                  <a:srgbClr val="CC0000"/>
                </a:solidFill>
              </a:rPr>
              <a:t>P</a:t>
            </a:r>
            <a:r>
              <a:rPr lang="zh-TW" altLang="zh-TW" sz="2400" dirty="0" smtClean="0">
                <a:solidFill>
                  <a:srgbClr val="CC0000"/>
                </a:solidFill>
              </a:rPr>
              <a:t>)</a:t>
            </a:r>
            <a:r>
              <a:rPr lang="en-US" altLang="zh-TW" sz="2400" dirty="0" smtClean="0">
                <a:solidFill>
                  <a:srgbClr val="CC0000"/>
                </a:solidFill>
              </a:rPr>
              <a:t/>
            </a:r>
            <a:br>
              <a:rPr lang="en-US" altLang="zh-TW" sz="2400" dirty="0" smtClean="0">
                <a:solidFill>
                  <a:srgbClr val="CC0000"/>
                </a:solidFill>
              </a:rPr>
            </a:br>
            <a:r>
              <a:rPr lang="en-US" altLang="zh-TW" sz="2400" dirty="0" smtClean="0"/>
              <a:t>=</a:t>
            </a:r>
            <a:r>
              <a:rPr lang="en-US" altLang="zh-TW" sz="2400" dirty="0" smtClean="0">
                <a:solidFill>
                  <a:srgbClr val="CC0000"/>
                </a:solidFill>
              </a:rPr>
              <a:t> P</a:t>
            </a:r>
          </a:p>
        </p:txBody>
      </p:sp>
    </p:spTree>
    <p:extLst>
      <p:ext uri="{BB962C8B-B14F-4D97-AF65-F5344CB8AC3E}">
        <p14:creationId xmlns="" xmlns:p14="http://schemas.microsoft.com/office/powerpoint/2010/main" val="38512606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33400" y="990600"/>
            <a:ext cx="8229600" cy="4530725"/>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a:defRPr/>
            </a:pPr>
            <a:r>
              <a:rPr lang="en-US" altLang="zh-TW" smtClean="0"/>
              <a:t>Only </a:t>
            </a:r>
            <a:r>
              <a:rPr lang="en-US" altLang="zh-TW" b="1" u="sng" smtClean="0">
                <a:solidFill>
                  <a:srgbClr val="CC0000"/>
                </a:solidFill>
              </a:rPr>
              <a:t>sub-keys are fed in reverse order</a:t>
            </a:r>
          </a:p>
          <a:p>
            <a:pPr>
              <a:defRPr/>
            </a:pPr>
            <a:r>
              <a:rPr lang="en-US" altLang="zh-TW" smtClean="0"/>
              <a:t>SW </a:t>
            </a:r>
            <a:r>
              <a:rPr lang="en-US" altLang="zh-TW" smtClean="0">
                <a:cs typeface="Times New Roman" pitchFamily="18" charset="0"/>
              </a:rPr>
              <a:t>• </a:t>
            </a:r>
            <a:r>
              <a:rPr lang="en-US" altLang="zh-TW" smtClean="0"/>
              <a:t>SW = I (identity)</a:t>
            </a:r>
          </a:p>
          <a:p>
            <a:pPr>
              <a:defRPr/>
            </a:pPr>
            <a:r>
              <a:rPr lang="en-US" altLang="zh-TW" smtClean="0"/>
              <a:t>IP</a:t>
            </a:r>
            <a:r>
              <a:rPr lang="en-US" altLang="zh-TW" baseline="30000" smtClean="0"/>
              <a:t>-1</a:t>
            </a:r>
            <a:r>
              <a:rPr lang="en-US" altLang="zh-TW" smtClean="0"/>
              <a:t> </a:t>
            </a:r>
            <a:r>
              <a:rPr lang="en-US" altLang="zh-TW" smtClean="0">
                <a:cs typeface="Times New Roman" pitchFamily="18" charset="0"/>
              </a:rPr>
              <a:t>• IP = IP • IP</a:t>
            </a:r>
            <a:r>
              <a:rPr lang="en-US" altLang="zh-TW" baseline="30000" smtClean="0">
                <a:cs typeface="Times New Roman" pitchFamily="18" charset="0"/>
              </a:rPr>
              <a:t>-1</a:t>
            </a:r>
            <a:r>
              <a:rPr lang="en-US" altLang="zh-TW" smtClean="0">
                <a:cs typeface="Times New Roman" pitchFamily="18" charset="0"/>
              </a:rPr>
              <a:t> = I (identity)</a:t>
            </a:r>
          </a:p>
          <a:p>
            <a:pPr>
              <a:defRPr/>
            </a:pPr>
            <a:r>
              <a:rPr lang="en-US" altLang="zh-TW" smtClean="0">
                <a:cs typeface="Times New Roman" pitchFamily="18" charset="0"/>
              </a:rPr>
              <a:t>f</a:t>
            </a:r>
            <a:r>
              <a:rPr lang="en-US" altLang="zh-TW" baseline="-25000" smtClean="0">
                <a:cs typeface="Times New Roman" pitchFamily="18" charset="0"/>
              </a:rPr>
              <a:t>K1</a:t>
            </a:r>
            <a:r>
              <a:rPr lang="en-US" altLang="zh-TW" smtClean="0">
                <a:cs typeface="Times New Roman" pitchFamily="18" charset="0"/>
              </a:rPr>
              <a:t> • f</a:t>
            </a:r>
            <a:r>
              <a:rPr lang="en-US" altLang="zh-TW" baseline="-25000" smtClean="0">
                <a:cs typeface="Times New Roman" pitchFamily="18" charset="0"/>
              </a:rPr>
              <a:t>K1</a:t>
            </a:r>
            <a:r>
              <a:rPr lang="en-US" altLang="zh-TW" smtClean="0">
                <a:cs typeface="Times New Roman" pitchFamily="18" charset="0"/>
              </a:rPr>
              <a:t> (X,Y) = f</a:t>
            </a:r>
            <a:r>
              <a:rPr lang="en-US" altLang="zh-TW" baseline="-25000" smtClean="0">
                <a:cs typeface="Times New Roman" pitchFamily="18" charset="0"/>
              </a:rPr>
              <a:t>K1</a:t>
            </a:r>
            <a:r>
              <a:rPr lang="en-US" altLang="zh-TW" smtClean="0"/>
              <a:t>(</a:t>
            </a:r>
            <a:r>
              <a:rPr lang="en-US" altLang="zh-TW" smtClean="0">
                <a:solidFill>
                  <a:srgbClr val="CC0000"/>
                </a:solidFill>
              </a:rPr>
              <a:t>X</a:t>
            </a:r>
            <a:r>
              <a:rPr lang="en-US" altLang="zh-TW" smtClean="0">
                <a:solidFill>
                  <a:srgbClr val="CC0000"/>
                </a:solidFill>
                <a:sym typeface="Symbol" pitchFamily="18" charset="2"/>
              </a:rPr>
              <a:t>F</a:t>
            </a:r>
            <a:r>
              <a:rPr lang="en-US" altLang="zh-TW" smtClean="0">
                <a:solidFill>
                  <a:srgbClr val="CC0000"/>
                </a:solidFill>
              </a:rPr>
              <a:t>(Y, </a:t>
            </a:r>
            <a:r>
              <a:rPr lang="en-US" altLang="zh-TW" smtClean="0">
                <a:solidFill>
                  <a:srgbClr val="CC0000"/>
                </a:solidFill>
                <a:sym typeface="Symbol" pitchFamily="18" charset="2"/>
              </a:rPr>
              <a:t>K</a:t>
            </a:r>
            <a:r>
              <a:rPr lang="en-US" altLang="zh-TW" baseline="-25000" smtClean="0">
                <a:solidFill>
                  <a:srgbClr val="CC0000"/>
                </a:solidFill>
                <a:sym typeface="Symbol" pitchFamily="18" charset="2"/>
              </a:rPr>
              <a:t>1</a:t>
            </a:r>
            <a:r>
              <a:rPr lang="en-US" altLang="zh-TW" smtClean="0">
                <a:solidFill>
                  <a:srgbClr val="CC0000"/>
                </a:solidFill>
              </a:rPr>
              <a:t>)</a:t>
            </a:r>
            <a:r>
              <a:rPr lang="en-US" altLang="zh-TW" smtClean="0"/>
              <a:t>, Y)</a:t>
            </a:r>
            <a:br>
              <a:rPr lang="en-US" altLang="zh-TW" smtClean="0"/>
            </a:br>
            <a:r>
              <a:rPr lang="en-US" altLang="zh-TW" smtClean="0"/>
              <a:t> 			= (</a:t>
            </a:r>
            <a:r>
              <a:rPr lang="en-US" altLang="zh-TW" smtClean="0">
                <a:solidFill>
                  <a:srgbClr val="CC0000"/>
                </a:solidFill>
              </a:rPr>
              <a:t>X</a:t>
            </a:r>
            <a:r>
              <a:rPr lang="en-US" altLang="zh-TW" smtClean="0">
                <a:solidFill>
                  <a:srgbClr val="CC0000"/>
                </a:solidFill>
                <a:sym typeface="Symbol" pitchFamily="18" charset="2"/>
              </a:rPr>
              <a:t>F</a:t>
            </a:r>
            <a:r>
              <a:rPr lang="en-US" altLang="zh-TW" smtClean="0">
                <a:solidFill>
                  <a:srgbClr val="CC0000"/>
                </a:solidFill>
              </a:rPr>
              <a:t>(Y, </a:t>
            </a:r>
            <a:r>
              <a:rPr lang="en-US" altLang="zh-TW" smtClean="0">
                <a:solidFill>
                  <a:srgbClr val="CC0000"/>
                </a:solidFill>
                <a:sym typeface="Symbol" pitchFamily="18" charset="2"/>
              </a:rPr>
              <a:t>K</a:t>
            </a:r>
            <a:r>
              <a:rPr lang="en-US" altLang="zh-TW" baseline="-25000" smtClean="0">
                <a:solidFill>
                  <a:srgbClr val="CC0000"/>
                </a:solidFill>
                <a:sym typeface="Symbol" pitchFamily="18" charset="2"/>
              </a:rPr>
              <a:t>1</a:t>
            </a:r>
            <a:r>
              <a:rPr lang="en-US" altLang="zh-TW" smtClean="0">
                <a:solidFill>
                  <a:srgbClr val="CC0000"/>
                </a:solidFill>
              </a:rPr>
              <a:t>)</a:t>
            </a:r>
            <a:r>
              <a:rPr lang="en-US" altLang="zh-TW" smtClean="0">
                <a:sym typeface="Symbol" pitchFamily="18" charset="2"/>
              </a:rPr>
              <a:t>F</a:t>
            </a:r>
            <a:r>
              <a:rPr lang="en-US" altLang="zh-TW" smtClean="0"/>
              <a:t>(Y, </a:t>
            </a:r>
            <a:r>
              <a:rPr lang="en-US" altLang="zh-TW" smtClean="0">
                <a:sym typeface="Symbol" pitchFamily="18" charset="2"/>
              </a:rPr>
              <a:t>K</a:t>
            </a:r>
            <a:r>
              <a:rPr lang="en-US" altLang="zh-TW" baseline="-25000" smtClean="0">
                <a:sym typeface="Symbol" pitchFamily="18" charset="2"/>
              </a:rPr>
              <a:t>1</a:t>
            </a:r>
            <a:r>
              <a:rPr lang="en-US" altLang="zh-TW" smtClean="0"/>
              <a:t>), Y)</a:t>
            </a:r>
            <a:br>
              <a:rPr lang="en-US" altLang="zh-TW" smtClean="0"/>
            </a:br>
            <a:r>
              <a:rPr lang="en-US" altLang="zh-TW" smtClean="0"/>
              <a:t> 			= (X, Y)</a:t>
            </a:r>
          </a:p>
          <a:p>
            <a:pPr>
              <a:defRPr/>
            </a:pPr>
            <a:r>
              <a:rPr lang="en-US" altLang="zh-TW" smtClean="0">
                <a:cs typeface="Times New Roman" pitchFamily="18" charset="0"/>
              </a:rPr>
              <a:t>f</a:t>
            </a:r>
            <a:r>
              <a:rPr lang="en-US" altLang="zh-TW" baseline="-25000" smtClean="0">
                <a:cs typeface="Times New Roman" pitchFamily="18" charset="0"/>
              </a:rPr>
              <a:t>K2</a:t>
            </a:r>
            <a:r>
              <a:rPr lang="en-US" altLang="zh-TW" smtClean="0">
                <a:cs typeface="Times New Roman" pitchFamily="18" charset="0"/>
              </a:rPr>
              <a:t> • f</a:t>
            </a:r>
            <a:r>
              <a:rPr lang="en-US" altLang="zh-TW" baseline="-25000" smtClean="0">
                <a:cs typeface="Times New Roman" pitchFamily="18" charset="0"/>
              </a:rPr>
              <a:t>K2</a:t>
            </a:r>
            <a:r>
              <a:rPr lang="en-US" altLang="zh-TW" smtClean="0">
                <a:cs typeface="Times New Roman" pitchFamily="18" charset="0"/>
              </a:rPr>
              <a:t> (X,Y) = f</a:t>
            </a:r>
            <a:r>
              <a:rPr lang="en-US" altLang="zh-TW" baseline="-25000" smtClean="0">
                <a:cs typeface="Times New Roman" pitchFamily="18" charset="0"/>
              </a:rPr>
              <a:t>K2</a:t>
            </a:r>
            <a:r>
              <a:rPr lang="en-US" altLang="zh-TW" smtClean="0"/>
              <a:t>(</a:t>
            </a:r>
            <a:r>
              <a:rPr lang="en-US" altLang="zh-TW" smtClean="0">
                <a:solidFill>
                  <a:srgbClr val="CC0000"/>
                </a:solidFill>
              </a:rPr>
              <a:t>X</a:t>
            </a:r>
            <a:r>
              <a:rPr lang="en-US" altLang="zh-TW" smtClean="0">
                <a:solidFill>
                  <a:srgbClr val="CC0000"/>
                </a:solidFill>
                <a:sym typeface="Symbol" pitchFamily="18" charset="2"/>
              </a:rPr>
              <a:t>F</a:t>
            </a:r>
            <a:r>
              <a:rPr lang="en-US" altLang="zh-TW" smtClean="0">
                <a:solidFill>
                  <a:srgbClr val="CC0000"/>
                </a:solidFill>
              </a:rPr>
              <a:t>(Y, </a:t>
            </a:r>
            <a:r>
              <a:rPr lang="en-US" altLang="zh-TW" smtClean="0">
                <a:solidFill>
                  <a:srgbClr val="CC0000"/>
                </a:solidFill>
                <a:sym typeface="Symbol" pitchFamily="18" charset="2"/>
              </a:rPr>
              <a:t>K</a:t>
            </a:r>
            <a:r>
              <a:rPr lang="en-US" altLang="zh-TW" baseline="-25000" smtClean="0">
                <a:solidFill>
                  <a:srgbClr val="CC0000"/>
                </a:solidFill>
                <a:sym typeface="Symbol" pitchFamily="18" charset="2"/>
              </a:rPr>
              <a:t>2</a:t>
            </a:r>
            <a:r>
              <a:rPr lang="en-US" altLang="zh-TW" smtClean="0">
                <a:solidFill>
                  <a:srgbClr val="CC0000"/>
                </a:solidFill>
              </a:rPr>
              <a:t>)</a:t>
            </a:r>
            <a:r>
              <a:rPr lang="en-US" altLang="zh-TW" smtClean="0"/>
              <a:t>, Y)</a:t>
            </a:r>
            <a:br>
              <a:rPr lang="en-US" altLang="zh-TW" smtClean="0"/>
            </a:br>
            <a:r>
              <a:rPr lang="en-US" altLang="zh-TW" smtClean="0"/>
              <a:t> 			= (</a:t>
            </a:r>
            <a:r>
              <a:rPr lang="en-US" altLang="zh-TW" smtClean="0">
                <a:solidFill>
                  <a:srgbClr val="CC0000"/>
                </a:solidFill>
              </a:rPr>
              <a:t>X</a:t>
            </a:r>
            <a:r>
              <a:rPr lang="en-US" altLang="zh-TW" smtClean="0">
                <a:solidFill>
                  <a:srgbClr val="CC0000"/>
                </a:solidFill>
                <a:sym typeface="Symbol" pitchFamily="18" charset="2"/>
              </a:rPr>
              <a:t>F</a:t>
            </a:r>
            <a:r>
              <a:rPr lang="en-US" altLang="zh-TW" smtClean="0">
                <a:solidFill>
                  <a:srgbClr val="CC0000"/>
                </a:solidFill>
              </a:rPr>
              <a:t>(Y, </a:t>
            </a:r>
            <a:r>
              <a:rPr lang="en-US" altLang="zh-TW" smtClean="0">
                <a:solidFill>
                  <a:srgbClr val="CC0000"/>
                </a:solidFill>
                <a:sym typeface="Symbol" pitchFamily="18" charset="2"/>
              </a:rPr>
              <a:t>K</a:t>
            </a:r>
            <a:r>
              <a:rPr lang="en-US" altLang="zh-TW" baseline="-25000" smtClean="0">
                <a:solidFill>
                  <a:srgbClr val="CC0000"/>
                </a:solidFill>
                <a:sym typeface="Symbol" pitchFamily="18" charset="2"/>
              </a:rPr>
              <a:t>2</a:t>
            </a:r>
            <a:r>
              <a:rPr lang="en-US" altLang="zh-TW" smtClean="0">
                <a:solidFill>
                  <a:srgbClr val="CC0000"/>
                </a:solidFill>
              </a:rPr>
              <a:t>)</a:t>
            </a:r>
            <a:r>
              <a:rPr lang="en-US" altLang="zh-TW" smtClean="0">
                <a:sym typeface="Symbol" pitchFamily="18" charset="2"/>
              </a:rPr>
              <a:t>F</a:t>
            </a:r>
            <a:r>
              <a:rPr lang="en-US" altLang="zh-TW" smtClean="0"/>
              <a:t>(Y, </a:t>
            </a:r>
            <a:r>
              <a:rPr lang="en-US" altLang="zh-TW" smtClean="0">
                <a:sym typeface="Symbol" pitchFamily="18" charset="2"/>
              </a:rPr>
              <a:t>K</a:t>
            </a:r>
            <a:r>
              <a:rPr lang="en-US" altLang="zh-TW" baseline="-25000" smtClean="0">
                <a:sym typeface="Symbol" pitchFamily="18" charset="2"/>
              </a:rPr>
              <a:t>2</a:t>
            </a:r>
            <a:r>
              <a:rPr lang="en-US" altLang="zh-TW" smtClean="0"/>
              <a:t>), Y)</a:t>
            </a:r>
            <a:br>
              <a:rPr lang="en-US" altLang="zh-TW" smtClean="0"/>
            </a:br>
            <a:r>
              <a:rPr lang="en-US" altLang="zh-TW" smtClean="0"/>
              <a:t> 			= (X, Y)</a:t>
            </a:r>
            <a:endParaRPr lang="en-US" altLang="zh-TW" dirty="0" smtClean="0"/>
          </a:p>
        </p:txBody>
      </p:sp>
      <p:sp>
        <p:nvSpPr>
          <p:cNvPr id="3" name="Rectangle 5"/>
          <p:cNvSpPr txBox="1">
            <a:spLocks noChangeArrowheads="1"/>
          </p:cNvSpPr>
          <p:nvPr/>
        </p:nvSpPr>
        <p:spPr>
          <a:xfrm>
            <a:off x="304799" y="82831"/>
            <a:ext cx="8964613" cy="877887"/>
          </a:xfrm>
          <a:prstGeom prst="rect">
            <a:avLst/>
          </a:prstGeom>
          <a:noFill/>
        </p:spPr>
        <p:txBody>
          <a:bodyPr/>
          <a:lst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en-AU" sz="3200" dirty="0" smtClean="0"/>
              <a:t>Simplified DES (S-DES Decryption)</a:t>
            </a:r>
          </a:p>
        </p:txBody>
      </p:sp>
    </p:spTree>
    <p:extLst>
      <p:ext uri="{BB962C8B-B14F-4D97-AF65-F5344CB8AC3E}">
        <p14:creationId xmlns="" xmlns:p14="http://schemas.microsoft.com/office/powerpoint/2010/main" val="2301627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457200" y="1143000"/>
            <a:ext cx="8229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r>
              <a:rPr lang="en-AU" dirty="0" smtClean="0">
                <a:ea typeface="ＭＳ Ｐゴシック" pitchFamily="34" charset="-128"/>
              </a:rPr>
              <a:t>block ciphers process messages in blocks, each of which is then en/decrypted </a:t>
            </a:r>
          </a:p>
          <a:p>
            <a:r>
              <a:rPr lang="en-AU" dirty="0" smtClean="0">
                <a:ea typeface="ＭＳ Ｐゴシック" pitchFamily="34" charset="-128"/>
              </a:rPr>
              <a:t>like a substitution on very big characters</a:t>
            </a:r>
          </a:p>
          <a:p>
            <a:pPr lvl="1"/>
            <a:r>
              <a:rPr lang="en-AU" dirty="0" smtClean="0">
                <a:ea typeface="ＭＳ Ｐゴシック" pitchFamily="34" charset="-128"/>
              </a:rPr>
              <a:t>64-bits or more </a:t>
            </a:r>
          </a:p>
          <a:p>
            <a:r>
              <a:rPr lang="en-US" dirty="0" smtClean="0">
                <a:ea typeface="ＭＳ Ｐゴシック" pitchFamily="34" charset="-128"/>
              </a:rPr>
              <a:t>stream ciphers </a:t>
            </a:r>
            <a:r>
              <a:rPr lang="en-AU" dirty="0" smtClean="0">
                <a:ea typeface="ＭＳ Ｐゴシック" pitchFamily="34" charset="-128"/>
              </a:rPr>
              <a:t>process messages a bit or byte at a time when en/decrypting</a:t>
            </a:r>
          </a:p>
          <a:p>
            <a:r>
              <a:rPr lang="en-US" dirty="0" smtClean="0">
                <a:ea typeface="ＭＳ Ｐゴシック" pitchFamily="34" charset="-128"/>
              </a:rPr>
              <a:t>many current ciphers are block ciphers</a:t>
            </a:r>
          </a:p>
          <a:p>
            <a:pPr lvl="1"/>
            <a:r>
              <a:rPr lang="en-US" dirty="0" smtClean="0">
                <a:ea typeface="ＭＳ Ｐゴシック" pitchFamily="34" charset="-128"/>
              </a:rPr>
              <a:t>better analyzed</a:t>
            </a:r>
          </a:p>
          <a:p>
            <a:pPr lvl="1"/>
            <a:r>
              <a:rPr lang="en-US" dirty="0" smtClean="0">
                <a:ea typeface="ＭＳ Ｐゴシック" pitchFamily="34" charset="-128"/>
              </a:rPr>
              <a:t>broader range of applications</a:t>
            </a:r>
            <a:endParaRPr lang="en-AU" dirty="0" smtClean="0">
              <a:ea typeface="ＭＳ Ｐゴシック" pitchFamily="34" charset="-128"/>
            </a:endParaRPr>
          </a:p>
        </p:txBody>
      </p:sp>
      <p:sp>
        <p:nvSpPr>
          <p:cNvPr id="7" name="Rectangle 2"/>
          <p:cNvSpPr txBox="1">
            <a:spLocks noChangeArrowheads="1"/>
          </p:cNvSpPr>
          <p:nvPr/>
        </p:nvSpPr>
        <p:spPr>
          <a:xfrm>
            <a:off x="457200" y="277813"/>
            <a:ext cx="8229600" cy="1139825"/>
          </a:xfrm>
          <a:prstGeom prst="rect">
            <a:avLst/>
          </a:prstGeom>
        </p:spPr>
        <p:txBody>
          <a:bodyPr/>
          <a:lst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en-US" sz="3600" dirty="0" smtClean="0">
                <a:ea typeface="ＭＳ Ｐゴシック" pitchFamily="34" charset="-128"/>
              </a:rPr>
              <a:t>Block </a:t>
            </a:r>
            <a:r>
              <a:rPr lang="en-US" sz="3600" dirty="0" err="1" smtClean="0">
                <a:ea typeface="ＭＳ Ｐゴシック" pitchFamily="34" charset="-128"/>
              </a:rPr>
              <a:t>vs</a:t>
            </a:r>
            <a:r>
              <a:rPr lang="en-US" sz="3600" dirty="0" smtClean="0">
                <a:ea typeface="ＭＳ Ｐゴシック" pitchFamily="34" charset="-128"/>
              </a:rPr>
              <a:t> Stream Ciphers</a:t>
            </a:r>
            <a:endParaRPr lang="en-AU" sz="3600" dirty="0" smtClean="0">
              <a:ea typeface="ＭＳ Ｐゴシック" pitchFamily="34" charset="-128"/>
            </a:endParaRPr>
          </a:p>
        </p:txBody>
      </p:sp>
    </p:spTree>
    <p:extLst>
      <p:ext uri="{BB962C8B-B14F-4D97-AF65-F5344CB8AC3E}">
        <p14:creationId xmlns="" xmlns:p14="http://schemas.microsoft.com/office/powerpoint/2010/main" val="6907552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914400"/>
            <a:ext cx="8229600" cy="4530725"/>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a:defRPr/>
            </a:pPr>
            <a:r>
              <a:rPr lang="en-US" altLang="zh-TW" dirty="0" smtClean="0">
                <a:solidFill>
                  <a:srgbClr val="CC0000"/>
                </a:solidFill>
              </a:rPr>
              <a:t>Generate sub-keys in reverse order</a:t>
            </a:r>
            <a:endParaRPr lang="en-US" altLang="zh-TW" dirty="0" smtClean="0"/>
          </a:p>
          <a:p>
            <a:pPr>
              <a:defRPr/>
            </a:pPr>
            <a:r>
              <a:rPr lang="en-US" altLang="zh-TW" dirty="0" smtClean="0"/>
              <a:t>P10(K)=k1 k2 … k10</a:t>
            </a:r>
          </a:p>
          <a:p>
            <a:pPr>
              <a:defRPr/>
            </a:pPr>
            <a:r>
              <a:rPr lang="en-US" altLang="zh-TW" dirty="0" smtClean="0"/>
              <a:t>Encryption</a:t>
            </a:r>
          </a:p>
          <a:p>
            <a:pPr lvl="1">
              <a:defRPr/>
            </a:pPr>
            <a:r>
              <a:rPr lang="en-US" altLang="zh-TW" dirty="0" smtClean="0"/>
              <a:t>LS-1(k1 k2 k3 k4 k5) = </a:t>
            </a:r>
            <a:r>
              <a:rPr lang="en-US" altLang="zh-TW" dirty="0" smtClean="0">
                <a:solidFill>
                  <a:srgbClr val="6600CC"/>
                </a:solidFill>
              </a:rPr>
              <a:t>k2 k3 k4 k5 k1</a:t>
            </a:r>
          </a:p>
          <a:p>
            <a:pPr lvl="1">
              <a:defRPr/>
            </a:pPr>
            <a:r>
              <a:rPr lang="en-US" altLang="zh-TW" dirty="0" smtClean="0"/>
              <a:t>LS-2 (k2 k3 k4 k5 k1) = </a:t>
            </a:r>
            <a:r>
              <a:rPr lang="en-US" altLang="zh-TW" dirty="0" smtClean="0">
                <a:solidFill>
                  <a:srgbClr val="FF00FF"/>
                </a:solidFill>
              </a:rPr>
              <a:t>k4 k5 k1 k2 k3</a:t>
            </a:r>
          </a:p>
          <a:p>
            <a:pPr>
              <a:defRPr/>
            </a:pPr>
            <a:r>
              <a:rPr lang="en-US" altLang="zh-TW" dirty="0" smtClean="0"/>
              <a:t>Decryption</a:t>
            </a:r>
          </a:p>
          <a:p>
            <a:pPr lvl="1">
              <a:defRPr/>
            </a:pPr>
            <a:r>
              <a:rPr lang="en-US" altLang="zh-TW" dirty="0" smtClean="0"/>
              <a:t>RS-2 (k1 k2 k3 k4 k5) = </a:t>
            </a:r>
            <a:r>
              <a:rPr lang="en-US" altLang="zh-TW" dirty="0" smtClean="0">
                <a:solidFill>
                  <a:srgbClr val="FF00FF"/>
                </a:solidFill>
              </a:rPr>
              <a:t>k4 k5 k1 k2 k3</a:t>
            </a:r>
          </a:p>
          <a:p>
            <a:pPr lvl="1">
              <a:defRPr/>
            </a:pPr>
            <a:r>
              <a:rPr lang="en-US" altLang="zh-TW" dirty="0" smtClean="0"/>
              <a:t>RS-2 (k4 k5 k1 k2 k3) = </a:t>
            </a:r>
            <a:r>
              <a:rPr lang="en-US" altLang="zh-TW" dirty="0" smtClean="0">
                <a:solidFill>
                  <a:srgbClr val="6600CC"/>
                </a:solidFill>
              </a:rPr>
              <a:t>k2 k3 k4 k5 k1</a:t>
            </a:r>
          </a:p>
          <a:p>
            <a:pPr>
              <a:defRPr/>
            </a:pPr>
            <a:endParaRPr lang="zh-TW" altLang="en-US" dirty="0" smtClean="0">
              <a:solidFill>
                <a:srgbClr val="6600CC"/>
              </a:solidFill>
            </a:endParaRPr>
          </a:p>
        </p:txBody>
      </p:sp>
      <p:sp>
        <p:nvSpPr>
          <p:cNvPr id="3" name="Rectangle 5"/>
          <p:cNvSpPr txBox="1">
            <a:spLocks noChangeArrowheads="1"/>
          </p:cNvSpPr>
          <p:nvPr/>
        </p:nvSpPr>
        <p:spPr>
          <a:xfrm>
            <a:off x="304799" y="82831"/>
            <a:ext cx="8964613" cy="877887"/>
          </a:xfrm>
          <a:prstGeom prst="rect">
            <a:avLst/>
          </a:prstGeom>
          <a:noFill/>
        </p:spPr>
        <p:txBody>
          <a:bodyPr/>
          <a:lst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en-AU" sz="3200" dirty="0" smtClean="0"/>
              <a:t>Simplified DES (S-DES Decryption)</a:t>
            </a:r>
          </a:p>
        </p:txBody>
      </p:sp>
    </p:spTree>
    <p:extLst>
      <p:ext uri="{BB962C8B-B14F-4D97-AF65-F5344CB8AC3E}">
        <p14:creationId xmlns="" xmlns:p14="http://schemas.microsoft.com/office/powerpoint/2010/main" val="33352785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3-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35075" y="1465262"/>
            <a:ext cx="6751638" cy="4619625"/>
          </a:xfrm>
          <a:prstGeom prst="rect">
            <a:avLst/>
          </a:prstGeom>
          <a:solidFill>
            <a:srgbClr val="99CC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3" name="Text Box 5"/>
          <p:cNvSpPr txBox="1">
            <a:spLocks noChangeArrowheads="1"/>
          </p:cNvSpPr>
          <p:nvPr/>
        </p:nvSpPr>
        <p:spPr bwMode="auto">
          <a:xfrm>
            <a:off x="3471863" y="2847975"/>
            <a:ext cx="944562" cy="45720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algn="ctr" eaLnBrk="1" hangingPunct="1">
              <a:spcBef>
                <a:spcPct val="50000"/>
              </a:spcBef>
            </a:pPr>
            <a:r>
              <a:rPr kumimoji="1" lang="en-US" altLang="zh-TW" sz="2400">
                <a:latin typeface="Times New Roman" pitchFamily="18" charset="0"/>
              </a:rPr>
              <a:t>RS-2</a:t>
            </a:r>
          </a:p>
        </p:txBody>
      </p:sp>
      <p:sp>
        <p:nvSpPr>
          <p:cNvPr id="4" name="Text Box 6"/>
          <p:cNvSpPr txBox="1">
            <a:spLocks noChangeArrowheads="1"/>
          </p:cNvSpPr>
          <p:nvPr/>
        </p:nvSpPr>
        <p:spPr bwMode="auto">
          <a:xfrm>
            <a:off x="4691063" y="2862262"/>
            <a:ext cx="944562" cy="45720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algn="ctr" eaLnBrk="1" hangingPunct="1">
              <a:spcBef>
                <a:spcPct val="50000"/>
              </a:spcBef>
            </a:pPr>
            <a:r>
              <a:rPr kumimoji="1" lang="en-US" altLang="zh-TW" sz="2400">
                <a:latin typeface="Times New Roman" pitchFamily="18" charset="0"/>
              </a:rPr>
              <a:t>RS-2</a:t>
            </a:r>
          </a:p>
        </p:txBody>
      </p:sp>
      <p:sp>
        <p:nvSpPr>
          <p:cNvPr id="5" name="Text Box 7"/>
          <p:cNvSpPr txBox="1">
            <a:spLocks noChangeArrowheads="1"/>
          </p:cNvSpPr>
          <p:nvPr/>
        </p:nvSpPr>
        <p:spPr bwMode="auto">
          <a:xfrm>
            <a:off x="4719392" y="4508727"/>
            <a:ext cx="944563" cy="45720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algn="ctr" eaLnBrk="1" hangingPunct="1">
              <a:spcBef>
                <a:spcPct val="50000"/>
              </a:spcBef>
            </a:pPr>
            <a:r>
              <a:rPr kumimoji="1" lang="en-US" altLang="zh-TW" sz="2400">
                <a:latin typeface="Times New Roman" pitchFamily="18" charset="0"/>
              </a:rPr>
              <a:t>RS-2</a:t>
            </a:r>
          </a:p>
        </p:txBody>
      </p:sp>
      <p:sp>
        <p:nvSpPr>
          <p:cNvPr id="6" name="Text Box 8"/>
          <p:cNvSpPr txBox="1">
            <a:spLocks noChangeArrowheads="1"/>
          </p:cNvSpPr>
          <p:nvPr/>
        </p:nvSpPr>
        <p:spPr bwMode="auto">
          <a:xfrm>
            <a:off x="3486150" y="4584700"/>
            <a:ext cx="944563" cy="45720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algn="ctr" eaLnBrk="1" hangingPunct="1">
              <a:spcBef>
                <a:spcPct val="50000"/>
              </a:spcBef>
            </a:pPr>
            <a:r>
              <a:rPr kumimoji="1" lang="en-US" altLang="zh-TW" sz="2400">
                <a:latin typeface="Times New Roman" pitchFamily="18" charset="0"/>
              </a:rPr>
              <a:t>RS-2</a:t>
            </a:r>
          </a:p>
        </p:txBody>
      </p:sp>
      <p:sp>
        <p:nvSpPr>
          <p:cNvPr id="7" name="TextBox 6"/>
          <p:cNvSpPr txBox="1"/>
          <p:nvPr/>
        </p:nvSpPr>
        <p:spPr>
          <a:xfrm>
            <a:off x="685800" y="304800"/>
            <a:ext cx="7772400" cy="523220"/>
          </a:xfrm>
          <a:prstGeom prst="rect">
            <a:avLst/>
          </a:prstGeom>
          <a:noFill/>
        </p:spPr>
        <p:txBody>
          <a:bodyPr wrap="square" rtlCol="0">
            <a:spAutoFit/>
          </a:bodyPr>
          <a:lstStyle/>
          <a:p>
            <a:pPr>
              <a:defRPr/>
            </a:pPr>
            <a:r>
              <a:rPr lang="en-US" altLang="zh-TW" sz="2800" dirty="0">
                <a:solidFill>
                  <a:srgbClr val="CC0000"/>
                </a:solidFill>
              </a:rPr>
              <a:t>Generate sub-keys in reverse order</a:t>
            </a:r>
            <a:endParaRPr lang="en-US" altLang="zh-TW" sz="2800" dirty="0"/>
          </a:p>
        </p:txBody>
      </p:sp>
    </p:spTree>
    <p:extLst>
      <p:ext uri="{BB962C8B-B14F-4D97-AF65-F5344CB8AC3E}">
        <p14:creationId xmlns="" xmlns:p14="http://schemas.microsoft.com/office/powerpoint/2010/main" val="11725788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5"/>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smtClean="0"/>
              <a:t>Information Security - Block Cipher and the Data Encryption Standard - Dr. Hussein Al-Bahadili </a:t>
            </a:r>
          </a:p>
        </p:txBody>
      </p:sp>
      <p:sp>
        <p:nvSpPr>
          <p:cNvPr id="21507" name="Slide Number Placeholder 6"/>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793B30D-3228-4DCF-AF33-62AF76B891C5}" type="slidenum">
              <a:rPr lang="ar-SA" smtClean="0"/>
              <a:pPr eaLnBrk="1" hangingPunct="1"/>
              <a:t>32</a:t>
            </a:fld>
            <a:r>
              <a:rPr lang="en-US" smtClean="0"/>
              <a:t>/91</a:t>
            </a:r>
            <a:endParaRPr lang="en-AU" smtClean="0"/>
          </a:p>
        </p:txBody>
      </p:sp>
      <p:sp>
        <p:nvSpPr>
          <p:cNvPr id="21509" name="Rectangle 6"/>
          <p:cNvSpPr>
            <a:spLocks noGrp="1" noChangeArrowheads="1"/>
          </p:cNvSpPr>
          <p:nvPr>
            <p:ph type="body" sz="half" idx="1"/>
          </p:nvPr>
        </p:nvSpPr>
        <p:spPr>
          <a:xfrm>
            <a:off x="528638" y="1125538"/>
            <a:ext cx="8075612" cy="5040312"/>
          </a:xfrm>
          <a:noFill/>
        </p:spPr>
        <p:txBody>
          <a:bodyPr/>
          <a:lstStyle/>
          <a:p>
            <a:pPr marL="363538" indent="-363538" eaLnBrk="1" hangingPunct="1">
              <a:buClr>
                <a:srgbClr val="0000FF"/>
              </a:buClr>
              <a:buSzPct val="150000"/>
            </a:pPr>
            <a:r>
              <a:rPr lang="en-AU" dirty="0" smtClean="0"/>
              <a:t>A </a:t>
            </a:r>
            <a:r>
              <a:rPr lang="en-AU" i="1" dirty="0" smtClean="0">
                <a:solidFill>
                  <a:srgbClr val="FF0000"/>
                </a:solidFill>
              </a:rPr>
              <a:t>brute-force attack</a:t>
            </a:r>
            <a:r>
              <a:rPr lang="en-AU" dirty="0" smtClean="0"/>
              <a:t> on </a:t>
            </a:r>
            <a:r>
              <a:rPr lang="en-AU" i="1" dirty="0" smtClean="0">
                <a:solidFill>
                  <a:srgbClr val="FF0000"/>
                </a:solidFill>
              </a:rPr>
              <a:t>S-DES</a:t>
            </a:r>
            <a:r>
              <a:rPr lang="en-AU" dirty="0" smtClean="0"/>
              <a:t> is certainly feasible, since for </a:t>
            </a:r>
            <a:r>
              <a:rPr lang="en-AU" i="1" dirty="0" smtClean="0">
                <a:solidFill>
                  <a:srgbClr val="FF0000"/>
                </a:solidFill>
              </a:rPr>
              <a:t>10-bit key</a:t>
            </a:r>
            <a:r>
              <a:rPr lang="en-AU" dirty="0" smtClean="0"/>
              <a:t>, there are only </a:t>
            </a:r>
            <a:r>
              <a:rPr lang="en-AU" i="1" dirty="0" smtClean="0">
                <a:solidFill>
                  <a:srgbClr val="FF0000"/>
                </a:solidFill>
              </a:rPr>
              <a:t>1024 possibilities</a:t>
            </a:r>
            <a:r>
              <a:rPr lang="en-AU" dirty="0" smtClean="0"/>
              <a:t>.</a:t>
            </a:r>
          </a:p>
          <a:p>
            <a:pPr marL="363538" indent="-363538" eaLnBrk="1" hangingPunct="1">
              <a:buClr>
                <a:srgbClr val="0000FF"/>
              </a:buClr>
              <a:buSzPct val="150000"/>
            </a:pPr>
            <a:r>
              <a:rPr lang="en-AU" dirty="0" smtClean="0"/>
              <a:t>Given a </a:t>
            </a:r>
            <a:r>
              <a:rPr lang="en-AU" i="1" dirty="0" err="1" smtClean="0">
                <a:solidFill>
                  <a:srgbClr val="FF0000"/>
                </a:solidFill>
              </a:rPr>
              <a:t>ciphertext</a:t>
            </a:r>
            <a:r>
              <a:rPr lang="en-AU" dirty="0" smtClean="0"/>
              <a:t>, an attacker can try each possibility and analyse the result to determine if it is a </a:t>
            </a:r>
            <a:r>
              <a:rPr lang="en-AU" i="1" dirty="0" smtClean="0">
                <a:solidFill>
                  <a:srgbClr val="FF0000"/>
                </a:solidFill>
              </a:rPr>
              <a:t>reasonable plaintext</a:t>
            </a:r>
            <a:r>
              <a:rPr lang="en-AU" dirty="0" smtClean="0"/>
              <a:t>.</a:t>
            </a:r>
          </a:p>
        </p:txBody>
      </p:sp>
      <p:sp>
        <p:nvSpPr>
          <p:cNvPr id="6" name="Rectangle 5"/>
          <p:cNvSpPr txBox="1">
            <a:spLocks noChangeArrowheads="1"/>
          </p:cNvSpPr>
          <p:nvPr/>
        </p:nvSpPr>
        <p:spPr>
          <a:xfrm>
            <a:off x="899160" y="783272"/>
            <a:ext cx="6092825" cy="417512"/>
          </a:xfrm>
          <a:prstGeom prst="rect">
            <a:avLst/>
          </a:prstGeom>
          <a:noFill/>
        </p:spPr>
        <p:txBody>
          <a:bodyPr vert="horz" lIns="91440" tIns="45720" rIns="91440" bIns="45720" rtlCol="0" anchor="b">
            <a:noAutofit/>
          </a:bodyPr>
          <a:lst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en-AU" sz="3200" smtClean="0"/>
              <a:t>Simplified DES (Analysis of S-DES)</a:t>
            </a:r>
            <a:endParaRPr lang="en-AU" sz="3200" dirty="0" smtClean="0"/>
          </a:p>
        </p:txBody>
      </p:sp>
    </p:spTree>
    <p:extLst>
      <p:ext uri="{BB962C8B-B14F-4D97-AF65-F5344CB8AC3E}">
        <p14:creationId xmlns="" xmlns:p14="http://schemas.microsoft.com/office/powerpoint/2010/main" val="26915160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5"/>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smtClean="0"/>
              <a:t>Information Security - Block Cipher and the Data Encryption Standard - Dr. Hussein Al-Bahadili </a:t>
            </a:r>
          </a:p>
        </p:txBody>
      </p:sp>
      <p:sp>
        <p:nvSpPr>
          <p:cNvPr id="22531" name="Slide Number Placeholder 6"/>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113EF65-C675-4015-B049-F96DFCF92E34}" type="slidenum">
              <a:rPr lang="ar-SA" smtClean="0"/>
              <a:pPr eaLnBrk="1" hangingPunct="1"/>
              <a:t>33</a:t>
            </a:fld>
            <a:r>
              <a:rPr lang="en-US" smtClean="0"/>
              <a:t>/91</a:t>
            </a:r>
            <a:endParaRPr lang="en-AU" smtClean="0"/>
          </a:p>
        </p:txBody>
      </p:sp>
      <p:sp>
        <p:nvSpPr>
          <p:cNvPr id="22532" name="Rectangle 5"/>
          <p:cNvSpPr>
            <a:spLocks noGrp="1" noChangeArrowheads="1"/>
          </p:cNvSpPr>
          <p:nvPr>
            <p:ph type="title"/>
          </p:nvPr>
        </p:nvSpPr>
        <p:spPr>
          <a:xfrm>
            <a:off x="914400" y="381000"/>
            <a:ext cx="6092825" cy="417512"/>
          </a:xfrm>
          <a:noFill/>
        </p:spPr>
        <p:txBody>
          <a:bodyPr/>
          <a:lstStyle/>
          <a:p>
            <a:pPr eaLnBrk="1" hangingPunct="1"/>
            <a:r>
              <a:rPr lang="en-AU" sz="3200" dirty="0" smtClean="0"/>
              <a:t>Simplified DES (Analysis of S-DES)</a:t>
            </a:r>
          </a:p>
        </p:txBody>
      </p:sp>
      <p:sp>
        <p:nvSpPr>
          <p:cNvPr id="22533" name="Rectangle 6"/>
          <p:cNvSpPr>
            <a:spLocks noGrp="1" noChangeArrowheads="1"/>
          </p:cNvSpPr>
          <p:nvPr>
            <p:ph type="body" sz="half" idx="1"/>
          </p:nvPr>
        </p:nvSpPr>
        <p:spPr>
          <a:xfrm>
            <a:off x="528638" y="1125538"/>
            <a:ext cx="8075612" cy="5040312"/>
          </a:xfrm>
          <a:noFill/>
        </p:spPr>
        <p:txBody>
          <a:bodyPr/>
          <a:lstStyle/>
          <a:p>
            <a:pPr marL="465138" indent="-465138" eaLnBrk="1" hangingPunct="1">
              <a:buClr>
                <a:srgbClr val="0000FF"/>
              </a:buClr>
              <a:buSzPct val="150000"/>
            </a:pPr>
            <a:r>
              <a:rPr lang="en-AU" dirty="0" smtClean="0"/>
              <a:t>Cryptanalysis attack can be performed in two different ways:</a:t>
            </a:r>
          </a:p>
          <a:p>
            <a:pPr marL="973138" lvl="1" indent="-393700" eaLnBrk="1" hangingPunct="1">
              <a:buFontTx/>
              <a:buAutoNum type="arabicPeriod"/>
            </a:pPr>
            <a:r>
              <a:rPr lang="en-AU" sz="2400" dirty="0" smtClean="0"/>
              <a:t>Derive </a:t>
            </a:r>
            <a:r>
              <a:rPr lang="en-AU" sz="2400" i="1" dirty="0" smtClean="0">
                <a:solidFill>
                  <a:srgbClr val="FF0000"/>
                </a:solidFill>
              </a:rPr>
              <a:t>8 nonlinear equations</a:t>
            </a:r>
            <a:r>
              <a:rPr lang="en-AU" sz="2400" dirty="0" smtClean="0"/>
              <a:t> with </a:t>
            </a:r>
            <a:r>
              <a:rPr lang="en-AU" sz="2400" i="1" dirty="0" smtClean="0">
                <a:solidFill>
                  <a:srgbClr val="FF0000"/>
                </a:solidFill>
              </a:rPr>
              <a:t>10 unknowns</a:t>
            </a:r>
            <a:r>
              <a:rPr lang="en-AU" sz="2400" dirty="0" smtClean="0"/>
              <a:t>. There are a number of solutions, but each of these could be calculated and then analysed. </a:t>
            </a:r>
          </a:p>
          <a:p>
            <a:pPr marL="973138" lvl="1" indent="-393700" eaLnBrk="1" hangingPunct="1">
              <a:buFontTx/>
              <a:buAutoNum type="arabicPeriod"/>
            </a:pPr>
            <a:r>
              <a:rPr lang="en-AU" sz="2400" dirty="0" smtClean="0"/>
              <a:t>Each of the permutations and additions in the algorithm is a linear mapping. The </a:t>
            </a:r>
            <a:r>
              <a:rPr lang="en-AU" sz="2400" i="1" dirty="0" smtClean="0">
                <a:solidFill>
                  <a:srgbClr val="FF0000"/>
                </a:solidFill>
              </a:rPr>
              <a:t>nonlinearity</a:t>
            </a:r>
            <a:r>
              <a:rPr lang="en-AU" sz="2400" dirty="0" smtClean="0"/>
              <a:t> comes from the </a:t>
            </a:r>
            <a:r>
              <a:rPr lang="en-AU" sz="2400" i="1" dirty="0" smtClean="0">
                <a:solidFill>
                  <a:srgbClr val="FF0000"/>
                </a:solidFill>
              </a:rPr>
              <a:t>S-boxes</a:t>
            </a:r>
            <a:r>
              <a:rPr lang="en-AU" sz="2400" dirty="0" smtClean="0"/>
              <a:t>. Alternating linear maps with the S-boxes nonlinear maps results in </a:t>
            </a:r>
            <a:r>
              <a:rPr lang="en-AU" sz="2400" i="1" dirty="0" smtClean="0">
                <a:solidFill>
                  <a:srgbClr val="FF0000"/>
                </a:solidFill>
              </a:rPr>
              <a:t>very complex polynomial expressions</a:t>
            </a:r>
            <a:r>
              <a:rPr lang="en-AU" sz="2400" dirty="0" smtClean="0"/>
              <a:t> for the </a:t>
            </a:r>
            <a:r>
              <a:rPr lang="en-AU" sz="2400" i="1" dirty="0" err="1" smtClean="0">
                <a:solidFill>
                  <a:srgbClr val="FF0000"/>
                </a:solidFill>
              </a:rPr>
              <a:t>ciphertext</a:t>
            </a:r>
            <a:r>
              <a:rPr lang="en-AU" sz="2400" i="1" dirty="0" smtClean="0">
                <a:solidFill>
                  <a:srgbClr val="FF0000"/>
                </a:solidFill>
              </a:rPr>
              <a:t> bits</a:t>
            </a:r>
            <a:r>
              <a:rPr lang="en-AU" sz="2400" dirty="0" smtClean="0"/>
              <a:t>, making </a:t>
            </a:r>
            <a:r>
              <a:rPr lang="en-AU" sz="2400" i="1" dirty="0" smtClean="0">
                <a:solidFill>
                  <a:srgbClr val="FF0000"/>
                </a:solidFill>
              </a:rPr>
              <a:t>cryptanalysis very difficult</a:t>
            </a:r>
            <a:r>
              <a:rPr lang="en-AU" sz="2400" dirty="0" smtClean="0"/>
              <a:t>.</a:t>
            </a:r>
          </a:p>
        </p:txBody>
      </p:sp>
    </p:spTree>
    <p:extLst>
      <p:ext uri="{BB962C8B-B14F-4D97-AF65-F5344CB8AC3E}">
        <p14:creationId xmlns="" xmlns:p14="http://schemas.microsoft.com/office/powerpoint/2010/main" val="26994062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txBox="1">
            <a:spLocks noChangeArrowheads="1"/>
          </p:cNvSpPr>
          <p:nvPr/>
        </p:nvSpPr>
        <p:spPr>
          <a:xfrm>
            <a:off x="528638" y="1125538"/>
            <a:ext cx="8075612" cy="3065462"/>
          </a:xfrm>
          <a:prstGeom prst="rect">
            <a:avLst/>
          </a:prstGeom>
          <a:noFill/>
        </p:spPr>
        <p:txBody>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marL="406400" indent="-406400">
              <a:buClr>
                <a:srgbClr val="0000FF"/>
              </a:buClr>
              <a:buSzPct val="150000"/>
            </a:pPr>
            <a:r>
              <a:rPr lang="en-AU" i="1" smtClean="0">
                <a:solidFill>
                  <a:srgbClr val="FF0000"/>
                </a:solidFill>
              </a:rPr>
              <a:t>DES</a:t>
            </a:r>
            <a:r>
              <a:rPr lang="en-AU" smtClean="0"/>
              <a:t> operates on </a:t>
            </a:r>
            <a:r>
              <a:rPr lang="en-AU" i="1" smtClean="0">
                <a:solidFill>
                  <a:srgbClr val="FF0000"/>
                </a:solidFill>
              </a:rPr>
              <a:t>64-bit blocks</a:t>
            </a:r>
            <a:r>
              <a:rPr lang="en-AU" smtClean="0"/>
              <a:t> of input.</a:t>
            </a:r>
          </a:p>
          <a:p>
            <a:pPr marL="406400" indent="-406400">
              <a:buClr>
                <a:srgbClr val="0000FF"/>
              </a:buClr>
              <a:buSzPct val="150000"/>
            </a:pPr>
            <a:r>
              <a:rPr lang="en-AU" smtClean="0"/>
              <a:t>The </a:t>
            </a:r>
            <a:r>
              <a:rPr lang="en-AU" i="1" smtClean="0">
                <a:solidFill>
                  <a:srgbClr val="FF0000"/>
                </a:solidFill>
              </a:rPr>
              <a:t>encryption scheme</a:t>
            </a:r>
            <a:r>
              <a:rPr lang="en-AU" smtClean="0"/>
              <a:t> can be defined as:</a:t>
            </a:r>
          </a:p>
          <a:p>
            <a:pPr marL="406400" indent="-406400">
              <a:buClr>
                <a:srgbClr val="0000FF"/>
              </a:buClr>
              <a:buSzPct val="150000"/>
              <a:buFontTx/>
              <a:buNone/>
            </a:pPr>
            <a:r>
              <a:rPr lang="en-AU" smtClean="0"/>
              <a:t>	 IP</a:t>
            </a:r>
            <a:r>
              <a:rPr lang="en-AU" baseline="30000" smtClean="0"/>
              <a:t>-1</a:t>
            </a:r>
            <a:r>
              <a:rPr lang="en-AU" smtClean="0"/>
              <a:t> </a:t>
            </a:r>
            <a:r>
              <a:rPr lang="en-US" smtClean="0">
                <a:cs typeface="Arial" charset="0"/>
              </a:rPr>
              <a:t>◦ </a:t>
            </a:r>
            <a:r>
              <a:rPr lang="en-AU" i="1" smtClean="0"/>
              <a:t>f</a:t>
            </a:r>
            <a:r>
              <a:rPr lang="en-AU" i="1" baseline="-30000" smtClean="0"/>
              <a:t>K16</a:t>
            </a:r>
            <a:r>
              <a:rPr lang="en-AU" smtClean="0"/>
              <a:t> </a:t>
            </a:r>
            <a:r>
              <a:rPr lang="en-AU" smtClean="0">
                <a:cs typeface="Arial" charset="0"/>
              </a:rPr>
              <a:t>◦ </a:t>
            </a:r>
            <a:r>
              <a:rPr lang="en-AU" smtClean="0"/>
              <a:t>SW </a:t>
            </a:r>
            <a:r>
              <a:rPr lang="en-AU" smtClean="0">
                <a:cs typeface="Arial" charset="0"/>
              </a:rPr>
              <a:t>◦</a:t>
            </a:r>
            <a:r>
              <a:rPr lang="en-AU" smtClean="0"/>
              <a:t> </a:t>
            </a:r>
            <a:r>
              <a:rPr lang="en-AU" i="1" smtClean="0"/>
              <a:t>f</a:t>
            </a:r>
            <a:r>
              <a:rPr lang="en-AU" i="1" baseline="-30000" smtClean="0"/>
              <a:t>K15</a:t>
            </a:r>
            <a:r>
              <a:rPr lang="en-AU" smtClean="0"/>
              <a:t> </a:t>
            </a:r>
            <a:r>
              <a:rPr lang="en-AU" smtClean="0">
                <a:cs typeface="Arial" charset="0"/>
              </a:rPr>
              <a:t>◦</a:t>
            </a:r>
            <a:r>
              <a:rPr lang="en-AU" smtClean="0"/>
              <a:t> SW </a:t>
            </a:r>
            <a:r>
              <a:rPr lang="en-AU" smtClean="0">
                <a:cs typeface="Arial" charset="0"/>
              </a:rPr>
              <a:t>◦</a:t>
            </a:r>
            <a:r>
              <a:rPr lang="en-AU" smtClean="0"/>
              <a:t> … </a:t>
            </a:r>
            <a:r>
              <a:rPr lang="en-AU" smtClean="0">
                <a:cs typeface="Arial" charset="0"/>
              </a:rPr>
              <a:t>◦</a:t>
            </a:r>
            <a:r>
              <a:rPr lang="en-AU" smtClean="0"/>
              <a:t> SW </a:t>
            </a:r>
            <a:r>
              <a:rPr lang="en-AU" smtClean="0">
                <a:cs typeface="Arial" charset="0"/>
              </a:rPr>
              <a:t>◦</a:t>
            </a:r>
            <a:r>
              <a:rPr lang="en-AU" smtClean="0"/>
              <a:t> </a:t>
            </a:r>
            <a:r>
              <a:rPr lang="en-AU" i="1" smtClean="0"/>
              <a:t>f</a:t>
            </a:r>
            <a:r>
              <a:rPr lang="en-AU" i="1" baseline="-25000" smtClean="0"/>
              <a:t>K1</a:t>
            </a:r>
            <a:r>
              <a:rPr lang="en-AU" smtClean="0"/>
              <a:t> </a:t>
            </a:r>
            <a:r>
              <a:rPr lang="en-AU" smtClean="0">
                <a:cs typeface="Arial" charset="0"/>
              </a:rPr>
              <a:t>◦</a:t>
            </a:r>
            <a:r>
              <a:rPr lang="en-AU" smtClean="0"/>
              <a:t> IP</a:t>
            </a:r>
          </a:p>
          <a:p>
            <a:pPr marL="406400" indent="-406400">
              <a:buClr>
                <a:srgbClr val="0000FF"/>
              </a:buClr>
              <a:buSzPct val="150000"/>
            </a:pPr>
            <a:r>
              <a:rPr lang="en-AU" smtClean="0"/>
              <a:t>A </a:t>
            </a:r>
            <a:r>
              <a:rPr lang="en-AU" i="1" smtClean="0">
                <a:solidFill>
                  <a:srgbClr val="FF0000"/>
                </a:solidFill>
              </a:rPr>
              <a:t>56-bit key</a:t>
            </a:r>
            <a:r>
              <a:rPr lang="en-AU" smtClean="0"/>
              <a:t> is used, from which </a:t>
            </a:r>
            <a:r>
              <a:rPr lang="en-AU" i="1" smtClean="0">
                <a:solidFill>
                  <a:srgbClr val="FF0000"/>
                </a:solidFill>
              </a:rPr>
              <a:t>sixteen 48-bit</a:t>
            </a:r>
            <a:r>
              <a:rPr lang="en-AU" smtClean="0"/>
              <a:t> </a:t>
            </a:r>
            <a:r>
              <a:rPr lang="en-AU" i="1" smtClean="0">
                <a:solidFill>
                  <a:srgbClr val="FF0000"/>
                </a:solidFill>
              </a:rPr>
              <a:t>subkeys</a:t>
            </a:r>
            <a:r>
              <a:rPr lang="en-AU" smtClean="0"/>
              <a:t> are calculated.</a:t>
            </a:r>
            <a:endParaRPr lang="en-AU" dirty="0" smtClean="0"/>
          </a:p>
        </p:txBody>
      </p:sp>
      <p:sp>
        <p:nvSpPr>
          <p:cNvPr id="7" name="Rectangle 5"/>
          <p:cNvSpPr txBox="1">
            <a:spLocks noChangeArrowheads="1"/>
          </p:cNvSpPr>
          <p:nvPr/>
        </p:nvSpPr>
        <p:spPr bwMode="auto">
          <a:xfrm>
            <a:off x="79375" y="203200"/>
            <a:ext cx="8964613" cy="41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0" cap="none" spc="0" normalizeH="0" baseline="0" noProof="0" dirty="0" smtClean="0">
                <a:ln>
                  <a:noFill/>
                </a:ln>
                <a:solidFill>
                  <a:srgbClr val="000000"/>
                </a:solidFill>
                <a:effectLst/>
                <a:uLnTx/>
                <a:uFillTx/>
                <a:latin typeface="Arial"/>
                <a:ea typeface="+mj-ea"/>
                <a:cs typeface="+mj-cs"/>
              </a:rPr>
              <a:t>Simplified DES (Relationship to DES)</a:t>
            </a:r>
          </a:p>
        </p:txBody>
      </p:sp>
    </p:spTree>
    <p:extLst>
      <p:ext uri="{BB962C8B-B14F-4D97-AF65-F5344CB8AC3E}">
        <p14:creationId xmlns="" xmlns:p14="http://schemas.microsoft.com/office/powerpoint/2010/main" val="24073447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txBox="1">
            <a:spLocks noChangeArrowheads="1"/>
          </p:cNvSpPr>
          <p:nvPr/>
        </p:nvSpPr>
        <p:spPr bwMode="auto">
          <a:xfrm>
            <a:off x="395288" y="1125538"/>
            <a:ext cx="8220075" cy="2519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har char="•"/>
              <a:defRPr sz="2400">
                <a:solidFill>
                  <a:srgbClr val="0000FF"/>
                </a:solidFill>
                <a:latin typeface="+mn-lt"/>
                <a:ea typeface="+mn-ea"/>
                <a:cs typeface="+mn-cs"/>
              </a:defRPr>
            </a:lvl1pPr>
            <a:lvl2pPr marL="855663" indent="-398463" algn="l" rtl="0" eaLnBrk="0" fontAlgn="base" hangingPunct="0">
              <a:spcBef>
                <a:spcPct val="50000"/>
              </a:spcBef>
              <a:spcAft>
                <a:spcPct val="0"/>
              </a:spcAft>
              <a:buFont typeface="Wingdings" pitchFamily="2" charset="2"/>
              <a:buChar char="§"/>
              <a:defRPr sz="2400">
                <a:solidFill>
                  <a:srgbClr val="0000FF"/>
                </a:solidFill>
                <a:latin typeface="+mn-lt"/>
              </a:defRPr>
            </a:lvl2pPr>
            <a:lvl3pPr marL="1379538" indent="-409575" algn="l" rtl="0" eaLnBrk="0" fontAlgn="base" hangingPunct="0">
              <a:spcBef>
                <a:spcPct val="50000"/>
              </a:spcBef>
              <a:spcAft>
                <a:spcPct val="0"/>
              </a:spcAft>
              <a:buFont typeface="Wingdings" pitchFamily="2" charset="2"/>
              <a:buChar char="w"/>
              <a:defRPr sz="2400">
                <a:solidFill>
                  <a:srgbClr val="0000FF"/>
                </a:solidFill>
                <a:latin typeface="+mn-lt"/>
              </a:defRPr>
            </a:lvl3pPr>
            <a:lvl4pPr marL="1822450" indent="-228600" algn="l" rtl="0" eaLnBrk="0" fontAlgn="base" hangingPunct="0">
              <a:spcBef>
                <a:spcPct val="20000"/>
              </a:spcBef>
              <a:spcAft>
                <a:spcPct val="0"/>
              </a:spcAft>
              <a:buChar char="–"/>
              <a:defRPr sz="2000">
                <a:solidFill>
                  <a:schemeClr val="tx1"/>
                </a:solidFill>
                <a:latin typeface="+mn-lt"/>
              </a:defRPr>
            </a:lvl4pPr>
            <a:lvl5pPr marL="2165350" indent="-228600" algn="l" rtl="0" eaLnBrk="0" fontAlgn="base" hangingPunct="0">
              <a:spcBef>
                <a:spcPct val="20000"/>
              </a:spcBef>
              <a:spcAft>
                <a:spcPct val="0"/>
              </a:spcAft>
              <a:buChar char="»"/>
              <a:defRPr sz="2000">
                <a:solidFill>
                  <a:schemeClr val="tx1"/>
                </a:solidFill>
                <a:latin typeface="+mn-lt"/>
              </a:defRPr>
            </a:lvl5pPr>
            <a:lvl6pPr marL="2622550" indent="-228600" algn="l" rtl="0" fontAlgn="base">
              <a:spcBef>
                <a:spcPct val="20000"/>
              </a:spcBef>
              <a:spcAft>
                <a:spcPct val="0"/>
              </a:spcAft>
              <a:buChar char="»"/>
              <a:defRPr sz="2000">
                <a:solidFill>
                  <a:schemeClr val="tx1"/>
                </a:solidFill>
                <a:latin typeface="+mn-lt"/>
              </a:defRPr>
            </a:lvl6pPr>
            <a:lvl7pPr marL="3079750" indent="-228600" algn="l" rtl="0" fontAlgn="base">
              <a:spcBef>
                <a:spcPct val="20000"/>
              </a:spcBef>
              <a:spcAft>
                <a:spcPct val="0"/>
              </a:spcAft>
              <a:buChar char="»"/>
              <a:defRPr sz="2000">
                <a:solidFill>
                  <a:schemeClr val="tx1"/>
                </a:solidFill>
                <a:latin typeface="+mn-lt"/>
              </a:defRPr>
            </a:lvl7pPr>
            <a:lvl8pPr marL="3536950" indent="-228600" algn="l" rtl="0" fontAlgn="base">
              <a:spcBef>
                <a:spcPct val="20000"/>
              </a:spcBef>
              <a:spcAft>
                <a:spcPct val="0"/>
              </a:spcAft>
              <a:buChar char="»"/>
              <a:defRPr sz="2000">
                <a:solidFill>
                  <a:schemeClr val="tx1"/>
                </a:solidFill>
                <a:latin typeface="+mn-lt"/>
              </a:defRPr>
            </a:lvl8pPr>
            <a:lvl9pPr marL="3994150" indent="-228600" algn="l" rtl="0" fontAlgn="base">
              <a:spcBef>
                <a:spcPct val="20000"/>
              </a:spcBef>
              <a:spcAft>
                <a:spcPct val="0"/>
              </a:spcAft>
              <a:buChar char="»"/>
              <a:defRPr sz="2000">
                <a:solidFill>
                  <a:schemeClr val="tx1"/>
                </a:solidFill>
                <a:latin typeface="+mn-lt"/>
              </a:defRPr>
            </a:lvl9pPr>
          </a:lstStyle>
          <a:p>
            <a:pPr marL="363538" marR="0" lvl="0" indent="-363538" algn="l" defTabSz="914400" rtl="0" eaLnBrk="1" fontAlgn="base" latinLnBrk="0" hangingPunct="1">
              <a:lnSpc>
                <a:spcPct val="100000"/>
              </a:lnSpc>
              <a:spcBef>
                <a:spcPct val="50000"/>
              </a:spcBef>
              <a:spcAft>
                <a:spcPct val="0"/>
              </a:spcAft>
              <a:buClr>
                <a:srgbClr val="0000FF"/>
              </a:buClr>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The </a:t>
            </a:r>
            <a:r>
              <a:rPr kumimoji="0" lang="en-AU" sz="2400" b="0" i="1" u="none" strike="noStrike" kern="0" cap="none" spc="0" normalizeH="0" baseline="0" noProof="0" smtClean="0">
                <a:ln>
                  <a:noFill/>
                </a:ln>
                <a:solidFill>
                  <a:srgbClr val="FF0000"/>
                </a:solidFill>
                <a:effectLst/>
                <a:uLnTx/>
                <a:uFillTx/>
                <a:latin typeface="Arial"/>
                <a:ea typeface="+mn-ea"/>
                <a:cs typeface="+mn-cs"/>
              </a:rPr>
              <a:t>sequence of operations</a:t>
            </a:r>
            <a:r>
              <a:rPr kumimoji="0" lang="en-AU" sz="2400" b="0" i="0" u="none" strike="noStrike" kern="0" cap="none" spc="0" normalizeH="0" baseline="0" noProof="0" smtClean="0">
                <a:ln>
                  <a:noFill/>
                </a:ln>
                <a:solidFill>
                  <a:srgbClr val="0000FF"/>
                </a:solidFill>
                <a:effectLst/>
                <a:uLnTx/>
                <a:uFillTx/>
                <a:latin typeface="Arial"/>
                <a:ea typeface="+mn-ea"/>
                <a:cs typeface="+mn-cs"/>
              </a:rPr>
              <a:t> are as follows:</a:t>
            </a:r>
          </a:p>
          <a:p>
            <a:pPr marL="812800" marR="0" lvl="1" indent="-269875" algn="l" defTabSz="914400" rtl="0" eaLnBrk="1" fontAlgn="base" latinLnBrk="0" hangingPunct="1">
              <a:lnSpc>
                <a:spcPct val="100000"/>
              </a:lnSpc>
              <a:spcBef>
                <a:spcPct val="50000"/>
              </a:spcBef>
              <a:spcAft>
                <a:spcPct val="0"/>
              </a:spcAft>
              <a:buClr>
                <a:srgbClr val="0000FF"/>
              </a:buClr>
              <a:buSzTx/>
              <a:buFont typeface="Wingdings" pitchFamily="2" charset="2"/>
              <a:buChar char="§"/>
              <a:tabLst/>
              <a:defRPr/>
            </a:pPr>
            <a:r>
              <a:rPr kumimoji="0" lang="en-AU" sz="2000" b="0" i="1" u="none" strike="noStrike" kern="0" cap="none" spc="0" normalizeH="0" baseline="0" noProof="0" smtClean="0">
                <a:ln>
                  <a:noFill/>
                </a:ln>
                <a:solidFill>
                  <a:srgbClr val="FF0000"/>
                </a:solidFill>
                <a:effectLst/>
                <a:uLnTx/>
                <a:uFillTx/>
                <a:latin typeface="Arial"/>
              </a:rPr>
              <a:t>Initial permutation</a:t>
            </a:r>
            <a:r>
              <a:rPr kumimoji="0" lang="en-AU" sz="2000" b="0" i="0" u="none" strike="noStrike" kern="0" cap="none" spc="0" normalizeH="0" baseline="0" noProof="0" smtClean="0">
                <a:ln>
                  <a:noFill/>
                </a:ln>
                <a:solidFill>
                  <a:srgbClr val="0000FF"/>
                </a:solidFill>
                <a:effectLst/>
                <a:uLnTx/>
                <a:uFillTx/>
                <a:latin typeface="Arial"/>
              </a:rPr>
              <a:t> of </a:t>
            </a:r>
            <a:r>
              <a:rPr kumimoji="0" lang="en-AU" sz="2000" b="0" i="1" u="none" strike="noStrike" kern="0" cap="none" spc="0" normalizeH="0" baseline="0" noProof="0" smtClean="0">
                <a:ln>
                  <a:noFill/>
                </a:ln>
                <a:solidFill>
                  <a:srgbClr val="FF0000"/>
                </a:solidFill>
                <a:effectLst/>
                <a:uLnTx/>
                <a:uFillTx/>
                <a:latin typeface="Arial"/>
              </a:rPr>
              <a:t>56-bit</a:t>
            </a:r>
            <a:r>
              <a:rPr kumimoji="0" lang="en-AU" sz="2000" b="0" i="0" u="none" strike="noStrike" kern="0" cap="none" spc="0" normalizeH="0" baseline="0" noProof="0" smtClean="0">
                <a:ln>
                  <a:noFill/>
                </a:ln>
                <a:solidFill>
                  <a:srgbClr val="0000FF"/>
                </a:solidFill>
                <a:effectLst/>
                <a:uLnTx/>
                <a:uFillTx/>
                <a:latin typeface="Arial"/>
              </a:rPr>
              <a:t> followed by a sequence of </a:t>
            </a:r>
            <a:r>
              <a:rPr kumimoji="0" lang="en-AU" sz="2000" b="0" i="1" u="none" strike="noStrike" kern="0" cap="none" spc="0" normalizeH="0" baseline="0" noProof="0" smtClean="0">
                <a:ln>
                  <a:noFill/>
                </a:ln>
                <a:solidFill>
                  <a:srgbClr val="FF0000"/>
                </a:solidFill>
                <a:effectLst/>
                <a:uLnTx/>
                <a:uFillTx/>
                <a:latin typeface="Arial"/>
              </a:rPr>
              <a:t>shifts</a:t>
            </a:r>
            <a:r>
              <a:rPr kumimoji="0" lang="en-AU" sz="2000" b="0" i="0" u="none" strike="noStrike" kern="0" cap="none" spc="0" normalizeH="0" baseline="0" noProof="0" smtClean="0">
                <a:ln>
                  <a:noFill/>
                </a:ln>
                <a:solidFill>
                  <a:srgbClr val="0000FF"/>
                </a:solidFill>
                <a:effectLst/>
                <a:uLnTx/>
                <a:uFillTx/>
                <a:latin typeface="Arial"/>
              </a:rPr>
              <a:t> and </a:t>
            </a:r>
            <a:r>
              <a:rPr kumimoji="0" lang="en-AU" sz="2000" b="0" i="1" u="none" strike="noStrike" kern="0" cap="none" spc="0" normalizeH="0" baseline="0" noProof="0" smtClean="0">
                <a:ln>
                  <a:noFill/>
                </a:ln>
                <a:solidFill>
                  <a:srgbClr val="FF0000"/>
                </a:solidFill>
                <a:effectLst/>
                <a:uLnTx/>
                <a:uFillTx/>
                <a:latin typeface="Arial"/>
              </a:rPr>
              <a:t>permutations</a:t>
            </a:r>
            <a:r>
              <a:rPr kumimoji="0" lang="en-AU" sz="2000" b="0" i="0" u="none" strike="noStrike" kern="0" cap="none" spc="0" normalizeH="0" baseline="0" noProof="0" smtClean="0">
                <a:ln>
                  <a:noFill/>
                </a:ln>
                <a:solidFill>
                  <a:srgbClr val="0000FF"/>
                </a:solidFill>
                <a:effectLst/>
                <a:uLnTx/>
                <a:uFillTx/>
                <a:latin typeface="Arial"/>
              </a:rPr>
              <a:t> of </a:t>
            </a:r>
            <a:r>
              <a:rPr kumimoji="0" lang="en-AU" sz="2000" b="0" i="1" u="none" strike="noStrike" kern="0" cap="none" spc="0" normalizeH="0" baseline="0" noProof="0" smtClean="0">
                <a:ln>
                  <a:noFill/>
                </a:ln>
                <a:solidFill>
                  <a:srgbClr val="FF0000"/>
                </a:solidFill>
                <a:effectLst/>
                <a:uLnTx/>
                <a:uFillTx/>
                <a:latin typeface="Arial"/>
              </a:rPr>
              <a:t>48 bits</a:t>
            </a:r>
            <a:r>
              <a:rPr kumimoji="0" lang="en-AU" sz="2000" b="0" i="0" u="none" strike="noStrike" kern="0" cap="none" spc="0" normalizeH="0" baseline="0" noProof="0" smtClean="0">
                <a:ln>
                  <a:noFill/>
                </a:ln>
                <a:solidFill>
                  <a:srgbClr val="0000FF"/>
                </a:solidFill>
                <a:effectLst/>
                <a:uLnTx/>
                <a:uFillTx/>
                <a:latin typeface="Arial"/>
              </a:rPr>
              <a:t>.</a:t>
            </a:r>
          </a:p>
          <a:p>
            <a:pPr marL="812800" marR="0" lvl="1" indent="-269875" algn="l" defTabSz="914400" rtl="0" eaLnBrk="1" fontAlgn="base" latinLnBrk="0" hangingPunct="1">
              <a:lnSpc>
                <a:spcPct val="100000"/>
              </a:lnSpc>
              <a:spcBef>
                <a:spcPct val="50000"/>
              </a:spcBef>
              <a:spcAft>
                <a:spcPct val="0"/>
              </a:spcAft>
              <a:buClrTx/>
              <a:buSzTx/>
              <a:buFont typeface="Wingdings" pitchFamily="2" charset="2"/>
              <a:buChar char="§"/>
              <a:tabLst/>
              <a:defRPr/>
            </a:pPr>
            <a:r>
              <a:rPr kumimoji="0" lang="en-AU" sz="2000" b="0" i="0" u="none" strike="noStrike" kern="0" cap="none" spc="0" normalizeH="0" baseline="0" noProof="0" smtClean="0">
                <a:ln>
                  <a:noFill/>
                </a:ln>
                <a:solidFill>
                  <a:srgbClr val="0000FF"/>
                </a:solidFill>
                <a:effectLst/>
                <a:uLnTx/>
                <a:uFillTx/>
                <a:latin typeface="Arial"/>
              </a:rPr>
              <a:t>Within the</a:t>
            </a:r>
            <a:r>
              <a:rPr kumimoji="0" lang="en-AU" sz="2000" b="0" i="1" u="none" strike="noStrike" kern="0" cap="none" spc="0" normalizeH="0" baseline="0" noProof="0" smtClean="0">
                <a:ln>
                  <a:noFill/>
                </a:ln>
                <a:solidFill>
                  <a:srgbClr val="FF0000"/>
                </a:solidFill>
                <a:effectLst/>
                <a:uLnTx/>
                <a:uFillTx/>
                <a:latin typeface="Arial"/>
              </a:rPr>
              <a:t> encryption algorithm</a:t>
            </a:r>
            <a:r>
              <a:rPr kumimoji="0" lang="en-AU" sz="2000" b="0" i="0" u="none" strike="noStrike" kern="0" cap="none" spc="0" normalizeH="0" baseline="0" noProof="0" smtClean="0">
                <a:ln>
                  <a:noFill/>
                </a:ln>
                <a:solidFill>
                  <a:srgbClr val="0000FF"/>
                </a:solidFill>
                <a:effectLst/>
                <a:uLnTx/>
                <a:uFillTx/>
                <a:latin typeface="Arial"/>
              </a:rPr>
              <a:t>, instead of </a:t>
            </a:r>
            <a:r>
              <a:rPr kumimoji="0" lang="en-AU" sz="2000" b="0" i="1" u="none" strike="noStrike" kern="0" cap="none" spc="0" normalizeH="0" baseline="0" noProof="0" smtClean="0">
                <a:ln>
                  <a:noFill/>
                </a:ln>
                <a:solidFill>
                  <a:srgbClr val="FF0000"/>
                </a:solidFill>
                <a:effectLst/>
                <a:uLnTx/>
                <a:uFillTx/>
                <a:latin typeface="Arial"/>
              </a:rPr>
              <a:t>F</a:t>
            </a:r>
            <a:r>
              <a:rPr kumimoji="0" lang="en-AU" sz="2000" b="0" i="0" u="none" strike="noStrike" kern="0" cap="none" spc="0" normalizeH="0" baseline="0" noProof="0" smtClean="0">
                <a:ln>
                  <a:noFill/>
                </a:ln>
                <a:solidFill>
                  <a:srgbClr val="0000FF"/>
                </a:solidFill>
                <a:effectLst/>
                <a:uLnTx/>
                <a:uFillTx/>
                <a:latin typeface="Arial"/>
              </a:rPr>
              <a:t> acting on  </a:t>
            </a:r>
            <a:r>
              <a:rPr kumimoji="0" lang="en-AU" sz="2000" b="0" i="1" u="none" strike="noStrike" kern="0" cap="none" spc="0" normalizeH="0" baseline="0" noProof="0" smtClean="0">
                <a:ln>
                  <a:noFill/>
                </a:ln>
                <a:solidFill>
                  <a:srgbClr val="FF0000"/>
                </a:solidFill>
                <a:effectLst/>
                <a:uLnTx/>
                <a:uFillTx/>
                <a:latin typeface="Arial"/>
              </a:rPr>
              <a:t>4 bits</a:t>
            </a:r>
            <a:r>
              <a:rPr kumimoji="0" lang="en-AU" sz="2000" b="0" i="0" u="none" strike="noStrike" kern="0" cap="none" spc="0" normalizeH="0" baseline="0" noProof="0" smtClean="0">
                <a:ln>
                  <a:noFill/>
                </a:ln>
                <a:solidFill>
                  <a:srgbClr val="0000FF"/>
                </a:solidFill>
                <a:effectLst/>
                <a:uLnTx/>
                <a:uFillTx/>
                <a:latin typeface="Arial"/>
              </a:rPr>
              <a:t> (</a:t>
            </a:r>
            <a:r>
              <a:rPr kumimoji="0" lang="en-AU" sz="2000" b="0" i="1" u="none" strike="noStrike" kern="0" cap="none" spc="0" normalizeH="0" baseline="0" noProof="0" smtClean="0">
                <a:ln>
                  <a:noFill/>
                </a:ln>
                <a:solidFill>
                  <a:srgbClr val="FF0000"/>
                </a:solidFill>
                <a:effectLst/>
                <a:uLnTx/>
                <a:uFillTx/>
                <a:latin typeface="Arial"/>
              </a:rPr>
              <a:t>n</a:t>
            </a:r>
            <a:r>
              <a:rPr kumimoji="0" lang="en-AU" sz="2000" b="0" i="1" u="none" strike="noStrike" kern="0" cap="none" spc="0" normalizeH="0" baseline="-25000" noProof="0" smtClean="0">
                <a:ln>
                  <a:noFill/>
                </a:ln>
                <a:solidFill>
                  <a:srgbClr val="FF0000"/>
                </a:solidFill>
                <a:effectLst/>
                <a:uLnTx/>
                <a:uFillTx/>
                <a:latin typeface="Arial"/>
              </a:rPr>
              <a:t>1</a:t>
            </a:r>
            <a:r>
              <a:rPr kumimoji="0" lang="en-AU" sz="2000" b="0" i="1" u="none" strike="noStrike" kern="0" cap="none" spc="0" normalizeH="0" baseline="0" noProof="0" smtClean="0">
                <a:ln>
                  <a:noFill/>
                </a:ln>
                <a:solidFill>
                  <a:srgbClr val="FF0000"/>
                </a:solidFill>
                <a:effectLst/>
                <a:uLnTx/>
                <a:uFillTx/>
                <a:latin typeface="Arial"/>
              </a:rPr>
              <a:t>, n</a:t>
            </a:r>
            <a:r>
              <a:rPr kumimoji="0" lang="en-AU" sz="2000" b="0" i="1" u="none" strike="noStrike" kern="0" cap="none" spc="0" normalizeH="0" baseline="-25000" noProof="0" smtClean="0">
                <a:ln>
                  <a:noFill/>
                </a:ln>
                <a:solidFill>
                  <a:srgbClr val="FF0000"/>
                </a:solidFill>
                <a:effectLst/>
                <a:uLnTx/>
                <a:uFillTx/>
                <a:latin typeface="Arial"/>
              </a:rPr>
              <a:t>2</a:t>
            </a:r>
            <a:r>
              <a:rPr kumimoji="0" lang="en-AU" sz="2000" b="0" i="1" u="none" strike="noStrike" kern="0" cap="none" spc="0" normalizeH="0" baseline="0" noProof="0" smtClean="0">
                <a:ln>
                  <a:noFill/>
                </a:ln>
                <a:solidFill>
                  <a:srgbClr val="FF0000"/>
                </a:solidFill>
                <a:effectLst/>
                <a:uLnTx/>
                <a:uFillTx/>
                <a:latin typeface="Arial"/>
              </a:rPr>
              <a:t>, n</a:t>
            </a:r>
            <a:r>
              <a:rPr kumimoji="0" lang="en-AU" sz="2000" b="0" i="1" u="none" strike="noStrike" kern="0" cap="none" spc="0" normalizeH="0" baseline="-25000" noProof="0" smtClean="0">
                <a:ln>
                  <a:noFill/>
                </a:ln>
                <a:solidFill>
                  <a:srgbClr val="FF0000"/>
                </a:solidFill>
                <a:effectLst/>
                <a:uLnTx/>
                <a:uFillTx/>
                <a:latin typeface="Arial"/>
              </a:rPr>
              <a:t>3</a:t>
            </a:r>
            <a:r>
              <a:rPr kumimoji="0" lang="en-AU" sz="2000" b="0" i="1" u="none" strike="noStrike" kern="0" cap="none" spc="0" normalizeH="0" baseline="0" noProof="0" smtClean="0">
                <a:ln>
                  <a:noFill/>
                </a:ln>
                <a:solidFill>
                  <a:srgbClr val="FF0000"/>
                </a:solidFill>
                <a:effectLst/>
                <a:uLnTx/>
                <a:uFillTx/>
                <a:latin typeface="Arial"/>
              </a:rPr>
              <a:t>, n</a:t>
            </a:r>
            <a:r>
              <a:rPr kumimoji="0" lang="en-AU" sz="2000" b="0" i="1" u="none" strike="noStrike" kern="0" cap="none" spc="0" normalizeH="0" baseline="-25000" noProof="0" smtClean="0">
                <a:ln>
                  <a:noFill/>
                </a:ln>
                <a:solidFill>
                  <a:srgbClr val="FF0000"/>
                </a:solidFill>
                <a:effectLst/>
                <a:uLnTx/>
                <a:uFillTx/>
                <a:latin typeface="Arial"/>
              </a:rPr>
              <a:t>4</a:t>
            </a:r>
            <a:r>
              <a:rPr kumimoji="0" lang="en-AU" sz="2000" b="0" i="0" u="none" strike="noStrike" kern="0" cap="none" spc="0" normalizeH="0" baseline="0" noProof="0" smtClean="0">
                <a:ln>
                  <a:noFill/>
                </a:ln>
                <a:solidFill>
                  <a:srgbClr val="0000FF"/>
                </a:solidFill>
                <a:effectLst/>
                <a:uLnTx/>
                <a:uFillTx/>
                <a:latin typeface="Arial"/>
              </a:rPr>
              <a:t>), it acts on </a:t>
            </a:r>
            <a:r>
              <a:rPr kumimoji="0" lang="en-AU" sz="2000" b="0" i="1" u="none" strike="noStrike" kern="0" cap="none" spc="0" normalizeH="0" baseline="0" noProof="0" smtClean="0">
                <a:ln>
                  <a:noFill/>
                </a:ln>
                <a:solidFill>
                  <a:srgbClr val="FF0000"/>
                </a:solidFill>
                <a:effectLst/>
                <a:uLnTx/>
                <a:uFillTx/>
                <a:latin typeface="Arial"/>
              </a:rPr>
              <a:t>32 bits</a:t>
            </a:r>
            <a:r>
              <a:rPr kumimoji="0" lang="en-AU" sz="2000" b="0" i="0" u="none" strike="noStrike" kern="0" cap="none" spc="0" normalizeH="0" baseline="0" noProof="0" smtClean="0">
                <a:ln>
                  <a:noFill/>
                </a:ln>
                <a:solidFill>
                  <a:srgbClr val="0000FF"/>
                </a:solidFill>
                <a:effectLst/>
                <a:uLnTx/>
                <a:uFillTx/>
                <a:latin typeface="Arial"/>
              </a:rPr>
              <a:t> (</a:t>
            </a:r>
            <a:r>
              <a:rPr kumimoji="0" lang="en-AU" sz="2000" b="0" i="1" u="none" strike="noStrike" kern="0" cap="none" spc="0" normalizeH="0" baseline="0" noProof="0" smtClean="0">
                <a:ln>
                  <a:noFill/>
                </a:ln>
                <a:solidFill>
                  <a:srgbClr val="FF0000"/>
                </a:solidFill>
                <a:effectLst/>
                <a:uLnTx/>
                <a:uFillTx/>
                <a:latin typeface="Arial"/>
              </a:rPr>
              <a:t>n</a:t>
            </a:r>
            <a:r>
              <a:rPr kumimoji="0" lang="en-AU" sz="2000" b="0" i="1" u="none" strike="noStrike" kern="0" cap="none" spc="0" normalizeH="0" baseline="-25000" noProof="0" smtClean="0">
                <a:ln>
                  <a:noFill/>
                </a:ln>
                <a:solidFill>
                  <a:srgbClr val="FF0000"/>
                </a:solidFill>
                <a:effectLst/>
                <a:uLnTx/>
                <a:uFillTx/>
                <a:latin typeface="Arial"/>
              </a:rPr>
              <a:t>1</a:t>
            </a:r>
            <a:r>
              <a:rPr kumimoji="0" lang="en-AU" sz="2000" b="0" i="1" u="none" strike="noStrike" kern="0" cap="none" spc="0" normalizeH="0" baseline="0" noProof="0" smtClean="0">
                <a:ln>
                  <a:noFill/>
                </a:ln>
                <a:solidFill>
                  <a:srgbClr val="FF0000"/>
                </a:solidFill>
                <a:effectLst/>
                <a:uLnTx/>
                <a:uFillTx/>
                <a:latin typeface="Arial"/>
              </a:rPr>
              <a:t>, …, n</a:t>
            </a:r>
            <a:r>
              <a:rPr kumimoji="0" lang="en-AU" sz="2000" b="0" i="1" u="none" strike="noStrike" kern="0" cap="none" spc="0" normalizeH="0" baseline="-25000" noProof="0" smtClean="0">
                <a:ln>
                  <a:noFill/>
                </a:ln>
                <a:solidFill>
                  <a:srgbClr val="FF0000"/>
                </a:solidFill>
                <a:effectLst/>
                <a:uLnTx/>
                <a:uFillTx/>
                <a:latin typeface="Arial"/>
              </a:rPr>
              <a:t>32</a:t>
            </a:r>
            <a:r>
              <a:rPr kumimoji="0" lang="en-AU" sz="2000" b="0" i="0" u="none" strike="noStrike" kern="0" cap="none" spc="0" normalizeH="0" baseline="0" noProof="0" smtClean="0">
                <a:ln>
                  <a:noFill/>
                </a:ln>
                <a:solidFill>
                  <a:srgbClr val="0000FF"/>
                </a:solidFill>
                <a:effectLst/>
                <a:uLnTx/>
                <a:uFillTx/>
                <a:latin typeface="Arial"/>
              </a:rPr>
              <a:t>).</a:t>
            </a:r>
          </a:p>
          <a:p>
            <a:pPr marL="812800" marR="0" lvl="1" indent="-269875" algn="l" defTabSz="914400" rtl="0" eaLnBrk="1" fontAlgn="base" latinLnBrk="0" hangingPunct="1">
              <a:lnSpc>
                <a:spcPct val="100000"/>
              </a:lnSpc>
              <a:spcBef>
                <a:spcPct val="50000"/>
              </a:spcBef>
              <a:spcAft>
                <a:spcPct val="0"/>
              </a:spcAft>
              <a:buClrTx/>
              <a:buSzTx/>
              <a:buFont typeface="Wingdings" pitchFamily="2" charset="2"/>
              <a:buChar char="§"/>
              <a:tabLst/>
              <a:defRPr/>
            </a:pPr>
            <a:r>
              <a:rPr kumimoji="0" lang="en-AU" sz="2000" b="0" i="0" u="none" strike="noStrike" kern="0" cap="none" spc="0" normalizeH="0" baseline="0" noProof="0" smtClean="0">
                <a:ln>
                  <a:noFill/>
                </a:ln>
                <a:solidFill>
                  <a:srgbClr val="0000FF"/>
                </a:solidFill>
                <a:effectLst/>
                <a:uLnTx/>
                <a:uFillTx/>
                <a:latin typeface="Arial"/>
              </a:rPr>
              <a:t>After the </a:t>
            </a:r>
            <a:r>
              <a:rPr kumimoji="0" lang="en-AU" sz="2000" b="0" i="1" u="none" strike="noStrike" kern="0" cap="none" spc="0" normalizeH="0" baseline="0" noProof="0" smtClean="0">
                <a:ln>
                  <a:noFill/>
                </a:ln>
                <a:solidFill>
                  <a:srgbClr val="FF0000"/>
                </a:solidFill>
                <a:effectLst/>
                <a:uLnTx/>
                <a:uFillTx/>
                <a:latin typeface="Arial"/>
              </a:rPr>
              <a:t>initial E/P</a:t>
            </a:r>
            <a:r>
              <a:rPr kumimoji="0" lang="en-AU" sz="2000" b="0" i="0" u="none" strike="noStrike" kern="0" cap="none" spc="0" normalizeH="0" baseline="0" noProof="0" smtClean="0">
                <a:ln>
                  <a:noFill/>
                </a:ln>
                <a:solidFill>
                  <a:srgbClr val="0000FF"/>
                </a:solidFill>
                <a:effectLst/>
                <a:uLnTx/>
                <a:uFillTx/>
                <a:latin typeface="Arial"/>
              </a:rPr>
              <a:t>, the output of </a:t>
            </a:r>
            <a:r>
              <a:rPr kumimoji="0" lang="en-AU" sz="2000" b="0" i="1" u="none" strike="noStrike" kern="0" cap="none" spc="0" normalizeH="0" baseline="0" noProof="0" smtClean="0">
                <a:ln>
                  <a:noFill/>
                </a:ln>
                <a:solidFill>
                  <a:srgbClr val="FF0000"/>
                </a:solidFill>
                <a:effectLst/>
                <a:uLnTx/>
                <a:uFillTx/>
                <a:latin typeface="Arial"/>
              </a:rPr>
              <a:t>48 bits</a:t>
            </a:r>
            <a:r>
              <a:rPr kumimoji="0" lang="en-AU" sz="2000" b="0" i="0" u="none" strike="noStrike" kern="0" cap="none" spc="0" normalizeH="0" baseline="0" noProof="0" smtClean="0">
                <a:ln>
                  <a:noFill/>
                </a:ln>
                <a:solidFill>
                  <a:srgbClr val="0000FF"/>
                </a:solidFill>
                <a:effectLst/>
                <a:uLnTx/>
                <a:uFillTx/>
                <a:latin typeface="Arial"/>
              </a:rPr>
              <a:t> can be diagrammed as:</a:t>
            </a:r>
            <a:endParaRPr kumimoji="0" lang="en-AU" sz="2000" b="0" i="0" u="none" strike="noStrike" kern="0" cap="none" spc="0" normalizeH="0" baseline="0" noProof="0" dirty="0" smtClean="0">
              <a:ln>
                <a:noFill/>
              </a:ln>
              <a:solidFill>
                <a:srgbClr val="0000FF"/>
              </a:solidFill>
              <a:effectLst/>
              <a:uLnTx/>
              <a:uFillTx/>
              <a:latin typeface="Arial"/>
            </a:endParaRPr>
          </a:p>
        </p:txBody>
      </p:sp>
      <p:sp>
        <p:nvSpPr>
          <p:cNvPr id="7" name="Rectangle 5"/>
          <p:cNvSpPr txBox="1">
            <a:spLocks noChangeArrowheads="1"/>
          </p:cNvSpPr>
          <p:nvPr/>
        </p:nvSpPr>
        <p:spPr bwMode="auto">
          <a:xfrm>
            <a:off x="79375" y="203200"/>
            <a:ext cx="8964613" cy="41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0" cap="none" spc="0" normalizeH="0" baseline="0" noProof="0" dirty="0" smtClean="0">
                <a:ln>
                  <a:noFill/>
                </a:ln>
                <a:solidFill>
                  <a:srgbClr val="000000"/>
                </a:solidFill>
                <a:effectLst/>
                <a:uLnTx/>
                <a:uFillTx/>
                <a:latin typeface="Arial"/>
                <a:ea typeface="+mj-ea"/>
                <a:cs typeface="+mj-cs"/>
              </a:rPr>
              <a:t>Simplified DES (Relationship to DES)</a:t>
            </a:r>
          </a:p>
        </p:txBody>
      </p:sp>
      <p:grpSp>
        <p:nvGrpSpPr>
          <p:cNvPr id="8" name="Group 7"/>
          <p:cNvGrpSpPr>
            <a:grpSpLocks/>
          </p:cNvGrpSpPr>
          <p:nvPr/>
        </p:nvGrpSpPr>
        <p:grpSpPr bwMode="auto">
          <a:xfrm>
            <a:off x="2051050" y="3735388"/>
            <a:ext cx="5040313" cy="2579687"/>
            <a:chOff x="1020" y="2353"/>
            <a:chExt cx="3175" cy="1625"/>
          </a:xfrm>
        </p:grpSpPr>
        <p:sp>
          <p:nvSpPr>
            <p:cNvPr id="9" name="Text Box 8"/>
            <p:cNvSpPr txBox="1">
              <a:spLocks noChangeArrowheads="1"/>
            </p:cNvSpPr>
            <p:nvPr/>
          </p:nvSpPr>
          <p:spPr bwMode="auto">
            <a:xfrm>
              <a:off x="1020" y="2353"/>
              <a:ext cx="492" cy="15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charset="0"/>
                </a:rPr>
                <a:t>n</a:t>
              </a:r>
              <a:r>
                <a:rPr kumimoji="0" lang="en-US" sz="1800" b="1" i="1" u="none" strike="noStrike" kern="0" cap="none" spc="0" normalizeH="0" baseline="-25000" noProof="0" smtClean="0">
                  <a:ln>
                    <a:noFill/>
                  </a:ln>
                  <a:solidFill>
                    <a:srgbClr val="000000"/>
                  </a:solidFill>
                  <a:effectLst/>
                  <a:uLnTx/>
                  <a:uFillTx/>
                  <a:latin typeface="Arial" charset="0"/>
                </a:rPr>
                <a:t>32</a:t>
              </a: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charset="0"/>
                </a:rPr>
                <a:t>n</a:t>
              </a:r>
              <a:r>
                <a:rPr kumimoji="0" lang="en-US" sz="1800" b="1" i="1" u="none" strike="noStrike" kern="0" cap="none" spc="0" normalizeH="0" baseline="-25000" noProof="0" smtClean="0">
                  <a:ln>
                    <a:noFill/>
                  </a:ln>
                  <a:solidFill>
                    <a:srgbClr val="000000"/>
                  </a:solidFill>
                  <a:effectLst/>
                  <a:uLnTx/>
                  <a:uFillTx/>
                  <a:latin typeface="Arial" charset="0"/>
                </a:rPr>
                <a:t>4</a:t>
              </a: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charset="0"/>
                  <a:cs typeface="Arial" charset="0"/>
                </a:rPr>
                <a:t>•</a:t>
              </a: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charset="0"/>
                </a:rPr>
                <a:t>•</a:t>
              </a: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charset="0"/>
                </a:rPr>
                <a:t>•</a:t>
              </a: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charset="0"/>
                </a:rPr>
                <a:t>n</a:t>
              </a:r>
              <a:r>
                <a:rPr kumimoji="0" lang="en-US" sz="1800" b="1" i="1" u="none" strike="noStrike" kern="0" cap="none" spc="0" normalizeH="0" baseline="-25000" noProof="0" smtClean="0">
                  <a:ln>
                    <a:noFill/>
                  </a:ln>
                  <a:solidFill>
                    <a:srgbClr val="000000"/>
                  </a:solidFill>
                  <a:effectLst/>
                  <a:uLnTx/>
                  <a:uFillTx/>
                  <a:latin typeface="Arial" charset="0"/>
                </a:rPr>
                <a:t>28</a:t>
              </a:r>
              <a:endParaRPr kumimoji="0" lang="en-US" sz="1800" b="1" i="1" u="none" strike="noStrike" kern="0" cap="none" spc="0" normalizeH="0" baseline="-25000" noProof="0" smtClean="0">
                <a:ln>
                  <a:noFill/>
                </a:ln>
                <a:solidFill>
                  <a:srgbClr val="000000"/>
                </a:solidFill>
                <a:effectLst/>
                <a:uLnTx/>
                <a:uFillTx/>
                <a:latin typeface="Arial" charset="0"/>
                <a:cs typeface="Arial" charset="0"/>
              </a:endParaRPr>
            </a:p>
          </p:txBody>
        </p:sp>
        <p:sp>
          <p:nvSpPr>
            <p:cNvPr id="10" name="Text Box 9"/>
            <p:cNvSpPr txBox="1">
              <a:spLocks noChangeArrowheads="1"/>
            </p:cNvSpPr>
            <p:nvPr/>
          </p:nvSpPr>
          <p:spPr bwMode="auto">
            <a:xfrm>
              <a:off x="1569" y="2353"/>
              <a:ext cx="492" cy="15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charset="0"/>
                </a:rPr>
                <a:t>n</a:t>
              </a:r>
              <a:r>
                <a:rPr kumimoji="0" lang="en-US" sz="1800" b="1" i="1" u="none" strike="noStrike" kern="0" cap="none" spc="0" normalizeH="0" baseline="-25000" noProof="0" smtClean="0">
                  <a:ln>
                    <a:noFill/>
                  </a:ln>
                  <a:solidFill>
                    <a:srgbClr val="000000"/>
                  </a:solidFill>
                  <a:effectLst/>
                  <a:uLnTx/>
                  <a:uFillTx/>
                  <a:latin typeface="Arial" charset="0"/>
                </a:rPr>
                <a:t>1</a:t>
              </a: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charset="0"/>
                </a:rPr>
                <a:t>n</a:t>
              </a:r>
              <a:r>
                <a:rPr kumimoji="0" lang="en-US" sz="1800" b="1" i="1" u="none" strike="noStrike" kern="0" cap="none" spc="0" normalizeH="0" baseline="-25000" noProof="0" smtClean="0">
                  <a:ln>
                    <a:noFill/>
                  </a:ln>
                  <a:solidFill>
                    <a:srgbClr val="000000"/>
                  </a:solidFill>
                  <a:effectLst/>
                  <a:uLnTx/>
                  <a:uFillTx/>
                  <a:latin typeface="Arial" charset="0"/>
                </a:rPr>
                <a:t>5</a:t>
              </a: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charset="0"/>
                  <a:cs typeface="Arial" charset="0"/>
                </a:rPr>
                <a:t>•</a:t>
              </a: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charset="0"/>
                </a:rPr>
                <a:t>•</a:t>
              </a: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charset="0"/>
                </a:rPr>
                <a:t>•</a:t>
              </a: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charset="0"/>
                </a:rPr>
                <a:t>n</a:t>
              </a:r>
              <a:r>
                <a:rPr kumimoji="0" lang="en-US" sz="1800" b="1" i="1" u="none" strike="noStrike" kern="0" cap="none" spc="0" normalizeH="0" baseline="-25000" noProof="0" smtClean="0">
                  <a:ln>
                    <a:noFill/>
                  </a:ln>
                  <a:solidFill>
                    <a:srgbClr val="000000"/>
                  </a:solidFill>
                  <a:effectLst/>
                  <a:uLnTx/>
                  <a:uFillTx/>
                  <a:latin typeface="Arial" charset="0"/>
                </a:rPr>
                <a:t>29</a:t>
              </a:r>
              <a:endParaRPr kumimoji="0" lang="en-US" sz="1800" b="1" i="1" u="none" strike="noStrike" kern="0" cap="none" spc="0" normalizeH="0" baseline="-25000" noProof="0" smtClean="0">
                <a:ln>
                  <a:noFill/>
                </a:ln>
                <a:solidFill>
                  <a:srgbClr val="000000"/>
                </a:solidFill>
                <a:effectLst/>
                <a:uLnTx/>
                <a:uFillTx/>
                <a:latin typeface="Arial" charset="0"/>
                <a:cs typeface="Arial" charset="0"/>
              </a:endParaRPr>
            </a:p>
          </p:txBody>
        </p:sp>
        <p:sp>
          <p:nvSpPr>
            <p:cNvPr id="11" name="Text Box 10"/>
            <p:cNvSpPr txBox="1">
              <a:spLocks noChangeArrowheads="1"/>
            </p:cNvSpPr>
            <p:nvPr/>
          </p:nvSpPr>
          <p:spPr bwMode="auto">
            <a:xfrm>
              <a:off x="2061" y="2353"/>
              <a:ext cx="490" cy="15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1" i="1" u="none" strike="noStrike" kern="0" cap="none" spc="0" normalizeH="0" baseline="0" noProof="0" dirty="0" smtClean="0">
                  <a:ln>
                    <a:noFill/>
                  </a:ln>
                  <a:solidFill>
                    <a:srgbClr val="000000"/>
                  </a:solidFill>
                  <a:effectLst/>
                  <a:uLnTx/>
                  <a:uFillTx/>
                  <a:latin typeface="Arial" charset="0"/>
                </a:rPr>
                <a:t>n</a:t>
              </a:r>
              <a:r>
                <a:rPr kumimoji="0" lang="en-US" sz="1800" b="1" i="1" u="none" strike="noStrike" kern="0" cap="none" spc="0" normalizeH="0" baseline="-25000" noProof="0" dirty="0" smtClean="0">
                  <a:ln>
                    <a:noFill/>
                  </a:ln>
                  <a:solidFill>
                    <a:srgbClr val="000000"/>
                  </a:solidFill>
                  <a:effectLst/>
                  <a:uLnTx/>
                  <a:uFillTx/>
                  <a:latin typeface="Arial" charset="0"/>
                </a:rPr>
                <a:t>2</a:t>
              </a: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1" i="1" u="none" strike="noStrike" kern="0" cap="none" spc="0" normalizeH="0" baseline="0" noProof="0" dirty="0" smtClean="0">
                  <a:ln>
                    <a:noFill/>
                  </a:ln>
                  <a:solidFill>
                    <a:srgbClr val="000000"/>
                  </a:solidFill>
                  <a:effectLst/>
                  <a:uLnTx/>
                  <a:uFillTx/>
                  <a:latin typeface="Arial" charset="0"/>
                </a:rPr>
                <a:t>n</a:t>
              </a:r>
              <a:r>
                <a:rPr kumimoji="0" lang="en-US" sz="1800" b="1" i="1" u="none" strike="noStrike" kern="0" cap="none" spc="0" normalizeH="0" baseline="-25000" noProof="0" dirty="0" smtClean="0">
                  <a:ln>
                    <a:noFill/>
                  </a:ln>
                  <a:solidFill>
                    <a:srgbClr val="000000"/>
                  </a:solidFill>
                  <a:effectLst/>
                  <a:uLnTx/>
                  <a:uFillTx/>
                  <a:latin typeface="Arial" charset="0"/>
                </a:rPr>
                <a:t>6</a:t>
              </a: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1" i="1" u="none" strike="noStrike" kern="0" cap="none" spc="0" normalizeH="0" baseline="0" noProof="0" dirty="0" smtClean="0">
                  <a:ln>
                    <a:noFill/>
                  </a:ln>
                  <a:solidFill>
                    <a:srgbClr val="000000"/>
                  </a:solidFill>
                  <a:effectLst/>
                  <a:uLnTx/>
                  <a:uFillTx/>
                  <a:latin typeface="Arial" charset="0"/>
                  <a:cs typeface="Arial" charset="0"/>
                </a:rPr>
                <a:t>•</a:t>
              </a: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1" i="1" u="none" strike="noStrike" kern="0" cap="none" spc="0" normalizeH="0" baseline="0" noProof="0" dirty="0" smtClean="0">
                  <a:ln>
                    <a:noFill/>
                  </a:ln>
                  <a:solidFill>
                    <a:srgbClr val="000000"/>
                  </a:solidFill>
                  <a:effectLst/>
                  <a:uLnTx/>
                  <a:uFillTx/>
                  <a:latin typeface="Arial" charset="0"/>
                </a:rPr>
                <a:t>•</a:t>
              </a: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1" i="1" u="none" strike="noStrike" kern="0" cap="none" spc="0" normalizeH="0" baseline="0" noProof="0" dirty="0" smtClean="0">
                  <a:ln>
                    <a:noFill/>
                  </a:ln>
                  <a:solidFill>
                    <a:srgbClr val="000000"/>
                  </a:solidFill>
                  <a:effectLst/>
                  <a:uLnTx/>
                  <a:uFillTx/>
                  <a:latin typeface="Arial" charset="0"/>
                </a:rPr>
                <a:t>•</a:t>
              </a: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1" i="1" u="none" strike="noStrike" kern="0" cap="none" spc="0" normalizeH="0" baseline="0" noProof="0" dirty="0" smtClean="0">
                  <a:ln>
                    <a:noFill/>
                  </a:ln>
                  <a:solidFill>
                    <a:srgbClr val="000000"/>
                  </a:solidFill>
                  <a:effectLst/>
                  <a:uLnTx/>
                  <a:uFillTx/>
                  <a:latin typeface="Arial" charset="0"/>
                </a:rPr>
                <a:t>n</a:t>
              </a:r>
              <a:r>
                <a:rPr kumimoji="0" lang="en-US" sz="1800" b="1" i="1" u="none" strike="noStrike" kern="0" cap="none" spc="0" normalizeH="0" baseline="-25000" noProof="0" dirty="0" smtClean="0">
                  <a:ln>
                    <a:noFill/>
                  </a:ln>
                  <a:solidFill>
                    <a:srgbClr val="000000"/>
                  </a:solidFill>
                  <a:effectLst/>
                  <a:uLnTx/>
                  <a:uFillTx/>
                  <a:latin typeface="Arial" charset="0"/>
                </a:rPr>
                <a:t>30</a:t>
              </a:r>
              <a:endParaRPr kumimoji="0" lang="en-US" sz="1800" b="1" i="1" u="none" strike="noStrike" kern="0" cap="none" spc="0" normalizeH="0" baseline="-25000" noProof="0" dirty="0" smtClean="0">
                <a:ln>
                  <a:noFill/>
                </a:ln>
                <a:solidFill>
                  <a:srgbClr val="000000"/>
                </a:solidFill>
                <a:effectLst/>
                <a:uLnTx/>
                <a:uFillTx/>
                <a:latin typeface="Arial" charset="0"/>
                <a:cs typeface="Arial" charset="0"/>
              </a:endParaRPr>
            </a:p>
          </p:txBody>
        </p:sp>
        <p:sp>
          <p:nvSpPr>
            <p:cNvPr id="12" name="Text Box 11"/>
            <p:cNvSpPr txBox="1">
              <a:spLocks noChangeArrowheads="1"/>
            </p:cNvSpPr>
            <p:nvPr/>
          </p:nvSpPr>
          <p:spPr bwMode="auto">
            <a:xfrm>
              <a:off x="2664" y="2353"/>
              <a:ext cx="490" cy="15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charset="0"/>
                </a:rPr>
                <a:t>n</a:t>
              </a:r>
              <a:r>
                <a:rPr kumimoji="0" lang="en-US" sz="1800" b="1" i="1" u="none" strike="noStrike" kern="0" cap="none" spc="0" normalizeH="0" baseline="-25000" noProof="0" smtClean="0">
                  <a:ln>
                    <a:noFill/>
                  </a:ln>
                  <a:solidFill>
                    <a:srgbClr val="000000"/>
                  </a:solidFill>
                  <a:effectLst/>
                  <a:uLnTx/>
                  <a:uFillTx/>
                  <a:latin typeface="Arial" charset="0"/>
                </a:rPr>
                <a:t>3</a:t>
              </a: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charset="0"/>
                </a:rPr>
                <a:t>n</a:t>
              </a:r>
              <a:r>
                <a:rPr kumimoji="0" lang="en-US" sz="1800" b="1" i="1" u="none" strike="noStrike" kern="0" cap="none" spc="0" normalizeH="0" baseline="-25000" noProof="0" smtClean="0">
                  <a:ln>
                    <a:noFill/>
                  </a:ln>
                  <a:solidFill>
                    <a:srgbClr val="000000"/>
                  </a:solidFill>
                  <a:effectLst/>
                  <a:uLnTx/>
                  <a:uFillTx/>
                  <a:latin typeface="Arial" charset="0"/>
                </a:rPr>
                <a:t>7</a:t>
              </a: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charset="0"/>
                  <a:cs typeface="Arial" charset="0"/>
                </a:rPr>
                <a:t>•</a:t>
              </a: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charset="0"/>
                </a:rPr>
                <a:t>•</a:t>
              </a: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charset="0"/>
                </a:rPr>
                <a:t>•</a:t>
              </a: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charset="0"/>
                </a:rPr>
                <a:t>n</a:t>
              </a:r>
              <a:r>
                <a:rPr kumimoji="0" lang="en-US" sz="1800" b="1" i="1" u="none" strike="noStrike" kern="0" cap="none" spc="0" normalizeH="0" baseline="-25000" noProof="0" smtClean="0">
                  <a:ln>
                    <a:noFill/>
                  </a:ln>
                  <a:solidFill>
                    <a:srgbClr val="000000"/>
                  </a:solidFill>
                  <a:effectLst/>
                  <a:uLnTx/>
                  <a:uFillTx/>
                  <a:latin typeface="Arial" charset="0"/>
                </a:rPr>
                <a:t>31</a:t>
              </a:r>
              <a:endParaRPr kumimoji="0" lang="en-US" sz="1800" b="1" i="1" u="none" strike="noStrike" kern="0" cap="none" spc="0" normalizeH="0" baseline="-25000" noProof="0" smtClean="0">
                <a:ln>
                  <a:noFill/>
                </a:ln>
                <a:solidFill>
                  <a:srgbClr val="000000"/>
                </a:solidFill>
                <a:effectLst/>
                <a:uLnTx/>
                <a:uFillTx/>
                <a:latin typeface="Arial" charset="0"/>
                <a:cs typeface="Arial" charset="0"/>
              </a:endParaRPr>
            </a:p>
          </p:txBody>
        </p:sp>
        <p:sp>
          <p:nvSpPr>
            <p:cNvPr id="13" name="Text Box 12"/>
            <p:cNvSpPr txBox="1">
              <a:spLocks noChangeArrowheads="1"/>
            </p:cNvSpPr>
            <p:nvPr/>
          </p:nvSpPr>
          <p:spPr bwMode="auto">
            <a:xfrm>
              <a:off x="3210" y="2353"/>
              <a:ext cx="493" cy="15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1" i="1" u="none" strike="noStrike" kern="0" cap="none" spc="0" normalizeH="0" baseline="0" noProof="0" dirty="0" smtClean="0">
                  <a:ln>
                    <a:noFill/>
                  </a:ln>
                  <a:solidFill>
                    <a:srgbClr val="000000"/>
                  </a:solidFill>
                  <a:effectLst/>
                  <a:uLnTx/>
                  <a:uFillTx/>
                  <a:latin typeface="Arial" charset="0"/>
                </a:rPr>
                <a:t>n</a:t>
              </a:r>
              <a:r>
                <a:rPr kumimoji="0" lang="en-US" sz="1800" b="1" i="1" u="none" strike="noStrike" kern="0" cap="none" spc="0" normalizeH="0" baseline="-25000" noProof="0" dirty="0" smtClean="0">
                  <a:ln>
                    <a:noFill/>
                  </a:ln>
                  <a:solidFill>
                    <a:srgbClr val="000000"/>
                  </a:solidFill>
                  <a:effectLst/>
                  <a:uLnTx/>
                  <a:uFillTx/>
                  <a:latin typeface="Arial" charset="0"/>
                </a:rPr>
                <a:t>4</a:t>
              </a: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1" i="1" u="none" strike="noStrike" kern="0" cap="none" spc="0" normalizeH="0" baseline="0" noProof="0" dirty="0" smtClean="0">
                  <a:ln>
                    <a:noFill/>
                  </a:ln>
                  <a:solidFill>
                    <a:srgbClr val="000000"/>
                  </a:solidFill>
                  <a:effectLst/>
                  <a:uLnTx/>
                  <a:uFillTx/>
                  <a:latin typeface="Arial" charset="0"/>
                </a:rPr>
                <a:t>n</a:t>
              </a:r>
              <a:r>
                <a:rPr kumimoji="0" lang="en-US" sz="1800" b="1" i="1" u="none" strike="noStrike" kern="0" cap="none" spc="0" normalizeH="0" baseline="-25000" noProof="0" dirty="0" smtClean="0">
                  <a:ln>
                    <a:noFill/>
                  </a:ln>
                  <a:solidFill>
                    <a:srgbClr val="000000"/>
                  </a:solidFill>
                  <a:effectLst/>
                  <a:uLnTx/>
                  <a:uFillTx/>
                  <a:latin typeface="Arial" charset="0"/>
                </a:rPr>
                <a:t>8</a:t>
              </a: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1" i="1" u="none" strike="noStrike" kern="0" cap="none" spc="0" normalizeH="0" baseline="0" noProof="0" dirty="0" smtClean="0">
                  <a:ln>
                    <a:noFill/>
                  </a:ln>
                  <a:solidFill>
                    <a:srgbClr val="000000"/>
                  </a:solidFill>
                  <a:effectLst/>
                  <a:uLnTx/>
                  <a:uFillTx/>
                  <a:latin typeface="Arial" charset="0"/>
                  <a:cs typeface="Arial" charset="0"/>
                </a:rPr>
                <a:t>•</a:t>
              </a: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1" i="1" u="none" strike="noStrike" kern="0" cap="none" spc="0" normalizeH="0" baseline="0" noProof="0" dirty="0" smtClean="0">
                  <a:ln>
                    <a:noFill/>
                  </a:ln>
                  <a:solidFill>
                    <a:srgbClr val="000000"/>
                  </a:solidFill>
                  <a:effectLst/>
                  <a:uLnTx/>
                  <a:uFillTx/>
                  <a:latin typeface="Arial" charset="0"/>
                </a:rPr>
                <a:t>•</a:t>
              </a: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1" i="1" u="none" strike="noStrike" kern="0" cap="none" spc="0" normalizeH="0" baseline="0" noProof="0" dirty="0" smtClean="0">
                  <a:ln>
                    <a:noFill/>
                  </a:ln>
                  <a:solidFill>
                    <a:srgbClr val="000000"/>
                  </a:solidFill>
                  <a:effectLst/>
                  <a:uLnTx/>
                  <a:uFillTx/>
                  <a:latin typeface="Arial" charset="0"/>
                </a:rPr>
                <a:t>•</a:t>
              </a: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1" i="1" u="none" strike="noStrike" kern="0" cap="none" spc="0" normalizeH="0" baseline="0" noProof="0" dirty="0" smtClean="0">
                  <a:ln>
                    <a:noFill/>
                  </a:ln>
                  <a:solidFill>
                    <a:srgbClr val="000000"/>
                  </a:solidFill>
                  <a:effectLst/>
                  <a:uLnTx/>
                  <a:uFillTx/>
                  <a:latin typeface="Arial" charset="0"/>
                </a:rPr>
                <a:t>n</a:t>
              </a:r>
              <a:r>
                <a:rPr kumimoji="0" lang="en-US" sz="1800" b="1" i="1" u="none" strike="noStrike" kern="0" cap="none" spc="0" normalizeH="0" baseline="-25000" noProof="0" dirty="0" smtClean="0">
                  <a:ln>
                    <a:noFill/>
                  </a:ln>
                  <a:solidFill>
                    <a:srgbClr val="000000"/>
                  </a:solidFill>
                  <a:effectLst/>
                  <a:uLnTx/>
                  <a:uFillTx/>
                  <a:latin typeface="Arial" charset="0"/>
                </a:rPr>
                <a:t>32</a:t>
              </a:r>
              <a:endParaRPr kumimoji="0" lang="en-US" sz="1800" b="1" i="1" u="none" strike="noStrike" kern="0" cap="none" spc="0" normalizeH="0" baseline="-25000" noProof="0" dirty="0" smtClean="0">
                <a:ln>
                  <a:noFill/>
                </a:ln>
                <a:solidFill>
                  <a:srgbClr val="000000"/>
                </a:solidFill>
                <a:effectLst/>
                <a:uLnTx/>
                <a:uFillTx/>
                <a:latin typeface="Arial" charset="0"/>
                <a:cs typeface="Arial" charset="0"/>
              </a:endParaRPr>
            </a:p>
          </p:txBody>
        </p:sp>
        <p:sp>
          <p:nvSpPr>
            <p:cNvPr id="14" name="Text Box 13"/>
            <p:cNvSpPr txBox="1">
              <a:spLocks noChangeArrowheads="1"/>
            </p:cNvSpPr>
            <p:nvPr/>
          </p:nvSpPr>
          <p:spPr bwMode="auto">
            <a:xfrm>
              <a:off x="3703" y="2353"/>
              <a:ext cx="492" cy="15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charset="0"/>
                </a:rPr>
                <a:t>n</a:t>
              </a:r>
              <a:r>
                <a:rPr kumimoji="0" lang="en-US" sz="1800" b="1" i="1" u="none" strike="noStrike" kern="0" cap="none" spc="0" normalizeH="0" baseline="-25000" noProof="0" smtClean="0">
                  <a:ln>
                    <a:noFill/>
                  </a:ln>
                  <a:solidFill>
                    <a:srgbClr val="000000"/>
                  </a:solidFill>
                  <a:effectLst/>
                  <a:uLnTx/>
                  <a:uFillTx/>
                  <a:latin typeface="Arial" charset="0"/>
                </a:rPr>
                <a:t>5</a:t>
              </a: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charset="0"/>
                </a:rPr>
                <a:t>n</a:t>
              </a:r>
              <a:r>
                <a:rPr kumimoji="0" lang="en-US" sz="1800" b="1" i="1" u="none" strike="noStrike" kern="0" cap="none" spc="0" normalizeH="0" baseline="-25000" noProof="0" smtClean="0">
                  <a:ln>
                    <a:noFill/>
                  </a:ln>
                  <a:solidFill>
                    <a:srgbClr val="000000"/>
                  </a:solidFill>
                  <a:effectLst/>
                  <a:uLnTx/>
                  <a:uFillTx/>
                  <a:latin typeface="Arial" charset="0"/>
                </a:rPr>
                <a:t>9</a:t>
              </a: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charset="0"/>
                  <a:cs typeface="Arial" charset="0"/>
                </a:rPr>
                <a:t>•</a:t>
              </a: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charset="0"/>
                </a:rPr>
                <a:t>•</a:t>
              </a: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charset="0"/>
                </a:rPr>
                <a:t>•</a:t>
              </a: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charset="0"/>
                </a:rPr>
                <a:t>n</a:t>
              </a:r>
              <a:r>
                <a:rPr kumimoji="0" lang="en-US" sz="1800" b="1" i="1" u="none" strike="noStrike" kern="0" cap="none" spc="0" normalizeH="0" baseline="-25000" noProof="0" smtClean="0">
                  <a:ln>
                    <a:noFill/>
                  </a:ln>
                  <a:solidFill>
                    <a:srgbClr val="000000"/>
                  </a:solidFill>
                  <a:effectLst/>
                  <a:uLnTx/>
                  <a:uFillTx/>
                  <a:latin typeface="Arial" charset="0"/>
                </a:rPr>
                <a:t>1</a:t>
              </a:r>
              <a:endParaRPr kumimoji="0" lang="en-US" sz="1800" b="1" i="1" u="none" strike="noStrike" kern="0" cap="none" spc="0" normalizeH="0" baseline="-25000" noProof="0" smtClean="0">
                <a:ln>
                  <a:noFill/>
                </a:ln>
                <a:solidFill>
                  <a:srgbClr val="000000"/>
                </a:solidFill>
                <a:effectLst/>
                <a:uLnTx/>
                <a:uFillTx/>
                <a:latin typeface="Arial" charset="0"/>
                <a:cs typeface="Arial" charset="0"/>
              </a:endParaRPr>
            </a:p>
          </p:txBody>
        </p:sp>
        <p:sp>
          <p:nvSpPr>
            <p:cNvPr id="15" name="Line 14"/>
            <p:cNvSpPr>
              <a:spLocks noChangeShapeType="1"/>
            </p:cNvSpPr>
            <p:nvPr/>
          </p:nvSpPr>
          <p:spPr bwMode="auto">
            <a:xfrm>
              <a:off x="1512" y="2383"/>
              <a:ext cx="7" cy="1591"/>
            </a:xfrm>
            <a:prstGeom prst="line">
              <a:avLst/>
            </a:prstGeom>
            <a:noFill/>
            <a:ln w="3810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6" name="Line 15"/>
            <p:cNvSpPr>
              <a:spLocks noChangeShapeType="1"/>
            </p:cNvSpPr>
            <p:nvPr/>
          </p:nvSpPr>
          <p:spPr bwMode="auto">
            <a:xfrm>
              <a:off x="3651" y="2387"/>
              <a:ext cx="7" cy="1591"/>
            </a:xfrm>
            <a:prstGeom prst="line">
              <a:avLst/>
            </a:prstGeom>
            <a:noFill/>
            <a:ln w="3810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Tree>
    <p:extLst>
      <p:ext uri="{BB962C8B-B14F-4D97-AF65-F5344CB8AC3E}">
        <p14:creationId xmlns="" xmlns:p14="http://schemas.microsoft.com/office/powerpoint/2010/main" val="22300826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txBox="1">
            <a:spLocks noChangeArrowheads="1"/>
          </p:cNvSpPr>
          <p:nvPr/>
        </p:nvSpPr>
        <p:spPr bwMode="auto">
          <a:xfrm>
            <a:off x="528638" y="1125538"/>
            <a:ext cx="8075612" cy="3052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har char="•"/>
              <a:defRPr sz="2400">
                <a:solidFill>
                  <a:srgbClr val="0000FF"/>
                </a:solidFill>
                <a:latin typeface="+mn-lt"/>
                <a:ea typeface="+mn-ea"/>
                <a:cs typeface="+mn-cs"/>
              </a:defRPr>
            </a:lvl1pPr>
            <a:lvl2pPr marL="855663" indent="-398463" algn="l" rtl="0" eaLnBrk="0" fontAlgn="base" hangingPunct="0">
              <a:spcBef>
                <a:spcPct val="50000"/>
              </a:spcBef>
              <a:spcAft>
                <a:spcPct val="0"/>
              </a:spcAft>
              <a:buFont typeface="Wingdings" pitchFamily="2" charset="2"/>
              <a:buChar char="§"/>
              <a:defRPr sz="2400">
                <a:solidFill>
                  <a:srgbClr val="0000FF"/>
                </a:solidFill>
                <a:latin typeface="+mn-lt"/>
              </a:defRPr>
            </a:lvl2pPr>
            <a:lvl3pPr marL="1379538" indent="-409575" algn="l" rtl="0" eaLnBrk="0" fontAlgn="base" hangingPunct="0">
              <a:spcBef>
                <a:spcPct val="50000"/>
              </a:spcBef>
              <a:spcAft>
                <a:spcPct val="0"/>
              </a:spcAft>
              <a:buFont typeface="Wingdings" pitchFamily="2" charset="2"/>
              <a:buChar char="w"/>
              <a:defRPr sz="2400">
                <a:solidFill>
                  <a:srgbClr val="0000FF"/>
                </a:solidFill>
                <a:latin typeface="+mn-lt"/>
              </a:defRPr>
            </a:lvl3pPr>
            <a:lvl4pPr marL="1822450" indent="-228600" algn="l" rtl="0" eaLnBrk="0" fontAlgn="base" hangingPunct="0">
              <a:spcBef>
                <a:spcPct val="20000"/>
              </a:spcBef>
              <a:spcAft>
                <a:spcPct val="0"/>
              </a:spcAft>
              <a:buChar char="–"/>
              <a:defRPr sz="2000">
                <a:solidFill>
                  <a:schemeClr val="tx1"/>
                </a:solidFill>
                <a:latin typeface="+mn-lt"/>
              </a:defRPr>
            </a:lvl4pPr>
            <a:lvl5pPr marL="2165350" indent="-228600" algn="l" rtl="0" eaLnBrk="0" fontAlgn="base" hangingPunct="0">
              <a:spcBef>
                <a:spcPct val="20000"/>
              </a:spcBef>
              <a:spcAft>
                <a:spcPct val="0"/>
              </a:spcAft>
              <a:buChar char="»"/>
              <a:defRPr sz="2000">
                <a:solidFill>
                  <a:schemeClr val="tx1"/>
                </a:solidFill>
                <a:latin typeface="+mn-lt"/>
              </a:defRPr>
            </a:lvl5pPr>
            <a:lvl6pPr marL="2622550" indent="-228600" algn="l" rtl="0" fontAlgn="base">
              <a:spcBef>
                <a:spcPct val="20000"/>
              </a:spcBef>
              <a:spcAft>
                <a:spcPct val="0"/>
              </a:spcAft>
              <a:buChar char="»"/>
              <a:defRPr sz="2000">
                <a:solidFill>
                  <a:schemeClr val="tx1"/>
                </a:solidFill>
                <a:latin typeface="+mn-lt"/>
              </a:defRPr>
            </a:lvl6pPr>
            <a:lvl7pPr marL="3079750" indent="-228600" algn="l" rtl="0" fontAlgn="base">
              <a:spcBef>
                <a:spcPct val="20000"/>
              </a:spcBef>
              <a:spcAft>
                <a:spcPct val="0"/>
              </a:spcAft>
              <a:buChar char="»"/>
              <a:defRPr sz="2000">
                <a:solidFill>
                  <a:schemeClr val="tx1"/>
                </a:solidFill>
                <a:latin typeface="+mn-lt"/>
              </a:defRPr>
            </a:lvl7pPr>
            <a:lvl8pPr marL="3536950" indent="-228600" algn="l" rtl="0" fontAlgn="base">
              <a:spcBef>
                <a:spcPct val="20000"/>
              </a:spcBef>
              <a:spcAft>
                <a:spcPct val="0"/>
              </a:spcAft>
              <a:buChar char="»"/>
              <a:defRPr sz="2000">
                <a:solidFill>
                  <a:schemeClr val="tx1"/>
                </a:solidFill>
                <a:latin typeface="+mn-lt"/>
              </a:defRPr>
            </a:lvl8pPr>
            <a:lvl9pPr marL="3994150" indent="-228600" algn="l" rtl="0" fontAlgn="base">
              <a:spcBef>
                <a:spcPct val="20000"/>
              </a:spcBef>
              <a:spcAft>
                <a:spcPct val="0"/>
              </a:spcAft>
              <a:buChar char="»"/>
              <a:defRPr sz="2000">
                <a:solidFill>
                  <a:schemeClr val="tx1"/>
                </a:solidFill>
                <a:latin typeface="+mn-lt"/>
              </a:defRPr>
            </a:lvl9pPr>
          </a:lstStyle>
          <a:p>
            <a:pPr marL="711200" marR="0" lvl="1" indent="-269875" algn="l" defTabSz="914400" rtl="0" eaLnBrk="1" fontAlgn="base" latinLnBrk="0" hangingPunct="1">
              <a:lnSpc>
                <a:spcPct val="100000"/>
              </a:lnSpc>
              <a:spcBef>
                <a:spcPct val="50000"/>
              </a:spcBef>
              <a:spcAft>
                <a:spcPct val="0"/>
              </a:spcAft>
              <a:buClrTx/>
              <a:buSzTx/>
              <a:buFont typeface="Wingdings" pitchFamily="2" charset="2"/>
              <a:buChar char="§"/>
              <a:tabLst/>
              <a:defRPr/>
            </a:pPr>
            <a:r>
              <a:rPr kumimoji="0" lang="en-AU" sz="2000" b="0" i="0" u="none" strike="noStrike" kern="0" cap="none" spc="0" normalizeH="0" baseline="0" noProof="0" smtClean="0">
                <a:ln>
                  <a:noFill/>
                </a:ln>
                <a:solidFill>
                  <a:srgbClr val="0000FF"/>
                </a:solidFill>
                <a:effectLst/>
                <a:uLnTx/>
                <a:uFillTx/>
                <a:latin typeface="Arial"/>
              </a:rPr>
              <a:t>This matrix is added (</a:t>
            </a:r>
            <a:r>
              <a:rPr kumimoji="0" lang="en-AU" sz="2000" b="0" i="1" u="none" strike="noStrike" kern="0" cap="none" spc="0" normalizeH="0" baseline="0" noProof="0" smtClean="0">
                <a:ln>
                  <a:noFill/>
                </a:ln>
                <a:solidFill>
                  <a:srgbClr val="FF0000"/>
                </a:solidFill>
                <a:effectLst/>
                <a:uLnTx/>
                <a:uFillTx/>
                <a:latin typeface="Arial"/>
              </a:rPr>
              <a:t>XOR</a:t>
            </a:r>
            <a:r>
              <a:rPr kumimoji="0" lang="en-AU" sz="2000" b="0" i="0" u="none" strike="noStrike" kern="0" cap="none" spc="0" normalizeH="0" baseline="0" noProof="0" smtClean="0">
                <a:ln>
                  <a:noFill/>
                </a:ln>
                <a:solidFill>
                  <a:srgbClr val="0000FF"/>
                </a:solidFill>
                <a:effectLst/>
                <a:uLnTx/>
                <a:uFillTx/>
                <a:latin typeface="Arial"/>
              </a:rPr>
              <a:t>) to a </a:t>
            </a:r>
            <a:r>
              <a:rPr kumimoji="0" lang="en-AU" sz="2000" b="0" i="1" u="none" strike="noStrike" kern="0" cap="none" spc="0" normalizeH="0" baseline="0" noProof="0" smtClean="0">
                <a:ln>
                  <a:noFill/>
                </a:ln>
                <a:solidFill>
                  <a:srgbClr val="FF0000"/>
                </a:solidFill>
                <a:effectLst/>
                <a:uLnTx/>
                <a:uFillTx/>
                <a:latin typeface="Arial"/>
              </a:rPr>
              <a:t>48-bit subkey</a:t>
            </a:r>
            <a:r>
              <a:rPr kumimoji="0" lang="en-AU" sz="2000" b="0" i="0" u="none" strike="noStrike" kern="0" cap="none" spc="0" normalizeH="0" baseline="0" noProof="0" smtClean="0">
                <a:ln>
                  <a:noFill/>
                </a:ln>
                <a:solidFill>
                  <a:srgbClr val="0000FF"/>
                </a:solidFill>
                <a:effectLst/>
                <a:uLnTx/>
                <a:uFillTx/>
                <a:latin typeface="Arial"/>
              </a:rPr>
              <a:t>.</a:t>
            </a:r>
          </a:p>
          <a:p>
            <a:pPr marL="711200" marR="0" lvl="1" indent="-269875" algn="l" defTabSz="914400" rtl="0" eaLnBrk="1" fontAlgn="base" latinLnBrk="0" hangingPunct="1">
              <a:lnSpc>
                <a:spcPct val="100000"/>
              </a:lnSpc>
              <a:spcBef>
                <a:spcPct val="50000"/>
              </a:spcBef>
              <a:spcAft>
                <a:spcPct val="0"/>
              </a:spcAft>
              <a:buClrTx/>
              <a:buSzTx/>
              <a:buFont typeface="Wingdings" pitchFamily="2" charset="2"/>
              <a:buChar char="§"/>
              <a:tabLst/>
              <a:defRPr/>
            </a:pPr>
            <a:r>
              <a:rPr kumimoji="0" lang="en-AU" sz="2000" b="0" i="0" u="none" strike="noStrike" kern="0" cap="none" spc="0" normalizeH="0" baseline="0" noProof="0" smtClean="0">
                <a:ln>
                  <a:noFill/>
                </a:ln>
                <a:solidFill>
                  <a:srgbClr val="0000FF"/>
                </a:solidFill>
                <a:effectLst/>
                <a:uLnTx/>
                <a:uFillTx/>
                <a:latin typeface="Arial"/>
              </a:rPr>
              <a:t>There are </a:t>
            </a:r>
            <a:r>
              <a:rPr kumimoji="0" lang="en-AU" sz="2000" b="0" i="1" u="none" strike="noStrike" kern="0" cap="none" spc="0" normalizeH="0" baseline="0" noProof="0" smtClean="0">
                <a:ln>
                  <a:noFill/>
                </a:ln>
                <a:solidFill>
                  <a:srgbClr val="FF0000"/>
                </a:solidFill>
                <a:effectLst/>
                <a:uLnTx/>
                <a:uFillTx/>
                <a:latin typeface="Arial"/>
              </a:rPr>
              <a:t>8 rows</a:t>
            </a:r>
            <a:r>
              <a:rPr kumimoji="0" lang="en-AU" sz="2000" b="0" i="0" u="none" strike="noStrike" kern="0" cap="none" spc="0" normalizeH="0" baseline="0" noProof="0" smtClean="0">
                <a:ln>
                  <a:noFill/>
                </a:ln>
                <a:solidFill>
                  <a:srgbClr val="0000FF"/>
                </a:solidFill>
                <a:effectLst/>
                <a:uLnTx/>
                <a:uFillTx/>
                <a:latin typeface="Arial"/>
              </a:rPr>
              <a:t> corresponding to </a:t>
            </a:r>
            <a:r>
              <a:rPr kumimoji="0" lang="en-AU" sz="2000" b="0" i="1" u="none" strike="noStrike" kern="0" cap="none" spc="0" normalizeH="0" baseline="0" noProof="0" smtClean="0">
                <a:ln>
                  <a:noFill/>
                </a:ln>
                <a:solidFill>
                  <a:srgbClr val="FF0000"/>
                </a:solidFill>
                <a:effectLst/>
                <a:uLnTx/>
                <a:uFillTx/>
                <a:latin typeface="Arial"/>
              </a:rPr>
              <a:t>8 S-boxes</a:t>
            </a:r>
            <a:r>
              <a:rPr kumimoji="0" lang="en-AU" sz="2000" b="0" i="0" u="none" strike="noStrike" kern="0" cap="none" spc="0" normalizeH="0" baseline="0" noProof="0" smtClean="0">
                <a:ln>
                  <a:noFill/>
                </a:ln>
                <a:solidFill>
                  <a:srgbClr val="0000FF"/>
                </a:solidFill>
                <a:effectLst/>
                <a:uLnTx/>
                <a:uFillTx/>
                <a:latin typeface="Arial"/>
              </a:rPr>
              <a:t>.</a:t>
            </a:r>
          </a:p>
          <a:p>
            <a:pPr marL="711200" marR="0" lvl="1" indent="-269875" algn="l" defTabSz="914400" rtl="0" eaLnBrk="1" fontAlgn="base" latinLnBrk="0" hangingPunct="1">
              <a:lnSpc>
                <a:spcPct val="100000"/>
              </a:lnSpc>
              <a:spcBef>
                <a:spcPct val="50000"/>
              </a:spcBef>
              <a:spcAft>
                <a:spcPct val="0"/>
              </a:spcAft>
              <a:buClrTx/>
              <a:buSzTx/>
              <a:buFont typeface="Wingdings" pitchFamily="2" charset="2"/>
              <a:buChar char="§"/>
              <a:tabLst/>
              <a:defRPr/>
            </a:pPr>
            <a:r>
              <a:rPr kumimoji="0" lang="en-AU" sz="2000" b="0" i="0" u="none" strike="noStrike" kern="0" cap="none" spc="0" normalizeH="0" baseline="0" noProof="0" smtClean="0">
                <a:ln>
                  <a:noFill/>
                </a:ln>
                <a:solidFill>
                  <a:srgbClr val="0000FF"/>
                </a:solidFill>
                <a:effectLst/>
                <a:uLnTx/>
                <a:uFillTx/>
                <a:latin typeface="Arial"/>
              </a:rPr>
              <a:t>Each </a:t>
            </a:r>
            <a:r>
              <a:rPr kumimoji="0" lang="en-AU" sz="2000" b="0" i="1" u="none" strike="noStrike" kern="0" cap="none" spc="0" normalizeH="0" baseline="0" noProof="0" smtClean="0">
                <a:ln>
                  <a:noFill/>
                </a:ln>
                <a:solidFill>
                  <a:srgbClr val="FF0000"/>
                </a:solidFill>
                <a:effectLst/>
                <a:uLnTx/>
                <a:uFillTx/>
                <a:latin typeface="Arial"/>
              </a:rPr>
              <a:t>S-box</a:t>
            </a:r>
            <a:r>
              <a:rPr kumimoji="0" lang="en-AU" sz="2000" b="0" i="0" u="none" strike="noStrike" kern="0" cap="none" spc="0" normalizeH="0" baseline="0" noProof="0" smtClean="0">
                <a:ln>
                  <a:noFill/>
                </a:ln>
                <a:solidFill>
                  <a:srgbClr val="0000FF"/>
                </a:solidFill>
                <a:effectLst/>
                <a:uLnTx/>
                <a:uFillTx/>
                <a:latin typeface="Arial"/>
              </a:rPr>
              <a:t> has </a:t>
            </a:r>
            <a:r>
              <a:rPr kumimoji="0" lang="en-AU" sz="2000" b="0" i="1" u="none" strike="noStrike" kern="0" cap="none" spc="0" normalizeH="0" baseline="0" noProof="0" smtClean="0">
                <a:ln>
                  <a:noFill/>
                </a:ln>
                <a:solidFill>
                  <a:srgbClr val="FF0000"/>
                </a:solidFill>
                <a:effectLst/>
                <a:uLnTx/>
                <a:uFillTx/>
                <a:latin typeface="Arial"/>
              </a:rPr>
              <a:t>4 rows</a:t>
            </a:r>
            <a:r>
              <a:rPr kumimoji="0" lang="en-AU" sz="2000" b="0" i="0" u="none" strike="noStrike" kern="0" cap="none" spc="0" normalizeH="0" baseline="0" noProof="0" smtClean="0">
                <a:ln>
                  <a:noFill/>
                </a:ln>
                <a:solidFill>
                  <a:srgbClr val="0000FF"/>
                </a:solidFill>
                <a:effectLst/>
                <a:uLnTx/>
                <a:uFillTx/>
                <a:latin typeface="Arial"/>
              </a:rPr>
              <a:t> and </a:t>
            </a:r>
            <a:r>
              <a:rPr kumimoji="0" lang="en-AU" sz="2000" b="0" i="1" u="none" strike="noStrike" kern="0" cap="none" spc="0" normalizeH="0" baseline="0" noProof="0" smtClean="0">
                <a:ln>
                  <a:noFill/>
                </a:ln>
                <a:solidFill>
                  <a:srgbClr val="FF0000"/>
                </a:solidFill>
                <a:effectLst/>
                <a:uLnTx/>
                <a:uFillTx/>
                <a:latin typeface="Arial"/>
              </a:rPr>
              <a:t>16 columns</a:t>
            </a:r>
            <a:r>
              <a:rPr kumimoji="0" lang="en-AU" sz="2000" b="0" i="0" u="none" strike="noStrike" kern="0" cap="none" spc="0" normalizeH="0" baseline="0" noProof="0" smtClean="0">
                <a:ln>
                  <a:noFill/>
                </a:ln>
                <a:solidFill>
                  <a:srgbClr val="0000FF"/>
                </a:solidFill>
                <a:effectLst/>
                <a:uLnTx/>
                <a:uFillTx/>
                <a:latin typeface="Arial"/>
              </a:rPr>
              <a:t>. </a:t>
            </a:r>
          </a:p>
          <a:p>
            <a:pPr marL="711200" marR="0" lvl="1" indent="-269875" algn="l" defTabSz="914400" rtl="0" eaLnBrk="1" fontAlgn="base" latinLnBrk="0" hangingPunct="1">
              <a:lnSpc>
                <a:spcPct val="100000"/>
              </a:lnSpc>
              <a:spcBef>
                <a:spcPct val="50000"/>
              </a:spcBef>
              <a:spcAft>
                <a:spcPct val="0"/>
              </a:spcAft>
              <a:buClrTx/>
              <a:buSzTx/>
              <a:buFont typeface="Wingdings" pitchFamily="2" charset="2"/>
              <a:buChar char="§"/>
              <a:tabLst/>
              <a:defRPr/>
            </a:pPr>
            <a:r>
              <a:rPr kumimoji="0" lang="en-AU" sz="2000" b="0" i="0" u="none" strike="noStrike" kern="0" cap="none" spc="0" normalizeH="0" baseline="0" noProof="0" smtClean="0">
                <a:ln>
                  <a:noFill/>
                </a:ln>
                <a:solidFill>
                  <a:srgbClr val="0000FF"/>
                </a:solidFill>
                <a:effectLst/>
                <a:uLnTx/>
                <a:uFillTx/>
                <a:latin typeface="Arial"/>
              </a:rPr>
              <a:t>The </a:t>
            </a:r>
            <a:r>
              <a:rPr kumimoji="0" lang="en-AU" sz="2000" b="0" i="1" u="none" strike="noStrike" kern="0" cap="none" spc="0" normalizeH="0" baseline="0" noProof="0" smtClean="0">
                <a:ln>
                  <a:noFill/>
                </a:ln>
                <a:solidFill>
                  <a:srgbClr val="FF0000"/>
                </a:solidFill>
                <a:effectLst/>
                <a:uLnTx/>
                <a:uFillTx/>
                <a:latin typeface="Arial"/>
              </a:rPr>
              <a:t>first </a:t>
            </a:r>
            <a:r>
              <a:rPr kumimoji="0" lang="en-AU" sz="2000" b="0" i="0" u="none" strike="noStrike" kern="0" cap="none" spc="0" normalizeH="0" baseline="0" noProof="0" smtClean="0">
                <a:ln>
                  <a:noFill/>
                </a:ln>
                <a:solidFill>
                  <a:srgbClr val="0000FF"/>
                </a:solidFill>
                <a:effectLst/>
                <a:uLnTx/>
                <a:uFillTx/>
                <a:latin typeface="Arial"/>
              </a:rPr>
              <a:t>and the </a:t>
            </a:r>
            <a:r>
              <a:rPr kumimoji="0" lang="en-AU" sz="2000" b="0" i="1" u="none" strike="noStrike" kern="0" cap="none" spc="0" normalizeH="0" baseline="0" noProof="0" smtClean="0">
                <a:ln>
                  <a:noFill/>
                </a:ln>
                <a:solidFill>
                  <a:srgbClr val="FF0000"/>
                </a:solidFill>
                <a:effectLst/>
                <a:uLnTx/>
                <a:uFillTx/>
                <a:latin typeface="Arial"/>
              </a:rPr>
              <a:t>last bit</a:t>
            </a:r>
            <a:r>
              <a:rPr kumimoji="0" lang="en-AU" sz="2000" b="0" i="0" u="none" strike="noStrike" kern="0" cap="none" spc="0" normalizeH="0" baseline="0" noProof="0" smtClean="0">
                <a:ln>
                  <a:noFill/>
                </a:ln>
                <a:solidFill>
                  <a:srgbClr val="0000FF"/>
                </a:solidFill>
                <a:effectLst/>
                <a:uLnTx/>
                <a:uFillTx/>
                <a:latin typeface="Arial"/>
              </a:rPr>
              <a:t> of a </a:t>
            </a:r>
            <a:r>
              <a:rPr kumimoji="0" lang="en-AU" sz="2000" b="0" i="1" u="none" strike="noStrike" kern="0" cap="none" spc="0" normalizeH="0" baseline="0" noProof="0" smtClean="0">
                <a:ln>
                  <a:noFill/>
                </a:ln>
                <a:solidFill>
                  <a:srgbClr val="FF0000"/>
                </a:solidFill>
                <a:effectLst/>
                <a:uLnTx/>
                <a:uFillTx/>
                <a:latin typeface="Arial"/>
              </a:rPr>
              <a:t>row</a:t>
            </a:r>
            <a:r>
              <a:rPr kumimoji="0" lang="en-AU" sz="2000" b="0" i="0" u="none" strike="noStrike" kern="0" cap="none" spc="0" normalizeH="0" baseline="0" noProof="0" smtClean="0">
                <a:ln>
                  <a:noFill/>
                </a:ln>
                <a:solidFill>
                  <a:srgbClr val="0000FF"/>
                </a:solidFill>
                <a:effectLst/>
                <a:uLnTx/>
                <a:uFillTx/>
                <a:latin typeface="Arial"/>
              </a:rPr>
              <a:t> of the preceding matrix </a:t>
            </a:r>
            <a:r>
              <a:rPr kumimoji="0" lang="en-AU" sz="2000" b="0" i="1" u="none" strike="noStrike" kern="0" cap="none" spc="0" normalizeH="0" baseline="0" noProof="0" smtClean="0">
                <a:ln>
                  <a:noFill/>
                </a:ln>
                <a:solidFill>
                  <a:srgbClr val="FF0000"/>
                </a:solidFill>
                <a:effectLst/>
                <a:uLnTx/>
                <a:uFillTx/>
                <a:latin typeface="Arial"/>
              </a:rPr>
              <a:t>picks out a row</a:t>
            </a:r>
            <a:r>
              <a:rPr kumimoji="0" lang="en-AU" sz="2000" b="0" i="0" u="none" strike="noStrike" kern="0" cap="none" spc="0" normalizeH="0" baseline="0" noProof="0" smtClean="0">
                <a:ln>
                  <a:noFill/>
                </a:ln>
                <a:solidFill>
                  <a:srgbClr val="0000FF"/>
                </a:solidFill>
                <a:effectLst/>
                <a:uLnTx/>
                <a:uFillTx/>
                <a:latin typeface="Arial"/>
              </a:rPr>
              <a:t> of an </a:t>
            </a:r>
            <a:r>
              <a:rPr kumimoji="0" lang="en-AU" sz="2000" b="0" i="1" u="none" strike="noStrike" kern="0" cap="none" spc="0" normalizeH="0" baseline="0" noProof="0" smtClean="0">
                <a:ln>
                  <a:noFill/>
                </a:ln>
                <a:solidFill>
                  <a:srgbClr val="FF0000"/>
                </a:solidFill>
                <a:effectLst/>
                <a:uLnTx/>
                <a:uFillTx/>
                <a:latin typeface="Arial"/>
              </a:rPr>
              <a:t>S-box</a:t>
            </a:r>
            <a:r>
              <a:rPr kumimoji="0" lang="en-AU" sz="2000" b="0" i="0" u="none" strike="noStrike" kern="0" cap="none" spc="0" normalizeH="0" baseline="0" noProof="0" smtClean="0">
                <a:ln>
                  <a:noFill/>
                </a:ln>
                <a:solidFill>
                  <a:srgbClr val="0000FF"/>
                </a:solidFill>
                <a:effectLst/>
                <a:uLnTx/>
                <a:uFillTx/>
                <a:latin typeface="Arial"/>
              </a:rPr>
              <a:t>, and the </a:t>
            </a:r>
            <a:r>
              <a:rPr kumimoji="0" lang="en-AU" sz="2000" b="0" i="1" u="none" strike="noStrike" kern="0" cap="none" spc="0" normalizeH="0" baseline="0" noProof="0" smtClean="0">
                <a:ln>
                  <a:noFill/>
                </a:ln>
                <a:solidFill>
                  <a:srgbClr val="FF0000"/>
                </a:solidFill>
                <a:effectLst/>
                <a:uLnTx/>
                <a:uFillTx/>
                <a:latin typeface="Arial"/>
              </a:rPr>
              <a:t>middle 4 bits pick out a column</a:t>
            </a:r>
            <a:r>
              <a:rPr kumimoji="0" lang="en-AU" sz="2000" b="0" i="0" u="none" strike="noStrike" kern="0" cap="none" spc="0" normalizeH="0" baseline="0" noProof="0" smtClean="0">
                <a:ln>
                  <a:noFill/>
                </a:ln>
                <a:solidFill>
                  <a:srgbClr val="0000FF"/>
                </a:solidFill>
                <a:effectLst/>
                <a:uLnTx/>
                <a:uFillTx/>
                <a:latin typeface="Arial"/>
              </a:rPr>
              <a:t>.</a:t>
            </a:r>
            <a:endParaRPr kumimoji="0" lang="en-AU" sz="2000" b="0" i="0" u="none" strike="noStrike" kern="0" cap="none" spc="0" normalizeH="0" baseline="0" noProof="0" dirty="0" smtClean="0">
              <a:ln>
                <a:noFill/>
              </a:ln>
              <a:solidFill>
                <a:srgbClr val="0000FF"/>
              </a:solidFill>
              <a:effectLst/>
              <a:uLnTx/>
              <a:uFillTx/>
              <a:latin typeface="Arial"/>
            </a:endParaRPr>
          </a:p>
        </p:txBody>
      </p:sp>
      <p:sp>
        <p:nvSpPr>
          <p:cNvPr id="7" name="Rectangle 5"/>
          <p:cNvSpPr txBox="1">
            <a:spLocks noChangeArrowheads="1"/>
          </p:cNvSpPr>
          <p:nvPr/>
        </p:nvSpPr>
        <p:spPr bwMode="auto">
          <a:xfrm>
            <a:off x="79375" y="203200"/>
            <a:ext cx="8964613" cy="41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0" cap="none" spc="0" normalizeH="0" baseline="0" noProof="0" dirty="0" smtClean="0">
                <a:ln>
                  <a:noFill/>
                </a:ln>
                <a:solidFill>
                  <a:srgbClr val="000000"/>
                </a:solidFill>
                <a:effectLst/>
                <a:uLnTx/>
                <a:uFillTx/>
                <a:latin typeface="Arial"/>
                <a:ea typeface="+mj-ea"/>
                <a:cs typeface="+mj-cs"/>
              </a:rPr>
              <a:t>Simplified DES (Relationship to DES)</a:t>
            </a:r>
          </a:p>
        </p:txBody>
      </p:sp>
    </p:spTree>
    <p:extLst>
      <p:ext uri="{BB962C8B-B14F-4D97-AF65-F5344CB8AC3E}">
        <p14:creationId xmlns="" xmlns:p14="http://schemas.microsoft.com/office/powerpoint/2010/main" val="21876616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684213" y="1268413"/>
            <a:ext cx="7858125"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har char="•"/>
              <a:defRPr sz="2400">
                <a:solidFill>
                  <a:srgbClr val="0000FF"/>
                </a:solidFill>
                <a:latin typeface="+mn-lt"/>
                <a:ea typeface="+mn-ea"/>
                <a:cs typeface="+mn-cs"/>
              </a:defRPr>
            </a:lvl1pPr>
            <a:lvl2pPr marL="855663" indent="-398463" algn="l" rtl="0" eaLnBrk="0" fontAlgn="base" hangingPunct="0">
              <a:spcBef>
                <a:spcPct val="50000"/>
              </a:spcBef>
              <a:spcAft>
                <a:spcPct val="0"/>
              </a:spcAft>
              <a:buFont typeface="Wingdings" pitchFamily="2" charset="2"/>
              <a:buChar char="§"/>
              <a:defRPr sz="2400">
                <a:solidFill>
                  <a:srgbClr val="0000FF"/>
                </a:solidFill>
                <a:latin typeface="+mn-lt"/>
              </a:defRPr>
            </a:lvl2pPr>
            <a:lvl3pPr marL="1379538" indent="-409575" algn="l" rtl="0" eaLnBrk="0" fontAlgn="base" hangingPunct="0">
              <a:spcBef>
                <a:spcPct val="50000"/>
              </a:spcBef>
              <a:spcAft>
                <a:spcPct val="0"/>
              </a:spcAft>
              <a:buFont typeface="Wingdings" pitchFamily="2" charset="2"/>
              <a:buChar char="w"/>
              <a:defRPr sz="2400">
                <a:solidFill>
                  <a:srgbClr val="0000FF"/>
                </a:solidFill>
                <a:latin typeface="+mn-lt"/>
              </a:defRPr>
            </a:lvl3pPr>
            <a:lvl4pPr marL="1822450" indent="-228600" algn="l" rtl="0" eaLnBrk="0" fontAlgn="base" hangingPunct="0">
              <a:spcBef>
                <a:spcPct val="20000"/>
              </a:spcBef>
              <a:spcAft>
                <a:spcPct val="0"/>
              </a:spcAft>
              <a:buChar char="–"/>
              <a:defRPr sz="2000">
                <a:solidFill>
                  <a:schemeClr val="tx1"/>
                </a:solidFill>
                <a:latin typeface="+mn-lt"/>
              </a:defRPr>
            </a:lvl4pPr>
            <a:lvl5pPr marL="2165350" indent="-228600" algn="l" rtl="0" eaLnBrk="0" fontAlgn="base" hangingPunct="0">
              <a:spcBef>
                <a:spcPct val="20000"/>
              </a:spcBef>
              <a:spcAft>
                <a:spcPct val="0"/>
              </a:spcAft>
              <a:buChar char="»"/>
              <a:defRPr sz="2000">
                <a:solidFill>
                  <a:schemeClr val="tx1"/>
                </a:solidFill>
                <a:latin typeface="+mn-lt"/>
              </a:defRPr>
            </a:lvl5pPr>
            <a:lvl6pPr marL="2622550" indent="-228600" algn="l" rtl="0" fontAlgn="base">
              <a:spcBef>
                <a:spcPct val="20000"/>
              </a:spcBef>
              <a:spcAft>
                <a:spcPct val="0"/>
              </a:spcAft>
              <a:buChar char="»"/>
              <a:defRPr sz="2000">
                <a:solidFill>
                  <a:schemeClr val="tx1"/>
                </a:solidFill>
                <a:latin typeface="+mn-lt"/>
              </a:defRPr>
            </a:lvl6pPr>
            <a:lvl7pPr marL="3079750" indent="-228600" algn="l" rtl="0" fontAlgn="base">
              <a:spcBef>
                <a:spcPct val="20000"/>
              </a:spcBef>
              <a:spcAft>
                <a:spcPct val="0"/>
              </a:spcAft>
              <a:buChar char="»"/>
              <a:defRPr sz="2000">
                <a:solidFill>
                  <a:schemeClr val="tx1"/>
                </a:solidFill>
                <a:latin typeface="+mn-lt"/>
              </a:defRPr>
            </a:lvl7pPr>
            <a:lvl8pPr marL="3536950" indent="-228600" algn="l" rtl="0" fontAlgn="base">
              <a:spcBef>
                <a:spcPct val="20000"/>
              </a:spcBef>
              <a:spcAft>
                <a:spcPct val="0"/>
              </a:spcAft>
              <a:buChar char="»"/>
              <a:defRPr sz="2000">
                <a:solidFill>
                  <a:schemeClr val="tx1"/>
                </a:solidFill>
                <a:latin typeface="+mn-lt"/>
              </a:defRPr>
            </a:lvl8pPr>
            <a:lvl9pPr marL="399415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US" sz="2400" b="0" i="0" u="none" strike="noStrike" kern="0" cap="none" spc="0" normalizeH="0" baseline="0" noProof="0" smtClean="0">
                <a:ln>
                  <a:noFill/>
                </a:ln>
                <a:solidFill>
                  <a:srgbClr val="0000FF"/>
                </a:solidFill>
                <a:effectLst/>
                <a:uLnTx/>
                <a:uFillTx/>
                <a:latin typeface="Arial"/>
                <a:ea typeface="+mn-ea"/>
                <a:cs typeface="+mn-cs"/>
              </a:rPr>
              <a:t>Most </a:t>
            </a:r>
            <a:r>
              <a:rPr kumimoji="0" lang="en-US" sz="2400" b="0" i="1" u="none" strike="noStrike" kern="0" cap="none" spc="0" normalizeH="0" baseline="0" noProof="0" smtClean="0">
                <a:ln>
                  <a:noFill/>
                </a:ln>
                <a:solidFill>
                  <a:srgbClr val="FF0000"/>
                </a:solidFill>
                <a:effectLst/>
                <a:uLnTx/>
                <a:uFillTx/>
                <a:latin typeface="Arial"/>
                <a:ea typeface="+mn-ea"/>
                <a:cs typeface="+mn-cs"/>
              </a:rPr>
              <a:t>symmetric block ciphers</a:t>
            </a:r>
            <a:r>
              <a:rPr kumimoji="0" lang="en-US" sz="2400" b="0" i="0" u="none" strike="noStrike" kern="0" cap="none" spc="0" normalizeH="0" baseline="0" noProof="0" smtClean="0">
                <a:ln>
                  <a:noFill/>
                </a:ln>
                <a:solidFill>
                  <a:srgbClr val="0000FF"/>
                </a:solidFill>
                <a:effectLst/>
                <a:uLnTx/>
                <a:uFillTx/>
                <a:latin typeface="Arial"/>
                <a:ea typeface="+mn-ea"/>
                <a:cs typeface="+mn-cs"/>
              </a:rPr>
              <a:t> are based on a </a:t>
            </a:r>
            <a:r>
              <a:rPr kumimoji="0" lang="en-US" sz="2400" b="0" i="1" u="none" strike="noStrike" kern="0" cap="none" spc="0" normalizeH="0" baseline="0" noProof="0" smtClean="0">
                <a:ln>
                  <a:noFill/>
                </a:ln>
                <a:solidFill>
                  <a:srgbClr val="FF0000"/>
                </a:solidFill>
                <a:effectLst/>
                <a:uLnTx/>
                <a:uFillTx/>
                <a:latin typeface="Arial"/>
                <a:ea typeface="+mn-ea"/>
                <a:cs typeface="+mn-cs"/>
              </a:rPr>
              <a:t>Feistel Cipher Structure</a:t>
            </a:r>
            <a:r>
              <a:rPr kumimoji="0" lang="en-US" sz="2400" b="0" i="1" u="none" strike="noStrike" kern="0" cap="none" spc="0" normalizeH="0" baseline="0" noProof="0" smtClean="0">
                <a:ln>
                  <a:noFill/>
                </a:ln>
                <a:solidFill>
                  <a:srgbClr val="0000FF"/>
                </a:solidFill>
                <a:effectLst/>
                <a:uLnTx/>
                <a:uFillTx/>
                <a:latin typeface="Arial"/>
                <a:ea typeface="+mn-ea"/>
                <a:cs typeface="+mn-cs"/>
              </a:rPr>
              <a:t>.</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US" sz="2400" b="0" i="0" u="none" strike="noStrike" kern="0" cap="none" spc="0" normalizeH="0" baseline="0" noProof="0" smtClean="0">
                <a:ln>
                  <a:noFill/>
                </a:ln>
                <a:solidFill>
                  <a:srgbClr val="0000FF"/>
                </a:solidFill>
                <a:effectLst/>
                <a:uLnTx/>
                <a:uFillTx/>
                <a:latin typeface="Arial"/>
                <a:ea typeface="+mn-ea"/>
                <a:cs typeface="+mn-cs"/>
              </a:rPr>
              <a:t>Needed since must be able to </a:t>
            </a:r>
            <a:r>
              <a:rPr kumimoji="0" lang="en-US" sz="2400" b="0" i="1" u="none" strike="noStrike" kern="0" cap="none" spc="0" normalizeH="0" baseline="0" noProof="0" smtClean="0">
                <a:ln>
                  <a:noFill/>
                </a:ln>
                <a:solidFill>
                  <a:srgbClr val="FF0000"/>
                </a:solidFill>
                <a:effectLst/>
                <a:uLnTx/>
                <a:uFillTx/>
                <a:latin typeface="Arial"/>
                <a:ea typeface="+mn-ea"/>
                <a:cs typeface="+mn-cs"/>
              </a:rPr>
              <a:t>decrypt ciphertext</a:t>
            </a:r>
            <a:r>
              <a:rPr kumimoji="0" lang="en-US" sz="2400" b="0" i="0" u="none" strike="noStrike" kern="0" cap="none" spc="0" normalizeH="0" baseline="0" noProof="0" smtClean="0">
                <a:ln>
                  <a:noFill/>
                </a:ln>
                <a:solidFill>
                  <a:srgbClr val="0000FF"/>
                </a:solidFill>
                <a:effectLst/>
                <a:uLnTx/>
                <a:uFillTx/>
                <a:latin typeface="Arial"/>
                <a:ea typeface="+mn-ea"/>
                <a:cs typeface="+mn-cs"/>
              </a:rPr>
              <a:t> to recover messages efficiently.</a:t>
            </a:r>
          </a:p>
          <a:p>
            <a:pPr marL="342900" marR="0" lvl="0" indent="-342900" algn="l" defTabSz="914400" rtl="0" eaLnBrk="1" fontAlgn="base" latinLnBrk="0" hangingPunct="1">
              <a:lnSpc>
                <a:spcPct val="100000"/>
              </a:lnSpc>
              <a:spcBef>
                <a:spcPct val="50000"/>
              </a:spcBef>
              <a:spcAft>
                <a:spcPct val="0"/>
              </a:spcAft>
              <a:buClr>
                <a:srgbClr val="0000FF"/>
              </a:buClr>
              <a:buSzPct val="150000"/>
              <a:buFontTx/>
              <a:buChar char="•"/>
              <a:tabLst/>
              <a:defRPr/>
            </a:pPr>
            <a:r>
              <a:rPr kumimoji="0" lang="en-AU" sz="2400" b="0" i="1" u="none" strike="noStrike" kern="0" cap="none" spc="0" normalizeH="0" baseline="0" noProof="0" smtClean="0">
                <a:ln>
                  <a:noFill/>
                </a:ln>
                <a:solidFill>
                  <a:srgbClr val="FF0000"/>
                </a:solidFill>
                <a:effectLst/>
                <a:uLnTx/>
                <a:uFillTx/>
                <a:latin typeface="Arial"/>
                <a:ea typeface="+mn-ea"/>
                <a:cs typeface="+mn-cs"/>
              </a:rPr>
              <a:t>Block ciphers</a:t>
            </a:r>
            <a:r>
              <a:rPr kumimoji="0" lang="en-AU" sz="2400" b="0" i="0" u="none" strike="noStrike" kern="0" cap="none" spc="0" normalizeH="0" baseline="0" noProof="0" smtClean="0">
                <a:ln>
                  <a:noFill/>
                </a:ln>
                <a:solidFill>
                  <a:srgbClr val="0000FF"/>
                </a:solidFill>
                <a:effectLst/>
                <a:uLnTx/>
                <a:uFillTx/>
                <a:latin typeface="Arial"/>
                <a:ea typeface="+mn-ea"/>
                <a:cs typeface="+mn-cs"/>
              </a:rPr>
              <a:t> look like an extremely </a:t>
            </a:r>
            <a:r>
              <a:rPr kumimoji="0" lang="en-AU" sz="2400" b="0" i="1" u="none" strike="noStrike" kern="0" cap="none" spc="0" normalizeH="0" baseline="0" noProof="0" smtClean="0">
                <a:ln>
                  <a:noFill/>
                </a:ln>
                <a:solidFill>
                  <a:srgbClr val="FF0000"/>
                </a:solidFill>
                <a:effectLst/>
                <a:uLnTx/>
                <a:uFillTx/>
                <a:latin typeface="Arial"/>
                <a:ea typeface="+mn-ea"/>
                <a:cs typeface="+mn-cs"/>
              </a:rPr>
              <a:t>large substitution</a:t>
            </a:r>
            <a:r>
              <a:rPr kumimoji="0" lang="en-AU" sz="2400" b="0" i="0" u="none" strike="noStrike" kern="0" cap="none" spc="0" normalizeH="0" baseline="0" noProof="0" smtClean="0">
                <a:ln>
                  <a:noFill/>
                </a:ln>
                <a:solidFill>
                  <a:srgbClr val="0000FF"/>
                </a:solidFill>
                <a:effectLst/>
                <a:uLnTx/>
                <a:uFillTx/>
                <a:latin typeface="Arial"/>
                <a:ea typeface="+mn-ea"/>
                <a:cs typeface="+mn-cs"/>
              </a:rPr>
              <a:t>. </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Would need table of </a:t>
            </a:r>
            <a:r>
              <a:rPr kumimoji="0" lang="en-AU" sz="2400" b="0" i="1" u="none" strike="noStrike" kern="0" cap="none" spc="0" normalizeH="0" baseline="0" noProof="0" smtClean="0">
                <a:ln>
                  <a:noFill/>
                </a:ln>
                <a:solidFill>
                  <a:srgbClr val="FF0000"/>
                </a:solidFill>
                <a:effectLst/>
                <a:uLnTx/>
                <a:uFillTx/>
                <a:latin typeface="Arial"/>
                <a:ea typeface="+mn-ea"/>
                <a:cs typeface="+mn-cs"/>
              </a:rPr>
              <a:t>2</a:t>
            </a:r>
            <a:r>
              <a:rPr kumimoji="0" lang="en-AU" sz="2400" b="0" i="1" u="none" strike="noStrike" kern="0" cap="none" spc="0" normalizeH="0" baseline="30000" noProof="0" smtClean="0">
                <a:ln>
                  <a:noFill/>
                </a:ln>
                <a:solidFill>
                  <a:srgbClr val="FF0000"/>
                </a:solidFill>
                <a:effectLst/>
                <a:uLnTx/>
                <a:uFillTx/>
                <a:latin typeface="Arial"/>
                <a:ea typeface="+mn-ea"/>
                <a:cs typeface="+mn-cs"/>
              </a:rPr>
              <a:t>64</a:t>
            </a:r>
            <a:r>
              <a:rPr kumimoji="0" lang="en-AU" sz="2400" b="0" i="1" u="none" strike="noStrike" kern="0" cap="none" spc="0" normalizeH="0" baseline="0" noProof="0" smtClean="0">
                <a:ln>
                  <a:noFill/>
                </a:ln>
                <a:solidFill>
                  <a:srgbClr val="FF0000"/>
                </a:solidFill>
                <a:effectLst/>
                <a:uLnTx/>
                <a:uFillTx/>
                <a:latin typeface="Arial"/>
                <a:ea typeface="+mn-ea"/>
                <a:cs typeface="+mn-cs"/>
              </a:rPr>
              <a:t> entries</a:t>
            </a:r>
            <a:r>
              <a:rPr kumimoji="0" lang="en-AU" sz="2400" b="0" i="0" u="none" strike="noStrike" kern="0" cap="none" spc="0" normalizeH="0" baseline="0" noProof="0" smtClean="0">
                <a:ln>
                  <a:noFill/>
                </a:ln>
                <a:solidFill>
                  <a:srgbClr val="0000FF"/>
                </a:solidFill>
                <a:effectLst/>
                <a:uLnTx/>
                <a:uFillTx/>
                <a:latin typeface="Arial"/>
                <a:ea typeface="+mn-ea"/>
                <a:cs typeface="+mn-cs"/>
              </a:rPr>
              <a:t> for a </a:t>
            </a:r>
            <a:r>
              <a:rPr kumimoji="0" lang="en-AU" sz="2400" b="0" i="1" u="none" strike="noStrike" kern="0" cap="none" spc="0" normalizeH="0" baseline="0" noProof="0" smtClean="0">
                <a:ln>
                  <a:noFill/>
                </a:ln>
                <a:solidFill>
                  <a:srgbClr val="FF0000"/>
                </a:solidFill>
                <a:effectLst/>
                <a:uLnTx/>
                <a:uFillTx/>
                <a:latin typeface="Arial"/>
                <a:ea typeface="+mn-ea"/>
                <a:cs typeface="+mn-cs"/>
              </a:rPr>
              <a:t>64-bit block</a:t>
            </a:r>
            <a:r>
              <a:rPr kumimoji="0" lang="en-AU" sz="2400" b="0" i="0" u="none" strike="noStrike" kern="0" cap="none" spc="0" normalizeH="0" baseline="0" noProof="0" smtClean="0">
                <a:ln>
                  <a:noFill/>
                </a:ln>
                <a:solidFill>
                  <a:srgbClr val="0000FF"/>
                </a:solidFill>
                <a:effectLst/>
                <a:uLnTx/>
                <a:uFillTx/>
                <a:latin typeface="Arial"/>
                <a:ea typeface="+mn-ea"/>
                <a:cs typeface="+mn-cs"/>
              </a:rPr>
              <a:t>. </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Instead create from smaller building blocks. </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Using idea of a product cipher. </a:t>
            </a:r>
            <a:endParaRPr kumimoji="0" lang="en-AU" sz="2400" b="0" i="0" u="none" strike="noStrike" kern="0" cap="none" spc="0" normalizeH="0" baseline="0" noProof="0" dirty="0" smtClean="0">
              <a:ln>
                <a:noFill/>
              </a:ln>
              <a:solidFill>
                <a:srgbClr val="0000FF"/>
              </a:solidFill>
              <a:effectLst/>
              <a:uLnTx/>
              <a:uFillTx/>
              <a:latin typeface="Arial"/>
              <a:ea typeface="+mn-ea"/>
              <a:cs typeface="+mn-cs"/>
            </a:endParaRPr>
          </a:p>
        </p:txBody>
      </p:sp>
      <p:sp>
        <p:nvSpPr>
          <p:cNvPr id="3" name="Rectangle 2"/>
          <p:cNvSpPr txBox="1">
            <a:spLocks noChangeArrowheads="1"/>
          </p:cNvSpPr>
          <p:nvPr/>
        </p:nvSpPr>
        <p:spPr bwMode="auto">
          <a:xfrm>
            <a:off x="457200" y="128588"/>
            <a:ext cx="8229600" cy="534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Arial"/>
                <a:ea typeface="+mj-ea"/>
                <a:cs typeface="+mj-cs"/>
              </a:rPr>
              <a:t>Block Cipher Principles</a:t>
            </a:r>
            <a:endParaRPr kumimoji="0" lang="en-AU" sz="2400" b="1" i="0" u="none" strike="noStrike" kern="0" cap="none" spc="0" normalizeH="0" baseline="0" noProof="0" dirty="0" smtClean="0">
              <a:ln>
                <a:noFill/>
              </a:ln>
              <a:solidFill>
                <a:srgbClr val="000000"/>
              </a:solidFill>
              <a:effectLst/>
              <a:uLnTx/>
              <a:uFillTx/>
              <a:latin typeface="Arial"/>
              <a:ea typeface="+mj-ea"/>
              <a:cs typeface="+mj-cs"/>
            </a:endParaRPr>
          </a:p>
        </p:txBody>
      </p:sp>
    </p:spTree>
    <p:extLst>
      <p:ext uri="{BB962C8B-B14F-4D97-AF65-F5344CB8AC3E}">
        <p14:creationId xmlns="" xmlns:p14="http://schemas.microsoft.com/office/powerpoint/2010/main" val="34881774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423863" y="1135063"/>
            <a:ext cx="8237537"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har char="•"/>
              <a:defRPr sz="2400">
                <a:solidFill>
                  <a:srgbClr val="0000FF"/>
                </a:solidFill>
                <a:latin typeface="+mn-lt"/>
                <a:ea typeface="+mn-ea"/>
                <a:cs typeface="+mn-cs"/>
              </a:defRPr>
            </a:lvl1pPr>
            <a:lvl2pPr marL="855663" indent="-398463" algn="l" rtl="0" eaLnBrk="0" fontAlgn="base" hangingPunct="0">
              <a:spcBef>
                <a:spcPct val="50000"/>
              </a:spcBef>
              <a:spcAft>
                <a:spcPct val="0"/>
              </a:spcAft>
              <a:buFont typeface="Wingdings" pitchFamily="2" charset="2"/>
              <a:buChar char="§"/>
              <a:defRPr sz="2400">
                <a:solidFill>
                  <a:srgbClr val="0000FF"/>
                </a:solidFill>
                <a:latin typeface="+mn-lt"/>
              </a:defRPr>
            </a:lvl2pPr>
            <a:lvl3pPr marL="1379538" indent="-409575" algn="l" rtl="0" eaLnBrk="0" fontAlgn="base" hangingPunct="0">
              <a:spcBef>
                <a:spcPct val="50000"/>
              </a:spcBef>
              <a:spcAft>
                <a:spcPct val="0"/>
              </a:spcAft>
              <a:buFont typeface="Wingdings" pitchFamily="2" charset="2"/>
              <a:buChar char="w"/>
              <a:defRPr sz="2400">
                <a:solidFill>
                  <a:srgbClr val="0000FF"/>
                </a:solidFill>
                <a:latin typeface="+mn-lt"/>
              </a:defRPr>
            </a:lvl3pPr>
            <a:lvl4pPr marL="1822450" indent="-228600" algn="l" rtl="0" eaLnBrk="0" fontAlgn="base" hangingPunct="0">
              <a:spcBef>
                <a:spcPct val="20000"/>
              </a:spcBef>
              <a:spcAft>
                <a:spcPct val="0"/>
              </a:spcAft>
              <a:buChar char="–"/>
              <a:defRPr sz="2000">
                <a:solidFill>
                  <a:schemeClr val="tx1"/>
                </a:solidFill>
                <a:latin typeface="+mn-lt"/>
              </a:defRPr>
            </a:lvl4pPr>
            <a:lvl5pPr marL="2165350" indent="-228600" algn="l" rtl="0" eaLnBrk="0" fontAlgn="base" hangingPunct="0">
              <a:spcBef>
                <a:spcPct val="20000"/>
              </a:spcBef>
              <a:spcAft>
                <a:spcPct val="0"/>
              </a:spcAft>
              <a:buChar char="»"/>
              <a:defRPr sz="2000">
                <a:solidFill>
                  <a:schemeClr val="tx1"/>
                </a:solidFill>
                <a:latin typeface="+mn-lt"/>
              </a:defRPr>
            </a:lvl5pPr>
            <a:lvl6pPr marL="2622550" indent="-228600" algn="l" rtl="0" fontAlgn="base">
              <a:spcBef>
                <a:spcPct val="20000"/>
              </a:spcBef>
              <a:spcAft>
                <a:spcPct val="0"/>
              </a:spcAft>
              <a:buChar char="»"/>
              <a:defRPr sz="2000">
                <a:solidFill>
                  <a:schemeClr val="tx1"/>
                </a:solidFill>
                <a:latin typeface="+mn-lt"/>
              </a:defRPr>
            </a:lvl6pPr>
            <a:lvl7pPr marL="3079750" indent="-228600" algn="l" rtl="0" fontAlgn="base">
              <a:spcBef>
                <a:spcPct val="20000"/>
              </a:spcBef>
              <a:spcAft>
                <a:spcPct val="0"/>
              </a:spcAft>
              <a:buChar char="»"/>
              <a:defRPr sz="2000">
                <a:solidFill>
                  <a:schemeClr val="tx1"/>
                </a:solidFill>
                <a:latin typeface="+mn-lt"/>
              </a:defRPr>
            </a:lvl7pPr>
            <a:lvl8pPr marL="3536950" indent="-228600" algn="l" rtl="0" fontAlgn="base">
              <a:spcBef>
                <a:spcPct val="20000"/>
              </a:spcBef>
              <a:spcAft>
                <a:spcPct val="0"/>
              </a:spcAft>
              <a:buChar char="»"/>
              <a:defRPr sz="2000">
                <a:solidFill>
                  <a:schemeClr val="tx1"/>
                </a:solidFill>
                <a:latin typeface="+mn-lt"/>
              </a:defRPr>
            </a:lvl8pPr>
            <a:lvl9pPr marL="399415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50000"/>
              </a:spcBef>
              <a:spcAft>
                <a:spcPct val="0"/>
              </a:spcAft>
              <a:buClr>
                <a:srgbClr val="0000FF"/>
              </a:buClr>
              <a:buSzPct val="150000"/>
              <a:buFontTx/>
              <a:buChar char="•"/>
              <a:tabLst/>
              <a:defRPr/>
            </a:pPr>
            <a:r>
              <a:rPr kumimoji="0" lang="en-US" sz="2400" b="0" i="0" u="none" strike="noStrike" kern="0" cap="none" spc="0" normalizeH="0" baseline="0" noProof="0" smtClean="0">
                <a:ln>
                  <a:noFill/>
                </a:ln>
                <a:solidFill>
                  <a:srgbClr val="0000FF"/>
                </a:solidFill>
                <a:effectLst/>
                <a:uLnTx/>
                <a:uFillTx/>
                <a:latin typeface="Arial"/>
                <a:ea typeface="+mn-ea"/>
                <a:cs typeface="+mn-cs"/>
              </a:rPr>
              <a:t>A </a:t>
            </a:r>
            <a:r>
              <a:rPr kumimoji="0" lang="en-US" sz="2400" b="0" i="1" u="none" strike="noStrike" kern="0" cap="none" spc="0" normalizeH="0" baseline="0" noProof="0" smtClean="0">
                <a:ln>
                  <a:noFill/>
                </a:ln>
                <a:solidFill>
                  <a:srgbClr val="FF0000"/>
                </a:solidFill>
                <a:effectLst/>
                <a:uLnTx/>
                <a:uFillTx/>
                <a:latin typeface="Arial"/>
                <a:ea typeface="+mn-ea"/>
                <a:cs typeface="+mn-cs"/>
              </a:rPr>
              <a:t>block cipher</a:t>
            </a:r>
            <a:r>
              <a:rPr kumimoji="0" lang="en-US" sz="2400" b="0" i="0" u="none" strike="noStrike" kern="0" cap="none" spc="0" normalizeH="0" baseline="0" noProof="0" smtClean="0">
                <a:ln>
                  <a:noFill/>
                </a:ln>
                <a:solidFill>
                  <a:srgbClr val="0000FF"/>
                </a:solidFill>
                <a:effectLst/>
                <a:uLnTx/>
                <a:uFillTx/>
                <a:latin typeface="Arial"/>
                <a:ea typeface="+mn-ea"/>
                <a:cs typeface="+mn-cs"/>
              </a:rPr>
              <a:t> operates on a </a:t>
            </a:r>
            <a:r>
              <a:rPr kumimoji="0" lang="en-US" sz="2400" b="0" i="1" u="none" strike="noStrike" kern="0" cap="none" spc="0" normalizeH="0" baseline="0" noProof="0" smtClean="0">
                <a:ln>
                  <a:noFill/>
                </a:ln>
                <a:solidFill>
                  <a:srgbClr val="FF0000"/>
                </a:solidFill>
                <a:effectLst/>
                <a:uLnTx/>
                <a:uFillTx/>
                <a:latin typeface="Arial"/>
                <a:ea typeface="+mn-ea"/>
                <a:cs typeface="+mn-cs"/>
              </a:rPr>
              <a:t>plaintext block of n bits</a:t>
            </a:r>
            <a:r>
              <a:rPr kumimoji="0" lang="en-US" sz="2400" b="0" i="0" u="none" strike="noStrike" kern="0" cap="none" spc="0" normalizeH="0" baseline="0" noProof="0" smtClean="0">
                <a:ln>
                  <a:noFill/>
                </a:ln>
                <a:solidFill>
                  <a:srgbClr val="0000FF"/>
                </a:solidFill>
                <a:effectLst/>
                <a:uLnTx/>
                <a:uFillTx/>
                <a:latin typeface="Arial"/>
                <a:ea typeface="+mn-ea"/>
                <a:cs typeface="+mn-cs"/>
              </a:rPr>
              <a:t> to produce a </a:t>
            </a:r>
            <a:r>
              <a:rPr kumimoji="0" lang="en-US" sz="2400" b="0" i="1" u="none" strike="noStrike" kern="0" cap="none" spc="0" normalizeH="0" baseline="0" noProof="0" smtClean="0">
                <a:ln>
                  <a:noFill/>
                </a:ln>
                <a:solidFill>
                  <a:srgbClr val="FF0000"/>
                </a:solidFill>
                <a:effectLst/>
                <a:uLnTx/>
                <a:uFillTx/>
                <a:latin typeface="Arial"/>
                <a:ea typeface="+mn-ea"/>
                <a:cs typeface="+mn-cs"/>
              </a:rPr>
              <a:t>ciphertext of n bits</a:t>
            </a:r>
            <a:r>
              <a:rPr kumimoji="0" lang="en-US" sz="2400" b="0" i="0" u="none" strike="noStrike" kern="0" cap="none" spc="0" normalizeH="0" baseline="0" noProof="0" smtClean="0">
                <a:ln>
                  <a:noFill/>
                </a:ln>
                <a:solidFill>
                  <a:srgbClr val="0000FF"/>
                </a:solidFill>
                <a:effectLst/>
                <a:uLnTx/>
                <a:uFillTx/>
                <a:latin typeface="Arial"/>
                <a:ea typeface="+mn-ea"/>
                <a:cs typeface="+mn-cs"/>
              </a:rPr>
              <a:t>.</a:t>
            </a:r>
          </a:p>
          <a:p>
            <a:pPr marL="342900" marR="0" lvl="0" indent="-342900" algn="l" defTabSz="914400" rtl="0" eaLnBrk="1" fontAlgn="base" latinLnBrk="0" hangingPunct="1">
              <a:lnSpc>
                <a:spcPct val="100000"/>
              </a:lnSpc>
              <a:spcBef>
                <a:spcPct val="50000"/>
              </a:spcBef>
              <a:spcAft>
                <a:spcPct val="0"/>
              </a:spcAft>
              <a:buClr>
                <a:srgbClr val="0000FF"/>
              </a:buClr>
              <a:buSzPct val="150000"/>
              <a:buFontTx/>
              <a:buChar char="•"/>
              <a:tabLst/>
              <a:defRPr/>
            </a:pPr>
            <a:r>
              <a:rPr kumimoji="0" lang="en-US" sz="2400" b="0" i="0" u="none" strike="noStrike" kern="0" cap="none" spc="0" normalizeH="0" baseline="0" noProof="0" smtClean="0">
                <a:ln>
                  <a:noFill/>
                </a:ln>
                <a:solidFill>
                  <a:srgbClr val="0000FF"/>
                </a:solidFill>
                <a:effectLst/>
                <a:uLnTx/>
                <a:uFillTx/>
                <a:latin typeface="Arial"/>
                <a:ea typeface="+mn-ea"/>
                <a:cs typeface="+mn-cs"/>
              </a:rPr>
              <a:t>There are </a:t>
            </a:r>
            <a:r>
              <a:rPr kumimoji="0" lang="en-US" sz="2400" b="0" i="1" u="none" strike="noStrike" kern="0" cap="none" spc="0" normalizeH="0" baseline="0" noProof="0" smtClean="0">
                <a:ln>
                  <a:noFill/>
                </a:ln>
                <a:solidFill>
                  <a:srgbClr val="FF0000"/>
                </a:solidFill>
                <a:effectLst/>
                <a:uLnTx/>
                <a:uFillTx/>
                <a:latin typeface="Arial"/>
                <a:ea typeface="+mn-ea"/>
                <a:cs typeface="+mn-cs"/>
              </a:rPr>
              <a:t>2</a:t>
            </a:r>
            <a:r>
              <a:rPr kumimoji="0" lang="en-US" sz="2400" b="0" i="1" u="none" strike="noStrike" kern="0" cap="none" spc="0" normalizeH="0" baseline="30000" noProof="0" smtClean="0">
                <a:ln>
                  <a:noFill/>
                </a:ln>
                <a:solidFill>
                  <a:srgbClr val="FF0000"/>
                </a:solidFill>
                <a:effectLst/>
                <a:uLnTx/>
                <a:uFillTx/>
                <a:latin typeface="Arial"/>
                <a:ea typeface="+mn-ea"/>
                <a:cs typeface="+mn-cs"/>
              </a:rPr>
              <a:t>n</a:t>
            </a:r>
            <a:r>
              <a:rPr kumimoji="0" lang="en-US" sz="2400" b="0" i="1" u="none" strike="noStrike" kern="0" cap="none" spc="0" normalizeH="0" baseline="0" noProof="0" smtClean="0">
                <a:ln>
                  <a:noFill/>
                </a:ln>
                <a:solidFill>
                  <a:srgbClr val="FF0000"/>
                </a:solidFill>
                <a:effectLst/>
                <a:uLnTx/>
                <a:uFillTx/>
                <a:latin typeface="Arial"/>
                <a:ea typeface="+mn-ea"/>
                <a:cs typeface="+mn-cs"/>
              </a:rPr>
              <a:t> </a:t>
            </a:r>
            <a:r>
              <a:rPr kumimoji="0" lang="en-US" sz="2400" b="0" i="0" u="none" strike="noStrike" kern="0" cap="none" spc="0" normalizeH="0" baseline="0" noProof="0" smtClean="0">
                <a:ln>
                  <a:noFill/>
                </a:ln>
                <a:solidFill>
                  <a:srgbClr val="0000FF"/>
                </a:solidFill>
                <a:effectLst/>
                <a:uLnTx/>
                <a:uFillTx/>
                <a:latin typeface="Arial"/>
                <a:ea typeface="+mn-ea"/>
                <a:cs typeface="+mn-cs"/>
              </a:rPr>
              <a:t>possible </a:t>
            </a:r>
            <a:r>
              <a:rPr kumimoji="0" lang="en-US" sz="2400" b="0" i="1" u="none" strike="noStrike" kern="0" cap="none" spc="0" normalizeH="0" baseline="0" noProof="0" smtClean="0">
                <a:ln>
                  <a:noFill/>
                </a:ln>
                <a:solidFill>
                  <a:srgbClr val="FF0000"/>
                </a:solidFill>
                <a:effectLst/>
                <a:uLnTx/>
                <a:uFillTx/>
                <a:latin typeface="Arial"/>
                <a:ea typeface="+mn-ea"/>
                <a:cs typeface="+mn-cs"/>
              </a:rPr>
              <a:t>different plaintext blocks</a:t>
            </a:r>
            <a:r>
              <a:rPr kumimoji="0" lang="en-US" sz="2400" b="0" i="0" u="none" strike="noStrike" kern="0" cap="none" spc="0" normalizeH="0" baseline="0" noProof="0" smtClean="0">
                <a:ln>
                  <a:noFill/>
                </a:ln>
                <a:solidFill>
                  <a:srgbClr val="0000FF"/>
                </a:solidFill>
                <a:effectLst/>
                <a:uLnTx/>
                <a:uFillTx/>
                <a:latin typeface="Arial"/>
                <a:ea typeface="+mn-ea"/>
                <a:cs typeface="+mn-cs"/>
              </a:rPr>
              <a:t>, and, for the </a:t>
            </a:r>
            <a:r>
              <a:rPr kumimoji="0" lang="en-US" sz="2400" b="0" i="1" u="none" strike="noStrike" kern="0" cap="none" spc="0" normalizeH="0" baseline="0" noProof="0" smtClean="0">
                <a:ln>
                  <a:noFill/>
                </a:ln>
                <a:solidFill>
                  <a:srgbClr val="FF0000"/>
                </a:solidFill>
                <a:effectLst/>
                <a:uLnTx/>
                <a:uFillTx/>
                <a:latin typeface="Arial"/>
                <a:ea typeface="+mn-ea"/>
                <a:cs typeface="+mn-cs"/>
              </a:rPr>
              <a:t>encryption to be reversible</a:t>
            </a:r>
            <a:r>
              <a:rPr kumimoji="0" lang="en-US" sz="2400" b="0" i="0" u="none" strike="noStrike" kern="0" cap="none" spc="0" normalizeH="0" baseline="0" noProof="0" smtClean="0">
                <a:ln>
                  <a:noFill/>
                </a:ln>
                <a:solidFill>
                  <a:srgbClr val="0000FF"/>
                </a:solidFill>
                <a:effectLst/>
                <a:uLnTx/>
                <a:uFillTx/>
                <a:latin typeface="Arial"/>
                <a:ea typeface="+mn-ea"/>
                <a:cs typeface="+mn-cs"/>
              </a:rPr>
              <a:t> (i.e., for </a:t>
            </a:r>
            <a:r>
              <a:rPr kumimoji="0" lang="en-US" sz="2400" b="0" i="1" u="none" strike="noStrike" kern="0" cap="none" spc="0" normalizeH="0" baseline="0" noProof="0" smtClean="0">
                <a:ln>
                  <a:noFill/>
                </a:ln>
                <a:solidFill>
                  <a:srgbClr val="FF0000"/>
                </a:solidFill>
                <a:effectLst/>
                <a:uLnTx/>
                <a:uFillTx/>
                <a:latin typeface="Arial"/>
                <a:ea typeface="+mn-ea"/>
                <a:cs typeface="+mn-cs"/>
              </a:rPr>
              <a:t>decryption to be possible</a:t>
            </a:r>
            <a:r>
              <a:rPr kumimoji="0" lang="en-US" sz="2400" b="0" i="0" u="none" strike="noStrike" kern="0" cap="none" spc="0" normalizeH="0" baseline="0" noProof="0" smtClean="0">
                <a:ln>
                  <a:noFill/>
                </a:ln>
                <a:solidFill>
                  <a:srgbClr val="0000FF"/>
                </a:solidFill>
                <a:effectLst/>
                <a:uLnTx/>
                <a:uFillTx/>
                <a:latin typeface="Arial"/>
                <a:ea typeface="+mn-ea"/>
                <a:cs typeface="+mn-cs"/>
              </a:rPr>
              <a:t>), each </a:t>
            </a:r>
            <a:r>
              <a:rPr kumimoji="0" lang="en-US" sz="2400" b="0" i="1" u="none" strike="noStrike" kern="0" cap="none" spc="0" normalizeH="0" baseline="0" noProof="0" smtClean="0">
                <a:ln>
                  <a:noFill/>
                </a:ln>
                <a:solidFill>
                  <a:srgbClr val="FF0000"/>
                </a:solidFill>
                <a:effectLst/>
                <a:uLnTx/>
                <a:uFillTx/>
                <a:latin typeface="Arial"/>
                <a:ea typeface="+mn-ea"/>
                <a:cs typeface="+mn-cs"/>
              </a:rPr>
              <a:t>plaintext</a:t>
            </a:r>
            <a:r>
              <a:rPr kumimoji="0" lang="en-US" sz="2400" b="0" i="0" u="none" strike="noStrike" kern="0" cap="none" spc="0" normalizeH="0" baseline="0" noProof="0" smtClean="0">
                <a:ln>
                  <a:noFill/>
                </a:ln>
                <a:solidFill>
                  <a:srgbClr val="0000FF"/>
                </a:solidFill>
                <a:effectLst/>
                <a:uLnTx/>
                <a:uFillTx/>
                <a:latin typeface="Arial"/>
                <a:ea typeface="+mn-ea"/>
                <a:cs typeface="+mn-cs"/>
              </a:rPr>
              <a:t> must produce a </a:t>
            </a:r>
            <a:r>
              <a:rPr kumimoji="0" lang="en-US" sz="2400" b="0" i="1" u="none" strike="noStrike" kern="0" cap="none" spc="0" normalizeH="0" baseline="0" noProof="0" smtClean="0">
                <a:ln>
                  <a:noFill/>
                </a:ln>
                <a:solidFill>
                  <a:srgbClr val="FF0000"/>
                </a:solidFill>
                <a:effectLst/>
                <a:uLnTx/>
                <a:uFillTx/>
                <a:latin typeface="Arial"/>
                <a:ea typeface="+mn-ea"/>
                <a:cs typeface="+mn-cs"/>
              </a:rPr>
              <a:t>unique ciphertext block</a:t>
            </a:r>
            <a:r>
              <a:rPr kumimoji="0" lang="en-US" sz="2400" b="0" i="0" u="none" strike="noStrike" kern="0" cap="none" spc="0" normalizeH="0" baseline="0" noProof="0" smtClean="0">
                <a:ln>
                  <a:noFill/>
                </a:ln>
                <a:solidFill>
                  <a:srgbClr val="0000FF"/>
                </a:solidFill>
                <a:effectLst/>
                <a:uLnTx/>
                <a:uFillTx/>
                <a:latin typeface="Arial"/>
                <a:ea typeface="+mn-ea"/>
                <a:cs typeface="+mn-cs"/>
              </a:rPr>
              <a:t> (</a:t>
            </a:r>
            <a:r>
              <a:rPr kumimoji="0" lang="en-US" sz="2400" b="0" i="1" u="none" strike="noStrike" kern="0" cap="none" spc="0" normalizeH="0" baseline="0" noProof="0" smtClean="0">
                <a:ln>
                  <a:noFill/>
                </a:ln>
                <a:solidFill>
                  <a:srgbClr val="FF0000"/>
                </a:solidFill>
                <a:effectLst/>
                <a:uLnTx/>
                <a:uFillTx/>
                <a:latin typeface="Arial"/>
                <a:ea typeface="+mn-ea"/>
                <a:cs typeface="+mn-cs"/>
              </a:rPr>
              <a:t>reversible</a:t>
            </a:r>
            <a:r>
              <a:rPr kumimoji="0" lang="en-US" sz="2400" b="0" i="0" u="none" strike="noStrike" kern="0" cap="none" spc="0" normalizeH="0" baseline="0" noProof="0" smtClean="0">
                <a:ln>
                  <a:noFill/>
                </a:ln>
                <a:solidFill>
                  <a:srgbClr val="0000FF"/>
                </a:solidFill>
                <a:effectLst/>
                <a:uLnTx/>
                <a:uFillTx/>
                <a:latin typeface="Arial"/>
                <a:ea typeface="+mn-ea"/>
                <a:cs typeface="+mn-cs"/>
              </a:rPr>
              <a:t> or </a:t>
            </a:r>
            <a:r>
              <a:rPr kumimoji="0" lang="en-US" sz="2400" b="0" i="1" u="none" strike="noStrike" kern="0" cap="none" spc="0" normalizeH="0" baseline="0" noProof="0" smtClean="0">
                <a:ln>
                  <a:noFill/>
                </a:ln>
                <a:solidFill>
                  <a:srgbClr val="FF0000"/>
                </a:solidFill>
                <a:effectLst/>
                <a:uLnTx/>
                <a:uFillTx/>
                <a:latin typeface="Arial"/>
                <a:ea typeface="+mn-ea"/>
                <a:cs typeface="+mn-cs"/>
              </a:rPr>
              <a:t>nonsingular</a:t>
            </a:r>
            <a:r>
              <a:rPr kumimoji="0" lang="en-US" sz="2400" b="0" i="0" u="none" strike="noStrike" kern="0" cap="none" spc="0" normalizeH="0" baseline="0" noProof="0" smtClean="0">
                <a:ln>
                  <a:noFill/>
                </a:ln>
                <a:solidFill>
                  <a:srgbClr val="0000FF"/>
                </a:solidFill>
                <a:effectLst/>
                <a:uLnTx/>
                <a:uFillTx/>
                <a:latin typeface="Arial"/>
                <a:ea typeface="+mn-ea"/>
                <a:cs typeface="+mn-cs"/>
              </a:rPr>
              <a:t> </a:t>
            </a:r>
            <a:r>
              <a:rPr kumimoji="0" lang="en-US" sz="2400" b="0" i="1" u="none" strike="noStrike" kern="0" cap="none" spc="0" normalizeH="0" baseline="0" noProof="0" smtClean="0">
                <a:ln>
                  <a:noFill/>
                </a:ln>
                <a:solidFill>
                  <a:srgbClr val="FF0000"/>
                </a:solidFill>
                <a:effectLst/>
                <a:uLnTx/>
                <a:uFillTx/>
                <a:latin typeface="Arial"/>
                <a:ea typeface="+mn-ea"/>
                <a:cs typeface="+mn-cs"/>
              </a:rPr>
              <a:t>transformation</a:t>
            </a:r>
            <a:r>
              <a:rPr kumimoji="0" lang="en-US" sz="2400" b="0" i="0" u="none" strike="noStrike" kern="0" cap="none" spc="0" normalizeH="0" baseline="0" noProof="0" smtClean="0">
                <a:ln>
                  <a:noFill/>
                </a:ln>
                <a:solidFill>
                  <a:srgbClr val="0000FF"/>
                </a:solidFill>
                <a:effectLst/>
                <a:uLnTx/>
                <a:uFillTx/>
                <a:latin typeface="Arial"/>
                <a:ea typeface="+mn-ea"/>
                <a:cs typeface="+mn-cs"/>
              </a:rPr>
              <a:t>, also called </a:t>
            </a:r>
            <a:r>
              <a:rPr kumimoji="0" lang="en-US" sz="2400" b="0" i="1" u="none" strike="noStrike" kern="0" cap="none" spc="0" normalizeH="0" baseline="0" noProof="0" smtClean="0">
                <a:ln>
                  <a:noFill/>
                </a:ln>
                <a:solidFill>
                  <a:srgbClr val="FF0000"/>
                </a:solidFill>
                <a:effectLst/>
                <a:uLnTx/>
                <a:uFillTx/>
                <a:latin typeface="Arial"/>
                <a:ea typeface="+mn-ea"/>
                <a:cs typeface="+mn-cs"/>
              </a:rPr>
              <a:t>reversible</a:t>
            </a:r>
            <a:r>
              <a:rPr kumimoji="0" lang="en-US" sz="2400" b="0" i="0" u="none" strike="noStrike" kern="0" cap="none" spc="0" normalizeH="0" baseline="0" noProof="0" smtClean="0">
                <a:ln>
                  <a:noFill/>
                </a:ln>
                <a:solidFill>
                  <a:srgbClr val="0000FF"/>
                </a:solidFill>
                <a:effectLst/>
                <a:uLnTx/>
                <a:uFillTx/>
                <a:latin typeface="Arial"/>
                <a:ea typeface="+mn-ea"/>
                <a:cs typeface="+mn-cs"/>
              </a:rPr>
              <a:t> or </a:t>
            </a:r>
            <a:r>
              <a:rPr kumimoji="0" lang="en-US" sz="2400" b="0" i="1" u="none" strike="noStrike" kern="0" cap="none" spc="0" normalizeH="0" baseline="0" noProof="0" smtClean="0">
                <a:ln>
                  <a:noFill/>
                </a:ln>
                <a:solidFill>
                  <a:srgbClr val="FF0000"/>
                </a:solidFill>
                <a:effectLst/>
                <a:uLnTx/>
                <a:uFillTx/>
                <a:latin typeface="Arial"/>
                <a:ea typeface="+mn-ea"/>
                <a:cs typeface="+mn-cs"/>
              </a:rPr>
              <a:t>nonsingular mapping</a:t>
            </a:r>
            <a:r>
              <a:rPr kumimoji="0" lang="en-US" sz="2400" b="0" i="0" u="none" strike="noStrike" kern="0" cap="none" spc="0" normalizeH="0" baseline="0" noProof="0" smtClean="0">
                <a:ln>
                  <a:noFill/>
                </a:ln>
                <a:solidFill>
                  <a:srgbClr val="0000FF"/>
                </a:solidFill>
                <a:effectLst/>
                <a:uLnTx/>
                <a:uFillTx/>
                <a:latin typeface="Arial"/>
                <a:ea typeface="+mn-ea"/>
                <a:cs typeface="+mn-cs"/>
              </a:rPr>
              <a:t>).</a:t>
            </a:r>
          </a:p>
          <a:p>
            <a:pPr marL="342900" marR="0" lvl="0" indent="-342900" algn="l" defTabSz="914400" rtl="0" eaLnBrk="1" fontAlgn="base" latinLnBrk="0" hangingPunct="1">
              <a:lnSpc>
                <a:spcPct val="100000"/>
              </a:lnSpc>
              <a:spcBef>
                <a:spcPct val="50000"/>
              </a:spcBef>
              <a:spcAft>
                <a:spcPct val="0"/>
              </a:spcAft>
              <a:buClr>
                <a:srgbClr val="0000FF"/>
              </a:buClr>
              <a:buSzPct val="150000"/>
              <a:buFontTx/>
              <a:buChar char="•"/>
              <a:tabLst/>
              <a:defRPr/>
            </a:pPr>
            <a:r>
              <a:rPr kumimoji="0" lang="en-US" sz="2400" b="0" i="0" u="none" strike="noStrike" kern="0" cap="none" spc="0" normalizeH="0" baseline="0" noProof="0" smtClean="0">
                <a:ln>
                  <a:noFill/>
                </a:ln>
                <a:solidFill>
                  <a:srgbClr val="0000FF"/>
                </a:solidFill>
                <a:effectLst/>
                <a:uLnTx/>
                <a:uFillTx/>
                <a:latin typeface="Arial"/>
                <a:ea typeface="+mn-ea"/>
                <a:cs typeface="+mn-cs"/>
              </a:rPr>
              <a:t>For </a:t>
            </a:r>
            <a:r>
              <a:rPr kumimoji="0" lang="en-US" sz="2400" b="0" i="1" u="none" strike="noStrike" kern="0" cap="none" spc="0" normalizeH="0" baseline="0" noProof="0" smtClean="0">
                <a:ln>
                  <a:noFill/>
                </a:ln>
                <a:solidFill>
                  <a:srgbClr val="FF0000"/>
                </a:solidFill>
                <a:effectLst/>
                <a:uLnTx/>
                <a:uFillTx/>
                <a:latin typeface="Arial"/>
                <a:ea typeface="+mn-ea"/>
                <a:cs typeface="+mn-cs"/>
              </a:rPr>
              <a:t>reversible mapping</a:t>
            </a:r>
            <a:r>
              <a:rPr kumimoji="0" lang="en-US" sz="2400" b="0" i="0" u="none" strike="noStrike" kern="0" cap="none" spc="0" normalizeH="0" baseline="0" noProof="0" smtClean="0">
                <a:ln>
                  <a:noFill/>
                </a:ln>
                <a:solidFill>
                  <a:srgbClr val="0000FF"/>
                </a:solidFill>
                <a:effectLst/>
                <a:uLnTx/>
                <a:uFillTx/>
                <a:latin typeface="Arial"/>
                <a:ea typeface="+mn-ea"/>
                <a:cs typeface="+mn-cs"/>
              </a:rPr>
              <a:t> of </a:t>
            </a:r>
            <a:r>
              <a:rPr kumimoji="0" lang="en-US" sz="2400" b="0" i="1" u="none" strike="noStrike" kern="0" cap="none" spc="0" normalizeH="0" baseline="0" noProof="0" smtClean="0">
                <a:ln>
                  <a:noFill/>
                </a:ln>
                <a:solidFill>
                  <a:srgbClr val="FF0000"/>
                </a:solidFill>
                <a:effectLst/>
                <a:uLnTx/>
                <a:uFillTx/>
                <a:latin typeface="Arial"/>
                <a:ea typeface="+mn-ea"/>
                <a:cs typeface="+mn-cs"/>
              </a:rPr>
              <a:t>n bits block</a:t>
            </a:r>
            <a:r>
              <a:rPr kumimoji="0" lang="en-US" sz="2400" b="0" i="0" u="none" strike="noStrike" kern="0" cap="none" spc="0" normalizeH="0" baseline="0" noProof="0" smtClean="0">
                <a:ln>
                  <a:noFill/>
                </a:ln>
                <a:solidFill>
                  <a:srgbClr val="0000FF"/>
                </a:solidFill>
                <a:effectLst/>
                <a:uLnTx/>
                <a:uFillTx/>
                <a:latin typeface="Arial"/>
                <a:ea typeface="+mn-ea"/>
                <a:cs typeface="+mn-cs"/>
              </a:rPr>
              <a:t>, the </a:t>
            </a:r>
            <a:r>
              <a:rPr kumimoji="0" lang="en-US" sz="2400" b="0" i="1" u="none" strike="noStrike" kern="0" cap="none" spc="0" normalizeH="0" baseline="0" noProof="0" smtClean="0">
                <a:ln>
                  <a:noFill/>
                </a:ln>
                <a:solidFill>
                  <a:srgbClr val="FF0000"/>
                </a:solidFill>
                <a:effectLst/>
                <a:uLnTx/>
                <a:uFillTx/>
                <a:latin typeface="Arial"/>
                <a:ea typeface="+mn-ea"/>
                <a:cs typeface="+mn-cs"/>
              </a:rPr>
              <a:t>number of different transformation</a:t>
            </a:r>
            <a:r>
              <a:rPr kumimoji="0" lang="en-US" sz="2400" b="0" i="0" u="none" strike="noStrike" kern="0" cap="none" spc="0" normalizeH="0" baseline="0" noProof="0" smtClean="0">
                <a:ln>
                  <a:noFill/>
                </a:ln>
                <a:solidFill>
                  <a:srgbClr val="0000FF"/>
                </a:solidFill>
                <a:effectLst/>
                <a:uLnTx/>
                <a:uFillTx/>
                <a:latin typeface="Arial"/>
                <a:ea typeface="+mn-ea"/>
                <a:cs typeface="+mn-cs"/>
              </a:rPr>
              <a:t> is limited to </a:t>
            </a:r>
            <a:r>
              <a:rPr kumimoji="0" lang="en-US" sz="2400" b="0" i="1" u="none" strike="noStrike" kern="0" cap="none" spc="0" normalizeH="0" baseline="0" noProof="0" smtClean="0">
                <a:ln>
                  <a:noFill/>
                </a:ln>
                <a:solidFill>
                  <a:srgbClr val="FF0000"/>
                </a:solidFill>
                <a:effectLst/>
                <a:uLnTx/>
                <a:uFillTx/>
                <a:latin typeface="Arial"/>
                <a:ea typeface="+mn-ea"/>
                <a:cs typeface="+mn-cs"/>
              </a:rPr>
              <a:t>2</a:t>
            </a:r>
            <a:r>
              <a:rPr kumimoji="0" lang="en-US" sz="2400" b="0" i="1" u="none" strike="noStrike" kern="0" cap="none" spc="0" normalizeH="0" baseline="30000" noProof="0" smtClean="0">
                <a:ln>
                  <a:noFill/>
                </a:ln>
                <a:solidFill>
                  <a:srgbClr val="FF0000"/>
                </a:solidFill>
                <a:effectLst/>
                <a:uLnTx/>
                <a:uFillTx/>
                <a:latin typeface="Arial"/>
                <a:ea typeface="+mn-ea"/>
                <a:cs typeface="+mn-cs"/>
              </a:rPr>
              <a:t>n</a:t>
            </a:r>
            <a:r>
              <a:rPr kumimoji="0" lang="en-US" sz="2400" b="0" i="1" u="none" strike="noStrike" kern="0" cap="none" spc="0" normalizeH="0" baseline="0" noProof="0" smtClean="0">
                <a:ln>
                  <a:noFill/>
                </a:ln>
                <a:solidFill>
                  <a:srgbClr val="FF0000"/>
                </a:solidFill>
                <a:effectLst/>
                <a:uLnTx/>
                <a:uFillTx/>
                <a:latin typeface="Arial"/>
                <a:ea typeface="+mn-ea"/>
                <a:cs typeface="+mn-cs"/>
              </a:rPr>
              <a:t>!</a:t>
            </a:r>
            <a:r>
              <a:rPr kumimoji="0" lang="en-US" sz="2400" b="0" i="0" u="none" strike="noStrike" kern="0" cap="none" spc="0" normalizeH="0" baseline="0" noProof="0" smtClean="0">
                <a:ln>
                  <a:noFill/>
                </a:ln>
                <a:solidFill>
                  <a:srgbClr val="0000FF"/>
                </a:solidFill>
                <a:effectLst/>
                <a:uLnTx/>
                <a:uFillTx/>
                <a:latin typeface="Arial"/>
                <a:ea typeface="+mn-ea"/>
                <a:cs typeface="+mn-cs"/>
              </a:rPr>
              <a:t>. </a:t>
            </a:r>
            <a:endParaRPr kumimoji="0" lang="en-AU" sz="2400" b="0" i="0" u="none" strike="noStrike" kern="0" cap="none" spc="0" normalizeH="0" baseline="0" noProof="0" dirty="0" smtClean="0">
              <a:ln>
                <a:noFill/>
              </a:ln>
              <a:solidFill>
                <a:srgbClr val="0000FF"/>
              </a:solidFill>
              <a:effectLst/>
              <a:uLnTx/>
              <a:uFillTx/>
              <a:latin typeface="Arial"/>
              <a:ea typeface="+mn-ea"/>
              <a:cs typeface="+mn-cs"/>
            </a:endParaRPr>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86968" y="304800"/>
            <a:ext cx="8229600" cy="646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703273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71600" y="1447800"/>
            <a:ext cx="6464300" cy="4976813"/>
          </a:xfrm>
          <a:prstGeom prst="rect">
            <a:avLst/>
          </a:prstGeom>
          <a:noFill/>
          <a:ln>
            <a:noFill/>
          </a:ln>
          <a:extLst>
            <a:ext uri="{909E8E84-426E-40DD-AFC4-6F175D3DCCD1}">
              <a14:hiddenFill xmlns="" xmlns:a14="http://schemas.microsoft.com/office/drawing/2010/main">
                <a:solidFill>
                  <a:srgbClr val="FFFFFF">
                    <a:alpha val="70000"/>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7" charset="-128"/>
                <a:cs typeface="ＭＳ Ｐゴシック" pitchFamily="-107"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a:lstStyle>
          <a:p>
            <a:pPr eaLnBrk="1" hangingPunct="1"/>
            <a:r>
              <a:rPr lang="en-US" smtClean="0">
                <a:ea typeface="ＭＳ Ｐゴシック" pitchFamily="34" charset="-128"/>
              </a:rPr>
              <a:t>Ideal Block Cipher</a:t>
            </a:r>
            <a:endParaRPr lang="en-AU" dirty="0" smtClean="0">
              <a:ea typeface="ＭＳ Ｐゴシック" pitchFamily="34" charset="-128"/>
            </a:endParaRPr>
          </a:p>
        </p:txBody>
      </p:sp>
    </p:spTree>
    <p:extLst>
      <p:ext uri="{BB962C8B-B14F-4D97-AF65-F5344CB8AC3E}">
        <p14:creationId xmlns="" xmlns:p14="http://schemas.microsoft.com/office/powerpoint/2010/main" val="969882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52600" y="1066800"/>
            <a:ext cx="5516563" cy="5648325"/>
          </a:xfrm>
          <a:prstGeom prst="rect">
            <a:avLst/>
          </a:prstGeom>
          <a:noFill/>
          <a:ln>
            <a:noFill/>
          </a:ln>
          <a:extLst>
            <a:ext uri="{909E8E84-426E-40DD-AFC4-6F175D3DCCD1}">
              <a14:hiddenFill xmlns="" xmlns:a14="http://schemas.microsoft.com/office/drawing/2010/main">
                <a:solidFill>
                  <a:srgbClr val="FFFFFF">
                    <a:alpha val="70000"/>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457200" y="277813"/>
            <a:ext cx="8229600" cy="1139825"/>
          </a:xfrm>
          <a:prstGeom prst="rect">
            <a:avLst/>
          </a:prstGeom>
        </p:spPr>
        <p:txBody>
          <a:bodyPr/>
          <a:lst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en-US" sz="3600" dirty="0" smtClean="0">
                <a:ea typeface="ＭＳ Ｐゴシック" pitchFamily="34" charset="-128"/>
              </a:rPr>
              <a:t>Block </a:t>
            </a:r>
            <a:r>
              <a:rPr lang="en-US" sz="3600" dirty="0" err="1" smtClean="0">
                <a:ea typeface="ＭＳ Ｐゴシック" pitchFamily="34" charset="-128"/>
              </a:rPr>
              <a:t>vs</a:t>
            </a:r>
            <a:r>
              <a:rPr lang="en-US" sz="3600" dirty="0" smtClean="0">
                <a:ea typeface="ＭＳ Ｐゴシック" pitchFamily="34" charset="-128"/>
              </a:rPr>
              <a:t> Stream Ciphers</a:t>
            </a:r>
            <a:endParaRPr lang="en-AU" sz="3600" dirty="0" smtClean="0">
              <a:ea typeface="ＭＳ Ｐゴシック" pitchFamily="34" charset="-128"/>
            </a:endParaRPr>
          </a:p>
        </p:txBody>
      </p:sp>
    </p:spTree>
    <p:extLst>
      <p:ext uri="{BB962C8B-B14F-4D97-AF65-F5344CB8AC3E}">
        <p14:creationId xmlns="" xmlns:p14="http://schemas.microsoft.com/office/powerpoint/2010/main" val="1780220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bwMode="auto">
          <a:xfrm>
            <a:off x="439738" y="1135063"/>
            <a:ext cx="8237537" cy="5059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har char="•"/>
              <a:defRPr sz="2400">
                <a:solidFill>
                  <a:srgbClr val="0000FF"/>
                </a:solidFill>
                <a:latin typeface="+mn-lt"/>
                <a:ea typeface="+mn-ea"/>
                <a:cs typeface="+mn-cs"/>
              </a:defRPr>
            </a:lvl1pPr>
            <a:lvl2pPr marL="855663" indent="-398463" algn="l" rtl="0" eaLnBrk="0" fontAlgn="base" hangingPunct="0">
              <a:spcBef>
                <a:spcPct val="50000"/>
              </a:spcBef>
              <a:spcAft>
                <a:spcPct val="0"/>
              </a:spcAft>
              <a:buFont typeface="Wingdings" pitchFamily="2" charset="2"/>
              <a:buChar char="§"/>
              <a:defRPr sz="2400">
                <a:solidFill>
                  <a:srgbClr val="0000FF"/>
                </a:solidFill>
                <a:latin typeface="+mn-lt"/>
              </a:defRPr>
            </a:lvl2pPr>
            <a:lvl3pPr marL="1379538" indent="-409575" algn="l" rtl="0" eaLnBrk="0" fontAlgn="base" hangingPunct="0">
              <a:spcBef>
                <a:spcPct val="50000"/>
              </a:spcBef>
              <a:spcAft>
                <a:spcPct val="0"/>
              </a:spcAft>
              <a:buFont typeface="Wingdings" pitchFamily="2" charset="2"/>
              <a:buChar char="w"/>
              <a:defRPr sz="2400">
                <a:solidFill>
                  <a:srgbClr val="0000FF"/>
                </a:solidFill>
                <a:latin typeface="+mn-lt"/>
              </a:defRPr>
            </a:lvl3pPr>
            <a:lvl4pPr marL="1822450" indent="-228600" algn="l" rtl="0" eaLnBrk="0" fontAlgn="base" hangingPunct="0">
              <a:spcBef>
                <a:spcPct val="20000"/>
              </a:spcBef>
              <a:spcAft>
                <a:spcPct val="0"/>
              </a:spcAft>
              <a:buChar char="–"/>
              <a:defRPr sz="2000">
                <a:solidFill>
                  <a:schemeClr val="tx1"/>
                </a:solidFill>
                <a:latin typeface="+mn-lt"/>
              </a:defRPr>
            </a:lvl4pPr>
            <a:lvl5pPr marL="2165350" indent="-228600" algn="l" rtl="0" eaLnBrk="0" fontAlgn="base" hangingPunct="0">
              <a:spcBef>
                <a:spcPct val="20000"/>
              </a:spcBef>
              <a:spcAft>
                <a:spcPct val="0"/>
              </a:spcAft>
              <a:buChar char="»"/>
              <a:defRPr sz="2000">
                <a:solidFill>
                  <a:schemeClr val="tx1"/>
                </a:solidFill>
                <a:latin typeface="+mn-lt"/>
              </a:defRPr>
            </a:lvl5pPr>
            <a:lvl6pPr marL="2622550" indent="-228600" algn="l" rtl="0" fontAlgn="base">
              <a:spcBef>
                <a:spcPct val="20000"/>
              </a:spcBef>
              <a:spcAft>
                <a:spcPct val="0"/>
              </a:spcAft>
              <a:buChar char="»"/>
              <a:defRPr sz="2000">
                <a:solidFill>
                  <a:schemeClr val="tx1"/>
                </a:solidFill>
                <a:latin typeface="+mn-lt"/>
              </a:defRPr>
            </a:lvl6pPr>
            <a:lvl7pPr marL="3079750" indent="-228600" algn="l" rtl="0" fontAlgn="base">
              <a:spcBef>
                <a:spcPct val="20000"/>
              </a:spcBef>
              <a:spcAft>
                <a:spcPct val="0"/>
              </a:spcAft>
              <a:buChar char="»"/>
              <a:defRPr sz="2000">
                <a:solidFill>
                  <a:schemeClr val="tx1"/>
                </a:solidFill>
                <a:latin typeface="+mn-lt"/>
              </a:defRPr>
            </a:lvl7pPr>
            <a:lvl8pPr marL="3536950" indent="-228600" algn="l" rtl="0" fontAlgn="base">
              <a:spcBef>
                <a:spcPct val="20000"/>
              </a:spcBef>
              <a:spcAft>
                <a:spcPct val="0"/>
              </a:spcAft>
              <a:buChar char="»"/>
              <a:defRPr sz="2000">
                <a:solidFill>
                  <a:schemeClr val="tx1"/>
                </a:solidFill>
                <a:latin typeface="+mn-lt"/>
              </a:defRPr>
            </a:lvl8pPr>
            <a:lvl9pPr marL="399415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50000"/>
              </a:spcBef>
              <a:spcAft>
                <a:spcPct val="0"/>
              </a:spcAft>
              <a:buClr>
                <a:srgbClr val="0000FF"/>
              </a:buClr>
              <a:buSzPct val="150000"/>
              <a:buFontTx/>
              <a:buChar char="•"/>
              <a:tabLst/>
              <a:defRPr/>
            </a:pPr>
            <a:r>
              <a:rPr kumimoji="0" lang="en-US" sz="2400" b="0" i="1" u="none" strike="noStrike" kern="0" cap="none" spc="0" normalizeH="0" baseline="0" noProof="0" dirty="0" smtClean="0">
                <a:ln>
                  <a:noFill/>
                </a:ln>
                <a:solidFill>
                  <a:srgbClr val="FF0000"/>
                </a:solidFill>
                <a:effectLst/>
                <a:uLnTx/>
                <a:uFillTx/>
                <a:latin typeface="Arial"/>
                <a:ea typeface="+mn-ea"/>
                <a:cs typeface="+mn-cs"/>
              </a:rPr>
              <a:t>Horst </a:t>
            </a:r>
            <a:r>
              <a:rPr kumimoji="0" lang="en-US" sz="2400" b="0" i="1" u="none" strike="noStrike" kern="0" cap="none" spc="0" normalizeH="0" baseline="0" noProof="0" dirty="0" err="1" smtClean="0">
                <a:ln>
                  <a:noFill/>
                </a:ln>
                <a:solidFill>
                  <a:srgbClr val="FF0000"/>
                </a:solidFill>
                <a:effectLst/>
                <a:uLnTx/>
                <a:uFillTx/>
                <a:latin typeface="Arial"/>
                <a:ea typeface="+mn-ea"/>
                <a:cs typeface="+mn-cs"/>
              </a:rPr>
              <a:t>Feistel</a:t>
            </a:r>
            <a:r>
              <a:rPr kumimoji="0" lang="en-US" sz="2400" b="0" i="0" u="none" strike="noStrike" kern="0" cap="none" spc="0" normalizeH="0" baseline="0" noProof="0" dirty="0" smtClean="0">
                <a:ln>
                  <a:noFill/>
                </a:ln>
                <a:solidFill>
                  <a:srgbClr val="0000FF"/>
                </a:solidFill>
                <a:effectLst/>
                <a:uLnTx/>
                <a:uFillTx/>
                <a:latin typeface="Arial"/>
                <a:ea typeface="+mn-ea"/>
                <a:cs typeface="+mn-cs"/>
              </a:rPr>
              <a:t> proposed an approximation that can be used to </a:t>
            </a:r>
            <a:r>
              <a:rPr kumimoji="0" lang="en-US" sz="2400" b="0" i="1" u="none" strike="noStrike" kern="0" cap="none" spc="0" normalizeH="0" baseline="0" noProof="0" dirty="0" smtClean="0">
                <a:ln>
                  <a:noFill/>
                </a:ln>
                <a:solidFill>
                  <a:srgbClr val="FF0000"/>
                </a:solidFill>
                <a:effectLst/>
                <a:uLnTx/>
                <a:uFillTx/>
                <a:latin typeface="Arial"/>
                <a:ea typeface="+mn-ea"/>
                <a:cs typeface="+mn-cs"/>
              </a:rPr>
              <a:t>simplify the ideal block substitution cipher</a:t>
            </a:r>
            <a:r>
              <a:rPr kumimoji="0" lang="en-US" sz="2400" b="0" i="0" u="none" strike="noStrike" kern="0" cap="none" spc="0" normalizeH="0" baseline="0" noProof="0" dirty="0" smtClean="0">
                <a:ln>
                  <a:noFill/>
                </a:ln>
                <a:solidFill>
                  <a:srgbClr val="0000FF"/>
                </a:solidFill>
                <a:effectLst/>
                <a:uLnTx/>
                <a:uFillTx/>
                <a:latin typeface="Arial"/>
                <a:ea typeface="+mn-ea"/>
                <a:cs typeface="+mn-cs"/>
              </a:rPr>
              <a:t> for </a:t>
            </a:r>
            <a:r>
              <a:rPr kumimoji="0" lang="en-US" sz="2400" b="0" i="1" u="none" strike="noStrike" kern="0" cap="none" spc="0" normalizeH="0" baseline="0" noProof="0" dirty="0" smtClean="0">
                <a:ln>
                  <a:noFill/>
                </a:ln>
                <a:solidFill>
                  <a:srgbClr val="FF0000"/>
                </a:solidFill>
                <a:effectLst/>
                <a:uLnTx/>
                <a:uFillTx/>
                <a:latin typeface="Arial"/>
                <a:ea typeface="+mn-ea"/>
                <a:cs typeface="+mn-cs"/>
              </a:rPr>
              <a:t>large n</a:t>
            </a:r>
            <a:r>
              <a:rPr kumimoji="0" lang="en-US" sz="2400" b="0" i="0" u="none" strike="noStrike" kern="0" cap="none" spc="0" normalizeH="0" baseline="0" noProof="0" dirty="0" smtClean="0">
                <a:ln>
                  <a:noFill/>
                </a:ln>
                <a:solidFill>
                  <a:srgbClr val="0000FF"/>
                </a:solidFill>
                <a:effectLst/>
                <a:uLnTx/>
                <a:uFillTx/>
                <a:latin typeface="Arial"/>
                <a:ea typeface="+mn-ea"/>
                <a:cs typeface="+mn-cs"/>
              </a:rPr>
              <a:t>, by </a:t>
            </a:r>
            <a:r>
              <a:rPr kumimoji="0" lang="en-US" sz="2400" b="0" i="1" u="none" strike="noStrike" kern="0" cap="none" spc="0" normalizeH="0" baseline="0" noProof="0" dirty="0" smtClean="0">
                <a:ln>
                  <a:noFill/>
                </a:ln>
                <a:solidFill>
                  <a:srgbClr val="FF0000"/>
                </a:solidFill>
                <a:effectLst/>
                <a:uLnTx/>
                <a:uFillTx/>
                <a:latin typeface="Arial"/>
                <a:ea typeface="+mn-ea"/>
                <a:cs typeface="+mn-cs"/>
              </a:rPr>
              <a:t>utilizing the concept of a product cipher</a:t>
            </a:r>
            <a:r>
              <a:rPr kumimoji="0" lang="en-US" sz="2400" b="0" i="0" u="none" strike="noStrike" kern="0" cap="none" spc="0" normalizeH="0" baseline="0" noProof="0" dirty="0" smtClean="0">
                <a:ln>
                  <a:noFill/>
                </a:ln>
                <a:solidFill>
                  <a:srgbClr val="0000FF"/>
                </a:solidFill>
                <a:effectLst/>
                <a:uLnTx/>
                <a:uFillTx/>
                <a:latin typeface="Arial"/>
                <a:ea typeface="+mn-ea"/>
                <a:cs typeface="+mn-cs"/>
              </a:rPr>
              <a:t>.</a:t>
            </a:r>
          </a:p>
          <a:p>
            <a:pPr marL="342900" marR="0" lvl="0" indent="-342900" algn="l" defTabSz="914400" rtl="0" eaLnBrk="1" fontAlgn="base" latinLnBrk="0" hangingPunct="1">
              <a:lnSpc>
                <a:spcPct val="100000"/>
              </a:lnSpc>
              <a:spcBef>
                <a:spcPct val="50000"/>
              </a:spcBef>
              <a:spcAft>
                <a:spcPct val="0"/>
              </a:spcAft>
              <a:buClr>
                <a:srgbClr val="0000FF"/>
              </a:buClr>
              <a:buSzPct val="150000"/>
              <a:buFontTx/>
              <a:buChar char="•"/>
              <a:tabLst/>
              <a:defRPr/>
            </a:pPr>
            <a:r>
              <a:rPr kumimoji="0" lang="en-AU" sz="2400" b="0" i="1" u="none" strike="noStrike" kern="0" cap="none" spc="0" normalizeH="0" baseline="0" noProof="0" dirty="0" err="1" smtClean="0">
                <a:ln>
                  <a:noFill/>
                </a:ln>
                <a:solidFill>
                  <a:srgbClr val="FF0000"/>
                </a:solidFill>
                <a:effectLst/>
                <a:uLnTx/>
                <a:uFillTx/>
                <a:latin typeface="Arial"/>
                <a:ea typeface="+mn-ea"/>
                <a:cs typeface="+mn-cs"/>
              </a:rPr>
              <a:t>Feistel</a:t>
            </a:r>
            <a:r>
              <a:rPr kumimoji="0" lang="en-AU" sz="2400" b="0" i="1" u="none" strike="noStrike" kern="0" cap="none" spc="0" normalizeH="0" baseline="0" noProof="0" dirty="0" smtClean="0">
                <a:ln>
                  <a:noFill/>
                </a:ln>
                <a:solidFill>
                  <a:srgbClr val="FF0000"/>
                </a:solidFill>
                <a:effectLst/>
                <a:uLnTx/>
                <a:uFillTx/>
                <a:latin typeface="Arial"/>
                <a:ea typeface="+mn-ea"/>
                <a:cs typeface="+mn-cs"/>
              </a:rPr>
              <a:t> </a:t>
            </a:r>
            <a:r>
              <a:rPr kumimoji="0" lang="en-AU" sz="2400" b="0" i="0" u="none" strike="noStrike" kern="0" cap="none" spc="0" normalizeH="0" baseline="0" noProof="0" dirty="0" smtClean="0">
                <a:ln>
                  <a:noFill/>
                </a:ln>
                <a:solidFill>
                  <a:srgbClr val="0000FF"/>
                </a:solidFill>
                <a:effectLst/>
                <a:uLnTx/>
                <a:uFillTx/>
                <a:latin typeface="Arial"/>
                <a:ea typeface="+mn-ea"/>
                <a:cs typeface="+mn-cs"/>
              </a:rPr>
              <a:t>suggested performing </a:t>
            </a:r>
            <a:r>
              <a:rPr kumimoji="0" lang="en-AU" sz="2400" b="0" i="1" u="none" strike="noStrike" kern="0" cap="none" spc="0" normalizeH="0" baseline="0" noProof="0" dirty="0" smtClean="0">
                <a:ln>
                  <a:noFill/>
                </a:ln>
                <a:solidFill>
                  <a:srgbClr val="FF0000"/>
                </a:solidFill>
                <a:effectLst/>
                <a:uLnTx/>
                <a:uFillTx/>
                <a:latin typeface="Arial"/>
                <a:ea typeface="+mn-ea"/>
                <a:cs typeface="+mn-cs"/>
              </a:rPr>
              <a:t>two or more basic cipher in sequence</a:t>
            </a:r>
            <a:r>
              <a:rPr kumimoji="0" lang="en-AU" sz="2400" b="0" i="0" u="none" strike="noStrike" kern="0" cap="none" spc="0" normalizeH="0" baseline="0" noProof="0" dirty="0" smtClean="0">
                <a:ln>
                  <a:noFill/>
                </a:ln>
                <a:solidFill>
                  <a:srgbClr val="0000FF"/>
                </a:solidFill>
                <a:effectLst/>
                <a:uLnTx/>
                <a:uFillTx/>
                <a:latin typeface="Arial"/>
                <a:ea typeface="+mn-ea"/>
                <a:cs typeface="+mn-cs"/>
              </a:rPr>
              <a:t>, in such a way that the </a:t>
            </a:r>
            <a:r>
              <a:rPr kumimoji="0" lang="en-AU" sz="2400" b="0" i="1" u="none" strike="noStrike" kern="0" cap="none" spc="0" normalizeH="0" baseline="0" noProof="0" dirty="0" smtClean="0">
                <a:ln>
                  <a:noFill/>
                </a:ln>
                <a:solidFill>
                  <a:srgbClr val="FF0000"/>
                </a:solidFill>
                <a:effectLst/>
                <a:uLnTx/>
                <a:uFillTx/>
                <a:latin typeface="Arial"/>
                <a:ea typeface="+mn-ea"/>
                <a:cs typeface="+mn-cs"/>
              </a:rPr>
              <a:t>final result</a:t>
            </a:r>
            <a:r>
              <a:rPr kumimoji="0" lang="en-AU" sz="2400" b="0" i="0" u="none" strike="noStrike" kern="0" cap="none" spc="0" normalizeH="0" baseline="0" noProof="0" dirty="0" smtClean="0">
                <a:ln>
                  <a:noFill/>
                </a:ln>
                <a:solidFill>
                  <a:srgbClr val="0000FF"/>
                </a:solidFill>
                <a:effectLst/>
                <a:uLnTx/>
                <a:uFillTx/>
                <a:latin typeface="Arial"/>
                <a:ea typeface="+mn-ea"/>
                <a:cs typeface="+mn-cs"/>
              </a:rPr>
              <a:t> or </a:t>
            </a:r>
            <a:r>
              <a:rPr kumimoji="0" lang="en-AU" sz="2400" b="0" i="1" u="none" strike="noStrike" kern="0" cap="none" spc="0" normalizeH="0" baseline="0" noProof="0" dirty="0" smtClean="0">
                <a:ln>
                  <a:noFill/>
                </a:ln>
                <a:solidFill>
                  <a:srgbClr val="FF0000"/>
                </a:solidFill>
                <a:effectLst/>
                <a:uLnTx/>
                <a:uFillTx/>
                <a:latin typeface="Arial"/>
                <a:ea typeface="+mn-ea"/>
                <a:cs typeface="+mn-cs"/>
              </a:rPr>
              <a:t>product</a:t>
            </a:r>
            <a:r>
              <a:rPr kumimoji="0" lang="en-AU" sz="2400" b="0" i="0" u="none" strike="noStrike" kern="0" cap="none" spc="0" normalizeH="0" baseline="0" noProof="0" dirty="0" smtClean="0">
                <a:ln>
                  <a:noFill/>
                </a:ln>
                <a:solidFill>
                  <a:srgbClr val="0000FF"/>
                </a:solidFill>
                <a:effectLst/>
                <a:uLnTx/>
                <a:uFillTx/>
                <a:latin typeface="Arial"/>
                <a:ea typeface="+mn-ea"/>
                <a:cs typeface="+mn-cs"/>
              </a:rPr>
              <a:t> is </a:t>
            </a:r>
            <a:r>
              <a:rPr kumimoji="0" lang="en-AU" sz="2400" b="0" i="1" u="none" strike="noStrike" kern="0" cap="none" spc="0" normalizeH="0" baseline="0" noProof="0" dirty="0" smtClean="0">
                <a:ln>
                  <a:noFill/>
                </a:ln>
                <a:solidFill>
                  <a:srgbClr val="FF0000"/>
                </a:solidFill>
                <a:effectLst/>
                <a:uLnTx/>
                <a:uFillTx/>
                <a:latin typeface="Arial"/>
                <a:ea typeface="+mn-ea"/>
                <a:cs typeface="+mn-cs"/>
              </a:rPr>
              <a:t>cryptographically stronger</a:t>
            </a:r>
            <a:r>
              <a:rPr kumimoji="0" lang="en-AU" sz="2400" b="0" i="0" u="none" strike="noStrike" kern="0" cap="none" spc="0" normalizeH="0" baseline="0" noProof="0" dirty="0" smtClean="0">
                <a:ln>
                  <a:noFill/>
                </a:ln>
                <a:solidFill>
                  <a:srgbClr val="0000FF"/>
                </a:solidFill>
                <a:effectLst/>
                <a:uLnTx/>
                <a:uFillTx/>
                <a:latin typeface="Arial"/>
                <a:ea typeface="+mn-ea"/>
                <a:cs typeface="+mn-cs"/>
              </a:rPr>
              <a:t> than any of the </a:t>
            </a:r>
            <a:r>
              <a:rPr kumimoji="0" lang="en-AU" sz="2400" b="0" i="1" u="none" strike="noStrike" kern="0" cap="none" spc="0" normalizeH="0" baseline="0" noProof="0" dirty="0" smtClean="0">
                <a:ln>
                  <a:noFill/>
                </a:ln>
                <a:solidFill>
                  <a:srgbClr val="FF0000"/>
                </a:solidFill>
                <a:effectLst/>
                <a:uLnTx/>
                <a:uFillTx/>
                <a:latin typeface="Arial"/>
                <a:ea typeface="+mn-ea"/>
                <a:cs typeface="+mn-cs"/>
              </a:rPr>
              <a:t>component ciphers</a:t>
            </a:r>
            <a:r>
              <a:rPr kumimoji="0" lang="en-AU" sz="2400" b="0" i="0" u="none" strike="noStrike" kern="0" cap="none" spc="0" normalizeH="0" baseline="0" noProof="0" dirty="0" smtClean="0">
                <a:ln>
                  <a:noFill/>
                </a:ln>
                <a:solidFill>
                  <a:srgbClr val="0000FF"/>
                </a:solidFill>
                <a:effectLst/>
                <a:uLnTx/>
                <a:uFillTx/>
                <a:latin typeface="Arial"/>
                <a:ea typeface="+mn-ea"/>
                <a:cs typeface="+mn-cs"/>
              </a:rPr>
              <a:t>.</a:t>
            </a:r>
          </a:p>
          <a:p>
            <a:pPr marL="342900" marR="0" lvl="0" indent="-342900" algn="l" defTabSz="914400" rtl="0" eaLnBrk="1" fontAlgn="base" latinLnBrk="0" hangingPunct="1">
              <a:lnSpc>
                <a:spcPct val="100000"/>
              </a:lnSpc>
              <a:spcBef>
                <a:spcPct val="50000"/>
              </a:spcBef>
              <a:spcAft>
                <a:spcPct val="0"/>
              </a:spcAft>
              <a:buClr>
                <a:srgbClr val="0000FF"/>
              </a:buClr>
              <a:buSzPct val="150000"/>
              <a:buFontTx/>
              <a:buChar char="•"/>
              <a:tabLst/>
              <a:defRPr/>
            </a:pPr>
            <a:r>
              <a:rPr kumimoji="0" lang="en-AU" sz="2400" b="0" i="1" u="none" strike="noStrike" kern="0" cap="none" spc="0" normalizeH="0" baseline="0" noProof="0" dirty="0" err="1" smtClean="0">
                <a:ln>
                  <a:noFill/>
                </a:ln>
                <a:solidFill>
                  <a:srgbClr val="FF0000"/>
                </a:solidFill>
                <a:effectLst/>
                <a:uLnTx/>
                <a:uFillTx/>
                <a:latin typeface="Arial"/>
                <a:ea typeface="+mn-ea"/>
                <a:cs typeface="+mn-cs"/>
              </a:rPr>
              <a:t>Feistel</a:t>
            </a:r>
            <a:r>
              <a:rPr kumimoji="0" lang="en-AU" sz="2400" b="0" i="1" u="none" strike="noStrike" kern="0" cap="none" spc="0" normalizeH="0" baseline="0" noProof="0" dirty="0" smtClean="0">
                <a:ln>
                  <a:noFill/>
                </a:ln>
                <a:solidFill>
                  <a:srgbClr val="FF0000"/>
                </a:solidFill>
                <a:effectLst/>
                <a:uLnTx/>
                <a:uFillTx/>
                <a:latin typeface="Arial"/>
                <a:ea typeface="+mn-ea"/>
                <a:cs typeface="+mn-cs"/>
              </a:rPr>
              <a:t> </a:t>
            </a:r>
            <a:r>
              <a:rPr kumimoji="0" lang="en-AU" sz="2400" b="0" i="0" u="none" strike="noStrike" kern="0" cap="none" spc="0" normalizeH="0" baseline="0" noProof="0" dirty="0" smtClean="0">
                <a:ln>
                  <a:noFill/>
                </a:ln>
                <a:solidFill>
                  <a:srgbClr val="0000FF"/>
                </a:solidFill>
                <a:effectLst/>
                <a:uLnTx/>
                <a:uFillTx/>
                <a:latin typeface="Arial"/>
                <a:ea typeface="+mn-ea"/>
                <a:cs typeface="+mn-cs"/>
              </a:rPr>
              <a:t>proposed the use of a </a:t>
            </a:r>
            <a:r>
              <a:rPr kumimoji="0" lang="en-AU" sz="2400" b="0" i="1" u="none" strike="noStrike" kern="0" cap="none" spc="0" normalizeH="0" baseline="0" noProof="0" dirty="0" smtClean="0">
                <a:ln>
                  <a:noFill/>
                </a:ln>
                <a:solidFill>
                  <a:srgbClr val="FF0000"/>
                </a:solidFill>
                <a:effectLst/>
                <a:uLnTx/>
                <a:uFillTx/>
                <a:latin typeface="Arial"/>
                <a:ea typeface="+mn-ea"/>
                <a:cs typeface="+mn-cs"/>
              </a:rPr>
              <a:t>cipher </a:t>
            </a:r>
            <a:r>
              <a:rPr kumimoji="0" lang="en-AU" sz="2400" b="0" i="0" u="none" strike="noStrike" kern="0" cap="none" spc="0" normalizeH="0" baseline="0" noProof="0" dirty="0" smtClean="0">
                <a:ln>
                  <a:noFill/>
                </a:ln>
                <a:solidFill>
                  <a:srgbClr val="0000FF"/>
                </a:solidFill>
                <a:effectLst/>
                <a:uLnTx/>
                <a:uFillTx/>
                <a:latin typeface="Arial"/>
                <a:ea typeface="+mn-ea"/>
                <a:cs typeface="+mn-cs"/>
              </a:rPr>
              <a:t>that alternates </a:t>
            </a:r>
            <a:r>
              <a:rPr kumimoji="0" lang="en-AU" sz="2400" b="0" i="1" u="none" strike="noStrike" kern="0" cap="none" spc="0" normalizeH="0" baseline="0" noProof="0" dirty="0" smtClean="0">
                <a:ln>
                  <a:noFill/>
                </a:ln>
                <a:solidFill>
                  <a:srgbClr val="FF0000"/>
                </a:solidFill>
                <a:effectLst/>
                <a:uLnTx/>
                <a:uFillTx/>
                <a:latin typeface="Arial"/>
                <a:ea typeface="+mn-ea"/>
                <a:cs typeface="+mn-cs"/>
              </a:rPr>
              <a:t>substitutions</a:t>
            </a:r>
            <a:r>
              <a:rPr kumimoji="0" lang="en-AU" sz="2400" b="0" i="0" u="none" strike="noStrike" kern="0" cap="none" spc="0" normalizeH="0" baseline="0" noProof="0" dirty="0" smtClean="0">
                <a:ln>
                  <a:noFill/>
                </a:ln>
                <a:solidFill>
                  <a:srgbClr val="0000FF"/>
                </a:solidFill>
                <a:effectLst/>
                <a:uLnTx/>
                <a:uFillTx/>
                <a:latin typeface="Arial"/>
                <a:ea typeface="+mn-ea"/>
                <a:cs typeface="+mn-cs"/>
              </a:rPr>
              <a:t> and </a:t>
            </a:r>
            <a:r>
              <a:rPr kumimoji="0" lang="en-AU" sz="2400" b="0" i="1" u="none" strike="noStrike" kern="0" cap="none" spc="0" normalizeH="0" baseline="0" noProof="0" dirty="0" smtClean="0">
                <a:ln>
                  <a:noFill/>
                </a:ln>
                <a:solidFill>
                  <a:srgbClr val="FF0000"/>
                </a:solidFill>
                <a:effectLst/>
                <a:uLnTx/>
                <a:uFillTx/>
                <a:latin typeface="Arial"/>
                <a:ea typeface="+mn-ea"/>
                <a:cs typeface="+mn-cs"/>
              </a:rPr>
              <a:t>permutations</a:t>
            </a:r>
            <a:r>
              <a:rPr kumimoji="0" lang="en-AU" sz="2400" b="0" i="0" u="none" strike="noStrike" kern="0" cap="none" spc="0" normalizeH="0" baseline="0" noProof="0" dirty="0" smtClean="0">
                <a:ln>
                  <a:noFill/>
                </a:ln>
                <a:solidFill>
                  <a:srgbClr val="0000FF"/>
                </a:solidFill>
                <a:effectLst/>
                <a:uLnTx/>
                <a:uFillTx/>
                <a:latin typeface="Arial"/>
                <a:ea typeface="+mn-ea"/>
                <a:cs typeface="+mn-cs"/>
              </a:rPr>
              <a:t>.</a:t>
            </a:r>
          </a:p>
          <a:p>
            <a:pPr marL="342900" marR="0" lvl="0" indent="-342900" algn="l" defTabSz="914400" rtl="0" eaLnBrk="1" fontAlgn="base" latinLnBrk="0" hangingPunct="1">
              <a:lnSpc>
                <a:spcPct val="100000"/>
              </a:lnSpc>
              <a:spcBef>
                <a:spcPct val="50000"/>
              </a:spcBef>
              <a:spcAft>
                <a:spcPct val="0"/>
              </a:spcAft>
              <a:buClr>
                <a:srgbClr val="0000FF"/>
              </a:buClr>
              <a:buSzPct val="150000"/>
              <a:buFontTx/>
              <a:buChar char="•"/>
              <a:tabLst/>
              <a:defRPr/>
            </a:pPr>
            <a:r>
              <a:rPr kumimoji="0" lang="en-AU" sz="2400" b="0" i="0" u="none" strike="noStrike" kern="0" cap="none" spc="0" normalizeH="0" baseline="0" noProof="0" dirty="0" smtClean="0">
                <a:ln>
                  <a:noFill/>
                </a:ln>
                <a:solidFill>
                  <a:srgbClr val="0000FF"/>
                </a:solidFill>
                <a:effectLst/>
                <a:uLnTx/>
                <a:uFillTx/>
                <a:latin typeface="Arial"/>
                <a:ea typeface="+mn-ea"/>
                <a:cs typeface="+mn-cs"/>
              </a:rPr>
              <a:t>In fact, this is a practical application of a proposal by </a:t>
            </a:r>
            <a:r>
              <a:rPr kumimoji="0" lang="en-AU" sz="2400" b="0" i="1" u="none" strike="noStrike" kern="0" cap="none" spc="0" normalizeH="0" baseline="0" noProof="0" dirty="0" smtClean="0">
                <a:ln>
                  <a:noFill/>
                </a:ln>
                <a:solidFill>
                  <a:srgbClr val="FF0000"/>
                </a:solidFill>
                <a:effectLst/>
                <a:uLnTx/>
                <a:uFillTx/>
                <a:latin typeface="Arial"/>
                <a:ea typeface="+mn-ea"/>
                <a:cs typeface="+mn-cs"/>
              </a:rPr>
              <a:t>Claude Shannon</a:t>
            </a:r>
            <a:r>
              <a:rPr kumimoji="0" lang="en-AU" sz="2400" b="0" i="0" u="none" strike="noStrike" kern="0" cap="none" spc="0" normalizeH="0" baseline="0" noProof="0" dirty="0" smtClean="0">
                <a:ln>
                  <a:noFill/>
                </a:ln>
                <a:solidFill>
                  <a:srgbClr val="0000FF"/>
                </a:solidFill>
                <a:effectLst/>
                <a:uLnTx/>
                <a:uFillTx/>
                <a:latin typeface="Arial"/>
                <a:ea typeface="+mn-ea"/>
                <a:cs typeface="+mn-cs"/>
              </a:rPr>
              <a:t> (</a:t>
            </a:r>
            <a:r>
              <a:rPr kumimoji="0" lang="en-AU" sz="2400" b="0" i="1" u="none" strike="noStrike" kern="0" cap="none" spc="0" normalizeH="0" baseline="0" noProof="0" dirty="0" smtClean="0">
                <a:ln>
                  <a:noFill/>
                </a:ln>
                <a:solidFill>
                  <a:srgbClr val="FF0000"/>
                </a:solidFill>
                <a:effectLst/>
                <a:uLnTx/>
                <a:uFillTx/>
                <a:latin typeface="Arial"/>
                <a:ea typeface="+mn-ea"/>
                <a:cs typeface="+mn-cs"/>
              </a:rPr>
              <a:t>1949</a:t>
            </a:r>
            <a:r>
              <a:rPr kumimoji="0" lang="en-AU" sz="2400" b="0" i="0" u="none" strike="noStrike" kern="0" cap="none" spc="0" normalizeH="0" baseline="0" noProof="0" dirty="0" smtClean="0">
                <a:ln>
                  <a:noFill/>
                </a:ln>
                <a:solidFill>
                  <a:srgbClr val="0000FF"/>
                </a:solidFill>
                <a:effectLst/>
                <a:uLnTx/>
                <a:uFillTx/>
                <a:latin typeface="Arial"/>
                <a:ea typeface="+mn-ea"/>
                <a:cs typeface="+mn-cs"/>
              </a:rPr>
              <a:t>) to develop a </a:t>
            </a:r>
            <a:r>
              <a:rPr kumimoji="0" lang="en-AU" sz="2400" b="0" i="1" u="none" strike="noStrike" kern="0" cap="none" spc="0" normalizeH="0" baseline="0" noProof="0" dirty="0" smtClean="0">
                <a:ln>
                  <a:noFill/>
                </a:ln>
                <a:solidFill>
                  <a:srgbClr val="FF0000"/>
                </a:solidFill>
                <a:effectLst/>
                <a:uLnTx/>
                <a:uFillTx/>
                <a:latin typeface="Arial"/>
                <a:ea typeface="+mn-ea"/>
                <a:cs typeface="+mn-cs"/>
              </a:rPr>
              <a:t>product cipher</a:t>
            </a:r>
            <a:r>
              <a:rPr kumimoji="0" lang="en-AU" sz="2400" b="0" i="0" u="none" strike="noStrike" kern="0" cap="none" spc="0" normalizeH="0" baseline="0" noProof="0" dirty="0" smtClean="0">
                <a:ln>
                  <a:noFill/>
                </a:ln>
                <a:solidFill>
                  <a:srgbClr val="0000FF"/>
                </a:solidFill>
                <a:effectLst/>
                <a:uLnTx/>
                <a:uFillTx/>
                <a:latin typeface="Arial"/>
                <a:ea typeface="+mn-ea"/>
                <a:cs typeface="+mn-cs"/>
              </a:rPr>
              <a:t> that alternates </a:t>
            </a:r>
            <a:r>
              <a:rPr kumimoji="0" lang="en-AU" sz="2400" b="0" i="1" u="none" strike="noStrike" kern="0" cap="none" spc="0" normalizeH="0" baseline="0" noProof="0" dirty="0" smtClean="0">
                <a:ln>
                  <a:noFill/>
                </a:ln>
                <a:solidFill>
                  <a:srgbClr val="FF0000"/>
                </a:solidFill>
                <a:effectLst/>
                <a:uLnTx/>
                <a:uFillTx/>
                <a:latin typeface="Arial"/>
                <a:ea typeface="+mn-ea"/>
                <a:cs typeface="+mn-cs"/>
              </a:rPr>
              <a:t>confusion </a:t>
            </a:r>
            <a:r>
              <a:rPr kumimoji="0" lang="en-AU" sz="2400" b="0" i="0" u="none" strike="noStrike" kern="0" cap="none" spc="0" normalizeH="0" baseline="0" noProof="0" dirty="0" smtClean="0">
                <a:ln>
                  <a:noFill/>
                </a:ln>
                <a:solidFill>
                  <a:srgbClr val="0000FF"/>
                </a:solidFill>
                <a:effectLst/>
                <a:uLnTx/>
                <a:uFillTx/>
                <a:latin typeface="Arial"/>
                <a:ea typeface="+mn-ea"/>
                <a:cs typeface="+mn-cs"/>
              </a:rPr>
              <a:t>and </a:t>
            </a:r>
            <a:r>
              <a:rPr kumimoji="0" lang="en-AU" sz="2400" b="0" i="1" u="none" strike="noStrike" kern="0" cap="none" spc="0" normalizeH="0" baseline="0" noProof="0" dirty="0" smtClean="0">
                <a:ln>
                  <a:noFill/>
                </a:ln>
                <a:solidFill>
                  <a:srgbClr val="FF0000"/>
                </a:solidFill>
                <a:effectLst/>
                <a:uLnTx/>
                <a:uFillTx/>
                <a:latin typeface="Arial"/>
                <a:ea typeface="+mn-ea"/>
                <a:cs typeface="+mn-cs"/>
              </a:rPr>
              <a:t>diffusion</a:t>
            </a:r>
            <a:r>
              <a:rPr kumimoji="0" lang="en-AU" sz="2400" b="0" i="0" u="none" strike="noStrike" kern="0" cap="none" spc="0" normalizeH="0" baseline="0" noProof="0" dirty="0" smtClean="0">
                <a:ln>
                  <a:noFill/>
                </a:ln>
                <a:solidFill>
                  <a:srgbClr val="0000FF"/>
                </a:solidFill>
                <a:effectLst/>
                <a:uLnTx/>
                <a:uFillTx/>
                <a:latin typeface="Arial"/>
                <a:ea typeface="+mn-ea"/>
                <a:cs typeface="+mn-cs"/>
              </a:rPr>
              <a:t> functions.</a:t>
            </a:r>
          </a:p>
        </p:txBody>
      </p:sp>
      <p:sp>
        <p:nvSpPr>
          <p:cNvPr id="3" name="Rectangle 2"/>
          <p:cNvSpPr txBox="1">
            <a:spLocks noChangeArrowheads="1"/>
          </p:cNvSpPr>
          <p:nvPr/>
        </p:nvSpPr>
        <p:spPr bwMode="auto">
          <a:xfrm>
            <a:off x="457200" y="71438"/>
            <a:ext cx="8229600" cy="62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smtClean="0">
                <a:ln>
                  <a:noFill/>
                </a:ln>
                <a:solidFill>
                  <a:srgbClr val="000000"/>
                </a:solidFill>
                <a:effectLst/>
                <a:uLnTx/>
                <a:uFillTx/>
                <a:latin typeface="Arial"/>
                <a:ea typeface="+mj-ea"/>
                <a:cs typeface="+mj-cs"/>
              </a:rPr>
              <a:t>The Feistel Cipher</a:t>
            </a:r>
            <a:endParaRPr kumimoji="0" lang="en-AU" sz="2400" b="1" i="0" u="none" strike="noStrike" kern="0" cap="none" spc="0" normalizeH="0" baseline="0" noProof="0" dirty="0" smtClean="0">
              <a:ln>
                <a:noFill/>
              </a:ln>
              <a:solidFill>
                <a:srgbClr val="000000"/>
              </a:solidFill>
              <a:effectLst/>
              <a:uLnTx/>
              <a:uFillTx/>
              <a:latin typeface="Arial"/>
              <a:ea typeface="+mj-ea"/>
              <a:cs typeface="+mj-cs"/>
            </a:endParaRPr>
          </a:p>
        </p:txBody>
      </p:sp>
    </p:spTree>
    <p:extLst>
      <p:ext uri="{BB962C8B-B14F-4D97-AF65-F5344CB8AC3E}">
        <p14:creationId xmlns="" xmlns:p14="http://schemas.microsoft.com/office/powerpoint/2010/main" val="7544243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9375" y="126809"/>
            <a:ext cx="8964613" cy="561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000000"/>
                </a:solidFill>
                <a:effectLst/>
                <a:uLnTx/>
                <a:uFillTx/>
                <a:latin typeface="Arial"/>
                <a:ea typeface="+mj-ea"/>
                <a:cs typeface="+mj-cs"/>
              </a:rPr>
              <a:t>Confusion and Diffusion</a:t>
            </a:r>
            <a:endParaRPr kumimoji="0" lang="en-AU" sz="2800" b="1" i="0" u="none" strike="noStrike" kern="0" cap="none" spc="0" normalizeH="0" baseline="0" noProof="0" dirty="0" smtClean="0">
              <a:ln>
                <a:noFill/>
              </a:ln>
              <a:solidFill>
                <a:srgbClr val="000000"/>
              </a:solidFill>
              <a:effectLst/>
              <a:uLnTx/>
              <a:uFillTx/>
              <a:latin typeface="Arial"/>
              <a:ea typeface="+mj-ea"/>
              <a:cs typeface="+mj-cs"/>
            </a:endParaRPr>
          </a:p>
        </p:txBody>
      </p:sp>
      <p:sp>
        <p:nvSpPr>
          <p:cNvPr id="3" name="Rectangle 2"/>
          <p:cNvSpPr>
            <a:spLocks noChangeArrowheads="1"/>
          </p:cNvSpPr>
          <p:nvPr/>
        </p:nvSpPr>
        <p:spPr bwMode="auto">
          <a:xfrm>
            <a:off x="268224" y="609600"/>
            <a:ext cx="8839200" cy="3066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457200" indent="-457200">
              <a:lnSpc>
                <a:spcPct val="90000"/>
              </a:lnSpc>
              <a:spcBef>
                <a:spcPct val="20000"/>
              </a:spcBef>
              <a:buFontTx/>
              <a:buChar char="•"/>
            </a:pPr>
            <a:r>
              <a:rPr lang="en-US" sz="2800" dirty="0">
                <a:latin typeface="Arial" pitchFamily="34" charset="0"/>
                <a:cs typeface="Arial" pitchFamily="34" charset="0"/>
              </a:rPr>
              <a:t>Terms courtesy of Claude Shannon, father of Information Theory</a:t>
            </a:r>
          </a:p>
          <a:p>
            <a:pPr marL="457200" indent="-457200">
              <a:lnSpc>
                <a:spcPct val="90000"/>
              </a:lnSpc>
              <a:spcBef>
                <a:spcPct val="20000"/>
              </a:spcBef>
              <a:buFontTx/>
              <a:buChar char="•"/>
            </a:pPr>
            <a:r>
              <a:rPr lang="en-US" sz="2800" dirty="0">
                <a:latin typeface="Arial" pitchFamily="34" charset="0"/>
                <a:cs typeface="Arial" pitchFamily="34" charset="0"/>
              </a:rPr>
              <a:t>“Confusion” = Substitution</a:t>
            </a:r>
          </a:p>
          <a:p>
            <a:pPr marL="914400" lvl="1" indent="-457200">
              <a:lnSpc>
                <a:spcPct val="90000"/>
              </a:lnSpc>
              <a:spcBef>
                <a:spcPct val="20000"/>
              </a:spcBef>
              <a:buFontTx/>
              <a:buChar char="•"/>
            </a:pPr>
            <a:r>
              <a:rPr lang="en-US" dirty="0">
                <a:latin typeface="Arial" pitchFamily="34" charset="0"/>
                <a:cs typeface="Arial" pitchFamily="34" charset="0"/>
              </a:rPr>
              <a:t>a -&gt; b</a:t>
            </a:r>
          </a:p>
          <a:p>
            <a:pPr marL="914400" lvl="1" indent="-457200">
              <a:lnSpc>
                <a:spcPct val="90000"/>
              </a:lnSpc>
              <a:spcBef>
                <a:spcPct val="20000"/>
              </a:spcBef>
              <a:buFontTx/>
              <a:buChar char="•"/>
            </a:pPr>
            <a:r>
              <a:rPr lang="en-US" dirty="0">
                <a:latin typeface="Arial" pitchFamily="34" charset="0"/>
                <a:cs typeface="Arial" pitchFamily="34" charset="0"/>
              </a:rPr>
              <a:t>Caesar cipher</a:t>
            </a:r>
          </a:p>
          <a:p>
            <a:pPr marL="457200" indent="-457200">
              <a:lnSpc>
                <a:spcPct val="90000"/>
              </a:lnSpc>
              <a:spcBef>
                <a:spcPct val="20000"/>
              </a:spcBef>
              <a:buFontTx/>
              <a:buChar char="•"/>
            </a:pPr>
            <a:r>
              <a:rPr lang="en-US" sz="2800" dirty="0">
                <a:latin typeface="Arial" pitchFamily="34" charset="0"/>
                <a:cs typeface="Arial" pitchFamily="34" charset="0"/>
              </a:rPr>
              <a:t>“Diffusion” = Transposition or Permutation</a:t>
            </a:r>
          </a:p>
          <a:p>
            <a:pPr marL="914400" lvl="1" indent="-457200">
              <a:lnSpc>
                <a:spcPct val="90000"/>
              </a:lnSpc>
              <a:spcBef>
                <a:spcPct val="20000"/>
              </a:spcBef>
              <a:buFontTx/>
              <a:buChar char="•"/>
            </a:pPr>
            <a:r>
              <a:rPr lang="en-US" dirty="0" err="1">
                <a:latin typeface="Arial" pitchFamily="34" charset="0"/>
                <a:cs typeface="Arial" pitchFamily="34" charset="0"/>
              </a:rPr>
              <a:t>abcd</a:t>
            </a:r>
            <a:r>
              <a:rPr lang="en-US" dirty="0">
                <a:latin typeface="Arial" pitchFamily="34" charset="0"/>
                <a:cs typeface="Arial" pitchFamily="34" charset="0"/>
              </a:rPr>
              <a:t> -&gt; </a:t>
            </a:r>
            <a:r>
              <a:rPr lang="en-US" dirty="0" err="1">
                <a:latin typeface="Arial" pitchFamily="34" charset="0"/>
                <a:cs typeface="Arial" pitchFamily="34" charset="0"/>
              </a:rPr>
              <a:t>dacb</a:t>
            </a:r>
            <a:endParaRPr lang="en-US" dirty="0">
              <a:latin typeface="Arial" pitchFamily="34" charset="0"/>
              <a:cs typeface="Arial" pitchFamily="34" charset="0"/>
            </a:endParaRPr>
          </a:p>
          <a:p>
            <a:pPr marL="914400" lvl="1" indent="-457200">
              <a:lnSpc>
                <a:spcPct val="90000"/>
              </a:lnSpc>
              <a:spcBef>
                <a:spcPct val="20000"/>
              </a:spcBef>
              <a:buFontTx/>
              <a:buChar char="•"/>
            </a:pPr>
            <a:r>
              <a:rPr lang="en-US" dirty="0">
                <a:latin typeface="Arial" pitchFamily="34" charset="0"/>
                <a:cs typeface="Arial" pitchFamily="34" charset="0"/>
              </a:rPr>
              <a:t>DES</a:t>
            </a:r>
          </a:p>
        </p:txBody>
      </p:sp>
    </p:spTree>
    <p:extLst>
      <p:ext uri="{BB962C8B-B14F-4D97-AF65-F5344CB8AC3E}">
        <p14:creationId xmlns="" xmlns:p14="http://schemas.microsoft.com/office/powerpoint/2010/main" val="233297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substitution_ciphe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0600" y="2133600"/>
            <a:ext cx="6297613" cy="3965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247541" y="5943600"/>
            <a:ext cx="8839200" cy="8208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457200" indent="-457200">
              <a:lnSpc>
                <a:spcPct val="90000"/>
              </a:lnSpc>
              <a:spcBef>
                <a:spcPct val="20000"/>
              </a:spcBef>
              <a:buFontTx/>
              <a:buChar char="•"/>
            </a:pPr>
            <a:r>
              <a:rPr lang="en-US" sz="2400" dirty="0">
                <a:latin typeface="Times New Roman" pitchFamily="18" charset="0"/>
                <a:cs typeface="Times New Roman" pitchFamily="18" charset="0"/>
              </a:rPr>
              <a:t>Modern substitution ciphers take in N bits and substitute N bits using lookup table: called S-Boxes</a:t>
            </a:r>
          </a:p>
        </p:txBody>
      </p:sp>
      <p:sp>
        <p:nvSpPr>
          <p:cNvPr id="4" name="Rectangle 6"/>
          <p:cNvSpPr>
            <a:spLocks noChangeArrowheads="1"/>
          </p:cNvSpPr>
          <p:nvPr/>
        </p:nvSpPr>
        <p:spPr bwMode="auto">
          <a:xfrm>
            <a:off x="280416" y="707136"/>
            <a:ext cx="8839200" cy="15788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457200" indent="-457200">
              <a:lnSpc>
                <a:spcPct val="90000"/>
              </a:lnSpc>
              <a:spcBef>
                <a:spcPct val="20000"/>
              </a:spcBef>
              <a:buFontTx/>
              <a:buChar char="•"/>
            </a:pPr>
            <a:r>
              <a:rPr lang="en-US" sz="2800" dirty="0">
                <a:latin typeface="Comic Sans MS" pitchFamily="66" charset="0"/>
              </a:rPr>
              <a:t>“Confusion” : a  classical Substitution </a:t>
            </a:r>
            <a:r>
              <a:rPr lang="en-US" sz="2800" dirty="0" smtClean="0">
                <a:latin typeface="Comic Sans MS" pitchFamily="66" charset="0"/>
              </a:rPr>
              <a:t>Cipher </a:t>
            </a:r>
          </a:p>
          <a:p>
            <a:pPr marL="457200" indent="-457200">
              <a:lnSpc>
                <a:spcPct val="90000"/>
              </a:lnSpc>
              <a:spcBef>
                <a:spcPct val="20000"/>
              </a:spcBef>
              <a:buFontTx/>
              <a:buChar char="•"/>
            </a:pPr>
            <a:r>
              <a:rPr lang="en-US" sz="2800" b="1" i="1" dirty="0" smtClean="0">
                <a:latin typeface="Times New Roman" pitchFamily="18" charset="0"/>
              </a:rPr>
              <a:t>The </a:t>
            </a:r>
            <a:r>
              <a:rPr lang="en-US" sz="2800" b="1" i="1" dirty="0">
                <a:latin typeface="Times New Roman" pitchFamily="18" charset="0"/>
              </a:rPr>
              <a:t>idea of confusion is to hide the relationship between the </a:t>
            </a:r>
            <a:r>
              <a:rPr lang="en-US" sz="2800" b="1" i="1" dirty="0" err="1">
                <a:latin typeface="Times New Roman" pitchFamily="18" charset="0"/>
              </a:rPr>
              <a:t>ciphertext</a:t>
            </a:r>
            <a:r>
              <a:rPr lang="en-US" sz="2800" b="1" i="1" dirty="0">
                <a:latin typeface="Times New Roman" pitchFamily="18" charset="0"/>
              </a:rPr>
              <a:t> and the key. </a:t>
            </a:r>
          </a:p>
          <a:p>
            <a:pPr marL="457200" indent="-457200">
              <a:lnSpc>
                <a:spcPct val="90000"/>
              </a:lnSpc>
              <a:spcBef>
                <a:spcPct val="20000"/>
              </a:spcBef>
              <a:buFontTx/>
              <a:buChar char="•"/>
            </a:pPr>
            <a:endParaRPr lang="en-US" sz="2800" dirty="0">
              <a:latin typeface="Comic Sans MS" pitchFamily="66" charset="0"/>
            </a:endParaRPr>
          </a:p>
        </p:txBody>
      </p:sp>
      <p:sp>
        <p:nvSpPr>
          <p:cNvPr id="5" name="Rectangle 2"/>
          <p:cNvSpPr txBox="1">
            <a:spLocks noChangeArrowheads="1"/>
          </p:cNvSpPr>
          <p:nvPr/>
        </p:nvSpPr>
        <p:spPr bwMode="auto">
          <a:xfrm>
            <a:off x="79375" y="126809"/>
            <a:ext cx="8964613" cy="561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000000"/>
                </a:solidFill>
                <a:effectLst/>
                <a:uLnTx/>
                <a:uFillTx/>
                <a:latin typeface="Arial"/>
                <a:ea typeface="+mj-ea"/>
                <a:cs typeface="+mj-cs"/>
              </a:rPr>
              <a:t>Confusion and Diffusion</a:t>
            </a:r>
            <a:endParaRPr kumimoji="0" lang="en-AU" sz="2800" b="1" i="0" u="none" strike="noStrike" kern="0" cap="none" spc="0" normalizeH="0" baseline="0" noProof="0" dirty="0" smtClean="0">
              <a:ln>
                <a:noFill/>
              </a:ln>
              <a:solidFill>
                <a:srgbClr val="000000"/>
              </a:solidFill>
              <a:effectLst/>
              <a:uLnTx/>
              <a:uFillTx/>
              <a:latin typeface="Arial"/>
              <a:ea typeface="+mj-ea"/>
              <a:cs typeface="+mj-cs"/>
            </a:endParaRPr>
          </a:p>
        </p:txBody>
      </p:sp>
    </p:spTree>
    <p:extLst>
      <p:ext uri="{BB962C8B-B14F-4D97-AF65-F5344CB8AC3E}">
        <p14:creationId xmlns="" xmlns:p14="http://schemas.microsoft.com/office/powerpoint/2010/main" val="21531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dissolve">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autoUpdateAnimBg="0"/>
      <p:bldP spid="4" grpId="0" build="p" bldLvl="2"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ransposition_ciphe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20489" y="1900555"/>
            <a:ext cx="6324600" cy="3997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5"/>
          <p:cNvSpPr>
            <a:spLocks noChangeArrowheads="1"/>
          </p:cNvSpPr>
          <p:nvPr/>
        </p:nvSpPr>
        <p:spPr bwMode="auto">
          <a:xfrm>
            <a:off x="225552" y="841248"/>
            <a:ext cx="8839200" cy="12923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457200" indent="-457200">
              <a:lnSpc>
                <a:spcPct val="90000"/>
              </a:lnSpc>
              <a:spcBef>
                <a:spcPct val="20000"/>
              </a:spcBef>
              <a:buFontTx/>
              <a:buChar char="•"/>
            </a:pPr>
            <a:r>
              <a:rPr lang="en-US" sz="2400" dirty="0">
                <a:latin typeface="Comic Sans MS" pitchFamily="66" charset="0"/>
              </a:rPr>
              <a:t>“Diffusion” : a classical Transposition </a:t>
            </a:r>
            <a:r>
              <a:rPr lang="en-US" sz="2400" dirty="0" smtClean="0">
                <a:latin typeface="Comic Sans MS" pitchFamily="66" charset="0"/>
              </a:rPr>
              <a:t>cipher</a:t>
            </a:r>
          </a:p>
          <a:p>
            <a:pPr marL="457200" indent="-457200">
              <a:lnSpc>
                <a:spcPct val="90000"/>
              </a:lnSpc>
              <a:spcBef>
                <a:spcPct val="20000"/>
              </a:spcBef>
              <a:buFontTx/>
              <a:buChar char="•"/>
            </a:pPr>
            <a:r>
              <a:rPr lang="en-US" sz="2400" b="1" i="1" dirty="0">
                <a:latin typeface="Times New Roman" pitchFamily="18" charset="0"/>
              </a:rPr>
              <a:t>The idea of diffusion is to hide the relationship between the </a:t>
            </a:r>
            <a:r>
              <a:rPr lang="en-US" sz="2400" b="1" i="1" dirty="0" err="1">
                <a:latin typeface="Times New Roman" pitchFamily="18" charset="0"/>
              </a:rPr>
              <a:t>ciphertext</a:t>
            </a:r>
            <a:r>
              <a:rPr lang="en-US" sz="2400" b="1" i="1" dirty="0">
                <a:latin typeface="Times New Roman" pitchFamily="18" charset="0"/>
              </a:rPr>
              <a:t> and the plaintext. </a:t>
            </a:r>
          </a:p>
          <a:p>
            <a:pPr marL="457200" indent="-457200">
              <a:lnSpc>
                <a:spcPct val="90000"/>
              </a:lnSpc>
              <a:spcBef>
                <a:spcPct val="20000"/>
              </a:spcBef>
              <a:buFontTx/>
              <a:buChar char="•"/>
            </a:pPr>
            <a:endParaRPr lang="en-US" sz="2400" dirty="0">
              <a:latin typeface="Comic Sans MS" pitchFamily="66" charset="0"/>
            </a:endParaRPr>
          </a:p>
        </p:txBody>
      </p:sp>
      <p:sp>
        <p:nvSpPr>
          <p:cNvPr id="4" name="Rectangle 6"/>
          <p:cNvSpPr>
            <a:spLocks noChangeArrowheads="1"/>
          </p:cNvSpPr>
          <p:nvPr/>
        </p:nvSpPr>
        <p:spPr bwMode="auto">
          <a:xfrm>
            <a:off x="225552" y="5867400"/>
            <a:ext cx="88392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457200" indent="-457200">
              <a:lnSpc>
                <a:spcPct val="90000"/>
              </a:lnSpc>
              <a:spcBef>
                <a:spcPct val="20000"/>
              </a:spcBef>
              <a:buFontTx/>
              <a:buChar char="•"/>
            </a:pPr>
            <a:r>
              <a:rPr lang="en-US" sz="2400" dirty="0">
                <a:latin typeface="Times New Roman" pitchFamily="18" charset="0"/>
                <a:cs typeface="Times New Roman" pitchFamily="18" charset="0"/>
              </a:rPr>
              <a:t>modern Transposition ciphers take in N bits and permute using lookup table : called P-Boxes</a:t>
            </a:r>
          </a:p>
        </p:txBody>
      </p:sp>
      <p:sp>
        <p:nvSpPr>
          <p:cNvPr id="5" name="Rectangle 2"/>
          <p:cNvSpPr txBox="1">
            <a:spLocks noChangeArrowheads="1"/>
          </p:cNvSpPr>
          <p:nvPr/>
        </p:nvSpPr>
        <p:spPr bwMode="auto">
          <a:xfrm>
            <a:off x="79375" y="126809"/>
            <a:ext cx="8964613" cy="561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000000"/>
                </a:solidFill>
                <a:effectLst/>
                <a:uLnTx/>
                <a:uFillTx/>
                <a:latin typeface="Arial"/>
                <a:ea typeface="+mj-ea"/>
                <a:cs typeface="+mj-cs"/>
              </a:rPr>
              <a:t>Confusion and Diffusion</a:t>
            </a:r>
            <a:endParaRPr kumimoji="0" lang="en-AU" sz="2800" b="1" i="0" u="none" strike="noStrike" kern="0" cap="none" spc="0" normalizeH="0" baseline="0" noProof="0" dirty="0" smtClean="0">
              <a:ln>
                <a:noFill/>
              </a:ln>
              <a:solidFill>
                <a:srgbClr val="000000"/>
              </a:solidFill>
              <a:effectLst/>
              <a:uLnTx/>
              <a:uFillTx/>
              <a:latin typeface="Arial"/>
              <a:ea typeface="+mj-ea"/>
              <a:cs typeface="+mj-cs"/>
            </a:endParaRPr>
          </a:p>
        </p:txBody>
      </p:sp>
    </p:spTree>
    <p:extLst>
      <p:ext uri="{BB962C8B-B14F-4D97-AF65-F5344CB8AC3E}">
        <p14:creationId xmlns="" xmlns:p14="http://schemas.microsoft.com/office/powerpoint/2010/main" val="185082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dissolve">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autoUpdateAnimBg="0"/>
      <p:bldP spid="4" grpId="0" build="p" bldLvl="2"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481584" y="6858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90000"/>
              <a:buFont typeface="Wingdings" pitchFamily="2" charset="2"/>
              <a:buBlip>
                <a:blip r:embed="rId2"/>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9pPr>
          </a:lstStyle>
          <a:p>
            <a:pPr marL="342900" marR="0" lvl="0" indent="-342900" algn="l" defTabSz="914400" rtl="0" eaLnBrk="1" fontAlgn="base" latinLnBrk="0" hangingPunct="1">
              <a:lnSpc>
                <a:spcPct val="100000"/>
              </a:lnSpc>
              <a:spcBef>
                <a:spcPct val="20000"/>
              </a:spcBef>
              <a:spcAft>
                <a:spcPct val="0"/>
              </a:spcAft>
              <a:buClr>
                <a:srgbClr val="55B55E"/>
              </a:buClr>
              <a:buSzPct val="90000"/>
              <a:buFont typeface="Wingdings" pitchFamily="2" charset="2"/>
              <a:buBlip>
                <a:blip r:embed="rId2"/>
              </a:buBlip>
              <a:tabLst/>
              <a:defRPr/>
            </a:pPr>
            <a:r>
              <a:rPr kumimoji="0" lang="en-US" altLang="zh-TW" sz="2400" b="0" i="0" u="none" strike="noStrike" kern="0" cap="none" spc="0" normalizeH="0" baseline="0" noProof="0" dirty="0" smtClean="0">
                <a:ln>
                  <a:noFill/>
                </a:ln>
                <a:solidFill>
                  <a:schemeClr val="bg2">
                    <a:lumMod val="10000"/>
                  </a:schemeClr>
                </a:solidFill>
                <a:effectLst/>
                <a:uLnTx/>
                <a:uFillTx/>
                <a:latin typeface="Arial"/>
                <a:ea typeface="+mn-ea"/>
                <a:cs typeface="+mn-cs"/>
              </a:rPr>
              <a:t>Shannon suggests to thwart “statistical analysis”</a:t>
            </a:r>
          </a:p>
          <a:p>
            <a:pPr marL="342900" marR="0" lvl="0" indent="-342900" algn="l" defTabSz="914400" rtl="0" eaLnBrk="1" fontAlgn="base" latinLnBrk="0" hangingPunct="1">
              <a:lnSpc>
                <a:spcPct val="100000"/>
              </a:lnSpc>
              <a:spcBef>
                <a:spcPct val="20000"/>
              </a:spcBef>
              <a:spcAft>
                <a:spcPct val="0"/>
              </a:spcAft>
              <a:buClr>
                <a:srgbClr val="55B55E"/>
              </a:buClr>
              <a:buSzPct val="90000"/>
              <a:buFont typeface="Wingdings" pitchFamily="2" charset="2"/>
              <a:buBlip>
                <a:blip r:embed="rId2"/>
              </a:buBlip>
              <a:tabLst/>
              <a:defRPr/>
            </a:pPr>
            <a:r>
              <a:rPr kumimoji="0" lang="en-US" altLang="zh-TW" sz="2400" b="0" i="0" u="none" strike="noStrike" kern="0" cap="none" spc="0" normalizeH="0" baseline="0" noProof="0" dirty="0" smtClean="0">
                <a:ln>
                  <a:noFill/>
                </a:ln>
                <a:solidFill>
                  <a:schemeClr val="bg2">
                    <a:lumMod val="10000"/>
                  </a:schemeClr>
                </a:solidFill>
                <a:effectLst/>
                <a:uLnTx/>
                <a:uFillTx/>
                <a:latin typeface="Arial"/>
                <a:ea typeface="+mn-ea"/>
                <a:cs typeface="+mn-cs"/>
              </a:rPr>
              <a:t>Confusion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Blur the relation between the </a:t>
            </a:r>
            <a:r>
              <a:rPr kumimoji="0" lang="en-US" altLang="zh-TW" sz="2400" b="0" i="0" u="none" strike="noStrike" kern="0" cap="none" spc="0" normalizeH="0" baseline="0" noProof="0" dirty="0" err="1" smtClean="0">
                <a:ln>
                  <a:noFill/>
                </a:ln>
                <a:solidFill>
                  <a:schemeClr val="bg2">
                    <a:lumMod val="10000"/>
                  </a:schemeClr>
                </a:solidFill>
                <a:effectLst/>
                <a:uLnTx/>
                <a:uFillTx/>
                <a:latin typeface="Arial"/>
              </a:rPr>
              <a:t>ciphertext</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 and the encryption key</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Substitution</a:t>
            </a:r>
          </a:p>
          <a:p>
            <a:pPr marL="342900" marR="0" lvl="0" indent="-342900" algn="l" defTabSz="914400" rtl="0" eaLnBrk="1" fontAlgn="base" latinLnBrk="0" hangingPunct="1">
              <a:lnSpc>
                <a:spcPct val="100000"/>
              </a:lnSpc>
              <a:spcBef>
                <a:spcPct val="20000"/>
              </a:spcBef>
              <a:spcAft>
                <a:spcPct val="0"/>
              </a:spcAft>
              <a:buClr>
                <a:srgbClr val="55B55E"/>
              </a:buClr>
              <a:buSzPct val="90000"/>
              <a:buFont typeface="Wingdings" pitchFamily="2" charset="2"/>
              <a:buBlip>
                <a:blip r:embed="rId2"/>
              </a:buBlip>
              <a:tabLst/>
              <a:defRPr/>
            </a:pPr>
            <a:r>
              <a:rPr kumimoji="0" lang="en-US" altLang="zh-TW" sz="2400" b="0" i="0" u="none" strike="noStrike" kern="0" cap="none" spc="0" normalizeH="0" baseline="0" noProof="0" dirty="0" smtClean="0">
                <a:ln>
                  <a:noFill/>
                </a:ln>
                <a:solidFill>
                  <a:schemeClr val="bg2">
                    <a:lumMod val="10000"/>
                  </a:schemeClr>
                </a:solidFill>
                <a:effectLst/>
                <a:uLnTx/>
                <a:uFillTx/>
                <a:latin typeface="Arial"/>
                <a:ea typeface="+mn-ea"/>
                <a:cs typeface="+mn-cs"/>
              </a:rPr>
              <a:t>Diffusion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Each </a:t>
            </a:r>
            <a:r>
              <a:rPr kumimoji="0" lang="en-US" altLang="zh-TW" sz="2400" b="0" i="0" u="none" strike="noStrike" kern="0" cap="none" spc="0" normalizeH="0" baseline="0" noProof="0" dirty="0" err="1" smtClean="0">
                <a:ln>
                  <a:noFill/>
                </a:ln>
                <a:solidFill>
                  <a:schemeClr val="bg2">
                    <a:lumMod val="10000"/>
                  </a:schemeClr>
                </a:solidFill>
                <a:effectLst/>
                <a:uLnTx/>
                <a:uFillTx/>
                <a:latin typeface="Arial"/>
              </a:rPr>
              <a:t>ciphertext</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 alphabet is affected by many plaintext alphabet</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Repeated permutations</a:t>
            </a:r>
          </a:p>
        </p:txBody>
      </p:sp>
      <p:sp>
        <p:nvSpPr>
          <p:cNvPr id="4" name="Rectangle 9"/>
          <p:cNvSpPr>
            <a:spLocks noChangeArrowheads="1"/>
          </p:cNvSpPr>
          <p:nvPr/>
        </p:nvSpPr>
        <p:spPr bwMode="auto">
          <a:xfrm>
            <a:off x="755904" y="4648200"/>
            <a:ext cx="7949184" cy="156966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eaLnBrk="0" hangingPunct="0"/>
            <a:r>
              <a:rPr lang="en-US" sz="2400" b="1" i="1" dirty="0">
                <a:solidFill>
                  <a:schemeClr val="folHlink"/>
                </a:solidFill>
                <a:latin typeface="Times New Roman" pitchFamily="18" charset="0"/>
              </a:rPr>
              <a:t>Rounds</a:t>
            </a:r>
          </a:p>
          <a:p>
            <a:pPr algn="just" eaLnBrk="0" hangingPunct="0"/>
            <a:r>
              <a:rPr lang="en-US" sz="2400" b="1" i="1" dirty="0">
                <a:latin typeface="Times New Roman" pitchFamily="18" charset="0"/>
              </a:rPr>
              <a:t>Diffusion and confusion can be achieved using iterated product ciphers where each iteration is a combination of S-boxes, P-boxes, and other components. </a:t>
            </a:r>
          </a:p>
        </p:txBody>
      </p:sp>
      <p:sp>
        <p:nvSpPr>
          <p:cNvPr id="5" name="Rectangle 2"/>
          <p:cNvSpPr txBox="1">
            <a:spLocks noChangeArrowheads="1"/>
          </p:cNvSpPr>
          <p:nvPr/>
        </p:nvSpPr>
        <p:spPr bwMode="auto">
          <a:xfrm>
            <a:off x="79375" y="126809"/>
            <a:ext cx="8964613" cy="561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000000"/>
                </a:solidFill>
                <a:effectLst/>
                <a:uLnTx/>
                <a:uFillTx/>
                <a:latin typeface="Arial"/>
                <a:ea typeface="+mj-ea"/>
                <a:cs typeface="+mj-cs"/>
              </a:rPr>
              <a:t>Confusion and Diffusion</a:t>
            </a:r>
            <a:endParaRPr kumimoji="0" lang="en-AU" sz="2800" b="1" i="0" u="none" strike="noStrike" kern="0" cap="none" spc="0" normalizeH="0" baseline="0" noProof="0" dirty="0" smtClean="0">
              <a:ln>
                <a:noFill/>
              </a:ln>
              <a:solidFill>
                <a:srgbClr val="000000"/>
              </a:solidFill>
              <a:effectLst/>
              <a:uLnTx/>
              <a:uFillTx/>
              <a:latin typeface="Arial"/>
              <a:ea typeface="+mj-ea"/>
              <a:cs typeface="+mj-cs"/>
            </a:endParaRPr>
          </a:p>
        </p:txBody>
      </p:sp>
    </p:spTree>
    <p:extLst>
      <p:ext uri="{BB962C8B-B14F-4D97-AF65-F5344CB8AC3E}">
        <p14:creationId xmlns="" xmlns:p14="http://schemas.microsoft.com/office/powerpoint/2010/main" val="39009420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381000" y="776037"/>
            <a:ext cx="8458200" cy="180022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eaLnBrk="0" hangingPunct="0"/>
            <a:r>
              <a:rPr lang="en-US" sz="2800" b="1" i="1" dirty="0">
                <a:latin typeface="Times New Roman" pitchFamily="18" charset="0"/>
              </a:rPr>
              <a:t>Shannon introduced the concept of a product cipher. A product cipher is a complex cipher combining substitution, permutation, and other components discussed in previous sections.</a:t>
            </a:r>
          </a:p>
        </p:txBody>
      </p:sp>
      <p:sp>
        <p:nvSpPr>
          <p:cNvPr id="3" name="Text Box 10"/>
          <p:cNvSpPr txBox="1">
            <a:spLocks noChangeArrowheads="1"/>
          </p:cNvSpPr>
          <p:nvPr/>
        </p:nvSpPr>
        <p:spPr bwMode="auto">
          <a:xfrm>
            <a:off x="2438400" y="152400"/>
            <a:ext cx="2956259"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r>
              <a:rPr lang="en-US" sz="3200" b="1" i="1" dirty="0" smtClean="0">
                <a:solidFill>
                  <a:schemeClr val="hlink"/>
                </a:solidFill>
                <a:latin typeface="Times New Roman" pitchFamily="18" charset="0"/>
              </a:rPr>
              <a:t>Product </a:t>
            </a:r>
            <a:r>
              <a:rPr lang="en-US" sz="3200" b="1" i="1" dirty="0">
                <a:solidFill>
                  <a:schemeClr val="hlink"/>
                </a:solidFill>
                <a:latin typeface="Times New Roman" pitchFamily="18" charset="0"/>
              </a:rPr>
              <a:t>Ciphers</a:t>
            </a:r>
          </a:p>
        </p:txBody>
      </p:sp>
    </p:spTree>
    <p:extLst>
      <p:ext uri="{BB962C8B-B14F-4D97-AF65-F5344CB8AC3E}">
        <p14:creationId xmlns="" xmlns:p14="http://schemas.microsoft.com/office/powerpoint/2010/main" val="17088228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494792" y="762000"/>
            <a:ext cx="8135938"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har char="•"/>
              <a:defRPr sz="2400">
                <a:solidFill>
                  <a:srgbClr val="0000FF"/>
                </a:solidFill>
                <a:latin typeface="+mn-lt"/>
                <a:ea typeface="+mn-ea"/>
                <a:cs typeface="+mn-cs"/>
              </a:defRPr>
            </a:lvl1pPr>
            <a:lvl2pPr marL="855663" indent="-398463" algn="l" rtl="0" eaLnBrk="0" fontAlgn="base" hangingPunct="0">
              <a:spcBef>
                <a:spcPct val="50000"/>
              </a:spcBef>
              <a:spcAft>
                <a:spcPct val="0"/>
              </a:spcAft>
              <a:buFont typeface="Wingdings" pitchFamily="2" charset="2"/>
              <a:buChar char="§"/>
              <a:defRPr sz="2400">
                <a:solidFill>
                  <a:srgbClr val="0000FF"/>
                </a:solidFill>
                <a:latin typeface="+mn-lt"/>
              </a:defRPr>
            </a:lvl2pPr>
            <a:lvl3pPr marL="1379538" indent="-409575" algn="l" rtl="0" eaLnBrk="0" fontAlgn="base" hangingPunct="0">
              <a:spcBef>
                <a:spcPct val="50000"/>
              </a:spcBef>
              <a:spcAft>
                <a:spcPct val="0"/>
              </a:spcAft>
              <a:buFont typeface="Wingdings" pitchFamily="2" charset="2"/>
              <a:buChar char="w"/>
              <a:defRPr sz="2400">
                <a:solidFill>
                  <a:srgbClr val="0000FF"/>
                </a:solidFill>
                <a:latin typeface="+mn-lt"/>
              </a:defRPr>
            </a:lvl3pPr>
            <a:lvl4pPr marL="1822450" indent="-228600" algn="l" rtl="0" eaLnBrk="0" fontAlgn="base" hangingPunct="0">
              <a:spcBef>
                <a:spcPct val="20000"/>
              </a:spcBef>
              <a:spcAft>
                <a:spcPct val="0"/>
              </a:spcAft>
              <a:buChar char="–"/>
              <a:defRPr sz="2000">
                <a:solidFill>
                  <a:schemeClr val="tx1"/>
                </a:solidFill>
                <a:latin typeface="+mn-lt"/>
              </a:defRPr>
            </a:lvl4pPr>
            <a:lvl5pPr marL="2165350" indent="-228600" algn="l" rtl="0" eaLnBrk="0" fontAlgn="base" hangingPunct="0">
              <a:spcBef>
                <a:spcPct val="20000"/>
              </a:spcBef>
              <a:spcAft>
                <a:spcPct val="0"/>
              </a:spcAft>
              <a:buChar char="»"/>
              <a:defRPr sz="2000">
                <a:solidFill>
                  <a:schemeClr val="tx1"/>
                </a:solidFill>
                <a:latin typeface="+mn-lt"/>
              </a:defRPr>
            </a:lvl5pPr>
            <a:lvl6pPr marL="2622550" indent="-228600" algn="l" rtl="0" fontAlgn="base">
              <a:spcBef>
                <a:spcPct val="20000"/>
              </a:spcBef>
              <a:spcAft>
                <a:spcPct val="0"/>
              </a:spcAft>
              <a:buChar char="»"/>
              <a:defRPr sz="2000">
                <a:solidFill>
                  <a:schemeClr val="tx1"/>
                </a:solidFill>
                <a:latin typeface="+mn-lt"/>
              </a:defRPr>
            </a:lvl6pPr>
            <a:lvl7pPr marL="3079750" indent="-228600" algn="l" rtl="0" fontAlgn="base">
              <a:spcBef>
                <a:spcPct val="20000"/>
              </a:spcBef>
              <a:spcAft>
                <a:spcPct val="0"/>
              </a:spcAft>
              <a:buChar char="»"/>
              <a:defRPr sz="2000">
                <a:solidFill>
                  <a:schemeClr val="tx1"/>
                </a:solidFill>
                <a:latin typeface="+mn-lt"/>
              </a:defRPr>
            </a:lvl7pPr>
            <a:lvl8pPr marL="3536950" indent="-228600" algn="l" rtl="0" fontAlgn="base">
              <a:spcBef>
                <a:spcPct val="20000"/>
              </a:spcBef>
              <a:spcAft>
                <a:spcPct val="0"/>
              </a:spcAft>
              <a:buChar char="»"/>
              <a:defRPr sz="2000">
                <a:solidFill>
                  <a:schemeClr val="tx1"/>
                </a:solidFill>
                <a:latin typeface="+mn-lt"/>
              </a:defRPr>
            </a:lvl8pPr>
            <a:lvl9pPr marL="399415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50000"/>
              </a:spcBef>
              <a:spcAft>
                <a:spcPct val="0"/>
              </a:spcAft>
              <a:buClr>
                <a:srgbClr val="0000FF"/>
              </a:buClr>
              <a:buSzPct val="150000"/>
              <a:buFontTx/>
              <a:buChar char="•"/>
              <a:tabLst/>
              <a:defRPr/>
            </a:pPr>
            <a:r>
              <a:rPr kumimoji="0" lang="en-AU" sz="2400" b="0" i="1" u="none" strike="noStrike" kern="0" cap="none" spc="0" normalizeH="0" baseline="0" noProof="0" dirty="0" err="1" smtClean="0">
                <a:ln>
                  <a:noFill/>
                </a:ln>
                <a:solidFill>
                  <a:srgbClr val="FF0000"/>
                </a:solidFill>
                <a:effectLst/>
                <a:uLnTx/>
                <a:uFillTx/>
                <a:latin typeface="Arial"/>
                <a:ea typeface="+mn-ea"/>
                <a:cs typeface="+mn-cs"/>
              </a:rPr>
              <a:t>Feistel</a:t>
            </a:r>
            <a:r>
              <a:rPr kumimoji="0" lang="en-AU" sz="2400" b="0" i="0" u="none" strike="noStrike" kern="0" cap="none" spc="0" normalizeH="0" baseline="0" noProof="0" dirty="0" smtClean="0">
                <a:ln>
                  <a:noFill/>
                </a:ln>
                <a:solidFill>
                  <a:srgbClr val="0000FF"/>
                </a:solidFill>
                <a:effectLst/>
                <a:uLnTx/>
                <a:uFillTx/>
                <a:latin typeface="Arial"/>
                <a:ea typeface="+mn-ea"/>
                <a:cs typeface="+mn-cs"/>
              </a:rPr>
              <a:t> devised the </a:t>
            </a:r>
            <a:r>
              <a:rPr kumimoji="0" lang="en-AU" sz="2400" b="0" i="1" u="none" strike="noStrike" kern="0" cap="none" spc="0" normalizeH="0" baseline="0" noProof="0" dirty="0" err="1" smtClean="0">
                <a:ln>
                  <a:noFill/>
                </a:ln>
                <a:solidFill>
                  <a:srgbClr val="FF0000"/>
                </a:solidFill>
                <a:effectLst/>
                <a:uLnTx/>
                <a:uFillTx/>
                <a:latin typeface="Arial"/>
                <a:ea typeface="+mn-ea"/>
                <a:cs typeface="+mn-cs"/>
              </a:rPr>
              <a:t>Feistel</a:t>
            </a:r>
            <a:r>
              <a:rPr kumimoji="0" lang="en-AU" sz="2400" b="0" i="1" u="none" strike="noStrike" kern="0" cap="none" spc="0" normalizeH="0" baseline="0" noProof="0" dirty="0" smtClean="0">
                <a:ln>
                  <a:noFill/>
                </a:ln>
                <a:solidFill>
                  <a:srgbClr val="FF0000"/>
                </a:solidFill>
                <a:effectLst/>
                <a:uLnTx/>
                <a:uFillTx/>
                <a:latin typeface="Arial"/>
                <a:ea typeface="+mn-ea"/>
                <a:cs typeface="+mn-cs"/>
              </a:rPr>
              <a:t> cipher</a:t>
            </a:r>
            <a:r>
              <a:rPr kumimoji="0" lang="en-AU" sz="2400" b="0" i="0" u="none" strike="noStrike" kern="0" cap="none" spc="0" normalizeH="0" baseline="0" noProof="0" dirty="0" smtClean="0">
                <a:ln>
                  <a:noFill/>
                </a:ln>
                <a:solidFill>
                  <a:srgbClr val="0000FF"/>
                </a:solidFill>
                <a:effectLst/>
                <a:uLnTx/>
                <a:uFillTx/>
                <a:latin typeface="Arial"/>
                <a:ea typeface="+mn-ea"/>
                <a:cs typeface="+mn-cs"/>
              </a:rPr>
              <a:t> </a:t>
            </a:r>
            <a:r>
              <a:rPr kumimoji="0" lang="en-US" sz="2400" b="0" i="0" u="none" strike="noStrike" kern="0" cap="none" spc="0" normalizeH="0" baseline="0" noProof="0" dirty="0" smtClean="0">
                <a:ln>
                  <a:noFill/>
                </a:ln>
                <a:solidFill>
                  <a:srgbClr val="0000FF"/>
                </a:solidFill>
                <a:effectLst/>
                <a:uLnTx/>
                <a:uFillTx/>
                <a:latin typeface="Arial"/>
                <a:ea typeface="+mn-ea"/>
                <a:cs typeface="+mn-cs"/>
              </a:rPr>
              <a:t>based on concept of </a:t>
            </a:r>
            <a:r>
              <a:rPr kumimoji="0" lang="en-US" sz="2400" b="0" i="1" u="none" strike="noStrike" kern="0" cap="none" spc="0" normalizeH="0" baseline="0" noProof="0" dirty="0" smtClean="0">
                <a:ln>
                  <a:noFill/>
                </a:ln>
                <a:solidFill>
                  <a:srgbClr val="FF0000"/>
                </a:solidFill>
                <a:effectLst/>
                <a:uLnTx/>
                <a:uFillTx/>
                <a:latin typeface="Arial"/>
                <a:ea typeface="+mn-ea"/>
                <a:cs typeface="+mn-cs"/>
              </a:rPr>
              <a:t>invertible product cipher</a:t>
            </a:r>
            <a:r>
              <a:rPr kumimoji="0" lang="en-US" sz="2400" b="0" i="0" u="none" strike="noStrike" kern="0" cap="none" spc="0" normalizeH="0" baseline="0" noProof="0" dirty="0" smtClean="0">
                <a:ln>
                  <a:noFill/>
                </a:ln>
                <a:solidFill>
                  <a:srgbClr val="0000FF"/>
                </a:solidFill>
                <a:effectLst/>
                <a:uLnTx/>
                <a:uFillTx/>
                <a:latin typeface="Arial"/>
                <a:ea typeface="+mn-ea"/>
                <a:cs typeface="+mn-cs"/>
              </a:rPr>
              <a:t>.</a:t>
            </a:r>
            <a:endParaRPr kumimoji="0" lang="en-AU" sz="2400" b="0" i="0" u="none" strike="noStrike" kern="0" cap="none" spc="0" normalizeH="0" baseline="0" noProof="0" dirty="0" smtClean="0">
              <a:ln>
                <a:noFill/>
              </a:ln>
              <a:solidFill>
                <a:srgbClr val="0000FF"/>
              </a:solidFill>
              <a:effectLst/>
              <a:uLnTx/>
              <a:uFillTx/>
              <a:latin typeface="Arial"/>
              <a:ea typeface="+mn-ea"/>
              <a:cs typeface="+mn-cs"/>
            </a:endParaRPr>
          </a:p>
          <a:p>
            <a:pPr marL="855663" marR="0" lvl="1" indent="-398463" algn="l" defTabSz="914400" rtl="0" eaLnBrk="1" fontAlgn="base" latinLnBrk="0" hangingPunct="1">
              <a:lnSpc>
                <a:spcPct val="100000"/>
              </a:lnSpc>
              <a:spcBef>
                <a:spcPct val="50000"/>
              </a:spcBef>
              <a:spcAft>
                <a:spcPct val="0"/>
              </a:spcAft>
              <a:buClr>
                <a:srgbClr val="0000FF"/>
              </a:buClr>
              <a:buSzTx/>
              <a:buFont typeface="Wingdings" pitchFamily="2" charset="2"/>
              <a:buChar char="§"/>
              <a:tabLst/>
              <a:defRPr/>
            </a:pPr>
            <a:r>
              <a:rPr kumimoji="0" lang="en-AU" sz="2400" b="0" i="1" u="none" strike="noStrike" kern="0" cap="none" spc="0" normalizeH="0" baseline="0" noProof="0" dirty="0" smtClean="0">
                <a:ln>
                  <a:noFill/>
                </a:ln>
                <a:solidFill>
                  <a:srgbClr val="FF0000"/>
                </a:solidFill>
                <a:effectLst/>
                <a:uLnTx/>
                <a:uFillTx/>
                <a:latin typeface="Arial"/>
              </a:rPr>
              <a:t>Partitions</a:t>
            </a:r>
            <a:r>
              <a:rPr kumimoji="0" lang="en-AU" sz="2400" b="0" i="0" u="none" strike="noStrike" kern="0" cap="none" spc="0" normalizeH="0" baseline="0" noProof="0" dirty="0" smtClean="0">
                <a:ln>
                  <a:noFill/>
                </a:ln>
                <a:solidFill>
                  <a:srgbClr val="0000FF"/>
                </a:solidFill>
                <a:effectLst/>
                <a:uLnTx/>
                <a:uFillTx/>
                <a:latin typeface="Arial"/>
              </a:rPr>
              <a:t> input block into two halves.</a:t>
            </a:r>
          </a:p>
          <a:p>
            <a:pPr marL="855663" marR="0" lvl="1" indent="-398463" algn="l" defTabSz="914400" rtl="0" eaLnBrk="1" fontAlgn="base" latinLnBrk="0" hangingPunct="1">
              <a:lnSpc>
                <a:spcPct val="100000"/>
              </a:lnSpc>
              <a:spcBef>
                <a:spcPct val="50000"/>
              </a:spcBef>
              <a:spcAft>
                <a:spcPct val="0"/>
              </a:spcAft>
              <a:buClr>
                <a:srgbClr val="0000FF"/>
              </a:buClr>
              <a:buSzTx/>
              <a:buFont typeface="Wingdings" pitchFamily="2" charset="2"/>
              <a:buChar char="§"/>
              <a:tabLst/>
              <a:defRPr/>
            </a:pPr>
            <a:r>
              <a:rPr kumimoji="0" lang="en-US" sz="2400" b="0" i="1" u="none" strike="noStrike" kern="0" cap="none" spc="0" normalizeH="0" baseline="0" noProof="0" dirty="0" smtClean="0">
                <a:ln>
                  <a:noFill/>
                </a:ln>
                <a:solidFill>
                  <a:srgbClr val="FF0000"/>
                </a:solidFill>
                <a:effectLst/>
                <a:uLnTx/>
                <a:uFillTx/>
                <a:latin typeface="Arial"/>
              </a:rPr>
              <a:t>Process through multiple rounds</a:t>
            </a:r>
            <a:r>
              <a:rPr kumimoji="0" lang="en-US" sz="2400" b="0" i="0" u="none" strike="noStrike" kern="0" cap="none" spc="0" normalizeH="0" baseline="0" noProof="0" dirty="0" smtClean="0">
                <a:ln>
                  <a:noFill/>
                </a:ln>
                <a:solidFill>
                  <a:srgbClr val="0000FF"/>
                </a:solidFill>
                <a:effectLst/>
                <a:uLnTx/>
                <a:uFillTx/>
                <a:latin typeface="Arial"/>
              </a:rPr>
              <a:t> which perform a </a:t>
            </a:r>
            <a:r>
              <a:rPr kumimoji="0" lang="en-US" sz="2400" b="0" i="1" u="none" strike="noStrike" kern="0" cap="none" spc="0" normalizeH="0" baseline="0" noProof="0" dirty="0" smtClean="0">
                <a:ln>
                  <a:noFill/>
                </a:ln>
                <a:solidFill>
                  <a:srgbClr val="FF0000"/>
                </a:solidFill>
                <a:effectLst/>
                <a:uLnTx/>
                <a:uFillTx/>
                <a:latin typeface="Arial"/>
              </a:rPr>
              <a:t>substitution </a:t>
            </a:r>
            <a:r>
              <a:rPr kumimoji="0" lang="en-US" sz="2400" b="0" i="0" u="none" strike="noStrike" kern="0" cap="none" spc="0" normalizeH="0" baseline="0" noProof="0" dirty="0" smtClean="0">
                <a:ln>
                  <a:noFill/>
                </a:ln>
                <a:solidFill>
                  <a:srgbClr val="0000FF"/>
                </a:solidFill>
                <a:effectLst/>
                <a:uLnTx/>
                <a:uFillTx/>
                <a:latin typeface="Arial"/>
              </a:rPr>
              <a:t>on </a:t>
            </a:r>
            <a:r>
              <a:rPr kumimoji="0" lang="en-US" sz="2400" b="0" i="1" u="none" strike="noStrike" kern="0" cap="none" spc="0" normalizeH="0" baseline="0" noProof="0" dirty="0" smtClean="0">
                <a:ln>
                  <a:noFill/>
                </a:ln>
                <a:solidFill>
                  <a:srgbClr val="FF0000"/>
                </a:solidFill>
                <a:effectLst/>
                <a:uLnTx/>
                <a:uFillTx/>
                <a:latin typeface="Arial"/>
              </a:rPr>
              <a:t>left data half</a:t>
            </a:r>
            <a:r>
              <a:rPr kumimoji="0" lang="en-US" sz="2400" b="0" i="0" u="none" strike="noStrike" kern="0" cap="none" spc="0" normalizeH="0" baseline="0" noProof="0" dirty="0" smtClean="0">
                <a:ln>
                  <a:noFill/>
                </a:ln>
                <a:solidFill>
                  <a:srgbClr val="0000FF"/>
                </a:solidFill>
                <a:effectLst/>
                <a:uLnTx/>
                <a:uFillTx/>
                <a:latin typeface="Arial"/>
              </a:rPr>
              <a:t> </a:t>
            </a:r>
            <a:r>
              <a:rPr kumimoji="0" lang="en-AU" sz="2400" b="0" i="0" u="none" strike="noStrike" kern="0" cap="none" spc="0" normalizeH="0" baseline="0" noProof="0" dirty="0" smtClean="0">
                <a:ln>
                  <a:noFill/>
                </a:ln>
                <a:solidFill>
                  <a:srgbClr val="0000FF"/>
                </a:solidFill>
                <a:effectLst/>
                <a:uLnTx/>
                <a:uFillTx/>
                <a:latin typeface="Arial"/>
              </a:rPr>
              <a:t>based on </a:t>
            </a:r>
            <a:r>
              <a:rPr kumimoji="0" lang="en-AU" sz="2400" b="0" i="1" u="none" strike="noStrike" kern="0" cap="none" spc="0" normalizeH="0" baseline="0" noProof="0" dirty="0" smtClean="0">
                <a:ln>
                  <a:noFill/>
                </a:ln>
                <a:solidFill>
                  <a:srgbClr val="FF0000"/>
                </a:solidFill>
                <a:effectLst/>
                <a:uLnTx/>
                <a:uFillTx/>
                <a:latin typeface="Arial"/>
              </a:rPr>
              <a:t>round function</a:t>
            </a:r>
            <a:r>
              <a:rPr kumimoji="0" lang="en-AU" sz="2400" b="0" i="0" u="none" strike="noStrike" kern="0" cap="none" spc="0" normalizeH="0" baseline="0" noProof="0" dirty="0" smtClean="0">
                <a:ln>
                  <a:noFill/>
                </a:ln>
                <a:solidFill>
                  <a:srgbClr val="0000FF"/>
                </a:solidFill>
                <a:effectLst/>
                <a:uLnTx/>
                <a:uFillTx/>
                <a:latin typeface="Arial"/>
              </a:rPr>
              <a:t> of </a:t>
            </a:r>
            <a:r>
              <a:rPr kumimoji="0" lang="en-AU" sz="2400" b="0" i="1" u="none" strike="noStrike" kern="0" cap="none" spc="0" normalizeH="0" baseline="0" noProof="0" dirty="0" smtClean="0">
                <a:ln>
                  <a:noFill/>
                </a:ln>
                <a:solidFill>
                  <a:srgbClr val="FF0000"/>
                </a:solidFill>
                <a:effectLst/>
                <a:uLnTx/>
                <a:uFillTx/>
                <a:latin typeface="Arial"/>
              </a:rPr>
              <a:t>right half</a:t>
            </a:r>
            <a:r>
              <a:rPr kumimoji="0" lang="en-AU" sz="2400" b="0" i="0" u="none" strike="noStrike" kern="0" cap="none" spc="0" normalizeH="0" baseline="0" noProof="0" dirty="0" smtClean="0">
                <a:ln>
                  <a:noFill/>
                </a:ln>
                <a:solidFill>
                  <a:srgbClr val="0000FF"/>
                </a:solidFill>
                <a:effectLst/>
                <a:uLnTx/>
                <a:uFillTx/>
                <a:latin typeface="Arial"/>
              </a:rPr>
              <a:t> and </a:t>
            </a:r>
            <a:r>
              <a:rPr kumimoji="0" lang="en-AU" sz="2400" b="0" i="1" u="none" strike="noStrike" kern="0" cap="none" spc="0" normalizeH="0" baseline="0" noProof="0" dirty="0" err="1" smtClean="0">
                <a:ln>
                  <a:noFill/>
                </a:ln>
                <a:solidFill>
                  <a:srgbClr val="FF0000"/>
                </a:solidFill>
                <a:effectLst/>
                <a:uLnTx/>
                <a:uFillTx/>
                <a:latin typeface="Arial"/>
              </a:rPr>
              <a:t>subkey</a:t>
            </a:r>
            <a:r>
              <a:rPr kumimoji="0" lang="en-AU" sz="2400" b="0" i="0" u="none" strike="noStrike" kern="0" cap="none" spc="0" normalizeH="0" baseline="0" noProof="0" dirty="0" smtClean="0">
                <a:ln>
                  <a:noFill/>
                </a:ln>
                <a:solidFill>
                  <a:srgbClr val="0000FF"/>
                </a:solidFill>
                <a:effectLst/>
                <a:uLnTx/>
                <a:uFillTx/>
                <a:latin typeface="Arial"/>
              </a:rPr>
              <a:t>.</a:t>
            </a:r>
          </a:p>
          <a:p>
            <a:pPr marL="855663" marR="0" lvl="1" indent="-398463" algn="l" defTabSz="914400" rtl="0" eaLnBrk="1" fontAlgn="base" latinLnBrk="0" hangingPunct="1">
              <a:lnSpc>
                <a:spcPct val="100000"/>
              </a:lnSpc>
              <a:spcBef>
                <a:spcPct val="50000"/>
              </a:spcBef>
              <a:spcAft>
                <a:spcPct val="0"/>
              </a:spcAft>
              <a:buClr>
                <a:srgbClr val="0000FF"/>
              </a:buClr>
              <a:buSzTx/>
              <a:buFont typeface="Wingdings" pitchFamily="2" charset="2"/>
              <a:buChar char="§"/>
              <a:tabLst/>
              <a:defRPr/>
            </a:pPr>
            <a:r>
              <a:rPr kumimoji="0" lang="en-AU" sz="2400" b="0" i="1" u="none" strike="noStrike" kern="0" cap="none" spc="0" normalizeH="0" baseline="0" noProof="0" dirty="0" smtClean="0">
                <a:ln>
                  <a:noFill/>
                </a:ln>
                <a:solidFill>
                  <a:srgbClr val="FF0000"/>
                </a:solidFill>
                <a:effectLst/>
                <a:uLnTx/>
                <a:uFillTx/>
                <a:latin typeface="Arial"/>
              </a:rPr>
              <a:t>Permutation swapping halves</a:t>
            </a:r>
            <a:r>
              <a:rPr kumimoji="0" lang="en-AU" sz="2400" b="0" i="0" u="none" strike="noStrike" kern="0" cap="none" spc="0" normalizeH="0" baseline="0" noProof="0" dirty="0" smtClean="0">
                <a:ln>
                  <a:noFill/>
                </a:ln>
                <a:solidFill>
                  <a:srgbClr val="0000FF"/>
                </a:solidFill>
                <a:effectLst/>
                <a:uLnTx/>
                <a:uFillTx/>
                <a:latin typeface="Arial"/>
              </a:rPr>
              <a:t>.</a:t>
            </a:r>
          </a:p>
          <a:p>
            <a:pPr marL="342900" marR="0" lvl="0" indent="-342900" algn="l" defTabSz="914400" rtl="0" eaLnBrk="1" fontAlgn="base" latinLnBrk="0" hangingPunct="1">
              <a:lnSpc>
                <a:spcPct val="100000"/>
              </a:lnSpc>
              <a:spcBef>
                <a:spcPct val="50000"/>
              </a:spcBef>
              <a:spcAft>
                <a:spcPct val="0"/>
              </a:spcAft>
              <a:buClr>
                <a:srgbClr val="0000FF"/>
              </a:buClr>
              <a:buSzPct val="150000"/>
              <a:buFontTx/>
              <a:buChar char="•"/>
              <a:tabLst/>
              <a:defRPr/>
            </a:pPr>
            <a:r>
              <a:rPr kumimoji="0" lang="en-AU" sz="2400" b="0" i="1" u="none" strike="noStrike" kern="0" cap="none" spc="0" normalizeH="0" baseline="0" noProof="0" dirty="0" err="1" smtClean="0">
                <a:ln>
                  <a:noFill/>
                </a:ln>
                <a:solidFill>
                  <a:srgbClr val="FF0000"/>
                </a:solidFill>
                <a:effectLst/>
                <a:uLnTx/>
                <a:uFillTx/>
                <a:latin typeface="Arial"/>
                <a:ea typeface="+mn-ea"/>
                <a:cs typeface="+mn-cs"/>
              </a:rPr>
              <a:t>Feistel</a:t>
            </a:r>
            <a:r>
              <a:rPr kumimoji="0" lang="en-AU" sz="2400" b="0" i="1" u="none" strike="noStrike" kern="0" cap="none" spc="0" normalizeH="0" baseline="0" noProof="0" dirty="0" smtClean="0">
                <a:ln>
                  <a:noFill/>
                </a:ln>
                <a:solidFill>
                  <a:srgbClr val="FF0000"/>
                </a:solidFill>
                <a:effectLst/>
                <a:uLnTx/>
                <a:uFillTx/>
                <a:latin typeface="Arial"/>
                <a:ea typeface="+mn-ea"/>
                <a:cs typeface="+mn-cs"/>
              </a:rPr>
              <a:t> </a:t>
            </a:r>
            <a:r>
              <a:rPr kumimoji="0" lang="en-AU" sz="2400" b="0" i="0" u="none" strike="noStrike" kern="0" cap="none" spc="0" normalizeH="0" baseline="0" noProof="0" dirty="0" smtClean="0">
                <a:ln>
                  <a:noFill/>
                </a:ln>
                <a:solidFill>
                  <a:srgbClr val="0000FF"/>
                </a:solidFill>
                <a:effectLst/>
                <a:uLnTx/>
                <a:uFillTx/>
                <a:latin typeface="Arial"/>
                <a:ea typeface="+mn-ea"/>
                <a:cs typeface="+mn-cs"/>
              </a:rPr>
              <a:t>implements </a:t>
            </a:r>
            <a:r>
              <a:rPr kumimoji="0" lang="en-AU" sz="2400" b="0" i="1" u="none" strike="noStrike" kern="0" cap="none" spc="0" normalizeH="0" baseline="0" noProof="0" dirty="0" smtClean="0">
                <a:ln>
                  <a:noFill/>
                </a:ln>
                <a:solidFill>
                  <a:srgbClr val="FF0000"/>
                </a:solidFill>
                <a:effectLst/>
                <a:uLnTx/>
                <a:uFillTx/>
                <a:latin typeface="Arial"/>
                <a:ea typeface="+mn-ea"/>
                <a:cs typeface="+mn-cs"/>
              </a:rPr>
              <a:t>Shannon’s substitution-permutation</a:t>
            </a:r>
            <a:r>
              <a:rPr kumimoji="0" lang="en-AU" sz="2400" b="0" i="0" u="none" strike="noStrike" kern="0" cap="none" spc="0" normalizeH="0" baseline="0" noProof="0" dirty="0" smtClean="0">
                <a:ln>
                  <a:noFill/>
                </a:ln>
                <a:solidFill>
                  <a:srgbClr val="0000FF"/>
                </a:solidFill>
                <a:effectLst/>
                <a:uLnTx/>
                <a:uFillTx/>
                <a:latin typeface="Arial"/>
                <a:ea typeface="+mn-ea"/>
                <a:cs typeface="+mn-cs"/>
              </a:rPr>
              <a:t> network concept.</a:t>
            </a:r>
          </a:p>
        </p:txBody>
      </p:sp>
      <p:sp>
        <p:nvSpPr>
          <p:cNvPr id="3" name="Rectangle 2"/>
          <p:cNvSpPr txBox="1">
            <a:spLocks noChangeArrowheads="1"/>
          </p:cNvSpPr>
          <p:nvPr/>
        </p:nvSpPr>
        <p:spPr bwMode="auto">
          <a:xfrm>
            <a:off x="79375" y="158750"/>
            <a:ext cx="8964613" cy="490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0" cap="none" spc="0" normalizeH="0" baseline="0" noProof="0" smtClean="0">
                <a:ln>
                  <a:noFill/>
                </a:ln>
                <a:solidFill>
                  <a:srgbClr val="000000"/>
                </a:solidFill>
                <a:effectLst/>
                <a:uLnTx/>
                <a:uFillTx/>
                <a:latin typeface="Arial"/>
                <a:ea typeface="+mj-ea"/>
                <a:cs typeface="+mj-cs"/>
              </a:rPr>
              <a:t>Feistel Cipher Structure</a:t>
            </a:r>
            <a:endParaRPr kumimoji="0" lang="en-AU" sz="2400" b="1" i="0" u="none" strike="noStrike" kern="0" cap="none" spc="0" normalizeH="0" baseline="0" noProof="0" dirty="0" smtClean="0">
              <a:ln>
                <a:noFill/>
              </a:ln>
              <a:solidFill>
                <a:srgbClr val="000000"/>
              </a:solidFill>
              <a:effectLst/>
              <a:uLnTx/>
              <a:uFillTx/>
              <a:latin typeface="Arial"/>
              <a:ea typeface="+mj-ea"/>
              <a:cs typeface="+mj-cs"/>
            </a:endParaRPr>
          </a:p>
        </p:txBody>
      </p:sp>
    </p:spTree>
    <p:extLst>
      <p:ext uri="{BB962C8B-B14F-4D97-AF65-F5344CB8AC3E}">
        <p14:creationId xmlns="" xmlns:p14="http://schemas.microsoft.com/office/powerpoint/2010/main" val="7676791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a:xfrm>
            <a:off x="2484438" y="981075"/>
            <a:ext cx="4032250" cy="5183188"/>
          </a:xfrm>
          <a:prstGeom prst="rect">
            <a:avLst/>
          </a:prstGeom>
          <a:noFill/>
          <a:ln w="38100">
            <a:solidFill>
              <a:srgbClr val="0000FF"/>
            </a:solidFill>
            <a:miter lim="800000"/>
            <a:headEnd/>
            <a:tailEnd/>
          </a:ln>
        </p:spPr>
      </p:pic>
      <p:sp>
        <p:nvSpPr>
          <p:cNvPr id="3" name="Rectangle 7"/>
          <p:cNvSpPr txBox="1">
            <a:spLocks noChangeArrowheads="1"/>
          </p:cNvSpPr>
          <p:nvPr/>
        </p:nvSpPr>
        <p:spPr bwMode="auto">
          <a:xfrm>
            <a:off x="79375" y="173038"/>
            <a:ext cx="8964613" cy="490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0" cap="none" spc="0" normalizeH="0" baseline="0" noProof="0" smtClean="0">
                <a:ln>
                  <a:noFill/>
                </a:ln>
                <a:solidFill>
                  <a:srgbClr val="000000"/>
                </a:solidFill>
                <a:effectLst/>
                <a:uLnTx/>
                <a:uFillTx/>
                <a:latin typeface="Arial"/>
                <a:ea typeface="+mj-ea"/>
                <a:cs typeface="+mj-cs"/>
              </a:rPr>
              <a:t>Classical Feistel Network</a:t>
            </a:r>
            <a:endParaRPr kumimoji="0" lang="en-AU" sz="2400" b="1" i="0" u="none" strike="noStrike" kern="0" cap="none" spc="0" normalizeH="0" baseline="0" noProof="0" dirty="0" smtClean="0">
              <a:ln>
                <a:noFill/>
              </a:ln>
              <a:solidFill>
                <a:srgbClr val="000000"/>
              </a:solidFill>
              <a:effectLst/>
              <a:uLnTx/>
              <a:uFillTx/>
              <a:latin typeface="Arial"/>
              <a:ea typeface="+mj-ea"/>
              <a:cs typeface="+mj-cs"/>
            </a:endParaRPr>
          </a:p>
        </p:txBody>
      </p:sp>
    </p:spTree>
    <p:extLst>
      <p:ext uri="{BB962C8B-B14F-4D97-AF65-F5344CB8AC3E}">
        <p14:creationId xmlns="" xmlns:p14="http://schemas.microsoft.com/office/powerpoint/2010/main" val="12145991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438912" y="9906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90000"/>
              <a:buFont typeface="Wingdings" pitchFamily="2" charset="2"/>
              <a:buBlip>
                <a:blip r:embed="rId2"/>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9pPr>
          </a:lstStyle>
          <a:p>
            <a:pPr marL="342900" marR="0" lvl="0" indent="-342900" algn="l" defTabSz="914400" rtl="0" eaLnBrk="1" fontAlgn="base" latinLnBrk="0" hangingPunct="1">
              <a:lnSpc>
                <a:spcPct val="80000"/>
              </a:lnSpc>
              <a:spcBef>
                <a:spcPct val="20000"/>
              </a:spcBef>
              <a:spcAft>
                <a:spcPct val="0"/>
              </a:spcAft>
              <a:buClr>
                <a:srgbClr val="55B55E"/>
              </a:buClr>
              <a:buSzPct val="90000"/>
              <a:buFont typeface="Wingdings" pitchFamily="2" charset="2"/>
              <a:buBlip>
                <a:blip r:embed="rId2"/>
              </a:buBlip>
              <a:tabLst/>
              <a:defRPr/>
            </a:pPr>
            <a:r>
              <a:rPr kumimoji="0" lang="en-AU" altLang="zh-TW" sz="1900" b="1" i="0" u="none" strike="noStrike" kern="0" cap="none" spc="0" normalizeH="0" baseline="0" noProof="0" dirty="0" smtClean="0">
                <a:ln>
                  <a:noFill/>
                </a:ln>
                <a:solidFill>
                  <a:schemeClr val="bg2">
                    <a:lumMod val="10000"/>
                  </a:schemeClr>
                </a:solidFill>
                <a:effectLst/>
                <a:uLnTx/>
                <a:uFillTx/>
                <a:latin typeface="Arial"/>
                <a:ea typeface="+mn-ea"/>
                <a:cs typeface="+mn-cs"/>
              </a:rPr>
              <a:t>block size</a:t>
            </a:r>
            <a:r>
              <a:rPr kumimoji="0" lang="en-AU" altLang="zh-TW" sz="1900" b="0" i="0" u="none" strike="noStrike" kern="0" cap="none" spc="0" normalizeH="0" baseline="0" noProof="0" dirty="0" smtClean="0">
                <a:ln>
                  <a:noFill/>
                </a:ln>
                <a:solidFill>
                  <a:schemeClr val="bg2">
                    <a:lumMod val="10000"/>
                  </a:schemeClr>
                </a:solidFill>
                <a:effectLst/>
                <a:uLnTx/>
                <a:uFillTx/>
                <a:latin typeface="Arial"/>
                <a:ea typeface="+mn-ea"/>
                <a:cs typeface="+mn-cs"/>
              </a:rPr>
              <a:t>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AU" altLang="zh-TW" sz="1800" b="0" i="0" u="none" strike="noStrike" kern="0" cap="none" spc="0" normalizeH="0" baseline="0" noProof="0" dirty="0" smtClean="0">
                <a:ln>
                  <a:noFill/>
                </a:ln>
                <a:solidFill>
                  <a:schemeClr val="bg2">
                    <a:lumMod val="10000"/>
                  </a:schemeClr>
                </a:solidFill>
                <a:effectLst/>
                <a:uLnTx/>
                <a:uFillTx/>
                <a:latin typeface="Arial"/>
              </a:rPr>
              <a:t>increasing size improves security, but slows cipher </a:t>
            </a:r>
          </a:p>
          <a:p>
            <a:pPr marL="342900" marR="0" lvl="0" indent="-342900" algn="l" defTabSz="914400" rtl="0" eaLnBrk="1" fontAlgn="base" latinLnBrk="0" hangingPunct="1">
              <a:lnSpc>
                <a:spcPct val="80000"/>
              </a:lnSpc>
              <a:spcBef>
                <a:spcPct val="20000"/>
              </a:spcBef>
              <a:spcAft>
                <a:spcPct val="0"/>
              </a:spcAft>
              <a:buClr>
                <a:srgbClr val="55B55E"/>
              </a:buClr>
              <a:buSzPct val="90000"/>
              <a:buFont typeface="Wingdings" pitchFamily="2" charset="2"/>
              <a:buBlip>
                <a:blip r:embed="rId2"/>
              </a:buBlip>
              <a:tabLst/>
              <a:defRPr/>
            </a:pPr>
            <a:r>
              <a:rPr kumimoji="0" lang="en-AU" altLang="zh-TW" sz="1900" b="1" i="0" u="none" strike="noStrike" kern="0" cap="none" spc="0" normalizeH="0" baseline="0" noProof="0" dirty="0" smtClean="0">
                <a:ln>
                  <a:noFill/>
                </a:ln>
                <a:solidFill>
                  <a:schemeClr val="bg2">
                    <a:lumMod val="10000"/>
                  </a:schemeClr>
                </a:solidFill>
                <a:effectLst/>
                <a:uLnTx/>
                <a:uFillTx/>
                <a:latin typeface="Arial"/>
                <a:ea typeface="+mn-ea"/>
                <a:cs typeface="+mn-cs"/>
              </a:rPr>
              <a:t>key size</a:t>
            </a:r>
            <a:r>
              <a:rPr kumimoji="0" lang="en-AU" altLang="zh-TW" sz="1900" b="0" i="0" u="none" strike="noStrike" kern="0" cap="none" spc="0" normalizeH="0" baseline="0" noProof="0" dirty="0" smtClean="0">
                <a:ln>
                  <a:noFill/>
                </a:ln>
                <a:solidFill>
                  <a:schemeClr val="bg2">
                    <a:lumMod val="10000"/>
                  </a:schemeClr>
                </a:solidFill>
                <a:effectLst/>
                <a:uLnTx/>
                <a:uFillTx/>
                <a:latin typeface="Arial"/>
                <a:ea typeface="+mn-ea"/>
                <a:cs typeface="+mn-cs"/>
              </a:rPr>
              <a:t>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AU" altLang="zh-TW" sz="1800" b="0" i="0" u="none" strike="noStrike" kern="0" cap="none" spc="0" normalizeH="0" baseline="0" noProof="0" dirty="0" smtClean="0">
                <a:ln>
                  <a:noFill/>
                </a:ln>
                <a:solidFill>
                  <a:schemeClr val="bg2">
                    <a:lumMod val="10000"/>
                  </a:schemeClr>
                </a:solidFill>
                <a:effectLst/>
                <a:uLnTx/>
                <a:uFillTx/>
                <a:latin typeface="Arial"/>
              </a:rPr>
              <a:t>increasing size improves security, makes exhaustive key searching harder, but may slow cipher </a:t>
            </a:r>
          </a:p>
          <a:p>
            <a:pPr marL="342900" marR="0" lvl="0" indent="-342900" algn="l" defTabSz="914400" rtl="0" eaLnBrk="1" fontAlgn="base" latinLnBrk="0" hangingPunct="1">
              <a:lnSpc>
                <a:spcPct val="80000"/>
              </a:lnSpc>
              <a:spcBef>
                <a:spcPct val="20000"/>
              </a:spcBef>
              <a:spcAft>
                <a:spcPct val="0"/>
              </a:spcAft>
              <a:buClr>
                <a:srgbClr val="55B55E"/>
              </a:buClr>
              <a:buSzPct val="90000"/>
              <a:buFont typeface="Wingdings" pitchFamily="2" charset="2"/>
              <a:buBlip>
                <a:blip r:embed="rId2"/>
              </a:buBlip>
              <a:tabLst/>
              <a:defRPr/>
            </a:pPr>
            <a:r>
              <a:rPr kumimoji="0" lang="en-AU" altLang="zh-TW" sz="1900" b="1" i="0" u="none" strike="noStrike" kern="0" cap="none" spc="0" normalizeH="0" baseline="0" noProof="0" dirty="0" smtClean="0">
                <a:ln>
                  <a:noFill/>
                </a:ln>
                <a:solidFill>
                  <a:schemeClr val="bg2">
                    <a:lumMod val="10000"/>
                  </a:schemeClr>
                </a:solidFill>
                <a:effectLst/>
                <a:uLnTx/>
                <a:uFillTx/>
                <a:latin typeface="Arial"/>
                <a:ea typeface="+mn-ea"/>
                <a:cs typeface="+mn-cs"/>
              </a:rPr>
              <a:t>number of rounds</a:t>
            </a:r>
            <a:r>
              <a:rPr kumimoji="0" lang="en-AU" altLang="zh-TW" sz="1900" b="0" i="0" u="none" strike="noStrike" kern="0" cap="none" spc="0" normalizeH="0" baseline="0" noProof="0" dirty="0" smtClean="0">
                <a:ln>
                  <a:noFill/>
                </a:ln>
                <a:solidFill>
                  <a:schemeClr val="bg2">
                    <a:lumMod val="10000"/>
                  </a:schemeClr>
                </a:solidFill>
                <a:effectLst/>
                <a:uLnTx/>
                <a:uFillTx/>
                <a:latin typeface="Arial"/>
                <a:ea typeface="+mn-ea"/>
                <a:cs typeface="+mn-cs"/>
              </a:rPr>
              <a:t>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AU" altLang="zh-TW" sz="1800" b="0" i="0" u="none" strike="noStrike" kern="0" cap="none" spc="0" normalizeH="0" baseline="0" noProof="0" dirty="0" smtClean="0">
                <a:ln>
                  <a:noFill/>
                </a:ln>
                <a:solidFill>
                  <a:schemeClr val="bg2">
                    <a:lumMod val="10000"/>
                  </a:schemeClr>
                </a:solidFill>
                <a:effectLst/>
                <a:uLnTx/>
                <a:uFillTx/>
                <a:latin typeface="Arial"/>
              </a:rPr>
              <a:t>increasing number improves security, but slows cipher </a:t>
            </a:r>
          </a:p>
          <a:p>
            <a:pPr marL="342900" marR="0" lvl="0" indent="-342900" algn="l" defTabSz="914400" rtl="0" eaLnBrk="1" fontAlgn="base" latinLnBrk="0" hangingPunct="1">
              <a:lnSpc>
                <a:spcPct val="80000"/>
              </a:lnSpc>
              <a:spcBef>
                <a:spcPct val="20000"/>
              </a:spcBef>
              <a:spcAft>
                <a:spcPct val="0"/>
              </a:spcAft>
              <a:buClr>
                <a:srgbClr val="55B55E"/>
              </a:buClr>
              <a:buSzPct val="90000"/>
              <a:buFont typeface="Wingdings" pitchFamily="2" charset="2"/>
              <a:buBlip>
                <a:blip r:embed="rId2"/>
              </a:buBlip>
              <a:tabLst/>
              <a:defRPr/>
            </a:pPr>
            <a:r>
              <a:rPr kumimoji="0" lang="en-AU" altLang="zh-TW" sz="1900" b="1" i="0" u="none" strike="noStrike" kern="0" cap="none" spc="0" normalizeH="0" baseline="0" noProof="0" dirty="0" err="1" smtClean="0">
                <a:ln>
                  <a:noFill/>
                </a:ln>
                <a:solidFill>
                  <a:schemeClr val="bg2">
                    <a:lumMod val="10000"/>
                  </a:schemeClr>
                </a:solidFill>
                <a:effectLst/>
                <a:uLnTx/>
                <a:uFillTx/>
                <a:latin typeface="Arial"/>
                <a:ea typeface="+mn-ea"/>
                <a:cs typeface="+mn-cs"/>
              </a:rPr>
              <a:t>subkey</a:t>
            </a:r>
            <a:r>
              <a:rPr kumimoji="0" lang="en-AU" altLang="zh-TW" sz="1900" b="1" i="0" u="none" strike="noStrike" kern="0" cap="none" spc="0" normalizeH="0" baseline="0" noProof="0" dirty="0" smtClean="0">
                <a:ln>
                  <a:noFill/>
                </a:ln>
                <a:solidFill>
                  <a:schemeClr val="bg2">
                    <a:lumMod val="10000"/>
                  </a:schemeClr>
                </a:solidFill>
                <a:effectLst/>
                <a:uLnTx/>
                <a:uFillTx/>
                <a:latin typeface="Arial"/>
                <a:ea typeface="+mn-ea"/>
                <a:cs typeface="+mn-cs"/>
              </a:rPr>
              <a:t> generation</a:t>
            </a:r>
            <a:r>
              <a:rPr kumimoji="0" lang="en-AU" altLang="zh-TW" sz="1900" b="0" i="0" u="none" strike="noStrike" kern="0" cap="none" spc="0" normalizeH="0" baseline="0" noProof="0" dirty="0" smtClean="0">
                <a:ln>
                  <a:noFill/>
                </a:ln>
                <a:solidFill>
                  <a:schemeClr val="bg2">
                    <a:lumMod val="10000"/>
                  </a:schemeClr>
                </a:solidFill>
                <a:effectLst/>
                <a:uLnTx/>
                <a:uFillTx/>
                <a:latin typeface="Arial"/>
                <a:ea typeface="+mn-ea"/>
                <a:cs typeface="+mn-cs"/>
              </a:rPr>
              <a:t>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AU" altLang="zh-TW" sz="1800" b="0" i="0" u="none" strike="noStrike" kern="0" cap="none" spc="0" normalizeH="0" baseline="0" noProof="0" dirty="0" smtClean="0">
                <a:ln>
                  <a:noFill/>
                </a:ln>
                <a:solidFill>
                  <a:schemeClr val="bg2">
                    <a:lumMod val="10000"/>
                  </a:schemeClr>
                </a:solidFill>
                <a:effectLst/>
                <a:uLnTx/>
                <a:uFillTx/>
                <a:latin typeface="Arial"/>
              </a:rPr>
              <a:t>greater complexity can make analysis harder, but slows cipher </a:t>
            </a:r>
          </a:p>
          <a:p>
            <a:pPr marL="342900" marR="0" lvl="0" indent="-342900" algn="l" defTabSz="914400" rtl="0" eaLnBrk="1" fontAlgn="base" latinLnBrk="0" hangingPunct="1">
              <a:lnSpc>
                <a:spcPct val="80000"/>
              </a:lnSpc>
              <a:spcBef>
                <a:spcPct val="20000"/>
              </a:spcBef>
              <a:spcAft>
                <a:spcPct val="0"/>
              </a:spcAft>
              <a:buClr>
                <a:srgbClr val="55B55E"/>
              </a:buClr>
              <a:buSzPct val="90000"/>
              <a:buFont typeface="Wingdings" pitchFamily="2" charset="2"/>
              <a:buBlip>
                <a:blip r:embed="rId2"/>
              </a:buBlip>
              <a:tabLst/>
              <a:defRPr/>
            </a:pPr>
            <a:r>
              <a:rPr kumimoji="0" lang="en-AU" altLang="zh-TW" sz="1900" b="1" i="0" u="none" strike="noStrike" kern="0" cap="none" spc="0" normalizeH="0" baseline="0" noProof="0" dirty="0" smtClean="0">
                <a:ln>
                  <a:noFill/>
                </a:ln>
                <a:solidFill>
                  <a:schemeClr val="bg2">
                    <a:lumMod val="10000"/>
                  </a:schemeClr>
                </a:solidFill>
                <a:effectLst/>
                <a:uLnTx/>
                <a:uFillTx/>
                <a:latin typeface="Arial"/>
                <a:ea typeface="+mn-ea"/>
                <a:cs typeface="+mn-cs"/>
              </a:rPr>
              <a:t>round function</a:t>
            </a:r>
            <a:r>
              <a:rPr kumimoji="0" lang="en-AU" altLang="zh-TW" sz="1900" b="0" i="0" u="none" strike="noStrike" kern="0" cap="none" spc="0" normalizeH="0" baseline="0" noProof="0" dirty="0" smtClean="0">
                <a:ln>
                  <a:noFill/>
                </a:ln>
                <a:solidFill>
                  <a:schemeClr val="bg2">
                    <a:lumMod val="10000"/>
                  </a:schemeClr>
                </a:solidFill>
                <a:effectLst/>
                <a:uLnTx/>
                <a:uFillTx/>
                <a:latin typeface="Arial"/>
                <a:ea typeface="+mn-ea"/>
                <a:cs typeface="+mn-cs"/>
              </a:rPr>
              <a:t>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AU" altLang="zh-TW" sz="1800" b="0" i="0" u="none" strike="noStrike" kern="0" cap="none" spc="0" normalizeH="0" baseline="0" noProof="0" dirty="0" smtClean="0">
                <a:ln>
                  <a:noFill/>
                </a:ln>
                <a:solidFill>
                  <a:schemeClr val="bg2">
                    <a:lumMod val="10000"/>
                  </a:schemeClr>
                </a:solidFill>
                <a:effectLst/>
                <a:uLnTx/>
                <a:uFillTx/>
                <a:latin typeface="Arial"/>
              </a:rPr>
              <a:t>greater complexity can make analysis harder, but slows cipher </a:t>
            </a:r>
          </a:p>
          <a:p>
            <a:pPr marL="342900" marR="0" lvl="0" indent="-342900" algn="l" defTabSz="914400" rtl="0" eaLnBrk="1" fontAlgn="base" latinLnBrk="0" hangingPunct="1">
              <a:lnSpc>
                <a:spcPct val="80000"/>
              </a:lnSpc>
              <a:spcBef>
                <a:spcPct val="20000"/>
              </a:spcBef>
              <a:spcAft>
                <a:spcPct val="0"/>
              </a:spcAft>
              <a:buClr>
                <a:srgbClr val="55B55E"/>
              </a:buClr>
              <a:buSzPct val="90000"/>
              <a:buFont typeface="Wingdings" pitchFamily="2" charset="2"/>
              <a:buBlip>
                <a:blip r:embed="rId2"/>
              </a:buBlip>
              <a:tabLst/>
              <a:defRPr/>
            </a:pPr>
            <a:r>
              <a:rPr kumimoji="0" lang="en-US" sz="1900" b="1" i="0" u="none" strike="noStrike" kern="0" cap="none" spc="0" normalizeH="0" baseline="0" noProof="0" dirty="0" smtClean="0">
                <a:ln>
                  <a:noFill/>
                </a:ln>
                <a:solidFill>
                  <a:schemeClr val="bg2">
                    <a:lumMod val="10000"/>
                  </a:schemeClr>
                </a:solidFill>
                <a:effectLst/>
                <a:uLnTx/>
                <a:uFillTx/>
                <a:latin typeface="Arial"/>
                <a:ea typeface="+mn-ea"/>
                <a:cs typeface="+mn-cs"/>
              </a:rPr>
              <a:t>fast software en/decryption &amp; ease of analysis</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bg2">
                    <a:lumMod val="10000"/>
                  </a:schemeClr>
                </a:solidFill>
                <a:effectLst/>
                <a:uLnTx/>
                <a:uFillTx/>
                <a:latin typeface="Arial"/>
              </a:rPr>
              <a:t>are more recent concerns for practical use and testing</a:t>
            </a:r>
            <a:endParaRPr kumimoji="0" lang="en-AU" altLang="zh-TW" sz="1800" b="0" i="0" u="none" strike="noStrike" kern="0" cap="none" spc="0" normalizeH="0" baseline="0" noProof="0" dirty="0" smtClean="0">
              <a:ln>
                <a:noFill/>
              </a:ln>
              <a:solidFill>
                <a:schemeClr val="bg2">
                  <a:lumMod val="10000"/>
                </a:schemeClr>
              </a:solidFill>
              <a:effectLst/>
              <a:uLnTx/>
              <a:uFillTx/>
              <a:latin typeface="Arial"/>
            </a:endParaRPr>
          </a:p>
        </p:txBody>
      </p:sp>
      <p:sp>
        <p:nvSpPr>
          <p:cNvPr id="3" name="Rectangle 2"/>
          <p:cNvSpPr txBox="1">
            <a:spLocks noChangeArrowheads="1"/>
          </p:cNvSpPr>
          <p:nvPr/>
        </p:nvSpPr>
        <p:spPr bwMode="auto">
          <a:xfrm>
            <a:off x="304800" y="30480"/>
            <a:ext cx="8229600" cy="811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altLang="zh-TW" sz="3200" b="0" i="0" u="none" strike="noStrike" kern="0" cap="none" spc="0" normalizeH="0" baseline="0" noProof="0" dirty="0" err="1" smtClean="0">
                <a:ln>
                  <a:noFill/>
                </a:ln>
                <a:solidFill>
                  <a:schemeClr val="bg2">
                    <a:lumMod val="10000"/>
                  </a:schemeClr>
                </a:solidFill>
                <a:effectLst/>
                <a:uLnTx/>
                <a:uFillTx/>
                <a:latin typeface="Arial"/>
                <a:ea typeface="+mj-ea"/>
                <a:cs typeface="+mj-cs"/>
              </a:rPr>
              <a:t>Feistel</a:t>
            </a:r>
            <a:r>
              <a:rPr kumimoji="0" lang="en-AU" altLang="zh-TW" sz="3200" b="0" i="0" u="none" strike="noStrike" kern="0" cap="none" spc="0" normalizeH="0" baseline="0" noProof="0" dirty="0" smtClean="0">
                <a:ln>
                  <a:noFill/>
                </a:ln>
                <a:solidFill>
                  <a:schemeClr val="bg2">
                    <a:lumMod val="10000"/>
                  </a:schemeClr>
                </a:solidFill>
                <a:effectLst/>
                <a:uLnTx/>
                <a:uFillTx/>
                <a:latin typeface="Arial"/>
                <a:ea typeface="+mj-ea"/>
                <a:cs typeface="+mj-cs"/>
              </a:rPr>
              <a:t> Cipher Design Principles</a:t>
            </a:r>
          </a:p>
        </p:txBody>
      </p:sp>
    </p:spTree>
    <p:extLst>
      <p:ext uri="{BB962C8B-B14F-4D97-AF65-F5344CB8AC3E}">
        <p14:creationId xmlns="" xmlns:p14="http://schemas.microsoft.com/office/powerpoint/2010/main" val="23216713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a:xfrm>
            <a:off x="1972468" y="762000"/>
            <a:ext cx="5178425" cy="4729162"/>
          </a:xfrm>
          <a:prstGeom prst="rect">
            <a:avLst/>
          </a:prstGeom>
          <a:noFill/>
          <a:ln w="38100">
            <a:solidFill>
              <a:srgbClr val="0000FF"/>
            </a:solidFill>
            <a:miter lim="800000"/>
            <a:headEnd/>
            <a:tailEnd/>
          </a:ln>
        </p:spPr>
      </p:pic>
      <p:sp>
        <p:nvSpPr>
          <p:cNvPr id="3" name="Rectangle 2"/>
          <p:cNvSpPr txBox="1">
            <a:spLocks noChangeArrowheads="1"/>
          </p:cNvSpPr>
          <p:nvPr/>
        </p:nvSpPr>
        <p:spPr bwMode="auto">
          <a:xfrm>
            <a:off x="79375" y="144463"/>
            <a:ext cx="8964613" cy="490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0" cap="none" spc="0" normalizeH="0" baseline="0" noProof="0" dirty="0" err="1" smtClean="0">
                <a:ln>
                  <a:noFill/>
                </a:ln>
                <a:solidFill>
                  <a:srgbClr val="000000"/>
                </a:solidFill>
                <a:effectLst/>
                <a:uLnTx/>
                <a:uFillTx/>
                <a:latin typeface="Arial"/>
                <a:ea typeface="+mj-ea"/>
                <a:cs typeface="+mj-cs"/>
              </a:rPr>
              <a:t>Feistel</a:t>
            </a:r>
            <a:r>
              <a:rPr kumimoji="0" lang="en-AU" sz="2400" b="1" i="0" u="none" strike="noStrike" kern="0" cap="none" spc="0" normalizeH="0" baseline="0" noProof="0" dirty="0" smtClean="0">
                <a:ln>
                  <a:noFill/>
                </a:ln>
                <a:solidFill>
                  <a:srgbClr val="000000"/>
                </a:solidFill>
                <a:effectLst/>
                <a:uLnTx/>
                <a:uFillTx/>
                <a:latin typeface="Arial"/>
                <a:ea typeface="+mj-ea"/>
                <a:cs typeface="+mj-cs"/>
              </a:rPr>
              <a:t> Encryption and Decryption</a:t>
            </a:r>
          </a:p>
        </p:txBody>
      </p:sp>
    </p:spTree>
    <p:extLst>
      <p:ext uri="{BB962C8B-B14F-4D97-AF65-F5344CB8AC3E}">
        <p14:creationId xmlns="" xmlns:p14="http://schemas.microsoft.com/office/powerpoint/2010/main" val="3767416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82600" y="1268413"/>
            <a:ext cx="812165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a:buSzPct val="150000"/>
            </a:pPr>
            <a:r>
              <a:rPr lang="en-AU" smtClean="0"/>
              <a:t>Simplified DES</a:t>
            </a:r>
          </a:p>
          <a:p>
            <a:pPr>
              <a:buSzPct val="150000"/>
            </a:pPr>
            <a:r>
              <a:rPr lang="en-AU" smtClean="0"/>
              <a:t>Block Cipher Principles</a:t>
            </a:r>
          </a:p>
          <a:p>
            <a:pPr>
              <a:buSzPct val="150000"/>
            </a:pPr>
            <a:r>
              <a:rPr lang="en-AU" smtClean="0"/>
              <a:t>The Data Encryption Standard</a:t>
            </a:r>
          </a:p>
          <a:p>
            <a:pPr>
              <a:buSzPct val="150000"/>
            </a:pPr>
            <a:r>
              <a:rPr lang="en-AU" smtClean="0"/>
              <a:t>The Strength of DES</a:t>
            </a:r>
          </a:p>
          <a:p>
            <a:pPr>
              <a:buSzPct val="150000"/>
            </a:pPr>
            <a:r>
              <a:rPr lang="en-AU" smtClean="0"/>
              <a:t>Differential and Linear Cryptanalysis</a:t>
            </a:r>
          </a:p>
          <a:p>
            <a:pPr>
              <a:buSzPct val="150000"/>
            </a:pPr>
            <a:r>
              <a:rPr lang="en-AU" smtClean="0"/>
              <a:t>Block Cipher Design Principles</a:t>
            </a:r>
          </a:p>
          <a:p>
            <a:pPr>
              <a:buSzPct val="150000"/>
            </a:pPr>
            <a:r>
              <a:rPr lang="en-AU" smtClean="0"/>
              <a:t>Block Cipher Modes of Operation</a:t>
            </a:r>
            <a:endParaRPr lang="en-AU" dirty="0" smtClean="0"/>
          </a:p>
        </p:txBody>
      </p:sp>
      <p:sp>
        <p:nvSpPr>
          <p:cNvPr id="3" name="Rectangle 2"/>
          <p:cNvSpPr/>
          <p:nvPr/>
        </p:nvSpPr>
        <p:spPr>
          <a:xfrm>
            <a:off x="482600" y="381000"/>
            <a:ext cx="8280400" cy="584775"/>
          </a:xfrm>
          <a:prstGeom prst="rect">
            <a:avLst/>
          </a:prstGeom>
        </p:spPr>
        <p:txBody>
          <a:bodyPr wrap="square">
            <a:spAutoFit/>
          </a:bodyPr>
          <a:lstStyle/>
          <a:p>
            <a:r>
              <a:rPr lang="en-US" sz="3200" b="1" dirty="0" smtClean="0">
                <a:cs typeface="Arial" charset="0"/>
              </a:rPr>
              <a:t>Block Ciphers and the Data Encryption Standard</a:t>
            </a:r>
            <a:endParaRPr lang="en-US" sz="3200" dirty="0"/>
          </a:p>
        </p:txBody>
      </p:sp>
    </p:spTree>
    <p:extLst>
      <p:ext uri="{BB962C8B-B14F-4D97-AF65-F5344CB8AC3E}">
        <p14:creationId xmlns="" xmlns:p14="http://schemas.microsoft.com/office/powerpoint/2010/main" val="13808545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500888" y="684213"/>
            <a:ext cx="8135938"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har char="•"/>
              <a:defRPr sz="2400">
                <a:solidFill>
                  <a:srgbClr val="0000FF"/>
                </a:solidFill>
                <a:latin typeface="+mn-lt"/>
                <a:ea typeface="+mn-ea"/>
                <a:cs typeface="+mn-cs"/>
              </a:defRPr>
            </a:lvl1pPr>
            <a:lvl2pPr marL="855663" indent="-398463" algn="l" rtl="0" eaLnBrk="0" fontAlgn="base" hangingPunct="0">
              <a:spcBef>
                <a:spcPct val="50000"/>
              </a:spcBef>
              <a:spcAft>
                <a:spcPct val="0"/>
              </a:spcAft>
              <a:buFont typeface="Wingdings" pitchFamily="2" charset="2"/>
              <a:buChar char="§"/>
              <a:defRPr sz="2400">
                <a:solidFill>
                  <a:srgbClr val="0000FF"/>
                </a:solidFill>
                <a:latin typeface="+mn-lt"/>
              </a:defRPr>
            </a:lvl2pPr>
            <a:lvl3pPr marL="1379538" indent="-409575" algn="l" rtl="0" eaLnBrk="0" fontAlgn="base" hangingPunct="0">
              <a:spcBef>
                <a:spcPct val="50000"/>
              </a:spcBef>
              <a:spcAft>
                <a:spcPct val="0"/>
              </a:spcAft>
              <a:buFont typeface="Wingdings" pitchFamily="2" charset="2"/>
              <a:buChar char="w"/>
              <a:defRPr sz="2400">
                <a:solidFill>
                  <a:srgbClr val="0000FF"/>
                </a:solidFill>
                <a:latin typeface="+mn-lt"/>
              </a:defRPr>
            </a:lvl3pPr>
            <a:lvl4pPr marL="1822450" indent="-228600" algn="l" rtl="0" eaLnBrk="0" fontAlgn="base" hangingPunct="0">
              <a:spcBef>
                <a:spcPct val="20000"/>
              </a:spcBef>
              <a:spcAft>
                <a:spcPct val="0"/>
              </a:spcAft>
              <a:buChar char="–"/>
              <a:defRPr sz="2000">
                <a:solidFill>
                  <a:schemeClr val="tx1"/>
                </a:solidFill>
                <a:latin typeface="+mn-lt"/>
              </a:defRPr>
            </a:lvl4pPr>
            <a:lvl5pPr marL="2165350" indent="-228600" algn="l" rtl="0" eaLnBrk="0" fontAlgn="base" hangingPunct="0">
              <a:spcBef>
                <a:spcPct val="20000"/>
              </a:spcBef>
              <a:spcAft>
                <a:spcPct val="0"/>
              </a:spcAft>
              <a:buChar char="»"/>
              <a:defRPr sz="2000">
                <a:solidFill>
                  <a:schemeClr val="tx1"/>
                </a:solidFill>
                <a:latin typeface="+mn-lt"/>
              </a:defRPr>
            </a:lvl5pPr>
            <a:lvl6pPr marL="2622550" indent="-228600" algn="l" rtl="0" fontAlgn="base">
              <a:spcBef>
                <a:spcPct val="20000"/>
              </a:spcBef>
              <a:spcAft>
                <a:spcPct val="0"/>
              </a:spcAft>
              <a:buChar char="»"/>
              <a:defRPr sz="2000">
                <a:solidFill>
                  <a:schemeClr val="tx1"/>
                </a:solidFill>
                <a:latin typeface="+mn-lt"/>
              </a:defRPr>
            </a:lvl6pPr>
            <a:lvl7pPr marL="3079750" indent="-228600" algn="l" rtl="0" fontAlgn="base">
              <a:spcBef>
                <a:spcPct val="20000"/>
              </a:spcBef>
              <a:spcAft>
                <a:spcPct val="0"/>
              </a:spcAft>
              <a:buChar char="»"/>
              <a:defRPr sz="2000">
                <a:solidFill>
                  <a:schemeClr val="tx1"/>
                </a:solidFill>
                <a:latin typeface="+mn-lt"/>
              </a:defRPr>
            </a:lvl7pPr>
            <a:lvl8pPr marL="3536950" indent="-228600" algn="l" rtl="0" fontAlgn="base">
              <a:spcBef>
                <a:spcPct val="20000"/>
              </a:spcBef>
              <a:spcAft>
                <a:spcPct val="0"/>
              </a:spcAft>
              <a:buChar char="»"/>
              <a:defRPr sz="2000">
                <a:solidFill>
                  <a:schemeClr val="tx1"/>
                </a:solidFill>
                <a:latin typeface="+mn-lt"/>
              </a:defRPr>
            </a:lvl8pPr>
            <a:lvl9pPr marL="399415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50000"/>
              </a:spcBef>
              <a:spcAft>
                <a:spcPct val="0"/>
              </a:spcAft>
              <a:buClr>
                <a:srgbClr val="0000FF"/>
              </a:buClr>
              <a:buSzPct val="150000"/>
              <a:buFontTx/>
              <a:buChar char="•"/>
              <a:tabLst/>
              <a:defRPr/>
            </a:pPr>
            <a:r>
              <a:rPr kumimoji="0" lang="en-AU" sz="2400" b="0" i="1" u="none" strike="noStrike" kern="0" cap="none" spc="0" normalizeH="0" baseline="0" noProof="0" dirty="0" err="1" smtClean="0">
                <a:ln>
                  <a:noFill/>
                </a:ln>
                <a:solidFill>
                  <a:srgbClr val="FF0000"/>
                </a:solidFill>
                <a:effectLst/>
                <a:uLnTx/>
                <a:uFillTx/>
                <a:latin typeface="Arial"/>
                <a:ea typeface="+mn-ea"/>
                <a:cs typeface="+mn-cs"/>
              </a:rPr>
              <a:t>Feistel</a:t>
            </a:r>
            <a:r>
              <a:rPr kumimoji="0" lang="en-AU" sz="2400" b="0" i="0" u="none" strike="noStrike" kern="0" cap="none" spc="0" normalizeH="0" baseline="0" noProof="0" dirty="0" smtClean="0">
                <a:ln>
                  <a:noFill/>
                </a:ln>
                <a:solidFill>
                  <a:srgbClr val="0000FF"/>
                </a:solidFill>
                <a:effectLst/>
                <a:uLnTx/>
                <a:uFillTx/>
                <a:latin typeface="Arial"/>
                <a:ea typeface="+mn-ea"/>
                <a:cs typeface="+mn-cs"/>
              </a:rPr>
              <a:t> devised the </a:t>
            </a:r>
            <a:r>
              <a:rPr kumimoji="0" lang="en-AU" sz="2400" b="0" i="1" u="none" strike="noStrike" kern="0" cap="none" spc="0" normalizeH="0" baseline="0" noProof="0" dirty="0" err="1" smtClean="0">
                <a:ln>
                  <a:noFill/>
                </a:ln>
                <a:solidFill>
                  <a:srgbClr val="FF0000"/>
                </a:solidFill>
                <a:effectLst/>
                <a:uLnTx/>
                <a:uFillTx/>
                <a:latin typeface="Arial"/>
                <a:ea typeface="+mn-ea"/>
                <a:cs typeface="+mn-cs"/>
              </a:rPr>
              <a:t>Feistel</a:t>
            </a:r>
            <a:r>
              <a:rPr kumimoji="0" lang="en-AU" sz="2400" b="0" i="1" u="none" strike="noStrike" kern="0" cap="none" spc="0" normalizeH="0" baseline="0" noProof="0" dirty="0" smtClean="0">
                <a:ln>
                  <a:noFill/>
                </a:ln>
                <a:solidFill>
                  <a:srgbClr val="FF0000"/>
                </a:solidFill>
                <a:effectLst/>
                <a:uLnTx/>
                <a:uFillTx/>
                <a:latin typeface="Arial"/>
                <a:ea typeface="+mn-ea"/>
                <a:cs typeface="+mn-cs"/>
              </a:rPr>
              <a:t> cipher</a:t>
            </a:r>
            <a:r>
              <a:rPr kumimoji="0" lang="en-AU" sz="2400" b="0" i="0" u="none" strike="noStrike" kern="0" cap="none" spc="0" normalizeH="0" baseline="0" noProof="0" dirty="0" smtClean="0">
                <a:ln>
                  <a:noFill/>
                </a:ln>
                <a:solidFill>
                  <a:srgbClr val="0000FF"/>
                </a:solidFill>
                <a:effectLst/>
                <a:uLnTx/>
                <a:uFillTx/>
                <a:latin typeface="Arial"/>
                <a:ea typeface="+mn-ea"/>
                <a:cs typeface="+mn-cs"/>
              </a:rPr>
              <a:t> </a:t>
            </a:r>
            <a:r>
              <a:rPr kumimoji="0" lang="en-US" sz="2400" b="0" i="0" u="none" strike="noStrike" kern="0" cap="none" spc="0" normalizeH="0" baseline="0" noProof="0" dirty="0" smtClean="0">
                <a:ln>
                  <a:noFill/>
                </a:ln>
                <a:solidFill>
                  <a:srgbClr val="0000FF"/>
                </a:solidFill>
                <a:effectLst/>
                <a:uLnTx/>
                <a:uFillTx/>
                <a:latin typeface="Arial"/>
                <a:ea typeface="+mn-ea"/>
                <a:cs typeface="+mn-cs"/>
              </a:rPr>
              <a:t>based on concept of </a:t>
            </a:r>
            <a:r>
              <a:rPr kumimoji="0" lang="en-US" sz="2400" b="0" i="1" u="none" strike="noStrike" kern="0" cap="none" spc="0" normalizeH="0" baseline="0" noProof="0" dirty="0" smtClean="0">
                <a:ln>
                  <a:noFill/>
                </a:ln>
                <a:solidFill>
                  <a:srgbClr val="FF0000"/>
                </a:solidFill>
                <a:effectLst/>
                <a:uLnTx/>
                <a:uFillTx/>
                <a:latin typeface="Arial"/>
                <a:ea typeface="+mn-ea"/>
                <a:cs typeface="+mn-cs"/>
              </a:rPr>
              <a:t>invertible product cipher</a:t>
            </a:r>
            <a:r>
              <a:rPr kumimoji="0" lang="en-US" sz="2400" b="0" i="0" u="none" strike="noStrike" kern="0" cap="none" spc="0" normalizeH="0" baseline="0" noProof="0" dirty="0" smtClean="0">
                <a:ln>
                  <a:noFill/>
                </a:ln>
                <a:solidFill>
                  <a:srgbClr val="0000FF"/>
                </a:solidFill>
                <a:effectLst/>
                <a:uLnTx/>
                <a:uFillTx/>
                <a:latin typeface="Arial"/>
                <a:ea typeface="+mn-ea"/>
                <a:cs typeface="+mn-cs"/>
              </a:rPr>
              <a:t>.</a:t>
            </a:r>
            <a:endParaRPr kumimoji="0" lang="en-AU" sz="2400" b="0" i="0" u="none" strike="noStrike" kern="0" cap="none" spc="0" normalizeH="0" baseline="0" noProof="0" dirty="0" smtClean="0">
              <a:ln>
                <a:noFill/>
              </a:ln>
              <a:solidFill>
                <a:srgbClr val="0000FF"/>
              </a:solidFill>
              <a:effectLst/>
              <a:uLnTx/>
              <a:uFillTx/>
              <a:latin typeface="Arial"/>
              <a:ea typeface="+mn-ea"/>
              <a:cs typeface="+mn-cs"/>
            </a:endParaRPr>
          </a:p>
          <a:p>
            <a:pPr marL="855663" marR="0" lvl="1" indent="-398463" algn="l" defTabSz="914400" rtl="0" eaLnBrk="1" fontAlgn="base" latinLnBrk="0" hangingPunct="1">
              <a:lnSpc>
                <a:spcPct val="100000"/>
              </a:lnSpc>
              <a:spcBef>
                <a:spcPct val="50000"/>
              </a:spcBef>
              <a:spcAft>
                <a:spcPct val="0"/>
              </a:spcAft>
              <a:buClr>
                <a:srgbClr val="0000FF"/>
              </a:buClr>
              <a:buSzTx/>
              <a:buFont typeface="Wingdings" pitchFamily="2" charset="2"/>
              <a:buChar char="§"/>
              <a:tabLst/>
              <a:defRPr/>
            </a:pPr>
            <a:r>
              <a:rPr kumimoji="0" lang="en-AU" sz="2400" b="0" i="1" u="none" strike="noStrike" kern="0" cap="none" spc="0" normalizeH="0" baseline="0" noProof="0" dirty="0" smtClean="0">
                <a:ln>
                  <a:noFill/>
                </a:ln>
                <a:solidFill>
                  <a:srgbClr val="FF0000"/>
                </a:solidFill>
                <a:effectLst/>
                <a:uLnTx/>
                <a:uFillTx/>
                <a:latin typeface="Arial"/>
              </a:rPr>
              <a:t>Partitions</a:t>
            </a:r>
            <a:r>
              <a:rPr kumimoji="0" lang="en-AU" sz="2400" b="0" i="0" u="none" strike="noStrike" kern="0" cap="none" spc="0" normalizeH="0" baseline="0" noProof="0" dirty="0" smtClean="0">
                <a:ln>
                  <a:noFill/>
                </a:ln>
                <a:solidFill>
                  <a:srgbClr val="0000FF"/>
                </a:solidFill>
                <a:effectLst/>
                <a:uLnTx/>
                <a:uFillTx/>
                <a:latin typeface="Arial"/>
              </a:rPr>
              <a:t> input block into two halves.</a:t>
            </a:r>
          </a:p>
          <a:p>
            <a:pPr marL="855663" marR="0" lvl="1" indent="-398463" algn="l" defTabSz="914400" rtl="0" eaLnBrk="1" fontAlgn="base" latinLnBrk="0" hangingPunct="1">
              <a:lnSpc>
                <a:spcPct val="100000"/>
              </a:lnSpc>
              <a:spcBef>
                <a:spcPct val="50000"/>
              </a:spcBef>
              <a:spcAft>
                <a:spcPct val="0"/>
              </a:spcAft>
              <a:buClr>
                <a:srgbClr val="0000FF"/>
              </a:buClr>
              <a:buSzTx/>
              <a:buFont typeface="Wingdings" pitchFamily="2" charset="2"/>
              <a:buChar char="§"/>
              <a:tabLst/>
              <a:defRPr/>
            </a:pPr>
            <a:r>
              <a:rPr kumimoji="0" lang="en-US" sz="2400" b="0" i="1" u="none" strike="noStrike" kern="0" cap="none" spc="0" normalizeH="0" baseline="0" noProof="0" dirty="0" smtClean="0">
                <a:ln>
                  <a:noFill/>
                </a:ln>
                <a:solidFill>
                  <a:srgbClr val="FF0000"/>
                </a:solidFill>
                <a:effectLst/>
                <a:uLnTx/>
                <a:uFillTx/>
                <a:latin typeface="Arial"/>
              </a:rPr>
              <a:t>Process through multiple rounds</a:t>
            </a:r>
            <a:r>
              <a:rPr kumimoji="0" lang="en-US" sz="2400" b="0" i="0" u="none" strike="noStrike" kern="0" cap="none" spc="0" normalizeH="0" baseline="0" noProof="0" dirty="0" smtClean="0">
                <a:ln>
                  <a:noFill/>
                </a:ln>
                <a:solidFill>
                  <a:srgbClr val="0000FF"/>
                </a:solidFill>
                <a:effectLst/>
                <a:uLnTx/>
                <a:uFillTx/>
                <a:latin typeface="Arial"/>
              </a:rPr>
              <a:t> which perform a </a:t>
            </a:r>
            <a:r>
              <a:rPr kumimoji="0" lang="en-US" sz="2400" b="0" i="1" u="none" strike="noStrike" kern="0" cap="none" spc="0" normalizeH="0" baseline="0" noProof="0" dirty="0" smtClean="0">
                <a:ln>
                  <a:noFill/>
                </a:ln>
                <a:solidFill>
                  <a:srgbClr val="FF0000"/>
                </a:solidFill>
                <a:effectLst/>
                <a:uLnTx/>
                <a:uFillTx/>
                <a:latin typeface="Arial"/>
              </a:rPr>
              <a:t>substitution </a:t>
            </a:r>
            <a:r>
              <a:rPr kumimoji="0" lang="en-US" sz="2400" b="0" i="0" u="none" strike="noStrike" kern="0" cap="none" spc="0" normalizeH="0" baseline="0" noProof="0" dirty="0" smtClean="0">
                <a:ln>
                  <a:noFill/>
                </a:ln>
                <a:solidFill>
                  <a:srgbClr val="0000FF"/>
                </a:solidFill>
                <a:effectLst/>
                <a:uLnTx/>
                <a:uFillTx/>
                <a:latin typeface="Arial"/>
              </a:rPr>
              <a:t>on </a:t>
            </a:r>
            <a:r>
              <a:rPr kumimoji="0" lang="en-US" sz="2400" b="0" i="1" u="none" strike="noStrike" kern="0" cap="none" spc="0" normalizeH="0" baseline="0" noProof="0" dirty="0" smtClean="0">
                <a:ln>
                  <a:noFill/>
                </a:ln>
                <a:solidFill>
                  <a:srgbClr val="FF0000"/>
                </a:solidFill>
                <a:effectLst/>
                <a:uLnTx/>
                <a:uFillTx/>
                <a:latin typeface="Arial"/>
              </a:rPr>
              <a:t>left data half</a:t>
            </a:r>
            <a:r>
              <a:rPr kumimoji="0" lang="en-US" sz="2400" b="0" i="0" u="none" strike="noStrike" kern="0" cap="none" spc="0" normalizeH="0" baseline="0" noProof="0" dirty="0" smtClean="0">
                <a:ln>
                  <a:noFill/>
                </a:ln>
                <a:solidFill>
                  <a:srgbClr val="0000FF"/>
                </a:solidFill>
                <a:effectLst/>
                <a:uLnTx/>
                <a:uFillTx/>
                <a:latin typeface="Arial"/>
              </a:rPr>
              <a:t> </a:t>
            </a:r>
            <a:r>
              <a:rPr kumimoji="0" lang="en-AU" sz="2400" b="0" i="0" u="none" strike="noStrike" kern="0" cap="none" spc="0" normalizeH="0" baseline="0" noProof="0" dirty="0" smtClean="0">
                <a:ln>
                  <a:noFill/>
                </a:ln>
                <a:solidFill>
                  <a:srgbClr val="0000FF"/>
                </a:solidFill>
                <a:effectLst/>
                <a:uLnTx/>
                <a:uFillTx/>
                <a:latin typeface="Arial"/>
              </a:rPr>
              <a:t>based on </a:t>
            </a:r>
            <a:r>
              <a:rPr kumimoji="0" lang="en-AU" sz="2400" b="0" i="1" u="none" strike="noStrike" kern="0" cap="none" spc="0" normalizeH="0" baseline="0" noProof="0" dirty="0" smtClean="0">
                <a:ln>
                  <a:noFill/>
                </a:ln>
                <a:solidFill>
                  <a:srgbClr val="FF0000"/>
                </a:solidFill>
                <a:effectLst/>
                <a:uLnTx/>
                <a:uFillTx/>
                <a:latin typeface="Arial"/>
              </a:rPr>
              <a:t>round function</a:t>
            </a:r>
            <a:r>
              <a:rPr kumimoji="0" lang="en-AU" sz="2400" b="0" i="0" u="none" strike="noStrike" kern="0" cap="none" spc="0" normalizeH="0" baseline="0" noProof="0" dirty="0" smtClean="0">
                <a:ln>
                  <a:noFill/>
                </a:ln>
                <a:solidFill>
                  <a:srgbClr val="0000FF"/>
                </a:solidFill>
                <a:effectLst/>
                <a:uLnTx/>
                <a:uFillTx/>
                <a:latin typeface="Arial"/>
              </a:rPr>
              <a:t> of </a:t>
            </a:r>
            <a:r>
              <a:rPr kumimoji="0" lang="en-AU" sz="2400" b="0" i="1" u="none" strike="noStrike" kern="0" cap="none" spc="0" normalizeH="0" baseline="0" noProof="0" dirty="0" smtClean="0">
                <a:ln>
                  <a:noFill/>
                </a:ln>
                <a:solidFill>
                  <a:srgbClr val="FF0000"/>
                </a:solidFill>
                <a:effectLst/>
                <a:uLnTx/>
                <a:uFillTx/>
                <a:latin typeface="Arial"/>
              </a:rPr>
              <a:t>right half</a:t>
            </a:r>
            <a:r>
              <a:rPr kumimoji="0" lang="en-AU" sz="2400" b="0" i="0" u="none" strike="noStrike" kern="0" cap="none" spc="0" normalizeH="0" baseline="0" noProof="0" dirty="0" smtClean="0">
                <a:ln>
                  <a:noFill/>
                </a:ln>
                <a:solidFill>
                  <a:srgbClr val="0000FF"/>
                </a:solidFill>
                <a:effectLst/>
                <a:uLnTx/>
                <a:uFillTx/>
                <a:latin typeface="Arial"/>
              </a:rPr>
              <a:t> and </a:t>
            </a:r>
            <a:r>
              <a:rPr kumimoji="0" lang="en-AU" sz="2400" b="0" i="1" u="none" strike="noStrike" kern="0" cap="none" spc="0" normalizeH="0" baseline="0" noProof="0" dirty="0" err="1" smtClean="0">
                <a:ln>
                  <a:noFill/>
                </a:ln>
                <a:solidFill>
                  <a:srgbClr val="FF0000"/>
                </a:solidFill>
                <a:effectLst/>
                <a:uLnTx/>
                <a:uFillTx/>
                <a:latin typeface="Arial"/>
              </a:rPr>
              <a:t>subkey</a:t>
            </a:r>
            <a:r>
              <a:rPr kumimoji="0" lang="en-AU" sz="2400" b="0" i="0" u="none" strike="noStrike" kern="0" cap="none" spc="0" normalizeH="0" baseline="0" noProof="0" dirty="0" smtClean="0">
                <a:ln>
                  <a:noFill/>
                </a:ln>
                <a:solidFill>
                  <a:srgbClr val="0000FF"/>
                </a:solidFill>
                <a:effectLst/>
                <a:uLnTx/>
                <a:uFillTx/>
                <a:latin typeface="Arial"/>
              </a:rPr>
              <a:t>.</a:t>
            </a:r>
          </a:p>
          <a:p>
            <a:pPr marL="855663" marR="0" lvl="1" indent="-398463" algn="l" defTabSz="914400" rtl="0" eaLnBrk="1" fontAlgn="base" latinLnBrk="0" hangingPunct="1">
              <a:lnSpc>
                <a:spcPct val="100000"/>
              </a:lnSpc>
              <a:spcBef>
                <a:spcPct val="50000"/>
              </a:spcBef>
              <a:spcAft>
                <a:spcPct val="0"/>
              </a:spcAft>
              <a:buClr>
                <a:srgbClr val="0000FF"/>
              </a:buClr>
              <a:buSzTx/>
              <a:buFont typeface="Wingdings" pitchFamily="2" charset="2"/>
              <a:buChar char="§"/>
              <a:tabLst/>
              <a:defRPr/>
            </a:pPr>
            <a:r>
              <a:rPr kumimoji="0" lang="en-AU" sz="2400" b="0" i="1" u="none" strike="noStrike" kern="0" cap="none" spc="0" normalizeH="0" baseline="0" noProof="0" dirty="0" smtClean="0">
                <a:ln>
                  <a:noFill/>
                </a:ln>
                <a:solidFill>
                  <a:srgbClr val="FF0000"/>
                </a:solidFill>
                <a:effectLst/>
                <a:uLnTx/>
                <a:uFillTx/>
                <a:latin typeface="Arial"/>
              </a:rPr>
              <a:t>Permutation swapping halves</a:t>
            </a:r>
            <a:r>
              <a:rPr kumimoji="0" lang="en-AU" sz="2400" b="0" i="0" u="none" strike="noStrike" kern="0" cap="none" spc="0" normalizeH="0" baseline="0" noProof="0" dirty="0" smtClean="0">
                <a:ln>
                  <a:noFill/>
                </a:ln>
                <a:solidFill>
                  <a:srgbClr val="0000FF"/>
                </a:solidFill>
                <a:effectLst/>
                <a:uLnTx/>
                <a:uFillTx/>
                <a:latin typeface="Arial"/>
              </a:rPr>
              <a:t>.</a:t>
            </a:r>
          </a:p>
          <a:p>
            <a:pPr marL="342900" marR="0" lvl="0" indent="-342900" algn="l" defTabSz="914400" rtl="0" eaLnBrk="1" fontAlgn="base" latinLnBrk="0" hangingPunct="1">
              <a:lnSpc>
                <a:spcPct val="100000"/>
              </a:lnSpc>
              <a:spcBef>
                <a:spcPct val="50000"/>
              </a:spcBef>
              <a:spcAft>
                <a:spcPct val="0"/>
              </a:spcAft>
              <a:buClr>
                <a:srgbClr val="0000FF"/>
              </a:buClr>
              <a:buSzPct val="150000"/>
              <a:buFontTx/>
              <a:buChar char="•"/>
              <a:tabLst/>
              <a:defRPr/>
            </a:pPr>
            <a:r>
              <a:rPr kumimoji="0" lang="en-AU" sz="2400" b="0" i="1" u="none" strike="noStrike" kern="0" cap="none" spc="0" normalizeH="0" baseline="0" noProof="0" dirty="0" err="1" smtClean="0">
                <a:ln>
                  <a:noFill/>
                </a:ln>
                <a:solidFill>
                  <a:srgbClr val="FF0000"/>
                </a:solidFill>
                <a:effectLst/>
                <a:uLnTx/>
                <a:uFillTx/>
                <a:latin typeface="Arial"/>
                <a:ea typeface="+mn-ea"/>
                <a:cs typeface="+mn-cs"/>
              </a:rPr>
              <a:t>Feistel</a:t>
            </a:r>
            <a:r>
              <a:rPr kumimoji="0" lang="en-AU" sz="2400" b="0" i="1" u="none" strike="noStrike" kern="0" cap="none" spc="0" normalizeH="0" baseline="0" noProof="0" dirty="0" smtClean="0">
                <a:ln>
                  <a:noFill/>
                </a:ln>
                <a:solidFill>
                  <a:srgbClr val="FF0000"/>
                </a:solidFill>
                <a:effectLst/>
                <a:uLnTx/>
                <a:uFillTx/>
                <a:latin typeface="Arial"/>
                <a:ea typeface="+mn-ea"/>
                <a:cs typeface="+mn-cs"/>
              </a:rPr>
              <a:t> </a:t>
            </a:r>
            <a:r>
              <a:rPr kumimoji="0" lang="en-AU" sz="2400" b="0" i="0" u="none" strike="noStrike" kern="0" cap="none" spc="0" normalizeH="0" baseline="0" noProof="0" dirty="0" smtClean="0">
                <a:ln>
                  <a:noFill/>
                </a:ln>
                <a:solidFill>
                  <a:srgbClr val="0000FF"/>
                </a:solidFill>
                <a:effectLst/>
                <a:uLnTx/>
                <a:uFillTx/>
                <a:latin typeface="Arial"/>
                <a:ea typeface="+mn-ea"/>
                <a:cs typeface="+mn-cs"/>
              </a:rPr>
              <a:t>implements </a:t>
            </a:r>
            <a:r>
              <a:rPr kumimoji="0" lang="en-AU" sz="2400" b="0" i="1" u="none" strike="noStrike" kern="0" cap="none" spc="0" normalizeH="0" baseline="0" noProof="0" dirty="0" smtClean="0">
                <a:ln>
                  <a:noFill/>
                </a:ln>
                <a:solidFill>
                  <a:srgbClr val="FF0000"/>
                </a:solidFill>
                <a:effectLst/>
                <a:uLnTx/>
                <a:uFillTx/>
                <a:latin typeface="Arial"/>
                <a:ea typeface="+mn-ea"/>
                <a:cs typeface="+mn-cs"/>
              </a:rPr>
              <a:t>Shannon’s substitution-permutation</a:t>
            </a:r>
            <a:r>
              <a:rPr kumimoji="0" lang="en-AU" sz="2400" b="0" i="0" u="none" strike="noStrike" kern="0" cap="none" spc="0" normalizeH="0" baseline="0" noProof="0" dirty="0" smtClean="0">
                <a:ln>
                  <a:noFill/>
                </a:ln>
                <a:solidFill>
                  <a:srgbClr val="0000FF"/>
                </a:solidFill>
                <a:effectLst/>
                <a:uLnTx/>
                <a:uFillTx/>
                <a:latin typeface="Arial"/>
                <a:ea typeface="+mn-ea"/>
                <a:cs typeface="+mn-cs"/>
              </a:rPr>
              <a:t> network concept.</a:t>
            </a:r>
          </a:p>
        </p:txBody>
      </p:sp>
      <p:sp>
        <p:nvSpPr>
          <p:cNvPr id="3" name="Rectangle 2"/>
          <p:cNvSpPr txBox="1">
            <a:spLocks noChangeArrowheads="1"/>
          </p:cNvSpPr>
          <p:nvPr/>
        </p:nvSpPr>
        <p:spPr bwMode="auto">
          <a:xfrm>
            <a:off x="79375" y="158750"/>
            <a:ext cx="8964613" cy="490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0" cap="none" spc="0" normalizeH="0" baseline="0" noProof="0" smtClean="0">
                <a:ln>
                  <a:noFill/>
                </a:ln>
                <a:solidFill>
                  <a:srgbClr val="000000"/>
                </a:solidFill>
                <a:effectLst/>
                <a:uLnTx/>
                <a:uFillTx/>
                <a:latin typeface="Arial"/>
                <a:ea typeface="+mj-ea"/>
                <a:cs typeface="+mj-cs"/>
              </a:rPr>
              <a:t>Feistel Cipher Structure</a:t>
            </a:r>
            <a:endParaRPr kumimoji="0" lang="en-AU" sz="2400" b="1" i="0" u="none" strike="noStrike" kern="0" cap="none" spc="0" normalizeH="0" baseline="0" noProof="0" dirty="0" smtClean="0">
              <a:ln>
                <a:noFill/>
              </a:ln>
              <a:solidFill>
                <a:srgbClr val="000000"/>
              </a:solidFill>
              <a:effectLst/>
              <a:uLnTx/>
              <a:uFillTx/>
              <a:latin typeface="Arial"/>
              <a:ea typeface="+mj-ea"/>
              <a:cs typeface="+mj-cs"/>
            </a:endParaRPr>
          </a:p>
        </p:txBody>
      </p:sp>
    </p:spTree>
    <p:extLst>
      <p:ext uri="{BB962C8B-B14F-4D97-AF65-F5344CB8AC3E}">
        <p14:creationId xmlns="" xmlns:p14="http://schemas.microsoft.com/office/powerpoint/2010/main" val="37744003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a:xfrm>
            <a:off x="2484438" y="981075"/>
            <a:ext cx="4032250" cy="5183188"/>
          </a:xfrm>
          <a:prstGeom prst="rect">
            <a:avLst/>
          </a:prstGeom>
          <a:noFill/>
          <a:ln w="38100">
            <a:solidFill>
              <a:srgbClr val="0000FF"/>
            </a:solidFill>
            <a:miter lim="800000"/>
            <a:headEnd/>
            <a:tailEnd/>
          </a:ln>
        </p:spPr>
      </p:pic>
      <p:sp>
        <p:nvSpPr>
          <p:cNvPr id="3" name="Rectangle 7"/>
          <p:cNvSpPr txBox="1">
            <a:spLocks noChangeArrowheads="1"/>
          </p:cNvSpPr>
          <p:nvPr/>
        </p:nvSpPr>
        <p:spPr bwMode="auto">
          <a:xfrm>
            <a:off x="79375" y="173038"/>
            <a:ext cx="8964613" cy="490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0" cap="none" spc="0" normalizeH="0" baseline="0" noProof="0" smtClean="0">
                <a:ln>
                  <a:noFill/>
                </a:ln>
                <a:solidFill>
                  <a:srgbClr val="000000"/>
                </a:solidFill>
                <a:effectLst/>
                <a:uLnTx/>
                <a:uFillTx/>
                <a:latin typeface="Arial"/>
                <a:ea typeface="+mj-ea"/>
                <a:cs typeface="+mj-cs"/>
              </a:rPr>
              <a:t>Classical Feistel Network</a:t>
            </a:r>
            <a:endParaRPr kumimoji="0" lang="en-AU" sz="2400" b="1" i="0" u="none" strike="noStrike" kern="0" cap="none" spc="0" normalizeH="0" baseline="0" noProof="0" dirty="0" smtClean="0">
              <a:ln>
                <a:noFill/>
              </a:ln>
              <a:solidFill>
                <a:srgbClr val="000000"/>
              </a:solidFill>
              <a:effectLst/>
              <a:uLnTx/>
              <a:uFillTx/>
              <a:latin typeface="Arial"/>
              <a:ea typeface="+mj-ea"/>
              <a:cs typeface="+mj-cs"/>
            </a:endParaRPr>
          </a:p>
        </p:txBody>
      </p:sp>
    </p:spTree>
    <p:extLst>
      <p:ext uri="{BB962C8B-B14F-4D97-AF65-F5344CB8AC3E}">
        <p14:creationId xmlns="" xmlns:p14="http://schemas.microsoft.com/office/powerpoint/2010/main" val="9374625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1"/>
          <p:cNvSpPr txBox="1">
            <a:spLocks noChangeArrowheads="1"/>
          </p:cNvSpPr>
          <p:nvPr/>
        </p:nvSpPr>
        <p:spPr bwMode="auto">
          <a:xfrm>
            <a:off x="914400" y="1027876"/>
            <a:ext cx="3886200" cy="4359275"/>
          </a:xfrm>
          <a:prstGeom prst="rect">
            <a:avLst/>
          </a:prstGeom>
          <a:noFill/>
          <a:ln>
            <a:noFill/>
          </a:ln>
          <a:effectLst/>
          <a:extLst>
            <a:ext uri="{909E8E84-426E-40DD-AFC4-6F175D3DCCD1}">
              <a14:hiddenFill xmlns="" xmlns:a14="http://schemas.microsoft.com/office/drawing/2010/main">
                <a:solidFill>
                  <a:srgbClr val="FFC8BB"/>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sz="2800" dirty="0">
                <a:latin typeface="Times New Roman" pitchFamily="18" charset="0"/>
              </a:rPr>
              <a:t>L</a:t>
            </a:r>
            <a:r>
              <a:rPr lang="en-US" sz="2800" baseline="-25000" dirty="0">
                <a:latin typeface="Times New Roman" pitchFamily="18" charset="0"/>
              </a:rPr>
              <a:t>0 </a:t>
            </a:r>
            <a:r>
              <a:rPr lang="en-US" sz="2800" dirty="0">
                <a:latin typeface="Times New Roman" pitchFamily="18" charset="0"/>
              </a:rPr>
              <a:t>= </a:t>
            </a:r>
            <a:r>
              <a:rPr lang="en-US" dirty="0"/>
              <a:t>left half of plaintext</a:t>
            </a:r>
          </a:p>
          <a:p>
            <a:r>
              <a:rPr lang="en-US" sz="2800" dirty="0">
                <a:latin typeface="Times New Roman" pitchFamily="18" charset="0"/>
              </a:rPr>
              <a:t>R</a:t>
            </a:r>
            <a:r>
              <a:rPr lang="en-US" sz="2800" baseline="-25000" dirty="0">
                <a:latin typeface="Times New Roman" pitchFamily="18" charset="0"/>
              </a:rPr>
              <a:t>0 </a:t>
            </a:r>
            <a:r>
              <a:rPr lang="en-US" sz="2800" dirty="0">
                <a:latin typeface="Times New Roman" pitchFamily="18" charset="0"/>
              </a:rPr>
              <a:t>= </a:t>
            </a:r>
            <a:r>
              <a:rPr lang="en-US" dirty="0"/>
              <a:t>right half of plaintext</a:t>
            </a:r>
          </a:p>
          <a:p>
            <a:endParaRPr lang="en-US" sz="2800" dirty="0">
              <a:latin typeface="Times New Roman" pitchFamily="18" charset="0"/>
            </a:endParaRPr>
          </a:p>
          <a:p>
            <a:endParaRPr lang="en-US" sz="2800" dirty="0">
              <a:latin typeface="Times New Roman" pitchFamily="18" charset="0"/>
            </a:endParaRPr>
          </a:p>
          <a:p>
            <a:r>
              <a:rPr lang="en-US" sz="2800" dirty="0">
                <a:latin typeface="Times New Roman" pitchFamily="18" charset="0"/>
              </a:rPr>
              <a:t>L</a:t>
            </a:r>
            <a:r>
              <a:rPr lang="en-US" sz="2800" baseline="-25000" dirty="0">
                <a:latin typeface="Times New Roman" pitchFamily="18" charset="0"/>
              </a:rPr>
              <a:t>i </a:t>
            </a:r>
            <a:r>
              <a:rPr lang="en-US" sz="2800" dirty="0">
                <a:latin typeface="Times New Roman" pitchFamily="18" charset="0"/>
              </a:rPr>
              <a:t>= </a:t>
            </a:r>
            <a:r>
              <a:rPr lang="en-US" sz="2800" dirty="0" err="1">
                <a:latin typeface="Times New Roman" pitchFamily="18" charset="0"/>
              </a:rPr>
              <a:t>R</a:t>
            </a:r>
            <a:r>
              <a:rPr lang="en-US" sz="2800" baseline="-25000" dirty="0" err="1">
                <a:latin typeface="Times New Roman" pitchFamily="18" charset="0"/>
              </a:rPr>
              <a:t>i</a:t>
            </a:r>
            <a:r>
              <a:rPr lang="en-US" sz="2800" baseline="-25000" dirty="0">
                <a:latin typeface="Times New Roman" pitchFamily="18" charset="0"/>
              </a:rPr>
              <a:t> - 1</a:t>
            </a:r>
            <a:r>
              <a:rPr lang="en-US" sz="2800" dirty="0">
                <a:latin typeface="Times New Roman" pitchFamily="18" charset="0"/>
              </a:rPr>
              <a:t> </a:t>
            </a:r>
          </a:p>
          <a:p>
            <a:r>
              <a:rPr lang="en-US" sz="2800" dirty="0" err="1">
                <a:latin typeface="Times New Roman" pitchFamily="18" charset="0"/>
              </a:rPr>
              <a:t>R</a:t>
            </a:r>
            <a:r>
              <a:rPr lang="en-US" sz="2800" baseline="-25000" dirty="0" err="1">
                <a:latin typeface="Times New Roman" pitchFamily="18" charset="0"/>
              </a:rPr>
              <a:t>i</a:t>
            </a:r>
            <a:r>
              <a:rPr lang="en-US" sz="2800" baseline="-25000" dirty="0">
                <a:latin typeface="Times New Roman" pitchFamily="18" charset="0"/>
              </a:rPr>
              <a:t> </a:t>
            </a:r>
            <a:r>
              <a:rPr lang="en-US" sz="2800" dirty="0">
                <a:latin typeface="Times New Roman" pitchFamily="18" charset="0"/>
              </a:rPr>
              <a:t>= L</a:t>
            </a:r>
            <a:r>
              <a:rPr lang="en-US" sz="2800" baseline="-25000" dirty="0">
                <a:latin typeface="Times New Roman" pitchFamily="18" charset="0"/>
              </a:rPr>
              <a:t>i - 1</a:t>
            </a:r>
            <a:r>
              <a:rPr lang="en-US" sz="2800" dirty="0">
                <a:latin typeface="Times New Roman" pitchFamily="18" charset="0"/>
              </a:rPr>
              <a:t> </a:t>
            </a:r>
            <a:r>
              <a:rPr lang="en-US" sz="3200" dirty="0">
                <a:latin typeface="Times New Roman" pitchFamily="18" charset="0"/>
                <a:sym typeface="Symbol" pitchFamily="18" charset="2"/>
              </a:rPr>
              <a:t> F (</a:t>
            </a:r>
            <a:r>
              <a:rPr lang="en-US" sz="2800" dirty="0" err="1">
                <a:latin typeface="Times New Roman" pitchFamily="18" charset="0"/>
              </a:rPr>
              <a:t>R</a:t>
            </a:r>
            <a:r>
              <a:rPr lang="en-US" sz="2800" baseline="-25000" dirty="0" err="1">
                <a:latin typeface="Times New Roman" pitchFamily="18" charset="0"/>
              </a:rPr>
              <a:t>i</a:t>
            </a:r>
            <a:r>
              <a:rPr lang="en-US" sz="2800" baseline="-25000" dirty="0">
                <a:latin typeface="Times New Roman" pitchFamily="18" charset="0"/>
              </a:rPr>
              <a:t> - 1</a:t>
            </a:r>
            <a:r>
              <a:rPr lang="en-US" sz="2800" dirty="0">
                <a:latin typeface="Times New Roman" pitchFamily="18" charset="0"/>
              </a:rPr>
              <a:t>, K</a:t>
            </a:r>
            <a:r>
              <a:rPr lang="en-US" sz="2800" baseline="-25000" dirty="0">
                <a:latin typeface="Times New Roman" pitchFamily="18" charset="0"/>
              </a:rPr>
              <a:t>i </a:t>
            </a:r>
            <a:r>
              <a:rPr lang="en-US" sz="3200" dirty="0">
                <a:latin typeface="Times New Roman" pitchFamily="18" charset="0"/>
                <a:sym typeface="Symbol" pitchFamily="18" charset="2"/>
              </a:rPr>
              <a:t>)</a:t>
            </a:r>
          </a:p>
          <a:p>
            <a:endParaRPr lang="en-US" sz="3200" dirty="0">
              <a:latin typeface="Times New Roman" pitchFamily="18" charset="0"/>
              <a:sym typeface="Symbol" pitchFamily="18" charset="2"/>
            </a:endParaRPr>
          </a:p>
          <a:p>
            <a:r>
              <a:rPr lang="en-US" sz="2800" dirty="0">
                <a:latin typeface="Times New Roman" pitchFamily="18" charset="0"/>
                <a:sym typeface="Symbol" pitchFamily="18" charset="2"/>
              </a:rPr>
              <a:t>C = </a:t>
            </a:r>
            <a:r>
              <a:rPr lang="en-US" sz="2800" dirty="0" err="1">
                <a:latin typeface="Times New Roman" pitchFamily="18" charset="0"/>
                <a:sym typeface="Symbol" pitchFamily="18" charset="2"/>
              </a:rPr>
              <a:t>R</a:t>
            </a:r>
            <a:r>
              <a:rPr lang="en-US" baseline="-25000" dirty="0" err="1">
                <a:latin typeface="Times New Roman" pitchFamily="18" charset="0"/>
              </a:rPr>
              <a:t>n</a:t>
            </a:r>
            <a:r>
              <a:rPr lang="en-US" baseline="-25000" dirty="0">
                <a:latin typeface="Times New Roman" pitchFamily="18" charset="0"/>
              </a:rPr>
              <a:t>  </a:t>
            </a:r>
            <a:r>
              <a:rPr lang="en-US" dirty="0">
                <a:latin typeface="Times New Roman" pitchFamily="18" charset="0"/>
              </a:rPr>
              <a:t>|| L</a:t>
            </a:r>
            <a:r>
              <a:rPr lang="en-US" baseline="-25000" dirty="0">
                <a:latin typeface="Times New Roman" pitchFamily="18" charset="0"/>
              </a:rPr>
              <a:t>n</a:t>
            </a:r>
          </a:p>
          <a:p>
            <a:r>
              <a:rPr lang="en-US" baseline="-25000" dirty="0">
                <a:latin typeface="Times New Roman" pitchFamily="18" charset="0"/>
              </a:rPr>
              <a:t>     </a:t>
            </a:r>
            <a:r>
              <a:rPr lang="en-US" dirty="0">
                <a:latin typeface="Times New Roman" pitchFamily="18" charset="0"/>
              </a:rPr>
              <a:t>n is number of rounds</a:t>
            </a:r>
          </a:p>
          <a:p>
            <a:r>
              <a:rPr lang="en-US" dirty="0">
                <a:latin typeface="Times New Roman" pitchFamily="18" charset="0"/>
              </a:rPr>
              <a:t>   (undo last permutation)</a:t>
            </a:r>
          </a:p>
        </p:txBody>
      </p:sp>
      <p:sp>
        <p:nvSpPr>
          <p:cNvPr id="3" name="Text Box 11"/>
          <p:cNvSpPr txBox="1">
            <a:spLocks noChangeArrowheads="1"/>
          </p:cNvSpPr>
          <p:nvPr/>
        </p:nvSpPr>
        <p:spPr bwMode="auto">
          <a:xfrm>
            <a:off x="5968299" y="2407255"/>
            <a:ext cx="4508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600" dirty="0">
                <a:latin typeface="Calibri" pitchFamily="34" charset="0"/>
              </a:rPr>
              <a:t>+</a:t>
            </a:r>
          </a:p>
        </p:txBody>
      </p:sp>
      <p:sp>
        <p:nvSpPr>
          <p:cNvPr id="4" name="Line 15"/>
          <p:cNvSpPr>
            <a:spLocks noChangeShapeType="1"/>
          </p:cNvSpPr>
          <p:nvPr/>
        </p:nvSpPr>
        <p:spPr bwMode="auto">
          <a:xfrm flipH="1">
            <a:off x="7377969" y="2708880"/>
            <a:ext cx="535495" cy="9525"/>
          </a:xfrm>
          <a:prstGeom prst="line">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5" name="Line 17"/>
          <p:cNvSpPr>
            <a:spLocks noChangeShapeType="1"/>
          </p:cNvSpPr>
          <p:nvPr/>
        </p:nvSpPr>
        <p:spPr bwMode="auto">
          <a:xfrm>
            <a:off x="6156007" y="1733774"/>
            <a:ext cx="0" cy="803086"/>
          </a:xfrm>
          <a:prstGeom prst="line">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6" name="Line 20"/>
          <p:cNvSpPr>
            <a:spLocks noChangeShapeType="1"/>
          </p:cNvSpPr>
          <p:nvPr/>
        </p:nvSpPr>
        <p:spPr bwMode="auto">
          <a:xfrm>
            <a:off x="7165244" y="1700816"/>
            <a:ext cx="0" cy="798513"/>
          </a:xfrm>
          <a:prstGeom prst="line">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7" name="Rectangle 22"/>
          <p:cNvSpPr>
            <a:spLocks noChangeArrowheads="1"/>
          </p:cNvSpPr>
          <p:nvPr/>
        </p:nvSpPr>
        <p:spPr bwMode="auto">
          <a:xfrm>
            <a:off x="4957222" y="1329851"/>
            <a:ext cx="1719643" cy="392112"/>
          </a:xfrm>
          <a:prstGeom prst="rect">
            <a:avLst/>
          </a:prstGeom>
          <a:solidFill>
            <a:srgbClr val="6699FF"/>
          </a:solidFill>
          <a:ln w="9525">
            <a:solidFill>
              <a:schemeClr val="tx1"/>
            </a:solidFill>
            <a:miter lim="800000"/>
            <a:headEnd/>
            <a:tailEnd/>
          </a:ln>
        </p:spPr>
        <p:txBody>
          <a:bodyPr wrap="none" anchor="ctr"/>
          <a:lstStyle/>
          <a:p>
            <a:endParaRPr lang="en-US">
              <a:latin typeface="Calibri" pitchFamily="34" charset="0"/>
            </a:endParaRPr>
          </a:p>
        </p:txBody>
      </p:sp>
      <p:sp>
        <p:nvSpPr>
          <p:cNvPr id="8" name="Rectangle 23"/>
          <p:cNvSpPr>
            <a:spLocks noChangeArrowheads="1"/>
          </p:cNvSpPr>
          <p:nvPr/>
        </p:nvSpPr>
        <p:spPr bwMode="auto">
          <a:xfrm>
            <a:off x="6647402" y="1329850"/>
            <a:ext cx="1648841" cy="392113"/>
          </a:xfrm>
          <a:prstGeom prst="rect">
            <a:avLst/>
          </a:prstGeom>
          <a:solidFill>
            <a:srgbClr val="FF0066"/>
          </a:solidFill>
          <a:ln w="9525">
            <a:solidFill>
              <a:schemeClr val="tx1"/>
            </a:solidFill>
            <a:miter lim="800000"/>
            <a:headEnd/>
            <a:tailEnd/>
          </a:ln>
        </p:spPr>
        <p:txBody>
          <a:bodyPr wrap="none" anchor="ctr"/>
          <a:lstStyle/>
          <a:p>
            <a:endParaRPr lang="en-US">
              <a:latin typeface="Calibri" pitchFamily="34" charset="0"/>
            </a:endParaRPr>
          </a:p>
        </p:txBody>
      </p:sp>
      <p:sp>
        <p:nvSpPr>
          <p:cNvPr id="9" name="Rectangle 25"/>
          <p:cNvSpPr>
            <a:spLocks noChangeArrowheads="1"/>
          </p:cNvSpPr>
          <p:nvPr/>
        </p:nvSpPr>
        <p:spPr bwMode="auto">
          <a:xfrm>
            <a:off x="6748811" y="3586450"/>
            <a:ext cx="1648841" cy="392112"/>
          </a:xfrm>
          <a:prstGeom prst="rect">
            <a:avLst/>
          </a:prstGeom>
          <a:gradFill rotWithShape="1">
            <a:gsLst>
              <a:gs pos="0">
                <a:srgbClr val="FF3399"/>
              </a:gs>
              <a:gs pos="25000">
                <a:srgbClr val="FF6633"/>
              </a:gs>
              <a:gs pos="50000">
                <a:srgbClr val="FFFF00"/>
              </a:gs>
              <a:gs pos="75000">
                <a:srgbClr val="01A78F"/>
              </a:gs>
              <a:gs pos="100000">
                <a:srgbClr val="3366FF"/>
              </a:gs>
            </a:gsLst>
            <a:lin ang="10800000"/>
          </a:gradFill>
          <a:ln w="9525">
            <a:solidFill>
              <a:schemeClr val="tx1"/>
            </a:solidFill>
            <a:miter lim="800000"/>
            <a:headEnd/>
            <a:tailEnd/>
          </a:ln>
        </p:spPr>
        <p:txBody>
          <a:bodyPr wrap="none" anchor="ctr"/>
          <a:lstStyle/>
          <a:p>
            <a:endParaRPr lang="en-US">
              <a:latin typeface="Calibri" pitchFamily="34" charset="0"/>
            </a:endParaRPr>
          </a:p>
        </p:txBody>
      </p:sp>
      <p:sp>
        <p:nvSpPr>
          <p:cNvPr id="10" name="Line 27"/>
          <p:cNvSpPr>
            <a:spLocks noChangeShapeType="1"/>
          </p:cNvSpPr>
          <p:nvPr/>
        </p:nvSpPr>
        <p:spPr bwMode="auto">
          <a:xfrm>
            <a:off x="5650134" y="3227481"/>
            <a:ext cx="11335" cy="368555"/>
          </a:xfrm>
          <a:prstGeom prst="line">
            <a:avLst/>
          </a:prstGeom>
          <a:noFill/>
          <a:ln w="19050">
            <a:solidFill>
              <a:srgbClr val="00CC00"/>
            </a:solidFill>
            <a:miter lim="800000"/>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11" name="Text Box 28"/>
          <p:cNvSpPr txBox="1">
            <a:spLocks noChangeArrowheads="1"/>
          </p:cNvSpPr>
          <p:nvPr/>
        </p:nvSpPr>
        <p:spPr bwMode="auto">
          <a:xfrm>
            <a:off x="5013671" y="770161"/>
            <a:ext cx="3128962"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dirty="0">
                <a:latin typeface="Calibri" pitchFamily="34" charset="0"/>
              </a:rPr>
              <a:t>L</a:t>
            </a:r>
            <a:r>
              <a:rPr lang="en-US" sz="2800" baseline="-25000" dirty="0">
                <a:latin typeface="Calibri" pitchFamily="34" charset="0"/>
              </a:rPr>
              <a:t>i-1 </a:t>
            </a:r>
            <a:r>
              <a:rPr lang="en-US" sz="2800" dirty="0">
                <a:latin typeface="Calibri" pitchFamily="34" charset="0"/>
              </a:rPr>
              <a:t>                        R</a:t>
            </a:r>
            <a:r>
              <a:rPr lang="en-US" sz="2800" baseline="-25000" dirty="0">
                <a:latin typeface="Calibri" pitchFamily="34" charset="0"/>
              </a:rPr>
              <a:t>i-1</a:t>
            </a:r>
          </a:p>
        </p:txBody>
      </p:sp>
      <p:sp>
        <p:nvSpPr>
          <p:cNvPr id="12" name="Text Box 29"/>
          <p:cNvSpPr txBox="1">
            <a:spLocks noChangeArrowheads="1"/>
          </p:cNvSpPr>
          <p:nvPr/>
        </p:nvSpPr>
        <p:spPr bwMode="auto">
          <a:xfrm>
            <a:off x="8142633" y="1973646"/>
            <a:ext cx="415925"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dirty="0" err="1">
                <a:latin typeface="Calibri" pitchFamily="34" charset="0"/>
              </a:rPr>
              <a:t>k</a:t>
            </a:r>
            <a:r>
              <a:rPr lang="en-US" sz="2800" baseline="-25000" dirty="0" err="1">
                <a:latin typeface="Calibri" pitchFamily="34" charset="0"/>
              </a:rPr>
              <a:t>i</a:t>
            </a:r>
            <a:endParaRPr lang="en-US" sz="2800" baseline="-25000" dirty="0">
              <a:latin typeface="Calibri" pitchFamily="34" charset="0"/>
            </a:endParaRPr>
          </a:p>
        </p:txBody>
      </p:sp>
      <p:sp>
        <p:nvSpPr>
          <p:cNvPr id="13" name="Rectangle 23"/>
          <p:cNvSpPr>
            <a:spLocks noChangeArrowheads="1"/>
          </p:cNvSpPr>
          <p:nvPr/>
        </p:nvSpPr>
        <p:spPr bwMode="auto">
          <a:xfrm>
            <a:off x="7913464" y="2492758"/>
            <a:ext cx="968375" cy="392112"/>
          </a:xfrm>
          <a:prstGeom prst="rect">
            <a:avLst/>
          </a:prstGeom>
          <a:solidFill>
            <a:srgbClr val="FFFF00"/>
          </a:solidFill>
          <a:ln w="9525">
            <a:solidFill>
              <a:schemeClr val="tx1"/>
            </a:solidFill>
            <a:miter lim="800000"/>
            <a:headEnd/>
            <a:tailEnd/>
          </a:ln>
        </p:spPr>
        <p:txBody>
          <a:bodyPr wrap="none" anchor="ctr"/>
          <a:lstStyle/>
          <a:p>
            <a:endParaRPr lang="en-US">
              <a:latin typeface="Calibri" pitchFamily="34" charset="0"/>
            </a:endParaRPr>
          </a:p>
        </p:txBody>
      </p:sp>
      <p:sp>
        <p:nvSpPr>
          <p:cNvPr id="14" name="TextBox 21"/>
          <p:cNvSpPr txBox="1">
            <a:spLocks noChangeArrowheads="1"/>
          </p:cNvSpPr>
          <p:nvPr/>
        </p:nvSpPr>
        <p:spPr bwMode="auto">
          <a:xfrm>
            <a:off x="4978368" y="4025329"/>
            <a:ext cx="37338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dirty="0">
                <a:solidFill>
                  <a:srgbClr val="000000"/>
                </a:solidFill>
                <a:latin typeface="Calibri" pitchFamily="34" charset="0"/>
              </a:rPr>
              <a:t>      L</a:t>
            </a:r>
            <a:r>
              <a:rPr lang="en-US" sz="2800" baseline="-25000" dirty="0">
                <a:solidFill>
                  <a:srgbClr val="000000"/>
                </a:solidFill>
                <a:latin typeface="Calibri" pitchFamily="34" charset="0"/>
              </a:rPr>
              <a:t>i </a:t>
            </a:r>
            <a:r>
              <a:rPr lang="en-US" sz="2800" dirty="0">
                <a:solidFill>
                  <a:srgbClr val="000000"/>
                </a:solidFill>
                <a:latin typeface="Calibri" pitchFamily="34" charset="0"/>
              </a:rPr>
              <a:t>                           </a:t>
            </a:r>
            <a:r>
              <a:rPr lang="en-US" sz="2800" dirty="0" err="1">
                <a:solidFill>
                  <a:srgbClr val="000000"/>
                </a:solidFill>
                <a:latin typeface="Calibri" pitchFamily="34" charset="0"/>
              </a:rPr>
              <a:t>R</a:t>
            </a:r>
            <a:r>
              <a:rPr lang="en-US" sz="2800" baseline="-25000" dirty="0" err="1">
                <a:solidFill>
                  <a:srgbClr val="000000"/>
                </a:solidFill>
                <a:latin typeface="Calibri" pitchFamily="34" charset="0"/>
              </a:rPr>
              <a:t>i</a:t>
            </a:r>
            <a:endParaRPr lang="en-US" sz="2800" baseline="-25000" dirty="0">
              <a:solidFill>
                <a:srgbClr val="000000"/>
              </a:solidFill>
              <a:latin typeface="Calibri" pitchFamily="34" charset="0"/>
            </a:endParaRPr>
          </a:p>
          <a:p>
            <a:pPr eaLnBrk="1" hangingPunct="1"/>
            <a:endParaRPr lang="en-US" dirty="0"/>
          </a:p>
        </p:txBody>
      </p:sp>
      <p:sp>
        <p:nvSpPr>
          <p:cNvPr id="15" name="Text Box 13"/>
          <p:cNvSpPr txBox="1">
            <a:spLocks noChangeArrowheads="1"/>
          </p:cNvSpPr>
          <p:nvPr/>
        </p:nvSpPr>
        <p:spPr bwMode="auto">
          <a:xfrm>
            <a:off x="7009669" y="2428210"/>
            <a:ext cx="3111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600" dirty="0">
                <a:latin typeface="Calibri" pitchFamily="34" charset="0"/>
              </a:rPr>
              <a:t>f</a:t>
            </a:r>
          </a:p>
        </p:txBody>
      </p:sp>
      <p:sp>
        <p:nvSpPr>
          <p:cNvPr id="16" name="Line 26"/>
          <p:cNvSpPr>
            <a:spLocks noChangeShapeType="1"/>
          </p:cNvSpPr>
          <p:nvPr/>
        </p:nvSpPr>
        <p:spPr bwMode="auto">
          <a:xfrm flipH="1">
            <a:off x="7593742" y="2135317"/>
            <a:ext cx="0" cy="1132934"/>
          </a:xfrm>
          <a:prstGeom prst="line">
            <a:avLst/>
          </a:prstGeom>
          <a:noFill/>
          <a:ln w="19050">
            <a:solidFill>
              <a:srgbClr val="00CC00"/>
            </a:solidFill>
            <a:miter lim="800000"/>
            <a:headEnd/>
            <a:tailEnd/>
          </a:ln>
          <a:extLst>
            <a:ext uri="{909E8E84-426E-40DD-AFC4-6F175D3DCCD1}">
              <a14:hiddenFill xmlns="" xmlns:a14="http://schemas.microsoft.com/office/drawing/2010/main">
                <a:noFill/>
              </a14:hiddenFill>
            </a:ext>
          </a:ex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7" name="Oval 8"/>
          <p:cNvSpPr>
            <a:spLocks noChangeArrowheads="1"/>
          </p:cNvSpPr>
          <p:nvPr/>
        </p:nvSpPr>
        <p:spPr bwMode="auto">
          <a:xfrm>
            <a:off x="6952519" y="2499330"/>
            <a:ext cx="425450" cy="457200"/>
          </a:xfrm>
          <a:prstGeom prst="ellipse">
            <a:avLst/>
          </a:prstGeom>
          <a:noFill/>
          <a:ln w="1905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18" name="Oval 8"/>
          <p:cNvSpPr>
            <a:spLocks noChangeArrowheads="1"/>
          </p:cNvSpPr>
          <p:nvPr/>
        </p:nvSpPr>
        <p:spPr bwMode="auto">
          <a:xfrm>
            <a:off x="5969315" y="2520285"/>
            <a:ext cx="425450" cy="457200"/>
          </a:xfrm>
          <a:prstGeom prst="ellipse">
            <a:avLst/>
          </a:prstGeom>
          <a:noFill/>
          <a:ln w="1905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19" name="Line 18"/>
          <p:cNvSpPr>
            <a:spLocks noChangeShapeType="1"/>
          </p:cNvSpPr>
          <p:nvPr/>
        </p:nvSpPr>
        <p:spPr bwMode="auto">
          <a:xfrm>
            <a:off x="6307961" y="2956530"/>
            <a:ext cx="857283" cy="623442"/>
          </a:xfrm>
          <a:prstGeom prst="line">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20" name="Rectangle 24"/>
          <p:cNvSpPr>
            <a:spLocks noChangeArrowheads="1"/>
          </p:cNvSpPr>
          <p:nvPr/>
        </p:nvSpPr>
        <p:spPr bwMode="auto">
          <a:xfrm>
            <a:off x="5095177" y="3582797"/>
            <a:ext cx="1642745" cy="392113"/>
          </a:xfrm>
          <a:prstGeom prst="rect">
            <a:avLst/>
          </a:prstGeom>
          <a:solidFill>
            <a:srgbClr val="FF0066"/>
          </a:solidFill>
          <a:ln w="9525">
            <a:solidFill>
              <a:schemeClr val="tx1"/>
            </a:solidFill>
            <a:miter lim="800000"/>
            <a:headEnd/>
            <a:tailEnd/>
          </a:ln>
        </p:spPr>
        <p:txBody>
          <a:bodyPr wrap="none" anchor="ctr"/>
          <a:lstStyle/>
          <a:p>
            <a:endParaRPr lang="en-US">
              <a:latin typeface="Calibri" pitchFamily="34" charset="0"/>
            </a:endParaRPr>
          </a:p>
        </p:txBody>
      </p:sp>
      <p:cxnSp>
        <p:nvCxnSpPr>
          <p:cNvPr id="22" name="Straight Arrow Connector 21"/>
          <p:cNvCxnSpPr>
            <a:stCxn id="16" idx="1"/>
          </p:cNvCxnSpPr>
          <p:nvPr/>
        </p:nvCxnSpPr>
        <p:spPr>
          <a:xfrm flipH="1" flipV="1">
            <a:off x="5650134" y="3227481"/>
            <a:ext cx="1943607" cy="40770"/>
          </a:xfrm>
          <a:prstGeom prst="straightConnector1">
            <a:avLst/>
          </a:prstGeom>
          <a:ln w="19050" cmpd="sng">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6" idx="0"/>
          </p:cNvCxnSpPr>
          <p:nvPr/>
        </p:nvCxnSpPr>
        <p:spPr>
          <a:xfrm flipH="1">
            <a:off x="7165244" y="2135317"/>
            <a:ext cx="428498" cy="0"/>
          </a:xfrm>
          <a:prstGeom prst="line">
            <a:avLst/>
          </a:prstGeom>
          <a:ln w="15875" cmpd="sng">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7" idx="2"/>
          </p:cNvCxnSpPr>
          <p:nvPr/>
        </p:nvCxnSpPr>
        <p:spPr>
          <a:xfrm flipH="1" flipV="1">
            <a:off x="6380717" y="2718563"/>
            <a:ext cx="571802" cy="9367"/>
          </a:xfrm>
          <a:prstGeom prst="straightConnector1">
            <a:avLst/>
          </a:prstGeom>
          <a:ln w="2222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7" name="Title 1"/>
          <p:cNvSpPr txBox="1">
            <a:spLocks/>
          </p:cNvSpPr>
          <p:nvPr/>
        </p:nvSpPr>
        <p:spPr>
          <a:xfrm>
            <a:off x="457200" y="0"/>
            <a:ext cx="8229600" cy="1143000"/>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7" charset="-128"/>
                <a:cs typeface="ＭＳ Ｐゴシック" pitchFamily="-107"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a:lstStyle>
          <a:p>
            <a:pPr eaLnBrk="1" hangingPunct="1"/>
            <a:r>
              <a:rPr lang="en-US" dirty="0" smtClean="0"/>
              <a:t>Round i</a:t>
            </a:r>
          </a:p>
        </p:txBody>
      </p:sp>
    </p:spTree>
    <p:extLst>
      <p:ext uri="{BB962C8B-B14F-4D97-AF65-F5344CB8AC3E}">
        <p14:creationId xmlns="" xmlns:p14="http://schemas.microsoft.com/office/powerpoint/2010/main" val="1055097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2"/>
          <p:cNvSpPr txBox="1">
            <a:spLocks noChangeArrowheads="1"/>
          </p:cNvSpPr>
          <p:nvPr/>
        </p:nvSpPr>
        <p:spPr bwMode="auto">
          <a:xfrm>
            <a:off x="1550988" y="947928"/>
            <a:ext cx="1468438" cy="457200"/>
          </a:xfrm>
          <a:prstGeom prst="rect">
            <a:avLst/>
          </a:prstGeom>
          <a:noFill/>
          <a:ln>
            <a:noFill/>
          </a:ln>
          <a:effectLst/>
          <a:extLst>
            <a:ext uri="{909E8E84-426E-40DD-AFC4-6F175D3DCCD1}">
              <a14:hiddenFill xmlns="" xmlns:a14="http://schemas.microsoft.com/office/drawing/2010/main">
                <a:solidFill>
                  <a:srgbClr val="FFC8BB"/>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dirty="0" err="1">
                <a:latin typeface="Times New Roman" pitchFamily="18" charset="0"/>
              </a:rPr>
              <a:t>Ciphertext</a:t>
            </a:r>
            <a:endParaRPr lang="en-US" dirty="0">
              <a:latin typeface="Times New Roman" pitchFamily="18" charset="0"/>
            </a:endParaRPr>
          </a:p>
        </p:txBody>
      </p:sp>
      <p:sp>
        <p:nvSpPr>
          <p:cNvPr id="3" name="Line 33"/>
          <p:cNvSpPr>
            <a:spLocks noChangeShapeType="1"/>
          </p:cNvSpPr>
          <p:nvPr/>
        </p:nvSpPr>
        <p:spPr bwMode="auto">
          <a:xfrm>
            <a:off x="2496820" y="1295399"/>
            <a:ext cx="0" cy="36353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tangle 34"/>
          <p:cNvSpPr>
            <a:spLocks noChangeArrowheads="1"/>
          </p:cNvSpPr>
          <p:nvPr/>
        </p:nvSpPr>
        <p:spPr bwMode="auto">
          <a:xfrm>
            <a:off x="838835" y="2772982"/>
            <a:ext cx="3181509" cy="2514600"/>
          </a:xfrm>
          <a:prstGeom prst="rect">
            <a:avLst/>
          </a:prstGeom>
          <a:solidFill>
            <a:srgbClr val="92D050"/>
          </a:solidFill>
          <a:ln w="9525">
            <a:solidFill>
              <a:schemeClr val="tx1"/>
            </a:solidFill>
            <a:miter lim="800000"/>
            <a:headEnd/>
            <a:tailEnd/>
          </a:ln>
          <a:effectLst/>
        </p:spPr>
        <p:txBody>
          <a:bodyPr wrap="none" anchor="ctr"/>
          <a:lstStyle/>
          <a:p>
            <a:endParaRPr lang="en-US"/>
          </a:p>
        </p:txBody>
      </p:sp>
      <p:sp>
        <p:nvSpPr>
          <p:cNvPr id="5" name="Line 36"/>
          <p:cNvSpPr>
            <a:spLocks noChangeShapeType="1"/>
          </p:cNvSpPr>
          <p:nvPr/>
        </p:nvSpPr>
        <p:spPr bwMode="auto">
          <a:xfrm>
            <a:off x="1550988" y="2051049"/>
            <a:ext cx="0" cy="1295401"/>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Text Box 37"/>
          <p:cNvSpPr txBox="1">
            <a:spLocks noChangeArrowheads="1"/>
          </p:cNvSpPr>
          <p:nvPr/>
        </p:nvSpPr>
        <p:spPr bwMode="auto">
          <a:xfrm>
            <a:off x="762000" y="2355850"/>
            <a:ext cx="692150" cy="457200"/>
          </a:xfrm>
          <a:prstGeom prst="rect">
            <a:avLst/>
          </a:prstGeom>
          <a:noFill/>
          <a:ln>
            <a:noFill/>
          </a:ln>
          <a:effectLst/>
          <a:extLst>
            <a:ext uri="{909E8E84-426E-40DD-AFC4-6F175D3DCCD1}">
              <a14:hiddenFill xmlns="" xmlns:a14="http://schemas.microsoft.com/office/drawing/2010/main">
                <a:solidFill>
                  <a:srgbClr val="FFC8BB"/>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atin typeface="Times New Roman" pitchFamily="18" charset="0"/>
              </a:rPr>
              <a:t>LD</a:t>
            </a:r>
            <a:r>
              <a:rPr lang="en-US" baseline="-25000">
                <a:latin typeface="Times New Roman" pitchFamily="18" charset="0"/>
              </a:rPr>
              <a:t>0</a:t>
            </a:r>
          </a:p>
        </p:txBody>
      </p:sp>
      <p:sp>
        <p:nvSpPr>
          <p:cNvPr id="7" name="Text Box 38"/>
          <p:cNvSpPr txBox="1">
            <a:spLocks noChangeArrowheads="1"/>
          </p:cNvSpPr>
          <p:nvPr/>
        </p:nvSpPr>
        <p:spPr bwMode="auto">
          <a:xfrm>
            <a:off x="2860675" y="2312988"/>
            <a:ext cx="709613" cy="457200"/>
          </a:xfrm>
          <a:prstGeom prst="rect">
            <a:avLst/>
          </a:prstGeom>
          <a:noFill/>
          <a:ln>
            <a:noFill/>
          </a:ln>
          <a:effectLst/>
          <a:extLst>
            <a:ext uri="{909E8E84-426E-40DD-AFC4-6F175D3DCCD1}">
              <a14:hiddenFill xmlns="" xmlns:a14="http://schemas.microsoft.com/office/drawing/2010/main">
                <a:solidFill>
                  <a:srgbClr val="FFC8BB"/>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atin typeface="Times New Roman" pitchFamily="18" charset="0"/>
              </a:rPr>
              <a:t>RD</a:t>
            </a:r>
            <a:r>
              <a:rPr lang="en-US" baseline="-25000">
                <a:latin typeface="Times New Roman" pitchFamily="18" charset="0"/>
              </a:rPr>
              <a:t>0</a:t>
            </a:r>
          </a:p>
        </p:txBody>
      </p:sp>
      <p:sp>
        <p:nvSpPr>
          <p:cNvPr id="8" name="Line 41"/>
          <p:cNvSpPr>
            <a:spLocks noChangeShapeType="1"/>
          </p:cNvSpPr>
          <p:nvPr/>
        </p:nvSpPr>
        <p:spPr bwMode="auto">
          <a:xfrm>
            <a:off x="3657600" y="2051050"/>
            <a:ext cx="0" cy="16002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Text Box 42"/>
          <p:cNvSpPr txBox="1">
            <a:spLocks noChangeArrowheads="1"/>
          </p:cNvSpPr>
          <p:nvPr/>
        </p:nvSpPr>
        <p:spPr bwMode="auto">
          <a:xfrm>
            <a:off x="4095750" y="2865438"/>
            <a:ext cx="506413" cy="457200"/>
          </a:xfrm>
          <a:prstGeom prst="rect">
            <a:avLst/>
          </a:prstGeom>
          <a:noFill/>
          <a:ln>
            <a:noFill/>
          </a:ln>
          <a:effectLst/>
          <a:extLst>
            <a:ext uri="{909E8E84-426E-40DD-AFC4-6F175D3DCCD1}">
              <a14:hiddenFill xmlns="" xmlns:a14="http://schemas.microsoft.com/office/drawing/2010/main">
                <a:solidFill>
                  <a:srgbClr val="FFC8BB"/>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atin typeface="Times New Roman" pitchFamily="18" charset="0"/>
              </a:rPr>
              <a:t>K</a:t>
            </a:r>
            <a:r>
              <a:rPr lang="en-US" baseline="-25000">
                <a:latin typeface="Times New Roman" pitchFamily="18" charset="0"/>
              </a:rPr>
              <a:t>n</a:t>
            </a:r>
          </a:p>
        </p:txBody>
      </p:sp>
      <p:cxnSp>
        <p:nvCxnSpPr>
          <p:cNvPr id="10" name="AutoShape 43"/>
          <p:cNvCxnSpPr>
            <a:cxnSpLocks noChangeShapeType="1"/>
            <a:stCxn id="9" idx="1"/>
          </p:cNvCxnSpPr>
          <p:nvPr/>
        </p:nvCxnSpPr>
        <p:spPr bwMode="auto">
          <a:xfrm rot="10800000" flipV="1">
            <a:off x="2590800" y="3094038"/>
            <a:ext cx="1504950" cy="252412"/>
          </a:xfrm>
          <a:prstGeom prst="bentConnector2">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 name="AutoShape 44"/>
          <p:cNvCxnSpPr>
            <a:cxnSpLocks noChangeShapeType="1"/>
            <a:stCxn id="31" idx="2"/>
          </p:cNvCxnSpPr>
          <p:nvPr/>
        </p:nvCxnSpPr>
        <p:spPr bwMode="auto">
          <a:xfrm flipH="1" flipV="1">
            <a:off x="1752030" y="3624072"/>
            <a:ext cx="626044" cy="22098"/>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 name="AutoShape 45"/>
          <p:cNvCxnSpPr>
            <a:cxnSpLocks noChangeShapeType="1"/>
            <a:stCxn id="8" idx="1"/>
            <a:endCxn id="31" idx="6"/>
          </p:cNvCxnSpPr>
          <p:nvPr/>
        </p:nvCxnSpPr>
        <p:spPr bwMode="auto">
          <a:xfrm flipH="1" flipV="1">
            <a:off x="2803524" y="3646170"/>
            <a:ext cx="854077" cy="5080"/>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3" name="Text Box 46"/>
          <p:cNvSpPr txBox="1">
            <a:spLocks noChangeArrowheads="1"/>
          </p:cNvSpPr>
          <p:nvPr/>
        </p:nvSpPr>
        <p:spPr bwMode="auto">
          <a:xfrm>
            <a:off x="1021153" y="6172200"/>
            <a:ext cx="569387" cy="369332"/>
          </a:xfrm>
          <a:prstGeom prst="rect">
            <a:avLst/>
          </a:prstGeom>
          <a:noFill/>
          <a:ln>
            <a:noFill/>
          </a:ln>
          <a:effectLst/>
          <a:extLst>
            <a:ext uri="{909E8E84-426E-40DD-AFC4-6F175D3DCCD1}">
              <a14:hiddenFill xmlns="" xmlns:a14="http://schemas.microsoft.com/office/drawing/2010/main">
                <a:solidFill>
                  <a:srgbClr val="FFC8BB"/>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dirty="0" smtClean="0">
                <a:latin typeface="Times New Roman" pitchFamily="18" charset="0"/>
              </a:rPr>
              <a:t>LD</a:t>
            </a:r>
            <a:r>
              <a:rPr lang="en-US" baseline="-25000" dirty="0" smtClean="0">
                <a:latin typeface="Times New Roman" pitchFamily="18" charset="0"/>
              </a:rPr>
              <a:t>1</a:t>
            </a:r>
            <a:endParaRPr lang="en-US" baseline="-25000" dirty="0">
              <a:latin typeface="Times New Roman" pitchFamily="18" charset="0"/>
            </a:endParaRPr>
          </a:p>
        </p:txBody>
      </p:sp>
      <p:sp>
        <p:nvSpPr>
          <p:cNvPr id="14" name="Text Box 47"/>
          <p:cNvSpPr txBox="1">
            <a:spLocks noChangeArrowheads="1"/>
          </p:cNvSpPr>
          <p:nvPr/>
        </p:nvSpPr>
        <p:spPr bwMode="auto">
          <a:xfrm>
            <a:off x="3279183" y="6076856"/>
            <a:ext cx="582211" cy="369332"/>
          </a:xfrm>
          <a:prstGeom prst="rect">
            <a:avLst/>
          </a:prstGeom>
          <a:noFill/>
          <a:ln>
            <a:noFill/>
          </a:ln>
          <a:effectLst/>
          <a:extLst>
            <a:ext uri="{909E8E84-426E-40DD-AFC4-6F175D3DCCD1}">
              <a14:hiddenFill xmlns="" xmlns:a14="http://schemas.microsoft.com/office/drawing/2010/main">
                <a:solidFill>
                  <a:srgbClr val="FFC8BB"/>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dirty="0" smtClean="0">
                <a:latin typeface="Times New Roman" pitchFamily="18" charset="0"/>
              </a:rPr>
              <a:t>RD</a:t>
            </a:r>
            <a:r>
              <a:rPr lang="en-US" baseline="-25000" dirty="0" smtClean="0">
                <a:latin typeface="Times New Roman" pitchFamily="18" charset="0"/>
              </a:rPr>
              <a:t>1</a:t>
            </a:r>
            <a:endParaRPr lang="en-US" baseline="-25000" dirty="0">
              <a:latin typeface="Times New Roman" pitchFamily="18" charset="0"/>
            </a:endParaRPr>
          </a:p>
        </p:txBody>
      </p:sp>
      <p:sp>
        <p:nvSpPr>
          <p:cNvPr id="15" name="Text Box 48"/>
          <p:cNvSpPr txBox="1">
            <a:spLocks noChangeArrowheads="1"/>
          </p:cNvSpPr>
          <p:nvPr/>
        </p:nvSpPr>
        <p:spPr bwMode="auto">
          <a:xfrm>
            <a:off x="4664965" y="1552575"/>
            <a:ext cx="4495800" cy="3939540"/>
          </a:xfrm>
          <a:prstGeom prst="rect">
            <a:avLst/>
          </a:prstGeom>
          <a:noFill/>
          <a:ln>
            <a:noFill/>
          </a:ln>
          <a:effectLst/>
          <a:extLst>
            <a:ext uri="{909E8E84-426E-40DD-AFC4-6F175D3DCCD1}">
              <a14:hiddenFill xmlns="" xmlns:a14="http://schemas.microsoft.com/office/drawing/2010/main">
                <a:solidFill>
                  <a:srgbClr val="FFC8BB"/>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sz="2400" dirty="0">
                <a:latin typeface="Times New Roman" pitchFamily="18" charset="0"/>
              </a:rPr>
              <a:t>LD</a:t>
            </a:r>
            <a:r>
              <a:rPr lang="en-US" sz="2400" baseline="-25000" dirty="0">
                <a:latin typeface="Times New Roman" pitchFamily="18" charset="0"/>
              </a:rPr>
              <a:t>0 </a:t>
            </a:r>
            <a:r>
              <a:rPr lang="en-US" sz="2400" dirty="0">
                <a:latin typeface="Times New Roman" pitchFamily="18" charset="0"/>
              </a:rPr>
              <a:t>= </a:t>
            </a:r>
            <a:r>
              <a:rPr lang="en-US" sz="2400" dirty="0"/>
              <a:t>left half of </a:t>
            </a:r>
            <a:r>
              <a:rPr lang="en-US" sz="2400" dirty="0" err="1"/>
              <a:t>ciphertext</a:t>
            </a:r>
            <a:endParaRPr lang="en-US" sz="2400" dirty="0"/>
          </a:p>
          <a:p>
            <a:r>
              <a:rPr lang="en-US" sz="2400" dirty="0">
                <a:latin typeface="Times New Roman" pitchFamily="18" charset="0"/>
              </a:rPr>
              <a:t>RD</a:t>
            </a:r>
            <a:r>
              <a:rPr lang="en-US" sz="2400" baseline="-25000" dirty="0">
                <a:latin typeface="Times New Roman" pitchFamily="18" charset="0"/>
              </a:rPr>
              <a:t>0 </a:t>
            </a:r>
            <a:r>
              <a:rPr lang="en-US" sz="2400" dirty="0">
                <a:latin typeface="Times New Roman" pitchFamily="18" charset="0"/>
              </a:rPr>
              <a:t>=</a:t>
            </a:r>
            <a:r>
              <a:rPr lang="en-US" sz="2800" dirty="0">
                <a:latin typeface="Times New Roman" pitchFamily="18" charset="0"/>
              </a:rPr>
              <a:t> </a:t>
            </a:r>
            <a:r>
              <a:rPr lang="en-US" dirty="0"/>
              <a:t>right half of </a:t>
            </a:r>
            <a:r>
              <a:rPr lang="en-US" dirty="0" err="1"/>
              <a:t>ciphertext</a:t>
            </a:r>
            <a:endParaRPr lang="en-US" dirty="0"/>
          </a:p>
          <a:p>
            <a:endParaRPr lang="en-US" sz="2800" dirty="0">
              <a:latin typeface="Times New Roman" pitchFamily="18" charset="0"/>
            </a:endParaRPr>
          </a:p>
          <a:p>
            <a:endParaRPr lang="en-US" sz="2800" dirty="0">
              <a:latin typeface="Times New Roman" pitchFamily="18" charset="0"/>
            </a:endParaRPr>
          </a:p>
          <a:p>
            <a:r>
              <a:rPr lang="en-US" sz="2400" dirty="0" err="1">
                <a:latin typeface="Times New Roman" pitchFamily="18" charset="0"/>
              </a:rPr>
              <a:t>LD</a:t>
            </a:r>
            <a:r>
              <a:rPr lang="en-US" sz="2400" baseline="-25000" dirty="0" err="1">
                <a:latin typeface="Times New Roman" pitchFamily="18" charset="0"/>
              </a:rPr>
              <a:t>i</a:t>
            </a:r>
            <a:r>
              <a:rPr lang="en-US" sz="2400" baseline="-25000" dirty="0">
                <a:latin typeface="Times New Roman" pitchFamily="18" charset="0"/>
              </a:rPr>
              <a:t> </a:t>
            </a:r>
            <a:r>
              <a:rPr lang="en-US" sz="2400" dirty="0">
                <a:latin typeface="Times New Roman" pitchFamily="18" charset="0"/>
              </a:rPr>
              <a:t>= </a:t>
            </a:r>
            <a:r>
              <a:rPr lang="en-US" sz="2400" dirty="0" err="1">
                <a:latin typeface="Times New Roman" pitchFamily="18" charset="0"/>
              </a:rPr>
              <a:t>RD</a:t>
            </a:r>
            <a:r>
              <a:rPr lang="en-US" sz="2400" baseline="-25000" dirty="0" err="1">
                <a:latin typeface="Times New Roman" pitchFamily="18" charset="0"/>
              </a:rPr>
              <a:t>i</a:t>
            </a:r>
            <a:r>
              <a:rPr lang="en-US" sz="2400" baseline="-25000" dirty="0">
                <a:latin typeface="Times New Roman" pitchFamily="18" charset="0"/>
              </a:rPr>
              <a:t> - 1</a:t>
            </a:r>
            <a:r>
              <a:rPr lang="en-US" sz="2400" dirty="0">
                <a:latin typeface="Times New Roman" pitchFamily="18" charset="0"/>
              </a:rPr>
              <a:t> </a:t>
            </a:r>
          </a:p>
          <a:p>
            <a:r>
              <a:rPr lang="en-US" sz="2400" dirty="0" err="1">
                <a:latin typeface="Times New Roman" pitchFamily="18" charset="0"/>
              </a:rPr>
              <a:t>RD</a:t>
            </a:r>
            <a:r>
              <a:rPr lang="en-US" sz="2400" baseline="-25000" dirty="0" err="1">
                <a:latin typeface="Times New Roman" pitchFamily="18" charset="0"/>
              </a:rPr>
              <a:t>i</a:t>
            </a:r>
            <a:r>
              <a:rPr lang="en-US" sz="2400" baseline="-25000" dirty="0">
                <a:latin typeface="Times New Roman" pitchFamily="18" charset="0"/>
              </a:rPr>
              <a:t> </a:t>
            </a:r>
            <a:r>
              <a:rPr lang="en-US" sz="2400" dirty="0">
                <a:latin typeface="Times New Roman" pitchFamily="18" charset="0"/>
              </a:rPr>
              <a:t>= </a:t>
            </a:r>
            <a:r>
              <a:rPr lang="en-US" sz="2400" dirty="0" err="1">
                <a:latin typeface="Times New Roman" pitchFamily="18" charset="0"/>
              </a:rPr>
              <a:t>LD</a:t>
            </a:r>
            <a:r>
              <a:rPr lang="en-US" sz="2400" baseline="-25000" dirty="0" err="1">
                <a:latin typeface="Times New Roman" pitchFamily="18" charset="0"/>
              </a:rPr>
              <a:t>i</a:t>
            </a:r>
            <a:r>
              <a:rPr lang="en-US" sz="2400" baseline="-25000" dirty="0">
                <a:latin typeface="Times New Roman" pitchFamily="18" charset="0"/>
              </a:rPr>
              <a:t> - 1</a:t>
            </a:r>
            <a:r>
              <a:rPr lang="en-US" sz="2400" dirty="0">
                <a:latin typeface="Times New Roman" pitchFamily="18" charset="0"/>
              </a:rPr>
              <a:t> </a:t>
            </a:r>
          </a:p>
          <a:p>
            <a:r>
              <a:rPr lang="en-US" sz="2400" dirty="0">
                <a:latin typeface="Times New Roman" pitchFamily="18" charset="0"/>
              </a:rPr>
              <a:t>	</a:t>
            </a:r>
            <a:r>
              <a:rPr lang="en-US" sz="2400" dirty="0">
                <a:latin typeface="Times New Roman" pitchFamily="18" charset="0"/>
                <a:sym typeface="Symbol" pitchFamily="18" charset="2"/>
              </a:rPr>
              <a:t> F (</a:t>
            </a:r>
            <a:r>
              <a:rPr lang="en-US" sz="2400" dirty="0" err="1">
                <a:latin typeface="Times New Roman" pitchFamily="18" charset="0"/>
              </a:rPr>
              <a:t>RD</a:t>
            </a:r>
            <a:r>
              <a:rPr lang="en-US" sz="2400" baseline="-25000" dirty="0" err="1">
                <a:latin typeface="Times New Roman" pitchFamily="18" charset="0"/>
              </a:rPr>
              <a:t>i</a:t>
            </a:r>
            <a:r>
              <a:rPr lang="en-US" sz="2400" baseline="-25000" dirty="0">
                <a:latin typeface="Times New Roman" pitchFamily="18" charset="0"/>
              </a:rPr>
              <a:t> - 1</a:t>
            </a:r>
            <a:r>
              <a:rPr lang="en-US" sz="2400" dirty="0">
                <a:latin typeface="Times New Roman" pitchFamily="18" charset="0"/>
              </a:rPr>
              <a:t>, </a:t>
            </a:r>
            <a:r>
              <a:rPr lang="en-US" sz="2400" b="1" dirty="0" err="1">
                <a:solidFill>
                  <a:schemeClr val="bg2">
                    <a:lumMod val="10000"/>
                  </a:schemeClr>
                </a:solidFill>
                <a:latin typeface="Times New Roman" pitchFamily="18" charset="0"/>
              </a:rPr>
              <a:t>K</a:t>
            </a:r>
            <a:r>
              <a:rPr lang="en-US" sz="2400" b="1" baseline="-25000" dirty="0" err="1">
                <a:solidFill>
                  <a:schemeClr val="bg2">
                    <a:lumMod val="10000"/>
                  </a:schemeClr>
                </a:solidFill>
                <a:latin typeface="Times New Roman" pitchFamily="18" charset="0"/>
              </a:rPr>
              <a:t>n</a:t>
            </a:r>
            <a:r>
              <a:rPr lang="en-US" sz="2400" b="1" baseline="-25000" dirty="0">
                <a:solidFill>
                  <a:schemeClr val="bg2">
                    <a:lumMod val="10000"/>
                  </a:schemeClr>
                </a:solidFill>
                <a:latin typeface="Times New Roman" pitchFamily="18" charset="0"/>
              </a:rPr>
              <a:t> – i + 1</a:t>
            </a:r>
            <a:r>
              <a:rPr lang="en-US" sz="2400" dirty="0">
                <a:solidFill>
                  <a:schemeClr val="bg2">
                    <a:lumMod val="10000"/>
                  </a:schemeClr>
                </a:solidFill>
                <a:latin typeface="Times New Roman" pitchFamily="18" charset="0"/>
                <a:sym typeface="Symbol" pitchFamily="18" charset="2"/>
              </a:rPr>
              <a:t>)</a:t>
            </a:r>
          </a:p>
          <a:p>
            <a:endParaRPr lang="en-US" sz="2400" dirty="0">
              <a:latin typeface="Times New Roman" pitchFamily="18" charset="0"/>
              <a:sym typeface="Symbol" pitchFamily="18" charset="2"/>
            </a:endParaRPr>
          </a:p>
          <a:p>
            <a:r>
              <a:rPr lang="en-US" sz="2400" dirty="0">
                <a:latin typeface="Times New Roman" pitchFamily="18" charset="0"/>
                <a:sym typeface="Symbol" pitchFamily="18" charset="2"/>
              </a:rPr>
              <a:t>P = </a:t>
            </a:r>
            <a:r>
              <a:rPr lang="en-US" sz="2400" dirty="0" err="1">
                <a:latin typeface="Times New Roman" pitchFamily="18" charset="0"/>
                <a:sym typeface="Symbol" pitchFamily="18" charset="2"/>
              </a:rPr>
              <a:t>RD</a:t>
            </a:r>
            <a:r>
              <a:rPr lang="en-US" sz="2400" baseline="-25000" dirty="0" err="1">
                <a:latin typeface="Times New Roman" pitchFamily="18" charset="0"/>
              </a:rPr>
              <a:t>n</a:t>
            </a:r>
            <a:r>
              <a:rPr lang="en-US" sz="2400" baseline="-25000" dirty="0">
                <a:latin typeface="Times New Roman" pitchFamily="18" charset="0"/>
              </a:rPr>
              <a:t>  </a:t>
            </a:r>
            <a:r>
              <a:rPr lang="en-US" sz="2400" dirty="0">
                <a:latin typeface="Times New Roman" pitchFamily="18" charset="0"/>
              </a:rPr>
              <a:t>|| </a:t>
            </a:r>
            <a:r>
              <a:rPr lang="en-US" sz="2400" dirty="0" err="1">
                <a:latin typeface="Times New Roman" pitchFamily="18" charset="0"/>
              </a:rPr>
              <a:t>LDn</a:t>
            </a:r>
            <a:endParaRPr lang="en-US" sz="2400" dirty="0">
              <a:latin typeface="Times New Roman" pitchFamily="18" charset="0"/>
            </a:endParaRPr>
          </a:p>
          <a:p>
            <a:r>
              <a:rPr lang="en-US" baseline="-25000" dirty="0">
                <a:latin typeface="Times New Roman" pitchFamily="18" charset="0"/>
              </a:rPr>
              <a:t>     </a:t>
            </a:r>
            <a:r>
              <a:rPr lang="en-US" dirty="0">
                <a:latin typeface="Times New Roman" pitchFamily="18" charset="0"/>
              </a:rPr>
              <a:t>n is number of rounds</a:t>
            </a:r>
          </a:p>
        </p:txBody>
      </p:sp>
      <p:sp>
        <p:nvSpPr>
          <p:cNvPr id="16" name="Line 49"/>
          <p:cNvSpPr>
            <a:spLocks noChangeShapeType="1"/>
          </p:cNvSpPr>
          <p:nvPr/>
        </p:nvSpPr>
        <p:spPr bwMode="auto">
          <a:xfrm>
            <a:off x="1546288" y="4829176"/>
            <a:ext cx="2111311" cy="42227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Line 50"/>
          <p:cNvSpPr>
            <a:spLocks noChangeShapeType="1"/>
          </p:cNvSpPr>
          <p:nvPr/>
        </p:nvSpPr>
        <p:spPr bwMode="auto">
          <a:xfrm>
            <a:off x="1541590" y="3820318"/>
            <a:ext cx="9398" cy="97393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51"/>
          <p:cNvSpPr>
            <a:spLocks noChangeShapeType="1"/>
          </p:cNvSpPr>
          <p:nvPr/>
        </p:nvSpPr>
        <p:spPr bwMode="auto">
          <a:xfrm flipH="1">
            <a:off x="3641725" y="5251450"/>
            <a:ext cx="15875" cy="423068"/>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52"/>
          <p:cNvSpPr>
            <a:spLocks noChangeShapeType="1"/>
          </p:cNvSpPr>
          <p:nvPr/>
        </p:nvSpPr>
        <p:spPr bwMode="auto">
          <a:xfrm>
            <a:off x="3657600" y="3651250"/>
            <a:ext cx="0" cy="11430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53"/>
          <p:cNvSpPr>
            <a:spLocks noChangeShapeType="1"/>
          </p:cNvSpPr>
          <p:nvPr/>
        </p:nvSpPr>
        <p:spPr bwMode="auto">
          <a:xfrm flipV="1">
            <a:off x="1362075" y="4770438"/>
            <a:ext cx="2279650" cy="48101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54"/>
          <p:cNvSpPr>
            <a:spLocks noChangeShapeType="1"/>
          </p:cNvSpPr>
          <p:nvPr/>
        </p:nvSpPr>
        <p:spPr bwMode="auto">
          <a:xfrm>
            <a:off x="1371600" y="5251450"/>
            <a:ext cx="0" cy="423068"/>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Text Box 55"/>
          <p:cNvSpPr txBox="1">
            <a:spLocks noChangeArrowheads="1"/>
          </p:cNvSpPr>
          <p:nvPr/>
        </p:nvSpPr>
        <p:spPr bwMode="auto">
          <a:xfrm rot="16200000">
            <a:off x="-123215" y="3318669"/>
            <a:ext cx="1377950" cy="366713"/>
          </a:xfrm>
          <a:prstGeom prst="rect">
            <a:avLst/>
          </a:prstGeom>
          <a:noFill/>
          <a:ln>
            <a:noFill/>
          </a:ln>
          <a:effectLst/>
          <a:extLst>
            <a:ext uri="{909E8E84-426E-40DD-AFC4-6F175D3DCCD1}">
              <a14:hiddenFill xmlns="" xmlns:a14="http://schemas.microsoft.com/office/drawing/2010/main">
                <a:solidFill>
                  <a:srgbClr val="FFC8BB"/>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dirty="0"/>
              <a:t>Substitution</a:t>
            </a:r>
          </a:p>
        </p:txBody>
      </p:sp>
      <p:sp>
        <p:nvSpPr>
          <p:cNvPr id="23" name="Text Box 56"/>
          <p:cNvSpPr txBox="1">
            <a:spLocks noChangeArrowheads="1"/>
          </p:cNvSpPr>
          <p:nvPr/>
        </p:nvSpPr>
        <p:spPr bwMode="auto">
          <a:xfrm rot="16200000">
            <a:off x="-112712" y="4700159"/>
            <a:ext cx="1139825" cy="304800"/>
          </a:xfrm>
          <a:prstGeom prst="rect">
            <a:avLst/>
          </a:prstGeom>
          <a:noFill/>
          <a:ln>
            <a:noFill/>
          </a:ln>
          <a:effectLst/>
          <a:extLst>
            <a:ext uri="{909E8E84-426E-40DD-AFC4-6F175D3DCCD1}">
              <a14:hiddenFill xmlns="" xmlns:a14="http://schemas.microsoft.com/office/drawing/2010/main">
                <a:solidFill>
                  <a:srgbClr val="FFC8BB"/>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dirty="0"/>
              <a:t>Permutation</a:t>
            </a:r>
          </a:p>
        </p:txBody>
      </p:sp>
      <p:sp>
        <p:nvSpPr>
          <p:cNvPr id="24" name="Text Box 11"/>
          <p:cNvSpPr txBox="1">
            <a:spLocks noChangeArrowheads="1"/>
          </p:cNvSpPr>
          <p:nvPr/>
        </p:nvSpPr>
        <p:spPr bwMode="auto">
          <a:xfrm>
            <a:off x="1325563" y="3270250"/>
            <a:ext cx="4508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600">
                <a:latin typeface="Calibri" pitchFamily="34" charset="0"/>
              </a:rPr>
              <a:t>+</a:t>
            </a:r>
          </a:p>
        </p:txBody>
      </p:sp>
      <p:sp>
        <p:nvSpPr>
          <p:cNvPr id="25" name="Oval 8"/>
          <p:cNvSpPr>
            <a:spLocks noChangeArrowheads="1"/>
          </p:cNvSpPr>
          <p:nvPr/>
        </p:nvSpPr>
        <p:spPr bwMode="auto">
          <a:xfrm>
            <a:off x="1326579" y="3383280"/>
            <a:ext cx="425450" cy="457200"/>
          </a:xfrm>
          <a:prstGeom prst="ellipse">
            <a:avLst/>
          </a:prstGeom>
          <a:noFill/>
          <a:ln w="1905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26" name="Rectangle 25"/>
          <p:cNvSpPr>
            <a:spLocks noChangeArrowheads="1"/>
          </p:cNvSpPr>
          <p:nvPr/>
        </p:nvSpPr>
        <p:spPr bwMode="auto">
          <a:xfrm>
            <a:off x="2481580" y="1658938"/>
            <a:ext cx="1648841" cy="392112"/>
          </a:xfrm>
          <a:prstGeom prst="rect">
            <a:avLst/>
          </a:prstGeom>
          <a:gradFill rotWithShape="1">
            <a:gsLst>
              <a:gs pos="0">
                <a:srgbClr val="FF3399"/>
              </a:gs>
              <a:gs pos="25000">
                <a:srgbClr val="FF6633"/>
              </a:gs>
              <a:gs pos="50000">
                <a:srgbClr val="FFFF00"/>
              </a:gs>
              <a:gs pos="75000">
                <a:srgbClr val="01A78F"/>
              </a:gs>
              <a:gs pos="100000">
                <a:srgbClr val="3366FF"/>
              </a:gs>
            </a:gsLst>
            <a:lin ang="10800000"/>
          </a:gradFill>
          <a:ln w="9525">
            <a:solidFill>
              <a:schemeClr val="tx1"/>
            </a:solidFill>
            <a:miter lim="800000"/>
            <a:headEnd/>
            <a:tailEnd/>
          </a:ln>
        </p:spPr>
        <p:txBody>
          <a:bodyPr wrap="none" anchor="ctr"/>
          <a:lstStyle/>
          <a:p>
            <a:endParaRPr lang="en-US">
              <a:latin typeface="Calibri" pitchFamily="34" charset="0"/>
            </a:endParaRPr>
          </a:p>
        </p:txBody>
      </p:sp>
      <p:sp>
        <p:nvSpPr>
          <p:cNvPr id="27" name="Rectangle 24"/>
          <p:cNvSpPr>
            <a:spLocks noChangeArrowheads="1"/>
          </p:cNvSpPr>
          <p:nvPr/>
        </p:nvSpPr>
        <p:spPr bwMode="auto">
          <a:xfrm>
            <a:off x="838835" y="1658937"/>
            <a:ext cx="1642745" cy="392113"/>
          </a:xfrm>
          <a:prstGeom prst="rect">
            <a:avLst/>
          </a:prstGeom>
          <a:solidFill>
            <a:srgbClr val="FF0066"/>
          </a:solidFill>
          <a:ln w="9525">
            <a:solidFill>
              <a:schemeClr val="tx1"/>
            </a:solidFill>
            <a:miter lim="800000"/>
            <a:headEnd/>
            <a:tailEnd/>
          </a:ln>
        </p:spPr>
        <p:txBody>
          <a:bodyPr wrap="none" anchor="ctr"/>
          <a:lstStyle/>
          <a:p>
            <a:endParaRPr lang="en-US">
              <a:latin typeface="Calibri" pitchFamily="34" charset="0"/>
            </a:endParaRPr>
          </a:p>
        </p:txBody>
      </p:sp>
      <p:sp>
        <p:nvSpPr>
          <p:cNvPr id="28" name="Rectangle 22"/>
          <p:cNvSpPr>
            <a:spLocks noChangeArrowheads="1"/>
          </p:cNvSpPr>
          <p:nvPr/>
        </p:nvSpPr>
        <p:spPr bwMode="auto">
          <a:xfrm>
            <a:off x="900620" y="5674519"/>
            <a:ext cx="1719643" cy="392112"/>
          </a:xfrm>
          <a:prstGeom prst="rect">
            <a:avLst/>
          </a:prstGeom>
          <a:solidFill>
            <a:srgbClr val="6699FF"/>
          </a:solidFill>
          <a:ln w="9525">
            <a:solidFill>
              <a:schemeClr val="tx1"/>
            </a:solidFill>
            <a:miter lim="800000"/>
            <a:headEnd/>
            <a:tailEnd/>
          </a:ln>
        </p:spPr>
        <p:txBody>
          <a:bodyPr wrap="none" anchor="ctr"/>
          <a:lstStyle/>
          <a:p>
            <a:endParaRPr lang="en-US">
              <a:latin typeface="Calibri" pitchFamily="34" charset="0"/>
            </a:endParaRPr>
          </a:p>
        </p:txBody>
      </p:sp>
      <p:sp>
        <p:nvSpPr>
          <p:cNvPr id="29" name="Rectangle 23"/>
          <p:cNvSpPr>
            <a:spLocks noChangeArrowheads="1"/>
          </p:cNvSpPr>
          <p:nvPr/>
        </p:nvSpPr>
        <p:spPr bwMode="auto">
          <a:xfrm>
            <a:off x="2590800" y="5674518"/>
            <a:ext cx="1648841" cy="392113"/>
          </a:xfrm>
          <a:prstGeom prst="rect">
            <a:avLst/>
          </a:prstGeom>
          <a:solidFill>
            <a:srgbClr val="FF0066"/>
          </a:solidFill>
          <a:ln w="9525">
            <a:solidFill>
              <a:schemeClr val="tx1"/>
            </a:solidFill>
            <a:miter lim="800000"/>
            <a:headEnd/>
            <a:tailEnd/>
          </a:ln>
        </p:spPr>
        <p:txBody>
          <a:bodyPr wrap="none" anchor="ctr"/>
          <a:lstStyle/>
          <a:p>
            <a:endParaRPr lang="en-US">
              <a:latin typeface="Calibri" pitchFamily="34" charset="0"/>
            </a:endParaRPr>
          </a:p>
        </p:txBody>
      </p:sp>
      <p:sp>
        <p:nvSpPr>
          <p:cNvPr id="30" name="Text Box 13"/>
          <p:cNvSpPr txBox="1">
            <a:spLocks noChangeArrowheads="1"/>
          </p:cNvSpPr>
          <p:nvPr/>
        </p:nvSpPr>
        <p:spPr bwMode="auto">
          <a:xfrm>
            <a:off x="2435224" y="3346450"/>
            <a:ext cx="3111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600" dirty="0">
                <a:latin typeface="Calibri" pitchFamily="34" charset="0"/>
              </a:rPr>
              <a:t>f</a:t>
            </a:r>
          </a:p>
        </p:txBody>
      </p:sp>
      <p:sp>
        <p:nvSpPr>
          <p:cNvPr id="31" name="Oval 8"/>
          <p:cNvSpPr>
            <a:spLocks noChangeArrowheads="1"/>
          </p:cNvSpPr>
          <p:nvPr/>
        </p:nvSpPr>
        <p:spPr bwMode="auto">
          <a:xfrm>
            <a:off x="2378074" y="3417570"/>
            <a:ext cx="425450" cy="457200"/>
          </a:xfrm>
          <a:prstGeom prst="ellipse">
            <a:avLst/>
          </a:prstGeom>
          <a:noFill/>
          <a:ln w="1905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32" name="Rectangle 23"/>
          <p:cNvSpPr>
            <a:spLocks noChangeArrowheads="1"/>
          </p:cNvSpPr>
          <p:nvPr/>
        </p:nvSpPr>
        <p:spPr bwMode="auto">
          <a:xfrm>
            <a:off x="3924365" y="3275013"/>
            <a:ext cx="722312" cy="392112"/>
          </a:xfrm>
          <a:prstGeom prst="rect">
            <a:avLst/>
          </a:prstGeom>
          <a:solidFill>
            <a:srgbClr val="FFFF00"/>
          </a:solidFill>
          <a:ln w="9525">
            <a:solidFill>
              <a:schemeClr val="tx1"/>
            </a:solidFill>
            <a:miter lim="800000"/>
            <a:headEnd/>
            <a:tailEnd/>
          </a:ln>
        </p:spPr>
        <p:txBody>
          <a:bodyPr wrap="none" anchor="ctr"/>
          <a:lstStyle/>
          <a:p>
            <a:endParaRPr lang="en-US">
              <a:latin typeface="Calibri" pitchFamily="34" charset="0"/>
            </a:endParaRPr>
          </a:p>
        </p:txBody>
      </p:sp>
      <p:sp>
        <p:nvSpPr>
          <p:cNvPr id="33" name="Rectangle 32"/>
          <p:cNvSpPr/>
          <p:nvPr/>
        </p:nvSpPr>
        <p:spPr>
          <a:xfrm>
            <a:off x="2782661" y="191468"/>
            <a:ext cx="2324675"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chemeClr val="bg2">
                    <a:lumMod val="10000"/>
                  </a:schemeClr>
                </a:solidFill>
                <a:uLnTx/>
                <a:uFillTx/>
                <a:latin typeface="Arial"/>
                <a:ea typeface="ＭＳ Ｐゴシック" pitchFamily="-107" charset="-128"/>
              </a:rPr>
              <a:t>Decryption</a:t>
            </a:r>
            <a:endParaRPr kumimoji="0" lang="en-US" sz="3200" b="0" i="0" u="none" strike="noStrike" kern="0" cap="none" spc="0" normalizeH="0" baseline="0" noProof="0" dirty="0" smtClean="0">
              <a:ln>
                <a:noFill/>
              </a:ln>
              <a:solidFill>
                <a:schemeClr val="bg2">
                  <a:lumMod val="10000"/>
                </a:schemeClr>
              </a:solidFill>
              <a:uLnTx/>
              <a:uFillTx/>
            </a:endParaRPr>
          </a:p>
        </p:txBody>
      </p:sp>
    </p:spTree>
    <p:extLst>
      <p:ext uri="{BB962C8B-B14F-4D97-AF65-F5344CB8AC3E}">
        <p14:creationId xmlns="" xmlns:p14="http://schemas.microsoft.com/office/powerpoint/2010/main" val="15613618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482600" y="1268413"/>
            <a:ext cx="8064500" cy="429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63538" indent="-36353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63538" marR="0" lvl="0" indent="-363538" defTabSz="914400" eaLnBrk="1" fontAlgn="auto" latinLnBrk="0" hangingPunct="1">
              <a:lnSpc>
                <a:spcPct val="100000"/>
              </a:lnSpc>
              <a:spcBef>
                <a:spcPct val="50000"/>
              </a:spcBef>
              <a:spcAft>
                <a:spcPts val="0"/>
              </a:spcAft>
              <a:buClrTx/>
              <a:buSzPct val="150000"/>
              <a:buFontTx/>
              <a:buChar char="•"/>
              <a:tabLst/>
              <a:defRPr/>
            </a:pPr>
            <a:r>
              <a:rPr kumimoji="0" lang="en-US" sz="2400" b="0" i="0" u="none" strike="noStrike" kern="0" cap="none" spc="0" normalizeH="0" baseline="0" noProof="0" dirty="0" smtClean="0">
                <a:ln>
                  <a:noFill/>
                </a:ln>
                <a:solidFill>
                  <a:srgbClr val="0000FF"/>
                </a:solidFill>
                <a:effectLst/>
                <a:uLnTx/>
                <a:uFillTx/>
                <a:latin typeface="Arial" charset="0"/>
              </a:rPr>
              <a:t>The </a:t>
            </a:r>
            <a:r>
              <a:rPr kumimoji="0" lang="en-US" sz="2400" b="0" i="1" u="none" strike="noStrike" kern="0" cap="none" spc="0" normalizeH="0" baseline="0" noProof="0" dirty="0" err="1" smtClean="0">
                <a:ln>
                  <a:noFill/>
                </a:ln>
                <a:solidFill>
                  <a:srgbClr val="FF0000"/>
                </a:solidFill>
                <a:effectLst/>
                <a:uLnTx/>
                <a:uFillTx/>
                <a:latin typeface="Arial" charset="0"/>
              </a:rPr>
              <a:t>Feistel</a:t>
            </a:r>
            <a:r>
              <a:rPr kumimoji="0" lang="en-US" sz="2400" b="0" i="1" u="none" strike="noStrike" kern="0" cap="none" spc="0" normalizeH="0" baseline="0" noProof="0" dirty="0" smtClean="0">
                <a:ln>
                  <a:noFill/>
                </a:ln>
                <a:solidFill>
                  <a:srgbClr val="FF0000"/>
                </a:solidFill>
                <a:effectLst/>
                <a:uLnTx/>
                <a:uFillTx/>
                <a:latin typeface="Arial" charset="0"/>
              </a:rPr>
              <a:t> encryption algorithm</a:t>
            </a:r>
            <a:r>
              <a:rPr kumimoji="0" lang="en-US" sz="2400" b="0" i="0" u="none" strike="noStrike" kern="0" cap="none" spc="0" normalizeH="0" baseline="0" noProof="0" dirty="0" smtClean="0">
                <a:ln>
                  <a:noFill/>
                </a:ln>
                <a:solidFill>
                  <a:srgbClr val="0000FF"/>
                </a:solidFill>
                <a:effectLst/>
                <a:uLnTx/>
                <a:uFillTx/>
                <a:latin typeface="Arial" charset="0"/>
              </a:rPr>
              <a:t>:</a:t>
            </a:r>
          </a:p>
          <a:p>
            <a:pPr marL="363538" marR="0" lvl="0" indent="-363538" defTabSz="914400" eaLnBrk="1" fontAlgn="auto" latinLnBrk="0" hangingPunct="1">
              <a:lnSpc>
                <a:spcPct val="100000"/>
              </a:lnSpc>
              <a:spcBef>
                <a:spcPct val="50000"/>
              </a:spcBef>
              <a:spcAft>
                <a:spcPts val="0"/>
              </a:spcAft>
              <a:buClrTx/>
              <a:buSzPct val="150000"/>
              <a:buFontTx/>
              <a:buNone/>
              <a:tabLst/>
              <a:defRPr/>
            </a:pPr>
            <a:r>
              <a:rPr kumimoji="0" lang="en-US" sz="2400" b="0" i="0" u="none" strike="noStrike" kern="0" cap="none" spc="0" normalizeH="0" baseline="0" noProof="0" dirty="0" smtClean="0">
                <a:ln>
                  <a:noFill/>
                </a:ln>
                <a:solidFill>
                  <a:srgbClr val="000000"/>
                </a:solidFill>
                <a:effectLst/>
                <a:uLnTx/>
                <a:uFillTx/>
                <a:latin typeface="Arial" charset="0"/>
              </a:rPr>
              <a:t>		</a:t>
            </a:r>
            <a:r>
              <a:rPr kumimoji="0" lang="en-US" sz="2400" b="0" i="1" u="none" strike="noStrike" kern="0" cap="none" spc="0" normalizeH="0" baseline="0" noProof="0" dirty="0" smtClean="0">
                <a:ln>
                  <a:noFill/>
                </a:ln>
                <a:solidFill>
                  <a:srgbClr val="000000"/>
                </a:solidFill>
                <a:effectLst/>
                <a:uLnTx/>
                <a:uFillTx/>
                <a:latin typeface="Arial" charset="0"/>
              </a:rPr>
              <a:t>LE</a:t>
            </a:r>
            <a:r>
              <a:rPr kumimoji="0" lang="en-US" sz="2400" b="0" i="1" u="none" strike="noStrike" kern="0" cap="none" spc="0" normalizeH="0" baseline="-25000" noProof="0" dirty="0" smtClean="0">
                <a:ln>
                  <a:noFill/>
                </a:ln>
                <a:solidFill>
                  <a:srgbClr val="000000"/>
                </a:solidFill>
                <a:effectLst/>
                <a:uLnTx/>
                <a:uFillTx/>
                <a:latin typeface="Arial" charset="0"/>
              </a:rPr>
              <a:t>16</a:t>
            </a:r>
            <a:r>
              <a:rPr kumimoji="0" lang="en-US" sz="2400" b="0" i="1" u="none" strike="noStrike" kern="0" cap="none" spc="0" normalizeH="0" baseline="0" noProof="0" dirty="0" smtClean="0">
                <a:ln>
                  <a:noFill/>
                </a:ln>
                <a:solidFill>
                  <a:srgbClr val="000000"/>
                </a:solidFill>
                <a:effectLst/>
                <a:uLnTx/>
                <a:uFillTx/>
                <a:latin typeface="Arial" charset="0"/>
              </a:rPr>
              <a:t> = RE</a:t>
            </a:r>
            <a:r>
              <a:rPr kumimoji="0" lang="en-US" sz="2400" b="0" i="1" u="none" strike="noStrike" kern="0" cap="none" spc="0" normalizeH="0" baseline="-25000" noProof="0" dirty="0" smtClean="0">
                <a:ln>
                  <a:noFill/>
                </a:ln>
                <a:solidFill>
                  <a:srgbClr val="000000"/>
                </a:solidFill>
                <a:effectLst/>
                <a:uLnTx/>
                <a:uFillTx/>
                <a:latin typeface="Arial" charset="0"/>
              </a:rPr>
              <a:t>15</a:t>
            </a:r>
            <a:r>
              <a:rPr kumimoji="0" lang="en-US" sz="2400" b="0" i="0" u="none" strike="noStrike" kern="0" cap="none" spc="0" normalizeH="0" baseline="0" noProof="0" dirty="0" smtClean="0">
                <a:ln>
                  <a:noFill/>
                </a:ln>
                <a:solidFill>
                  <a:srgbClr val="000000"/>
                </a:solidFill>
                <a:effectLst/>
                <a:uLnTx/>
                <a:uFillTx/>
                <a:latin typeface="Arial" charset="0"/>
              </a:rPr>
              <a:t> </a:t>
            </a:r>
          </a:p>
          <a:p>
            <a:pPr marL="363538" marR="0" lvl="0" indent="-363538" defTabSz="914400" eaLnBrk="1" fontAlgn="auto" latinLnBrk="0" hangingPunct="1">
              <a:lnSpc>
                <a:spcPct val="100000"/>
              </a:lnSpc>
              <a:spcBef>
                <a:spcPct val="50000"/>
              </a:spcBef>
              <a:spcAft>
                <a:spcPts val="0"/>
              </a:spcAft>
              <a:buClrTx/>
              <a:buSzPct val="150000"/>
              <a:buFontTx/>
              <a:buNone/>
              <a:tabLst/>
              <a:defRPr/>
            </a:pPr>
            <a:r>
              <a:rPr kumimoji="0" lang="en-US" sz="2400" b="0" i="0" u="none" strike="noStrike" kern="0" cap="none" spc="0" normalizeH="0" baseline="0" noProof="0" dirty="0" smtClean="0">
                <a:ln>
                  <a:noFill/>
                </a:ln>
                <a:solidFill>
                  <a:srgbClr val="000000"/>
                </a:solidFill>
                <a:effectLst/>
                <a:uLnTx/>
                <a:uFillTx/>
                <a:latin typeface="Arial" charset="0"/>
              </a:rPr>
              <a:t>	</a:t>
            </a:r>
            <a:r>
              <a:rPr kumimoji="0" lang="en-US" sz="2400" b="0" i="1" u="none" strike="noStrike" kern="0" cap="none" spc="0" normalizeH="0" baseline="0" noProof="0" dirty="0" smtClean="0">
                <a:ln>
                  <a:noFill/>
                </a:ln>
                <a:solidFill>
                  <a:srgbClr val="000000"/>
                </a:solidFill>
                <a:effectLst/>
                <a:uLnTx/>
                <a:uFillTx/>
                <a:latin typeface="Arial" charset="0"/>
              </a:rPr>
              <a:t>	RE</a:t>
            </a:r>
            <a:r>
              <a:rPr kumimoji="0" lang="en-US" sz="2400" b="0" i="1" u="none" strike="noStrike" kern="0" cap="none" spc="0" normalizeH="0" baseline="-25000" noProof="0" dirty="0" smtClean="0">
                <a:ln>
                  <a:noFill/>
                </a:ln>
                <a:solidFill>
                  <a:srgbClr val="000000"/>
                </a:solidFill>
                <a:effectLst/>
                <a:uLnTx/>
                <a:uFillTx/>
                <a:latin typeface="Arial" charset="0"/>
              </a:rPr>
              <a:t>16 </a:t>
            </a:r>
            <a:r>
              <a:rPr kumimoji="0" lang="en-US" sz="2400" b="0" i="1" u="none" strike="noStrike" kern="0" cap="none" spc="0" normalizeH="0" baseline="0" noProof="0" dirty="0" smtClean="0">
                <a:ln>
                  <a:noFill/>
                </a:ln>
                <a:solidFill>
                  <a:srgbClr val="000000"/>
                </a:solidFill>
                <a:effectLst/>
                <a:uLnTx/>
                <a:uFillTx/>
                <a:latin typeface="Arial" charset="0"/>
              </a:rPr>
              <a:t>= LE</a:t>
            </a:r>
            <a:r>
              <a:rPr kumimoji="0" lang="en-US" sz="2400" b="0" i="1" u="none" strike="noStrike" kern="0" cap="none" spc="0" normalizeH="0" baseline="-25000" noProof="0" dirty="0" smtClean="0">
                <a:ln>
                  <a:noFill/>
                </a:ln>
                <a:solidFill>
                  <a:srgbClr val="000000"/>
                </a:solidFill>
                <a:effectLst/>
                <a:uLnTx/>
                <a:uFillTx/>
                <a:latin typeface="Arial" charset="0"/>
              </a:rPr>
              <a:t>15</a:t>
            </a:r>
            <a:r>
              <a:rPr kumimoji="0" lang="en-US" sz="2400" b="0" i="1" u="none" strike="noStrike" kern="0" cap="none" spc="0" normalizeH="0" baseline="0" noProof="0" dirty="0" smtClean="0">
                <a:ln>
                  <a:noFill/>
                </a:ln>
                <a:solidFill>
                  <a:srgbClr val="000000"/>
                </a:solidFill>
                <a:effectLst/>
                <a:uLnTx/>
                <a:uFillTx/>
                <a:latin typeface="Arial" charset="0"/>
              </a:rPr>
              <a:t> </a:t>
            </a:r>
            <a:r>
              <a:rPr kumimoji="0" lang="en-US" sz="2400" b="0" i="1" u="none" strike="noStrike" kern="0" cap="none" spc="0" normalizeH="0" baseline="0" noProof="0" dirty="0" smtClean="0">
                <a:ln>
                  <a:noFill/>
                </a:ln>
                <a:solidFill>
                  <a:srgbClr val="000000"/>
                </a:solidFill>
                <a:effectLst/>
                <a:uLnTx/>
                <a:uFillTx/>
                <a:latin typeface="NSimSun" pitchFamily="49" charset="-122"/>
                <a:ea typeface="NSimSun" pitchFamily="49" charset="-122"/>
              </a:rPr>
              <a:t>⊕ </a:t>
            </a:r>
            <a:r>
              <a:rPr kumimoji="0" lang="en-US" sz="2400" b="0" i="1" u="none" strike="noStrike" kern="0" cap="none" spc="0" normalizeH="0" baseline="0" noProof="0" dirty="0" smtClean="0">
                <a:ln>
                  <a:noFill/>
                </a:ln>
                <a:solidFill>
                  <a:srgbClr val="000000"/>
                </a:solidFill>
                <a:effectLst/>
                <a:uLnTx/>
                <a:uFillTx/>
                <a:latin typeface="Arial" charset="0"/>
              </a:rPr>
              <a:t>F(RE</a:t>
            </a:r>
            <a:r>
              <a:rPr kumimoji="0" lang="en-US" sz="2400" b="0" i="1" u="none" strike="noStrike" kern="0" cap="none" spc="0" normalizeH="0" baseline="-25000" noProof="0" dirty="0" smtClean="0">
                <a:ln>
                  <a:noFill/>
                </a:ln>
                <a:solidFill>
                  <a:srgbClr val="000000"/>
                </a:solidFill>
                <a:effectLst/>
                <a:uLnTx/>
                <a:uFillTx/>
                <a:latin typeface="Arial" charset="0"/>
              </a:rPr>
              <a:t>15</a:t>
            </a:r>
            <a:r>
              <a:rPr kumimoji="0" lang="en-US" sz="2400" b="0" i="1" u="none" strike="noStrike" kern="0" cap="none" spc="0" normalizeH="0" baseline="0" noProof="0" dirty="0" smtClean="0">
                <a:ln>
                  <a:noFill/>
                </a:ln>
                <a:solidFill>
                  <a:srgbClr val="000000"/>
                </a:solidFill>
                <a:effectLst/>
                <a:uLnTx/>
                <a:uFillTx/>
                <a:latin typeface="Arial" charset="0"/>
              </a:rPr>
              <a:t>, K</a:t>
            </a:r>
            <a:r>
              <a:rPr kumimoji="0" lang="en-US" sz="2400" b="0" i="1" u="none" strike="noStrike" kern="0" cap="none" spc="0" normalizeH="0" baseline="-25000" noProof="0" dirty="0" smtClean="0">
                <a:ln>
                  <a:noFill/>
                </a:ln>
                <a:solidFill>
                  <a:srgbClr val="000000"/>
                </a:solidFill>
                <a:effectLst/>
                <a:uLnTx/>
                <a:uFillTx/>
                <a:latin typeface="Arial" charset="0"/>
              </a:rPr>
              <a:t>16</a:t>
            </a:r>
            <a:r>
              <a:rPr kumimoji="0" lang="en-US" sz="2400" b="0" i="1" u="none" strike="noStrike" kern="0" cap="none" spc="0" normalizeH="0" baseline="0" noProof="0" dirty="0" smtClean="0">
                <a:ln>
                  <a:noFill/>
                </a:ln>
                <a:solidFill>
                  <a:srgbClr val="000000"/>
                </a:solidFill>
                <a:effectLst/>
                <a:uLnTx/>
                <a:uFillTx/>
                <a:latin typeface="Arial" charset="0"/>
              </a:rPr>
              <a:t>)</a:t>
            </a:r>
          </a:p>
          <a:p>
            <a:pPr marL="363538" marR="0" lvl="0" indent="-363538" defTabSz="914400" eaLnBrk="1" fontAlgn="auto" latinLnBrk="0" hangingPunct="1">
              <a:lnSpc>
                <a:spcPct val="100000"/>
              </a:lnSpc>
              <a:spcBef>
                <a:spcPct val="50000"/>
              </a:spcBef>
              <a:spcAft>
                <a:spcPts val="0"/>
              </a:spcAft>
              <a:buClrTx/>
              <a:buSzPct val="150000"/>
              <a:buFontTx/>
              <a:buChar char="•"/>
              <a:tabLst/>
              <a:defRPr/>
            </a:pPr>
            <a:r>
              <a:rPr kumimoji="0" lang="en-US" sz="2400" b="0" i="0" u="none" strike="noStrike" kern="0" cap="none" spc="0" normalizeH="0" baseline="0" noProof="0" dirty="0" smtClean="0">
                <a:ln>
                  <a:noFill/>
                </a:ln>
                <a:solidFill>
                  <a:srgbClr val="0000FF"/>
                </a:solidFill>
                <a:effectLst/>
                <a:uLnTx/>
                <a:uFillTx/>
                <a:latin typeface="Arial" charset="0"/>
              </a:rPr>
              <a:t>On the </a:t>
            </a:r>
            <a:r>
              <a:rPr kumimoji="0" lang="en-US" sz="2400" b="0" i="1" u="none" strike="noStrike" kern="0" cap="none" spc="0" normalizeH="0" baseline="0" noProof="0" dirty="0" smtClean="0">
                <a:ln>
                  <a:noFill/>
                </a:ln>
                <a:solidFill>
                  <a:srgbClr val="FF0000"/>
                </a:solidFill>
                <a:effectLst/>
                <a:uLnTx/>
                <a:uFillTx/>
                <a:latin typeface="Arial" charset="0"/>
              </a:rPr>
              <a:t>decryption</a:t>
            </a:r>
            <a:r>
              <a:rPr kumimoji="0" lang="en-US" sz="2400" b="0" i="0" u="none" strike="noStrike" kern="0" cap="none" spc="0" normalizeH="0" baseline="0" noProof="0" dirty="0" smtClean="0">
                <a:ln>
                  <a:noFill/>
                </a:ln>
                <a:solidFill>
                  <a:srgbClr val="0000FF"/>
                </a:solidFill>
                <a:effectLst/>
                <a:uLnTx/>
                <a:uFillTx/>
                <a:latin typeface="Arial" charset="0"/>
              </a:rPr>
              <a:t> side:</a:t>
            </a:r>
          </a:p>
          <a:p>
            <a:pPr marL="363538" marR="0" lvl="0" indent="-363538" defTabSz="914400" eaLnBrk="1" fontAlgn="auto" latinLnBrk="0" hangingPunct="1">
              <a:lnSpc>
                <a:spcPct val="100000"/>
              </a:lnSpc>
              <a:spcBef>
                <a:spcPct val="50000"/>
              </a:spcBef>
              <a:spcAft>
                <a:spcPts val="0"/>
              </a:spcAft>
              <a:buClrTx/>
              <a:buSzPct val="150000"/>
              <a:buFontTx/>
              <a:buNone/>
              <a:tabLst/>
              <a:defRPr/>
            </a:pPr>
            <a:r>
              <a:rPr kumimoji="0" lang="en-US" sz="2400" b="0" i="0" u="none" strike="noStrike" kern="0" cap="none" spc="0" normalizeH="0" baseline="0" noProof="0" dirty="0" smtClean="0">
                <a:ln>
                  <a:noFill/>
                </a:ln>
                <a:solidFill>
                  <a:srgbClr val="000000"/>
                </a:solidFill>
                <a:effectLst/>
                <a:uLnTx/>
                <a:uFillTx/>
                <a:latin typeface="Arial" charset="0"/>
              </a:rPr>
              <a:t>		</a:t>
            </a:r>
            <a:r>
              <a:rPr kumimoji="0" lang="en-US" sz="2400" b="0" i="1" u="none" strike="noStrike" kern="0" cap="none" spc="0" normalizeH="0" baseline="0" noProof="0" dirty="0" smtClean="0">
                <a:ln>
                  <a:noFill/>
                </a:ln>
                <a:solidFill>
                  <a:srgbClr val="000000"/>
                </a:solidFill>
                <a:effectLst/>
                <a:uLnTx/>
                <a:uFillTx/>
                <a:latin typeface="Arial" charset="0"/>
              </a:rPr>
              <a:t>LD</a:t>
            </a:r>
            <a:r>
              <a:rPr kumimoji="0" lang="en-US" sz="2400" b="0" i="1" u="none" strike="noStrike" kern="0" cap="none" spc="0" normalizeH="0" baseline="-25000" noProof="0" dirty="0" smtClean="0">
                <a:ln>
                  <a:noFill/>
                </a:ln>
                <a:solidFill>
                  <a:srgbClr val="000000"/>
                </a:solidFill>
                <a:effectLst/>
                <a:uLnTx/>
                <a:uFillTx/>
                <a:latin typeface="Arial" charset="0"/>
              </a:rPr>
              <a:t>1 </a:t>
            </a:r>
            <a:r>
              <a:rPr kumimoji="0" lang="en-US" sz="2400" b="0" i="1" u="none" strike="noStrike" kern="0" cap="none" spc="0" normalizeH="0" baseline="0" noProof="0" dirty="0" smtClean="0">
                <a:ln>
                  <a:noFill/>
                </a:ln>
                <a:solidFill>
                  <a:srgbClr val="000000"/>
                </a:solidFill>
                <a:effectLst/>
                <a:uLnTx/>
                <a:uFillTx/>
                <a:latin typeface="Arial" charset="0"/>
              </a:rPr>
              <a:t>= RD</a:t>
            </a:r>
            <a:r>
              <a:rPr kumimoji="0" lang="en-US" sz="2400" b="0" i="1" u="none" strike="noStrike" kern="0" cap="none" spc="0" normalizeH="0" baseline="-25000" noProof="0" dirty="0" smtClean="0">
                <a:ln>
                  <a:noFill/>
                </a:ln>
                <a:solidFill>
                  <a:srgbClr val="000000"/>
                </a:solidFill>
                <a:effectLst/>
                <a:uLnTx/>
                <a:uFillTx/>
                <a:latin typeface="Arial" charset="0"/>
              </a:rPr>
              <a:t>0 </a:t>
            </a:r>
            <a:r>
              <a:rPr kumimoji="0" lang="en-US" sz="2400" b="0" i="1" u="none" strike="noStrike" kern="0" cap="none" spc="0" normalizeH="0" baseline="0" noProof="0" dirty="0" smtClean="0">
                <a:ln>
                  <a:noFill/>
                </a:ln>
                <a:solidFill>
                  <a:srgbClr val="000000"/>
                </a:solidFill>
                <a:effectLst/>
                <a:uLnTx/>
                <a:uFillTx/>
                <a:latin typeface="Arial" charset="0"/>
              </a:rPr>
              <a:t>= LE</a:t>
            </a:r>
            <a:r>
              <a:rPr kumimoji="0" lang="en-US" sz="2400" b="0" i="1" u="none" strike="noStrike" kern="0" cap="none" spc="0" normalizeH="0" baseline="-25000" noProof="0" dirty="0" smtClean="0">
                <a:ln>
                  <a:noFill/>
                </a:ln>
                <a:solidFill>
                  <a:srgbClr val="000000"/>
                </a:solidFill>
                <a:effectLst/>
                <a:uLnTx/>
                <a:uFillTx/>
                <a:latin typeface="Arial" charset="0"/>
              </a:rPr>
              <a:t>16</a:t>
            </a:r>
            <a:r>
              <a:rPr kumimoji="0" lang="en-US" sz="2400" b="0" i="1" u="none" strike="noStrike" kern="0" cap="none" spc="0" normalizeH="0" baseline="0" noProof="0" dirty="0" smtClean="0">
                <a:ln>
                  <a:noFill/>
                </a:ln>
                <a:solidFill>
                  <a:srgbClr val="000000"/>
                </a:solidFill>
                <a:effectLst/>
                <a:uLnTx/>
                <a:uFillTx/>
                <a:latin typeface="Arial" charset="0"/>
              </a:rPr>
              <a:t> = RE</a:t>
            </a:r>
            <a:r>
              <a:rPr kumimoji="0" lang="en-US" sz="2400" b="0" i="1" u="none" strike="noStrike" kern="0" cap="none" spc="0" normalizeH="0" baseline="-25000" noProof="0" dirty="0" smtClean="0">
                <a:ln>
                  <a:noFill/>
                </a:ln>
                <a:solidFill>
                  <a:srgbClr val="000000"/>
                </a:solidFill>
                <a:effectLst/>
                <a:uLnTx/>
                <a:uFillTx/>
                <a:latin typeface="Arial" charset="0"/>
              </a:rPr>
              <a:t>15</a:t>
            </a:r>
            <a:r>
              <a:rPr kumimoji="0" lang="en-US" sz="2400" b="0" i="0" u="none" strike="noStrike" kern="0" cap="none" spc="0" normalizeH="0" baseline="-25000" noProof="0" dirty="0" smtClean="0">
                <a:ln>
                  <a:noFill/>
                </a:ln>
                <a:solidFill>
                  <a:srgbClr val="000000"/>
                </a:solidFill>
                <a:effectLst/>
                <a:uLnTx/>
                <a:uFillTx/>
                <a:latin typeface="Arial" charset="0"/>
              </a:rPr>
              <a:t> </a:t>
            </a:r>
            <a:endParaRPr kumimoji="0" lang="en-US" sz="2400" b="0" i="1" u="none" strike="noStrike" kern="0" cap="none" spc="0" normalizeH="0" baseline="-25000" noProof="0" dirty="0" smtClean="0">
              <a:ln>
                <a:noFill/>
              </a:ln>
              <a:solidFill>
                <a:srgbClr val="000000"/>
              </a:solidFill>
              <a:effectLst/>
              <a:uLnTx/>
              <a:uFillTx/>
              <a:latin typeface="Arial" charset="0"/>
            </a:endParaRPr>
          </a:p>
          <a:p>
            <a:pPr marL="363538" marR="0" lvl="0" indent="-363538" defTabSz="914400" eaLnBrk="1" fontAlgn="auto" latinLnBrk="0" hangingPunct="1">
              <a:lnSpc>
                <a:spcPct val="100000"/>
              </a:lnSpc>
              <a:spcBef>
                <a:spcPct val="50000"/>
              </a:spcBef>
              <a:spcAft>
                <a:spcPts val="0"/>
              </a:spcAft>
              <a:buClrTx/>
              <a:buSzPct val="150000"/>
              <a:buFontTx/>
              <a:buNone/>
              <a:tabLst/>
              <a:defRPr/>
            </a:pPr>
            <a:r>
              <a:rPr kumimoji="0" lang="en-US" sz="2400" b="0" i="0" u="none" strike="noStrike" kern="0" cap="none" spc="0" normalizeH="0" baseline="0" noProof="0" dirty="0" smtClean="0">
                <a:ln>
                  <a:noFill/>
                </a:ln>
                <a:solidFill>
                  <a:srgbClr val="000000"/>
                </a:solidFill>
                <a:effectLst/>
                <a:uLnTx/>
                <a:uFillTx/>
                <a:latin typeface="Arial" charset="0"/>
              </a:rPr>
              <a:t> 	</a:t>
            </a:r>
            <a:r>
              <a:rPr kumimoji="0" lang="en-US" sz="2400" b="0" i="1" u="none" strike="noStrike" kern="0" cap="none" spc="0" normalizeH="0" baseline="0" noProof="0" dirty="0" smtClean="0">
                <a:ln>
                  <a:noFill/>
                </a:ln>
                <a:solidFill>
                  <a:srgbClr val="000000"/>
                </a:solidFill>
                <a:effectLst/>
                <a:uLnTx/>
                <a:uFillTx/>
                <a:latin typeface="Arial" charset="0"/>
              </a:rPr>
              <a:t>	RD</a:t>
            </a:r>
            <a:r>
              <a:rPr kumimoji="0" lang="en-US" sz="2400" b="0" i="1" u="none" strike="noStrike" kern="0" cap="none" spc="0" normalizeH="0" baseline="-25000" noProof="0" dirty="0" smtClean="0">
                <a:ln>
                  <a:noFill/>
                </a:ln>
                <a:solidFill>
                  <a:srgbClr val="000000"/>
                </a:solidFill>
                <a:effectLst/>
                <a:uLnTx/>
                <a:uFillTx/>
                <a:latin typeface="Arial" charset="0"/>
              </a:rPr>
              <a:t>1</a:t>
            </a:r>
            <a:r>
              <a:rPr kumimoji="0" lang="en-US" sz="2400" b="0" i="1" u="none" strike="noStrike" kern="0" cap="none" spc="0" normalizeH="0" baseline="0" noProof="0" dirty="0" smtClean="0">
                <a:ln>
                  <a:noFill/>
                </a:ln>
                <a:solidFill>
                  <a:srgbClr val="000000"/>
                </a:solidFill>
                <a:effectLst/>
                <a:uLnTx/>
                <a:uFillTx/>
                <a:latin typeface="Arial" charset="0"/>
              </a:rPr>
              <a:t> = LD</a:t>
            </a:r>
            <a:r>
              <a:rPr kumimoji="0" lang="en-US" sz="2400" b="0" i="1" u="none" strike="noStrike" kern="0" cap="none" spc="0" normalizeH="0" baseline="-25000" noProof="0" dirty="0" smtClean="0">
                <a:ln>
                  <a:noFill/>
                </a:ln>
                <a:solidFill>
                  <a:srgbClr val="000000"/>
                </a:solidFill>
                <a:effectLst/>
                <a:uLnTx/>
                <a:uFillTx/>
                <a:latin typeface="Arial" charset="0"/>
              </a:rPr>
              <a:t>0 </a:t>
            </a:r>
            <a:r>
              <a:rPr kumimoji="0" lang="en-US" sz="2400" b="0" i="1" u="none" strike="noStrike" kern="0" cap="none" spc="0" normalizeH="0" baseline="0" noProof="0" dirty="0" smtClean="0">
                <a:ln>
                  <a:noFill/>
                </a:ln>
                <a:solidFill>
                  <a:srgbClr val="000000"/>
                </a:solidFill>
                <a:effectLst/>
                <a:uLnTx/>
                <a:uFillTx/>
                <a:latin typeface="NSimSun" pitchFamily="49" charset="-122"/>
                <a:ea typeface="NSimSun" pitchFamily="49" charset="-122"/>
              </a:rPr>
              <a:t>⊕ </a:t>
            </a:r>
            <a:r>
              <a:rPr kumimoji="0" lang="en-US" sz="2400" b="0" i="1" u="none" strike="noStrike" kern="0" cap="none" spc="0" normalizeH="0" baseline="0" noProof="0" dirty="0" smtClean="0">
                <a:ln>
                  <a:noFill/>
                </a:ln>
                <a:solidFill>
                  <a:srgbClr val="000000"/>
                </a:solidFill>
                <a:effectLst/>
                <a:uLnTx/>
                <a:uFillTx/>
                <a:latin typeface="Arial" charset="0"/>
              </a:rPr>
              <a:t>F(RD</a:t>
            </a:r>
            <a:r>
              <a:rPr kumimoji="0" lang="en-US" sz="2400" b="0" i="1" u="none" strike="noStrike" kern="0" cap="none" spc="0" normalizeH="0" baseline="-25000" noProof="0" dirty="0" smtClean="0">
                <a:ln>
                  <a:noFill/>
                </a:ln>
                <a:solidFill>
                  <a:srgbClr val="000000"/>
                </a:solidFill>
                <a:effectLst/>
                <a:uLnTx/>
                <a:uFillTx/>
                <a:latin typeface="Arial" charset="0"/>
              </a:rPr>
              <a:t>0</a:t>
            </a:r>
            <a:r>
              <a:rPr kumimoji="0" lang="en-US" sz="2400" b="0" i="1" u="none" strike="noStrike" kern="0" cap="none" spc="0" normalizeH="0" baseline="0" noProof="0" dirty="0" smtClean="0">
                <a:ln>
                  <a:noFill/>
                </a:ln>
                <a:solidFill>
                  <a:srgbClr val="000000"/>
                </a:solidFill>
                <a:effectLst/>
                <a:uLnTx/>
                <a:uFillTx/>
                <a:latin typeface="Arial" charset="0"/>
              </a:rPr>
              <a:t>, K</a:t>
            </a:r>
            <a:r>
              <a:rPr kumimoji="0" lang="en-US" sz="2400" b="0" i="1" u="none" strike="noStrike" kern="0" cap="none" spc="0" normalizeH="0" baseline="-25000" noProof="0" dirty="0" smtClean="0">
                <a:ln>
                  <a:noFill/>
                </a:ln>
                <a:solidFill>
                  <a:srgbClr val="000000"/>
                </a:solidFill>
                <a:effectLst/>
                <a:uLnTx/>
                <a:uFillTx/>
                <a:latin typeface="Arial" charset="0"/>
              </a:rPr>
              <a:t>16</a:t>
            </a:r>
            <a:r>
              <a:rPr kumimoji="0" lang="en-US" sz="2400" b="0" i="1" u="none" strike="noStrike" kern="0" cap="none" spc="0" normalizeH="0" baseline="0" noProof="0" dirty="0" smtClean="0">
                <a:ln>
                  <a:noFill/>
                </a:ln>
                <a:solidFill>
                  <a:srgbClr val="000000"/>
                </a:solidFill>
                <a:effectLst/>
                <a:uLnTx/>
                <a:uFillTx/>
                <a:latin typeface="Arial" charset="0"/>
              </a:rPr>
              <a:t>) </a:t>
            </a:r>
          </a:p>
          <a:p>
            <a:pPr marL="363538" marR="0" lvl="0" indent="-363538" defTabSz="914400" eaLnBrk="1" fontAlgn="auto" latinLnBrk="0" hangingPunct="1">
              <a:lnSpc>
                <a:spcPct val="100000"/>
              </a:lnSpc>
              <a:spcBef>
                <a:spcPct val="50000"/>
              </a:spcBef>
              <a:spcAft>
                <a:spcPts val="0"/>
              </a:spcAft>
              <a:buClrTx/>
              <a:buSzPct val="150000"/>
              <a:buFontTx/>
              <a:buNone/>
              <a:tabLst/>
              <a:defRPr/>
            </a:pPr>
            <a:r>
              <a:rPr kumimoji="0" lang="en-US" sz="1800" b="0" i="1" u="none" strike="noStrike" kern="0" cap="none" spc="0" normalizeH="0" baseline="0" noProof="0" dirty="0" smtClean="0">
                <a:ln>
                  <a:noFill/>
                </a:ln>
                <a:solidFill>
                  <a:srgbClr val="000000"/>
                </a:solidFill>
                <a:effectLst/>
                <a:uLnTx/>
                <a:uFillTx/>
                <a:latin typeface="Arial" charset="0"/>
              </a:rPr>
              <a:t>		          </a:t>
            </a:r>
            <a:r>
              <a:rPr kumimoji="0" lang="en-US" sz="2400" b="0" i="1" u="none" strike="noStrike" kern="0" cap="none" spc="0" normalizeH="0" baseline="0" noProof="0" dirty="0" smtClean="0">
                <a:ln>
                  <a:noFill/>
                </a:ln>
                <a:solidFill>
                  <a:srgbClr val="000000"/>
                </a:solidFill>
                <a:effectLst/>
                <a:uLnTx/>
                <a:uFillTx/>
                <a:latin typeface="Arial" charset="0"/>
              </a:rPr>
              <a:t>= RE</a:t>
            </a:r>
            <a:r>
              <a:rPr kumimoji="0" lang="en-US" sz="2400" b="0" i="1" u="none" strike="noStrike" kern="0" cap="none" spc="0" normalizeH="0" baseline="-25000" noProof="0" dirty="0" smtClean="0">
                <a:ln>
                  <a:noFill/>
                </a:ln>
                <a:solidFill>
                  <a:srgbClr val="000000"/>
                </a:solidFill>
                <a:effectLst/>
                <a:uLnTx/>
                <a:uFillTx/>
                <a:latin typeface="Arial" charset="0"/>
              </a:rPr>
              <a:t>16</a:t>
            </a:r>
            <a:r>
              <a:rPr kumimoji="0" lang="en-US" sz="2400" b="0" i="1" u="none" strike="noStrike" kern="0" cap="none" spc="0" normalizeH="0" baseline="0" noProof="0" dirty="0" smtClean="0">
                <a:ln>
                  <a:noFill/>
                </a:ln>
                <a:solidFill>
                  <a:srgbClr val="000000"/>
                </a:solidFill>
                <a:effectLst/>
                <a:uLnTx/>
                <a:uFillTx/>
                <a:latin typeface="Arial" charset="0"/>
              </a:rPr>
              <a:t> </a:t>
            </a:r>
            <a:r>
              <a:rPr kumimoji="0" lang="en-US" sz="1800" b="0" i="1" u="none" strike="noStrike" kern="0" cap="none" spc="0" normalizeH="0" baseline="0" noProof="0" dirty="0" smtClean="0">
                <a:ln>
                  <a:noFill/>
                </a:ln>
                <a:solidFill>
                  <a:srgbClr val="000000"/>
                </a:solidFill>
                <a:effectLst/>
                <a:uLnTx/>
                <a:uFillTx/>
                <a:latin typeface="NSimSun" pitchFamily="49" charset="-122"/>
                <a:ea typeface="NSimSun" pitchFamily="49" charset="-122"/>
              </a:rPr>
              <a:t>⊕</a:t>
            </a:r>
            <a:r>
              <a:rPr kumimoji="0" lang="en-US" sz="2400" b="0" i="1" u="none" strike="noStrike" kern="0" cap="none" spc="0" normalizeH="0" baseline="0" noProof="0" dirty="0" smtClean="0">
                <a:ln>
                  <a:noFill/>
                </a:ln>
                <a:solidFill>
                  <a:srgbClr val="000000"/>
                </a:solidFill>
                <a:effectLst/>
                <a:uLnTx/>
                <a:uFillTx/>
                <a:latin typeface="Arial" charset="0"/>
              </a:rPr>
              <a:t> F(RE</a:t>
            </a:r>
            <a:r>
              <a:rPr kumimoji="0" lang="en-US" sz="2400" b="0" i="1" u="none" strike="noStrike" kern="0" cap="none" spc="0" normalizeH="0" baseline="-25000" noProof="0" dirty="0" smtClean="0">
                <a:ln>
                  <a:noFill/>
                </a:ln>
                <a:solidFill>
                  <a:srgbClr val="000000"/>
                </a:solidFill>
                <a:effectLst/>
                <a:uLnTx/>
                <a:uFillTx/>
                <a:latin typeface="Arial" charset="0"/>
              </a:rPr>
              <a:t>15</a:t>
            </a:r>
            <a:r>
              <a:rPr kumimoji="0" lang="en-US" sz="2400" b="0" i="1" u="none" strike="noStrike" kern="0" cap="none" spc="0" normalizeH="0" baseline="0" noProof="0" dirty="0" smtClean="0">
                <a:ln>
                  <a:noFill/>
                </a:ln>
                <a:solidFill>
                  <a:srgbClr val="000000"/>
                </a:solidFill>
                <a:effectLst/>
                <a:uLnTx/>
                <a:uFillTx/>
                <a:latin typeface="Arial" charset="0"/>
              </a:rPr>
              <a:t>, K</a:t>
            </a:r>
            <a:r>
              <a:rPr kumimoji="0" lang="en-US" sz="2400" b="0" i="1" u="none" strike="noStrike" kern="0" cap="none" spc="0" normalizeH="0" baseline="-25000" noProof="0" dirty="0" smtClean="0">
                <a:ln>
                  <a:noFill/>
                </a:ln>
                <a:solidFill>
                  <a:srgbClr val="000000"/>
                </a:solidFill>
                <a:effectLst/>
                <a:uLnTx/>
                <a:uFillTx/>
                <a:latin typeface="Arial" charset="0"/>
              </a:rPr>
              <a:t>16</a:t>
            </a:r>
            <a:r>
              <a:rPr kumimoji="0" lang="en-US" sz="2400" b="0" i="1" u="none" strike="noStrike" kern="0" cap="none" spc="0" normalizeH="0" baseline="0" noProof="0" dirty="0" smtClean="0">
                <a:ln>
                  <a:noFill/>
                </a:ln>
                <a:solidFill>
                  <a:srgbClr val="000000"/>
                </a:solidFill>
                <a:effectLst/>
                <a:uLnTx/>
                <a:uFillTx/>
                <a:latin typeface="Arial" charset="0"/>
              </a:rPr>
              <a:t>)</a:t>
            </a:r>
          </a:p>
          <a:p>
            <a:pPr marL="363538" marR="0" lvl="0" indent="-363538" defTabSz="914400" eaLnBrk="1" fontAlgn="auto" latinLnBrk="0" hangingPunct="1">
              <a:lnSpc>
                <a:spcPct val="100000"/>
              </a:lnSpc>
              <a:spcBef>
                <a:spcPct val="50000"/>
              </a:spcBef>
              <a:spcAft>
                <a:spcPts val="0"/>
              </a:spcAft>
              <a:buClrTx/>
              <a:buSzPct val="150000"/>
              <a:buFontTx/>
              <a:buNone/>
              <a:tabLst/>
              <a:defRPr/>
            </a:pPr>
            <a:r>
              <a:rPr kumimoji="0" lang="en-US" sz="2400" b="0" i="1" u="none" strike="noStrike" kern="0" cap="none" spc="0" normalizeH="0" baseline="0" noProof="0" dirty="0" smtClean="0">
                <a:ln>
                  <a:noFill/>
                </a:ln>
                <a:solidFill>
                  <a:srgbClr val="000000"/>
                </a:solidFill>
                <a:effectLst/>
                <a:uLnTx/>
                <a:uFillTx/>
                <a:latin typeface="Arial" charset="0"/>
              </a:rPr>
              <a:t>		       =</a:t>
            </a:r>
            <a:r>
              <a:rPr kumimoji="0" lang="en-US" sz="2400" b="0" i="0" u="none" strike="noStrike" kern="0" cap="none" spc="0" normalizeH="0" baseline="0" noProof="0" dirty="0" smtClean="0">
                <a:ln>
                  <a:noFill/>
                </a:ln>
                <a:solidFill>
                  <a:srgbClr val="000000"/>
                </a:solidFill>
                <a:effectLst/>
                <a:uLnTx/>
                <a:uFillTx/>
                <a:latin typeface="Arial" charset="0"/>
              </a:rPr>
              <a:t> [</a:t>
            </a:r>
            <a:r>
              <a:rPr kumimoji="0" lang="en-US" sz="2400" b="0" i="1" u="none" strike="noStrike" kern="0" cap="none" spc="0" normalizeH="0" baseline="0" noProof="0" dirty="0" smtClean="0">
                <a:ln>
                  <a:noFill/>
                </a:ln>
                <a:solidFill>
                  <a:srgbClr val="000000"/>
                </a:solidFill>
                <a:effectLst/>
                <a:uLnTx/>
                <a:uFillTx/>
                <a:latin typeface="Arial" charset="0"/>
              </a:rPr>
              <a:t>LE</a:t>
            </a:r>
            <a:r>
              <a:rPr kumimoji="0" lang="en-US" sz="2400" b="0" i="1" u="none" strike="noStrike" kern="0" cap="none" spc="0" normalizeH="0" baseline="-25000" noProof="0" dirty="0" smtClean="0">
                <a:ln>
                  <a:noFill/>
                </a:ln>
                <a:solidFill>
                  <a:srgbClr val="000000"/>
                </a:solidFill>
                <a:effectLst/>
                <a:uLnTx/>
                <a:uFillTx/>
                <a:latin typeface="Arial" charset="0"/>
              </a:rPr>
              <a:t>15</a:t>
            </a:r>
            <a:r>
              <a:rPr kumimoji="0" lang="en-US" sz="2400" b="0" i="1" u="none" strike="noStrike" kern="0" cap="none" spc="0" normalizeH="0" baseline="0" noProof="0" dirty="0" smtClean="0">
                <a:ln>
                  <a:noFill/>
                </a:ln>
                <a:solidFill>
                  <a:srgbClr val="000000"/>
                </a:solidFill>
                <a:effectLst/>
                <a:uLnTx/>
                <a:uFillTx/>
                <a:latin typeface="Arial" charset="0"/>
              </a:rPr>
              <a:t> </a:t>
            </a:r>
            <a:r>
              <a:rPr kumimoji="0" lang="en-US" sz="2400" b="0" i="1" u="none" strike="noStrike" kern="0" cap="none" spc="0" normalizeH="0" baseline="0" noProof="0" dirty="0" smtClean="0">
                <a:ln>
                  <a:noFill/>
                </a:ln>
                <a:solidFill>
                  <a:srgbClr val="000000"/>
                </a:solidFill>
                <a:effectLst/>
                <a:uLnTx/>
                <a:uFillTx/>
                <a:latin typeface="NSimSun" pitchFamily="49" charset="-122"/>
                <a:ea typeface="NSimSun" pitchFamily="49" charset="-122"/>
              </a:rPr>
              <a:t>⊕</a:t>
            </a:r>
            <a:r>
              <a:rPr kumimoji="0" lang="en-US" sz="2400" b="0" i="1" u="none" strike="noStrike" kern="0" cap="none" spc="0" normalizeH="0" baseline="0" noProof="0" dirty="0" smtClean="0">
                <a:ln>
                  <a:noFill/>
                </a:ln>
                <a:solidFill>
                  <a:srgbClr val="000000"/>
                </a:solidFill>
                <a:effectLst/>
                <a:uLnTx/>
                <a:uFillTx/>
                <a:latin typeface="Arial" charset="0"/>
              </a:rPr>
              <a:t> F(RE</a:t>
            </a:r>
            <a:r>
              <a:rPr kumimoji="0" lang="en-US" sz="2400" b="0" i="1" u="none" strike="noStrike" kern="0" cap="none" spc="0" normalizeH="0" baseline="-25000" noProof="0" dirty="0" smtClean="0">
                <a:ln>
                  <a:noFill/>
                </a:ln>
                <a:solidFill>
                  <a:srgbClr val="000000"/>
                </a:solidFill>
                <a:effectLst/>
                <a:uLnTx/>
                <a:uFillTx/>
                <a:latin typeface="Arial" charset="0"/>
              </a:rPr>
              <a:t>15</a:t>
            </a:r>
            <a:r>
              <a:rPr kumimoji="0" lang="en-US" sz="2400" b="0" i="1" u="none" strike="noStrike" kern="0" cap="none" spc="0" normalizeH="0" baseline="0" noProof="0" dirty="0" smtClean="0">
                <a:ln>
                  <a:noFill/>
                </a:ln>
                <a:solidFill>
                  <a:srgbClr val="000000"/>
                </a:solidFill>
                <a:effectLst/>
                <a:uLnTx/>
                <a:uFillTx/>
                <a:latin typeface="Arial" charset="0"/>
              </a:rPr>
              <a:t>, K</a:t>
            </a:r>
            <a:r>
              <a:rPr kumimoji="0" lang="en-US" sz="2400" b="0" i="1" u="none" strike="noStrike" kern="0" cap="none" spc="0" normalizeH="0" baseline="-25000" noProof="0" dirty="0" smtClean="0">
                <a:ln>
                  <a:noFill/>
                </a:ln>
                <a:solidFill>
                  <a:srgbClr val="000000"/>
                </a:solidFill>
                <a:effectLst/>
                <a:uLnTx/>
                <a:uFillTx/>
                <a:latin typeface="Arial" charset="0"/>
              </a:rPr>
              <a:t>16</a:t>
            </a:r>
            <a:r>
              <a:rPr kumimoji="0" lang="en-US" sz="2400" b="0" i="1" u="none" strike="noStrike" kern="0" cap="none" spc="0" normalizeH="0" baseline="0" noProof="0" dirty="0" smtClean="0">
                <a:ln>
                  <a:noFill/>
                </a:ln>
                <a:solidFill>
                  <a:srgbClr val="000000"/>
                </a:solidFill>
                <a:effectLst/>
                <a:uLnTx/>
                <a:uFillTx/>
                <a:latin typeface="Arial" charset="0"/>
              </a:rPr>
              <a:t>)</a:t>
            </a:r>
            <a:r>
              <a:rPr kumimoji="0" lang="en-US" sz="2400" b="0" i="0" u="none" strike="noStrike" kern="0" cap="none" spc="0" normalizeH="0" baseline="0" noProof="0" dirty="0" smtClean="0">
                <a:ln>
                  <a:noFill/>
                </a:ln>
                <a:solidFill>
                  <a:srgbClr val="000000"/>
                </a:solidFill>
                <a:effectLst/>
                <a:uLnTx/>
                <a:uFillTx/>
                <a:latin typeface="Arial" charset="0"/>
              </a:rPr>
              <a:t>]</a:t>
            </a:r>
            <a:r>
              <a:rPr kumimoji="0" lang="en-US" sz="2400" b="0" i="1" u="none" strike="noStrike" kern="0" cap="none" spc="0" normalizeH="0" baseline="0" noProof="0" dirty="0" smtClean="0">
                <a:ln>
                  <a:noFill/>
                </a:ln>
                <a:solidFill>
                  <a:srgbClr val="000000"/>
                </a:solidFill>
                <a:effectLst/>
                <a:uLnTx/>
                <a:uFillTx/>
                <a:latin typeface="Arial" charset="0"/>
              </a:rPr>
              <a:t> </a:t>
            </a:r>
            <a:r>
              <a:rPr kumimoji="0" lang="en-US" sz="2400" b="0" i="1" u="none" strike="noStrike" kern="0" cap="none" spc="0" normalizeH="0" baseline="0" noProof="0" dirty="0" smtClean="0">
                <a:ln>
                  <a:noFill/>
                </a:ln>
                <a:solidFill>
                  <a:srgbClr val="000000"/>
                </a:solidFill>
                <a:effectLst/>
                <a:uLnTx/>
                <a:uFillTx/>
                <a:latin typeface="NSimSun" pitchFamily="49" charset="-122"/>
                <a:ea typeface="NSimSun" pitchFamily="49" charset="-122"/>
              </a:rPr>
              <a:t>⊕</a:t>
            </a:r>
            <a:r>
              <a:rPr kumimoji="0" lang="en-US" sz="2400" b="0" i="1" u="none" strike="noStrike" kern="0" cap="none" spc="0" normalizeH="0" baseline="0" noProof="0" dirty="0" smtClean="0">
                <a:ln>
                  <a:noFill/>
                </a:ln>
                <a:solidFill>
                  <a:srgbClr val="000000"/>
                </a:solidFill>
                <a:effectLst/>
                <a:uLnTx/>
                <a:uFillTx/>
                <a:latin typeface="Arial" charset="0"/>
              </a:rPr>
              <a:t> F(RE</a:t>
            </a:r>
            <a:r>
              <a:rPr kumimoji="0" lang="en-US" sz="2400" b="0" i="1" u="none" strike="noStrike" kern="0" cap="none" spc="0" normalizeH="0" baseline="-25000" noProof="0" dirty="0" smtClean="0">
                <a:ln>
                  <a:noFill/>
                </a:ln>
                <a:solidFill>
                  <a:srgbClr val="000000"/>
                </a:solidFill>
                <a:effectLst/>
                <a:uLnTx/>
                <a:uFillTx/>
                <a:latin typeface="Arial" charset="0"/>
              </a:rPr>
              <a:t>15</a:t>
            </a:r>
            <a:r>
              <a:rPr kumimoji="0" lang="en-US" sz="2400" b="0" i="1" u="none" strike="noStrike" kern="0" cap="none" spc="0" normalizeH="0" baseline="0" noProof="0" dirty="0" smtClean="0">
                <a:ln>
                  <a:noFill/>
                </a:ln>
                <a:solidFill>
                  <a:srgbClr val="000000"/>
                </a:solidFill>
                <a:effectLst/>
                <a:uLnTx/>
                <a:uFillTx/>
                <a:latin typeface="Arial" charset="0"/>
              </a:rPr>
              <a:t>, K</a:t>
            </a:r>
            <a:r>
              <a:rPr kumimoji="0" lang="en-US" sz="2400" b="0" i="1" u="none" strike="noStrike" kern="0" cap="none" spc="0" normalizeH="0" baseline="-25000" noProof="0" dirty="0" smtClean="0">
                <a:ln>
                  <a:noFill/>
                </a:ln>
                <a:solidFill>
                  <a:srgbClr val="000000"/>
                </a:solidFill>
                <a:effectLst/>
                <a:uLnTx/>
                <a:uFillTx/>
                <a:latin typeface="Arial" charset="0"/>
              </a:rPr>
              <a:t>16</a:t>
            </a:r>
            <a:r>
              <a:rPr kumimoji="0" lang="en-US" sz="2400" b="0" i="1" u="none" strike="noStrike" kern="0" cap="none" spc="0" normalizeH="0" baseline="0" noProof="0" dirty="0" smtClean="0">
                <a:ln>
                  <a:noFill/>
                </a:ln>
                <a:solidFill>
                  <a:srgbClr val="000000"/>
                </a:solidFill>
                <a:effectLst/>
                <a:uLnTx/>
                <a:uFillTx/>
                <a:latin typeface="Arial" charset="0"/>
              </a:rPr>
              <a:t>)</a:t>
            </a:r>
            <a:endParaRPr kumimoji="0" lang="en-GB" sz="2400" b="0" i="1" u="none" strike="noStrike" kern="0" cap="none" spc="0" normalizeH="0" baseline="0" noProof="0" dirty="0" smtClean="0">
              <a:ln>
                <a:noFill/>
              </a:ln>
              <a:solidFill>
                <a:srgbClr val="000000"/>
              </a:solidFill>
              <a:effectLst/>
              <a:uLnTx/>
              <a:uFillTx/>
              <a:latin typeface="Arial" charset="0"/>
            </a:endParaRPr>
          </a:p>
        </p:txBody>
      </p:sp>
      <p:sp>
        <p:nvSpPr>
          <p:cNvPr id="3" name="Rectangle 2"/>
          <p:cNvSpPr txBox="1">
            <a:spLocks noChangeArrowheads="1"/>
          </p:cNvSpPr>
          <p:nvPr/>
        </p:nvSpPr>
        <p:spPr bwMode="auto">
          <a:xfrm>
            <a:off x="79375" y="144463"/>
            <a:ext cx="8964613" cy="490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0" cap="none" spc="0" normalizeH="0" baseline="0" noProof="0" smtClean="0">
                <a:ln>
                  <a:noFill/>
                </a:ln>
                <a:solidFill>
                  <a:srgbClr val="000000"/>
                </a:solidFill>
                <a:effectLst/>
                <a:uLnTx/>
                <a:uFillTx/>
                <a:latin typeface="Arial"/>
                <a:ea typeface="+mj-ea"/>
                <a:cs typeface="+mj-cs"/>
              </a:rPr>
              <a:t>Feistel Encryption and Decryption</a:t>
            </a:r>
            <a:endParaRPr kumimoji="0" lang="en-AU" sz="2400" b="1" i="0" u="none" strike="noStrike" kern="0" cap="none" spc="0" normalizeH="0" baseline="0" noProof="0" dirty="0" smtClean="0">
              <a:ln>
                <a:noFill/>
              </a:ln>
              <a:solidFill>
                <a:srgbClr val="000000"/>
              </a:solidFill>
              <a:effectLst/>
              <a:uLnTx/>
              <a:uFillTx/>
              <a:latin typeface="Arial"/>
              <a:ea typeface="+mj-ea"/>
              <a:cs typeface="+mj-cs"/>
            </a:endParaRPr>
          </a:p>
        </p:txBody>
      </p:sp>
    </p:spTree>
    <p:extLst>
      <p:ext uri="{BB962C8B-B14F-4D97-AF65-F5344CB8AC3E}">
        <p14:creationId xmlns="" xmlns:p14="http://schemas.microsoft.com/office/powerpoint/2010/main" val="38649924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539750" y="1268413"/>
            <a:ext cx="7920038" cy="3743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63538" indent="-36353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63538" marR="0" lvl="0" indent="-363538" defTabSz="914400" eaLnBrk="1" fontAlgn="auto" latinLnBrk="0" hangingPunct="1">
              <a:lnSpc>
                <a:spcPct val="100000"/>
              </a:lnSpc>
              <a:spcBef>
                <a:spcPct val="50000"/>
              </a:spcBef>
              <a:spcAft>
                <a:spcPts val="0"/>
              </a:spcAft>
              <a:buClrTx/>
              <a:buSzPct val="150000"/>
              <a:buFontTx/>
              <a:buChar char="•"/>
              <a:tabLst/>
              <a:defRPr/>
            </a:pPr>
            <a:r>
              <a:rPr kumimoji="0" lang="en-US" sz="2400" b="0" i="0" u="none" strike="noStrike" kern="0" cap="none" spc="0" normalizeH="0" baseline="0" noProof="0" dirty="0" smtClean="0">
                <a:ln>
                  <a:noFill/>
                </a:ln>
                <a:solidFill>
                  <a:srgbClr val="0000FF"/>
                </a:solidFill>
                <a:effectLst/>
                <a:uLnTx/>
                <a:uFillTx/>
                <a:latin typeface="Arial" charset="0"/>
              </a:rPr>
              <a:t>For the </a:t>
            </a:r>
            <a:r>
              <a:rPr kumimoji="0" lang="en-US" sz="2400" b="0" i="1" u="none" strike="noStrike" kern="0" cap="none" spc="0" normalizeH="0" baseline="0" noProof="0" dirty="0" err="1" smtClean="0">
                <a:ln>
                  <a:noFill/>
                </a:ln>
                <a:solidFill>
                  <a:srgbClr val="FF0000"/>
                </a:solidFill>
                <a:effectLst/>
                <a:uLnTx/>
                <a:uFillTx/>
                <a:latin typeface="Arial" charset="0"/>
              </a:rPr>
              <a:t>i</a:t>
            </a:r>
            <a:r>
              <a:rPr kumimoji="0" lang="en-US" sz="2400" b="0" i="1" u="none" strike="noStrike" kern="0" cap="none" spc="0" normalizeH="0" baseline="30000" noProof="0" dirty="0" err="1" smtClean="0">
                <a:ln>
                  <a:noFill/>
                </a:ln>
                <a:solidFill>
                  <a:srgbClr val="FF0000"/>
                </a:solidFill>
                <a:effectLst/>
                <a:uLnTx/>
                <a:uFillTx/>
                <a:latin typeface="Arial" charset="0"/>
              </a:rPr>
              <a:t>th</a:t>
            </a:r>
            <a:r>
              <a:rPr kumimoji="0" lang="en-US" sz="2400" b="0" i="1" u="none" strike="noStrike" kern="0" cap="none" spc="0" normalizeH="0" baseline="0" noProof="0" dirty="0" smtClean="0">
                <a:ln>
                  <a:noFill/>
                </a:ln>
                <a:solidFill>
                  <a:srgbClr val="FF0000"/>
                </a:solidFill>
                <a:effectLst/>
                <a:uLnTx/>
                <a:uFillTx/>
                <a:latin typeface="Arial" charset="0"/>
              </a:rPr>
              <a:t> iteration</a:t>
            </a:r>
            <a:r>
              <a:rPr kumimoji="0" lang="en-US" sz="2400" b="0" i="0" u="none" strike="noStrike" kern="0" cap="none" spc="0" normalizeH="0" baseline="0" noProof="0" dirty="0" smtClean="0">
                <a:ln>
                  <a:noFill/>
                </a:ln>
                <a:solidFill>
                  <a:srgbClr val="0000FF"/>
                </a:solidFill>
                <a:effectLst/>
                <a:uLnTx/>
                <a:uFillTx/>
                <a:latin typeface="Arial" charset="0"/>
              </a:rPr>
              <a:t> of the </a:t>
            </a:r>
            <a:r>
              <a:rPr kumimoji="0" lang="en-US" sz="2400" b="0" i="1" u="none" strike="noStrike" kern="0" cap="none" spc="0" normalizeH="0" baseline="0" noProof="0" dirty="0" err="1" smtClean="0">
                <a:ln>
                  <a:noFill/>
                </a:ln>
                <a:solidFill>
                  <a:srgbClr val="FF0000"/>
                </a:solidFill>
                <a:effectLst/>
                <a:uLnTx/>
                <a:uFillTx/>
                <a:latin typeface="Arial" charset="0"/>
              </a:rPr>
              <a:t>Feistel</a:t>
            </a:r>
            <a:r>
              <a:rPr kumimoji="0" lang="en-US" sz="2400" b="0" i="1" u="none" strike="noStrike" kern="0" cap="none" spc="0" normalizeH="0" baseline="0" noProof="0" dirty="0" smtClean="0">
                <a:ln>
                  <a:noFill/>
                </a:ln>
                <a:solidFill>
                  <a:srgbClr val="FF0000"/>
                </a:solidFill>
                <a:effectLst/>
                <a:uLnTx/>
                <a:uFillTx/>
                <a:latin typeface="Arial" charset="0"/>
              </a:rPr>
              <a:t> encryption algorithm</a:t>
            </a:r>
            <a:r>
              <a:rPr kumimoji="0" lang="en-US" sz="2400" b="0" i="0" u="none" strike="noStrike" kern="0" cap="none" spc="0" normalizeH="0" baseline="0" noProof="0" dirty="0" smtClean="0">
                <a:ln>
                  <a:noFill/>
                </a:ln>
                <a:solidFill>
                  <a:srgbClr val="0000FF"/>
                </a:solidFill>
                <a:effectLst/>
                <a:uLnTx/>
                <a:uFillTx/>
                <a:latin typeface="Arial" charset="0"/>
              </a:rPr>
              <a:t>:</a:t>
            </a:r>
          </a:p>
          <a:p>
            <a:pPr marL="363538" marR="0" lvl="0" indent="-363538" defTabSz="914400" eaLnBrk="1" fontAlgn="auto" latinLnBrk="0" hangingPunct="1">
              <a:lnSpc>
                <a:spcPct val="100000"/>
              </a:lnSpc>
              <a:spcBef>
                <a:spcPct val="50000"/>
              </a:spcBef>
              <a:spcAft>
                <a:spcPts val="0"/>
              </a:spcAft>
              <a:buClrTx/>
              <a:buSzPct val="150000"/>
              <a:buFontTx/>
              <a:buNone/>
              <a:tabLst/>
              <a:defRPr/>
            </a:pPr>
            <a:r>
              <a:rPr kumimoji="0" lang="en-US" sz="2400" b="0" i="0" u="none" strike="noStrike" kern="0" cap="none" spc="0" normalizeH="0" baseline="0" noProof="0" dirty="0" smtClean="0">
                <a:ln>
                  <a:noFill/>
                </a:ln>
                <a:solidFill>
                  <a:srgbClr val="000000"/>
                </a:solidFill>
                <a:effectLst/>
                <a:uLnTx/>
                <a:uFillTx/>
                <a:latin typeface="Arial" charset="0"/>
              </a:rPr>
              <a:t>		</a:t>
            </a:r>
            <a:r>
              <a:rPr kumimoji="0" lang="en-US" sz="2400" b="0" i="1" u="none" strike="noStrike" kern="0" cap="none" spc="0" normalizeH="0" baseline="0" noProof="0" dirty="0" err="1" smtClean="0">
                <a:ln>
                  <a:noFill/>
                </a:ln>
                <a:solidFill>
                  <a:srgbClr val="000000"/>
                </a:solidFill>
                <a:effectLst/>
                <a:uLnTx/>
                <a:uFillTx/>
                <a:latin typeface="Arial" charset="0"/>
              </a:rPr>
              <a:t>LE</a:t>
            </a:r>
            <a:r>
              <a:rPr kumimoji="0" lang="en-US" sz="2400" b="0" i="1" u="none" strike="noStrike" kern="0" cap="none" spc="0" normalizeH="0" baseline="-25000" noProof="0" dirty="0" err="1" smtClean="0">
                <a:ln>
                  <a:noFill/>
                </a:ln>
                <a:solidFill>
                  <a:srgbClr val="000000"/>
                </a:solidFill>
                <a:effectLst/>
                <a:uLnTx/>
                <a:uFillTx/>
                <a:latin typeface="Arial" charset="0"/>
              </a:rPr>
              <a:t>i</a:t>
            </a:r>
            <a:r>
              <a:rPr kumimoji="0" lang="en-US" sz="2400" b="0" i="1" u="none" strike="noStrike" kern="0" cap="none" spc="0" normalizeH="0" baseline="0" noProof="0" dirty="0" smtClean="0">
                <a:ln>
                  <a:noFill/>
                </a:ln>
                <a:solidFill>
                  <a:srgbClr val="000000"/>
                </a:solidFill>
                <a:effectLst/>
                <a:uLnTx/>
                <a:uFillTx/>
                <a:latin typeface="Arial" charset="0"/>
              </a:rPr>
              <a:t> = RE</a:t>
            </a:r>
            <a:r>
              <a:rPr kumimoji="0" lang="en-US" sz="2400" b="0" i="1" u="none" strike="noStrike" kern="0" cap="none" spc="0" normalizeH="0" baseline="-25000" noProof="0" dirty="0" smtClean="0">
                <a:ln>
                  <a:noFill/>
                </a:ln>
                <a:solidFill>
                  <a:srgbClr val="000000"/>
                </a:solidFill>
                <a:effectLst/>
                <a:uLnTx/>
                <a:uFillTx/>
                <a:latin typeface="Arial" charset="0"/>
              </a:rPr>
              <a:t>i-1</a:t>
            </a:r>
            <a:r>
              <a:rPr kumimoji="0" lang="en-US" sz="2400" b="0" i="0" u="none" strike="noStrike" kern="0" cap="none" spc="0" normalizeH="0" baseline="0" noProof="0" dirty="0" smtClean="0">
                <a:ln>
                  <a:noFill/>
                </a:ln>
                <a:solidFill>
                  <a:srgbClr val="000000"/>
                </a:solidFill>
                <a:effectLst/>
                <a:uLnTx/>
                <a:uFillTx/>
                <a:latin typeface="Arial" charset="0"/>
              </a:rPr>
              <a:t> </a:t>
            </a:r>
          </a:p>
          <a:p>
            <a:pPr marL="363538" marR="0" lvl="0" indent="-363538" defTabSz="914400" eaLnBrk="1" fontAlgn="auto" latinLnBrk="0" hangingPunct="1">
              <a:lnSpc>
                <a:spcPct val="100000"/>
              </a:lnSpc>
              <a:spcBef>
                <a:spcPct val="50000"/>
              </a:spcBef>
              <a:spcAft>
                <a:spcPts val="0"/>
              </a:spcAft>
              <a:buClrTx/>
              <a:buSzPct val="150000"/>
              <a:buFontTx/>
              <a:buNone/>
              <a:tabLst/>
              <a:defRPr/>
            </a:pPr>
            <a:r>
              <a:rPr kumimoji="0" lang="en-US" sz="2400" b="0" i="0" u="none" strike="noStrike" kern="0" cap="none" spc="0" normalizeH="0" baseline="0" noProof="0" dirty="0" smtClean="0">
                <a:ln>
                  <a:noFill/>
                </a:ln>
                <a:solidFill>
                  <a:srgbClr val="000000"/>
                </a:solidFill>
                <a:effectLst/>
                <a:uLnTx/>
                <a:uFillTx/>
                <a:latin typeface="Arial" charset="0"/>
              </a:rPr>
              <a:t>	</a:t>
            </a:r>
            <a:r>
              <a:rPr kumimoji="0" lang="en-US" sz="2400" b="0" i="1" u="none" strike="noStrike" kern="0" cap="none" spc="0" normalizeH="0" baseline="0" noProof="0" dirty="0" smtClean="0">
                <a:ln>
                  <a:noFill/>
                </a:ln>
                <a:solidFill>
                  <a:srgbClr val="000000"/>
                </a:solidFill>
                <a:effectLst/>
                <a:uLnTx/>
                <a:uFillTx/>
                <a:latin typeface="Arial" charset="0"/>
              </a:rPr>
              <a:t>	</a:t>
            </a:r>
            <a:r>
              <a:rPr kumimoji="0" lang="en-US" sz="2400" b="0" i="1" u="none" strike="noStrike" kern="0" cap="none" spc="0" normalizeH="0" baseline="0" noProof="0" dirty="0" err="1" smtClean="0">
                <a:ln>
                  <a:noFill/>
                </a:ln>
                <a:solidFill>
                  <a:srgbClr val="000000"/>
                </a:solidFill>
                <a:effectLst/>
                <a:uLnTx/>
                <a:uFillTx/>
                <a:latin typeface="Arial" charset="0"/>
              </a:rPr>
              <a:t>RE</a:t>
            </a:r>
            <a:r>
              <a:rPr kumimoji="0" lang="en-US" sz="2400" b="0" i="1" u="none" strike="noStrike" kern="0" cap="none" spc="0" normalizeH="0" baseline="-25000" noProof="0" dirty="0" err="1" smtClean="0">
                <a:ln>
                  <a:noFill/>
                </a:ln>
                <a:solidFill>
                  <a:srgbClr val="000000"/>
                </a:solidFill>
                <a:effectLst/>
                <a:uLnTx/>
                <a:uFillTx/>
                <a:latin typeface="Arial" charset="0"/>
              </a:rPr>
              <a:t>i</a:t>
            </a:r>
            <a:r>
              <a:rPr kumimoji="0" lang="en-US" sz="2400" b="0" i="1" u="none" strike="noStrike" kern="0" cap="none" spc="0" normalizeH="0" baseline="0" noProof="0" dirty="0" smtClean="0">
                <a:ln>
                  <a:noFill/>
                </a:ln>
                <a:solidFill>
                  <a:srgbClr val="000000"/>
                </a:solidFill>
                <a:effectLst/>
                <a:uLnTx/>
                <a:uFillTx/>
                <a:latin typeface="Arial" charset="0"/>
              </a:rPr>
              <a:t> = LE</a:t>
            </a:r>
            <a:r>
              <a:rPr kumimoji="0" lang="en-US" sz="2400" b="0" i="1" u="none" strike="noStrike" kern="0" cap="none" spc="0" normalizeH="0" baseline="-25000" noProof="0" dirty="0" smtClean="0">
                <a:ln>
                  <a:noFill/>
                </a:ln>
                <a:solidFill>
                  <a:srgbClr val="000000"/>
                </a:solidFill>
                <a:effectLst/>
                <a:uLnTx/>
                <a:uFillTx/>
                <a:latin typeface="Arial" charset="0"/>
              </a:rPr>
              <a:t>i-1</a:t>
            </a:r>
            <a:r>
              <a:rPr kumimoji="0" lang="en-US" sz="2400" b="0" i="1" u="none" strike="noStrike" kern="0" cap="none" spc="0" normalizeH="0" baseline="0" noProof="0" dirty="0" smtClean="0">
                <a:ln>
                  <a:noFill/>
                </a:ln>
                <a:solidFill>
                  <a:srgbClr val="000000"/>
                </a:solidFill>
                <a:effectLst/>
                <a:uLnTx/>
                <a:uFillTx/>
                <a:latin typeface="Arial" charset="0"/>
              </a:rPr>
              <a:t> </a:t>
            </a:r>
            <a:r>
              <a:rPr kumimoji="0" lang="en-US" sz="2400" b="0" i="1" u="none" strike="noStrike" kern="0" cap="none" spc="0" normalizeH="0" baseline="0" noProof="0" dirty="0" smtClean="0">
                <a:ln>
                  <a:noFill/>
                </a:ln>
                <a:solidFill>
                  <a:srgbClr val="000000"/>
                </a:solidFill>
                <a:effectLst/>
                <a:uLnTx/>
                <a:uFillTx/>
                <a:latin typeface="NSimSun" pitchFamily="49" charset="-122"/>
                <a:ea typeface="NSimSun" pitchFamily="49" charset="-122"/>
              </a:rPr>
              <a:t>⊕ </a:t>
            </a:r>
            <a:r>
              <a:rPr kumimoji="0" lang="en-US" sz="2400" b="0" i="1" u="none" strike="noStrike" kern="0" cap="none" spc="0" normalizeH="0" baseline="0" noProof="0" dirty="0" smtClean="0">
                <a:ln>
                  <a:noFill/>
                </a:ln>
                <a:solidFill>
                  <a:srgbClr val="000000"/>
                </a:solidFill>
                <a:effectLst/>
                <a:uLnTx/>
                <a:uFillTx/>
                <a:latin typeface="Arial" charset="0"/>
              </a:rPr>
              <a:t>F(RE</a:t>
            </a:r>
            <a:r>
              <a:rPr kumimoji="0" lang="en-US" sz="2400" b="0" i="1" u="none" strike="noStrike" kern="0" cap="none" spc="0" normalizeH="0" baseline="-25000" noProof="0" dirty="0" smtClean="0">
                <a:ln>
                  <a:noFill/>
                </a:ln>
                <a:solidFill>
                  <a:srgbClr val="000000"/>
                </a:solidFill>
                <a:effectLst/>
                <a:uLnTx/>
                <a:uFillTx/>
                <a:latin typeface="Arial" charset="0"/>
              </a:rPr>
              <a:t>i-1</a:t>
            </a:r>
            <a:r>
              <a:rPr kumimoji="0" lang="en-US" sz="2400" b="0" i="1" u="none" strike="noStrike" kern="0" cap="none" spc="0" normalizeH="0" baseline="0" noProof="0" dirty="0" smtClean="0">
                <a:ln>
                  <a:noFill/>
                </a:ln>
                <a:solidFill>
                  <a:srgbClr val="000000"/>
                </a:solidFill>
                <a:effectLst/>
                <a:uLnTx/>
                <a:uFillTx/>
                <a:latin typeface="Arial" charset="0"/>
              </a:rPr>
              <a:t>, K</a:t>
            </a:r>
            <a:r>
              <a:rPr kumimoji="0" lang="en-US" sz="2400" b="0" i="1" u="none" strike="noStrike" kern="0" cap="none" spc="0" normalizeH="0" baseline="-25000" noProof="0" dirty="0" smtClean="0">
                <a:ln>
                  <a:noFill/>
                </a:ln>
                <a:solidFill>
                  <a:srgbClr val="000000"/>
                </a:solidFill>
                <a:effectLst/>
                <a:uLnTx/>
                <a:uFillTx/>
                <a:latin typeface="Arial" charset="0"/>
              </a:rPr>
              <a:t>i</a:t>
            </a:r>
            <a:r>
              <a:rPr kumimoji="0" lang="en-US" sz="2400" b="0" i="1" u="none" strike="noStrike" kern="0" cap="none" spc="0" normalizeH="0" baseline="0" noProof="0" dirty="0" smtClean="0">
                <a:ln>
                  <a:noFill/>
                </a:ln>
                <a:solidFill>
                  <a:srgbClr val="000000"/>
                </a:solidFill>
                <a:effectLst/>
                <a:uLnTx/>
                <a:uFillTx/>
                <a:latin typeface="Arial" charset="0"/>
              </a:rPr>
              <a:t>)</a:t>
            </a:r>
          </a:p>
          <a:p>
            <a:pPr marL="363538" marR="0" lvl="0" indent="-363538" defTabSz="914400" eaLnBrk="1" fontAlgn="auto" latinLnBrk="0" hangingPunct="1">
              <a:lnSpc>
                <a:spcPct val="100000"/>
              </a:lnSpc>
              <a:spcBef>
                <a:spcPct val="50000"/>
              </a:spcBef>
              <a:spcAft>
                <a:spcPts val="0"/>
              </a:spcAft>
              <a:buClrTx/>
              <a:buSzPct val="150000"/>
              <a:buFontTx/>
              <a:buChar char="•"/>
              <a:tabLst/>
              <a:defRPr/>
            </a:pPr>
            <a:r>
              <a:rPr kumimoji="0" lang="en-US" sz="2400" b="0" i="0" u="none" strike="noStrike" kern="0" cap="none" spc="0" normalizeH="0" baseline="0" noProof="0" dirty="0" smtClean="0">
                <a:ln>
                  <a:noFill/>
                </a:ln>
                <a:solidFill>
                  <a:srgbClr val="0000FF"/>
                </a:solidFill>
                <a:effectLst/>
                <a:uLnTx/>
                <a:uFillTx/>
                <a:latin typeface="Arial" charset="0"/>
              </a:rPr>
              <a:t>Rearranging  terms:</a:t>
            </a:r>
          </a:p>
          <a:p>
            <a:pPr marL="363538" marR="0" lvl="0" indent="-363538" defTabSz="914400" eaLnBrk="1" fontAlgn="auto" latinLnBrk="0" hangingPunct="1">
              <a:lnSpc>
                <a:spcPct val="100000"/>
              </a:lnSpc>
              <a:spcBef>
                <a:spcPct val="50000"/>
              </a:spcBef>
              <a:spcAft>
                <a:spcPts val="0"/>
              </a:spcAft>
              <a:buClrTx/>
              <a:buSzPct val="150000"/>
              <a:buFontTx/>
              <a:buNone/>
              <a:tabLst/>
              <a:defRPr/>
            </a:pPr>
            <a:r>
              <a:rPr kumimoji="0" lang="en-US" sz="2400" b="0" i="0" u="none" strike="noStrike" kern="0" cap="none" spc="0" normalizeH="0" baseline="0" noProof="0" dirty="0" smtClean="0">
                <a:ln>
                  <a:noFill/>
                </a:ln>
                <a:solidFill>
                  <a:srgbClr val="000000"/>
                </a:solidFill>
                <a:effectLst/>
                <a:uLnTx/>
                <a:uFillTx/>
                <a:latin typeface="Arial" charset="0"/>
              </a:rPr>
              <a:t>		</a:t>
            </a:r>
            <a:r>
              <a:rPr kumimoji="0" lang="en-US" sz="2400" b="0" i="1" u="none" strike="noStrike" kern="0" cap="none" spc="0" normalizeH="0" baseline="0" noProof="0" dirty="0" smtClean="0">
                <a:ln>
                  <a:noFill/>
                </a:ln>
                <a:solidFill>
                  <a:srgbClr val="000000"/>
                </a:solidFill>
                <a:effectLst/>
                <a:uLnTx/>
                <a:uFillTx/>
                <a:latin typeface="Arial" charset="0"/>
              </a:rPr>
              <a:t>RE</a:t>
            </a:r>
            <a:r>
              <a:rPr kumimoji="0" lang="en-US" sz="2400" b="0" i="1" u="none" strike="noStrike" kern="0" cap="none" spc="0" normalizeH="0" baseline="-25000" noProof="0" dirty="0" smtClean="0">
                <a:ln>
                  <a:noFill/>
                </a:ln>
                <a:solidFill>
                  <a:srgbClr val="000000"/>
                </a:solidFill>
                <a:effectLst/>
                <a:uLnTx/>
                <a:uFillTx/>
                <a:latin typeface="Arial" charset="0"/>
              </a:rPr>
              <a:t>i-1 </a:t>
            </a:r>
            <a:r>
              <a:rPr kumimoji="0" lang="en-US" sz="2400" b="0" i="1" u="none" strike="noStrike" kern="0" cap="none" spc="0" normalizeH="0" baseline="0" noProof="0" dirty="0" smtClean="0">
                <a:ln>
                  <a:noFill/>
                </a:ln>
                <a:solidFill>
                  <a:srgbClr val="000000"/>
                </a:solidFill>
                <a:effectLst/>
                <a:uLnTx/>
                <a:uFillTx/>
                <a:latin typeface="Arial" charset="0"/>
              </a:rPr>
              <a:t>= </a:t>
            </a:r>
            <a:r>
              <a:rPr kumimoji="0" lang="en-US" sz="2400" b="0" i="1" u="none" strike="noStrike" kern="0" cap="none" spc="0" normalizeH="0" baseline="0" noProof="0" dirty="0" err="1" smtClean="0">
                <a:ln>
                  <a:noFill/>
                </a:ln>
                <a:solidFill>
                  <a:srgbClr val="000000"/>
                </a:solidFill>
                <a:effectLst/>
                <a:uLnTx/>
                <a:uFillTx/>
                <a:latin typeface="Arial" charset="0"/>
              </a:rPr>
              <a:t>LE</a:t>
            </a:r>
            <a:r>
              <a:rPr kumimoji="0" lang="en-US" sz="2400" b="0" i="1" u="none" strike="noStrike" kern="0" cap="none" spc="0" normalizeH="0" baseline="-25000" noProof="0" dirty="0" err="1" smtClean="0">
                <a:ln>
                  <a:noFill/>
                </a:ln>
                <a:solidFill>
                  <a:srgbClr val="000000"/>
                </a:solidFill>
                <a:effectLst/>
                <a:uLnTx/>
                <a:uFillTx/>
                <a:latin typeface="Arial" charset="0"/>
              </a:rPr>
              <a:t>i</a:t>
            </a:r>
            <a:endParaRPr kumimoji="0" lang="en-US" sz="2400" b="0" i="1" u="none" strike="noStrike" kern="0" cap="none" spc="0" normalizeH="0" baseline="-25000" noProof="0" dirty="0" smtClean="0">
              <a:ln>
                <a:noFill/>
              </a:ln>
              <a:solidFill>
                <a:srgbClr val="000000"/>
              </a:solidFill>
              <a:effectLst/>
              <a:uLnTx/>
              <a:uFillTx/>
              <a:latin typeface="Arial" charset="0"/>
            </a:endParaRPr>
          </a:p>
          <a:p>
            <a:pPr marL="363538" marR="0" lvl="0" indent="-363538" defTabSz="914400" eaLnBrk="1" fontAlgn="auto" latinLnBrk="0" hangingPunct="1">
              <a:lnSpc>
                <a:spcPct val="100000"/>
              </a:lnSpc>
              <a:spcBef>
                <a:spcPct val="50000"/>
              </a:spcBef>
              <a:spcAft>
                <a:spcPts val="0"/>
              </a:spcAft>
              <a:buClrTx/>
              <a:buSzPct val="150000"/>
              <a:buFontTx/>
              <a:buNone/>
              <a:tabLst/>
              <a:defRPr/>
            </a:pPr>
            <a:r>
              <a:rPr kumimoji="0" lang="en-US" sz="2400" b="0" i="0" u="none" strike="noStrike" kern="0" cap="none" spc="0" normalizeH="0" baseline="0" noProof="0" dirty="0" smtClean="0">
                <a:ln>
                  <a:noFill/>
                </a:ln>
                <a:solidFill>
                  <a:srgbClr val="000000"/>
                </a:solidFill>
                <a:effectLst/>
                <a:uLnTx/>
                <a:uFillTx/>
                <a:latin typeface="Arial" charset="0"/>
              </a:rPr>
              <a:t>	</a:t>
            </a:r>
            <a:r>
              <a:rPr kumimoji="0" lang="en-US" sz="2400" b="0" i="1" u="none" strike="noStrike" kern="0" cap="none" spc="0" normalizeH="0" baseline="0" noProof="0" dirty="0" smtClean="0">
                <a:ln>
                  <a:noFill/>
                </a:ln>
                <a:solidFill>
                  <a:srgbClr val="000000"/>
                </a:solidFill>
                <a:effectLst/>
                <a:uLnTx/>
                <a:uFillTx/>
                <a:latin typeface="Arial" charset="0"/>
              </a:rPr>
              <a:t>	LE</a:t>
            </a:r>
            <a:r>
              <a:rPr kumimoji="0" lang="en-US" sz="2400" b="0" i="1" u="none" strike="noStrike" kern="0" cap="none" spc="0" normalizeH="0" baseline="-25000" noProof="0" dirty="0" smtClean="0">
                <a:ln>
                  <a:noFill/>
                </a:ln>
                <a:solidFill>
                  <a:srgbClr val="000000"/>
                </a:solidFill>
                <a:effectLst/>
                <a:uLnTx/>
                <a:uFillTx/>
                <a:latin typeface="Arial" charset="0"/>
              </a:rPr>
              <a:t>i-1</a:t>
            </a:r>
            <a:r>
              <a:rPr kumimoji="0" lang="en-US" sz="2400" b="0" i="1" u="none" strike="noStrike" kern="0" cap="none" spc="0" normalizeH="0" baseline="0" noProof="0" dirty="0" smtClean="0">
                <a:ln>
                  <a:noFill/>
                </a:ln>
                <a:solidFill>
                  <a:srgbClr val="000000"/>
                </a:solidFill>
                <a:effectLst/>
                <a:uLnTx/>
                <a:uFillTx/>
                <a:latin typeface="Arial" charset="0"/>
              </a:rPr>
              <a:t> = </a:t>
            </a:r>
            <a:r>
              <a:rPr kumimoji="0" lang="en-US" sz="2400" b="0" i="1" u="none" strike="noStrike" kern="0" cap="none" spc="0" normalizeH="0" baseline="0" noProof="0" dirty="0" err="1" smtClean="0">
                <a:ln>
                  <a:noFill/>
                </a:ln>
                <a:solidFill>
                  <a:srgbClr val="000000"/>
                </a:solidFill>
                <a:effectLst/>
                <a:uLnTx/>
                <a:uFillTx/>
                <a:latin typeface="Arial" charset="0"/>
              </a:rPr>
              <a:t>RE</a:t>
            </a:r>
            <a:r>
              <a:rPr kumimoji="0" lang="en-US" sz="2400" b="0" i="1" u="none" strike="noStrike" kern="0" cap="none" spc="0" normalizeH="0" baseline="-25000" noProof="0" dirty="0" err="1" smtClean="0">
                <a:ln>
                  <a:noFill/>
                </a:ln>
                <a:solidFill>
                  <a:srgbClr val="000000"/>
                </a:solidFill>
                <a:effectLst/>
                <a:uLnTx/>
                <a:uFillTx/>
                <a:latin typeface="Arial" charset="0"/>
              </a:rPr>
              <a:t>i</a:t>
            </a:r>
            <a:r>
              <a:rPr kumimoji="0" lang="en-US" sz="2400" b="0" i="1" u="none" strike="noStrike" kern="0" cap="none" spc="0" normalizeH="0" baseline="0" noProof="0" dirty="0" smtClean="0">
                <a:ln>
                  <a:noFill/>
                </a:ln>
                <a:solidFill>
                  <a:srgbClr val="000000"/>
                </a:solidFill>
                <a:effectLst/>
                <a:uLnTx/>
                <a:uFillTx/>
                <a:latin typeface="Arial" charset="0"/>
              </a:rPr>
              <a:t> </a:t>
            </a:r>
            <a:r>
              <a:rPr kumimoji="0" lang="en-US" sz="2400" b="0" i="1" u="none" strike="noStrike" kern="0" cap="none" spc="0" normalizeH="0" baseline="0" noProof="0" dirty="0" smtClean="0">
                <a:ln>
                  <a:noFill/>
                </a:ln>
                <a:solidFill>
                  <a:srgbClr val="000000"/>
                </a:solidFill>
                <a:effectLst/>
                <a:uLnTx/>
                <a:uFillTx/>
                <a:latin typeface="NSimSun" pitchFamily="49" charset="-122"/>
                <a:ea typeface="NSimSun" pitchFamily="49" charset="-122"/>
              </a:rPr>
              <a:t>⊕ </a:t>
            </a:r>
            <a:r>
              <a:rPr kumimoji="0" lang="en-US" sz="2400" b="0" i="1" u="none" strike="noStrike" kern="0" cap="none" spc="0" normalizeH="0" baseline="0" noProof="0" dirty="0" smtClean="0">
                <a:ln>
                  <a:noFill/>
                </a:ln>
                <a:solidFill>
                  <a:srgbClr val="000000"/>
                </a:solidFill>
                <a:effectLst/>
                <a:uLnTx/>
                <a:uFillTx/>
                <a:latin typeface="Arial" charset="0"/>
              </a:rPr>
              <a:t>F(RE</a:t>
            </a:r>
            <a:r>
              <a:rPr kumimoji="0" lang="en-US" sz="2400" b="0" i="1" u="none" strike="noStrike" kern="0" cap="none" spc="0" normalizeH="0" baseline="-25000" noProof="0" dirty="0" smtClean="0">
                <a:ln>
                  <a:noFill/>
                </a:ln>
                <a:solidFill>
                  <a:srgbClr val="000000"/>
                </a:solidFill>
                <a:effectLst/>
                <a:uLnTx/>
                <a:uFillTx/>
                <a:latin typeface="Arial" charset="0"/>
              </a:rPr>
              <a:t>i-1</a:t>
            </a:r>
            <a:r>
              <a:rPr kumimoji="0" lang="en-US" sz="2400" b="0" i="1" u="none" strike="noStrike" kern="0" cap="none" spc="0" normalizeH="0" baseline="0" noProof="0" dirty="0" smtClean="0">
                <a:ln>
                  <a:noFill/>
                </a:ln>
                <a:solidFill>
                  <a:srgbClr val="000000"/>
                </a:solidFill>
                <a:effectLst/>
                <a:uLnTx/>
                <a:uFillTx/>
                <a:latin typeface="Arial" charset="0"/>
              </a:rPr>
              <a:t>, K</a:t>
            </a:r>
            <a:r>
              <a:rPr kumimoji="0" lang="en-US" sz="2400" b="0" i="1" u="none" strike="noStrike" kern="0" cap="none" spc="0" normalizeH="0" baseline="-25000" noProof="0" dirty="0" smtClean="0">
                <a:ln>
                  <a:noFill/>
                </a:ln>
                <a:solidFill>
                  <a:srgbClr val="000000"/>
                </a:solidFill>
                <a:effectLst/>
                <a:uLnTx/>
                <a:uFillTx/>
                <a:latin typeface="Arial" charset="0"/>
              </a:rPr>
              <a:t>i</a:t>
            </a:r>
            <a:r>
              <a:rPr kumimoji="0" lang="en-US" sz="2400" b="0" i="1" u="none" strike="noStrike" kern="0" cap="none" spc="0" normalizeH="0" baseline="0" noProof="0" dirty="0" smtClean="0">
                <a:ln>
                  <a:noFill/>
                </a:ln>
                <a:solidFill>
                  <a:srgbClr val="000000"/>
                </a:solidFill>
                <a:effectLst/>
                <a:uLnTx/>
                <a:uFillTx/>
                <a:latin typeface="Arial" charset="0"/>
              </a:rPr>
              <a:t>) = </a:t>
            </a:r>
            <a:r>
              <a:rPr kumimoji="0" lang="en-US" sz="2400" b="0" i="1" u="none" strike="noStrike" kern="0" cap="none" spc="0" normalizeH="0" baseline="0" noProof="0" dirty="0" err="1" smtClean="0">
                <a:ln>
                  <a:noFill/>
                </a:ln>
                <a:solidFill>
                  <a:srgbClr val="000000"/>
                </a:solidFill>
                <a:effectLst/>
                <a:uLnTx/>
                <a:uFillTx/>
                <a:latin typeface="Arial" charset="0"/>
              </a:rPr>
              <a:t>RE</a:t>
            </a:r>
            <a:r>
              <a:rPr kumimoji="0" lang="en-US" sz="2400" b="0" i="1" u="none" strike="noStrike" kern="0" cap="none" spc="0" normalizeH="0" baseline="-25000" noProof="0" dirty="0" err="1" smtClean="0">
                <a:ln>
                  <a:noFill/>
                </a:ln>
                <a:solidFill>
                  <a:srgbClr val="000000"/>
                </a:solidFill>
                <a:effectLst/>
                <a:uLnTx/>
                <a:uFillTx/>
                <a:latin typeface="Arial" charset="0"/>
              </a:rPr>
              <a:t>i</a:t>
            </a:r>
            <a:r>
              <a:rPr kumimoji="0" lang="en-US" sz="2400" b="0" i="1" u="none" strike="noStrike" kern="0" cap="none" spc="0" normalizeH="0" baseline="0" noProof="0" dirty="0" smtClean="0">
                <a:ln>
                  <a:noFill/>
                </a:ln>
                <a:solidFill>
                  <a:srgbClr val="000000"/>
                </a:solidFill>
                <a:effectLst/>
                <a:uLnTx/>
                <a:uFillTx/>
                <a:latin typeface="Arial" charset="0"/>
              </a:rPr>
              <a:t> </a:t>
            </a:r>
            <a:r>
              <a:rPr kumimoji="0" lang="en-US" sz="2400" b="0" i="1" u="none" strike="noStrike" kern="0" cap="none" spc="0" normalizeH="0" baseline="0" noProof="0" dirty="0" smtClean="0">
                <a:ln>
                  <a:noFill/>
                </a:ln>
                <a:solidFill>
                  <a:srgbClr val="000000"/>
                </a:solidFill>
                <a:effectLst/>
                <a:uLnTx/>
                <a:uFillTx/>
                <a:latin typeface="NSimSun" pitchFamily="49" charset="-122"/>
                <a:ea typeface="NSimSun" pitchFamily="49" charset="-122"/>
              </a:rPr>
              <a:t>⊕ </a:t>
            </a:r>
            <a:r>
              <a:rPr kumimoji="0" lang="en-US" sz="2400" b="0" i="1" u="none" strike="noStrike" kern="0" cap="none" spc="0" normalizeH="0" baseline="0" noProof="0" dirty="0" smtClean="0">
                <a:ln>
                  <a:noFill/>
                </a:ln>
                <a:solidFill>
                  <a:srgbClr val="000000"/>
                </a:solidFill>
                <a:effectLst/>
                <a:uLnTx/>
                <a:uFillTx/>
                <a:latin typeface="Arial" charset="0"/>
              </a:rPr>
              <a:t>F(</a:t>
            </a:r>
            <a:r>
              <a:rPr kumimoji="0" lang="en-US" sz="2400" b="0" i="1" u="none" strike="noStrike" kern="0" cap="none" spc="0" normalizeH="0" baseline="0" noProof="0" dirty="0" err="1" smtClean="0">
                <a:ln>
                  <a:noFill/>
                </a:ln>
                <a:solidFill>
                  <a:srgbClr val="000000"/>
                </a:solidFill>
                <a:effectLst/>
                <a:uLnTx/>
                <a:uFillTx/>
                <a:latin typeface="Arial" charset="0"/>
              </a:rPr>
              <a:t>LE</a:t>
            </a:r>
            <a:r>
              <a:rPr kumimoji="0" lang="en-US" sz="2400" b="0" i="1" u="none" strike="noStrike" kern="0" cap="none" spc="0" normalizeH="0" baseline="-25000" noProof="0" dirty="0" err="1" smtClean="0">
                <a:ln>
                  <a:noFill/>
                </a:ln>
                <a:solidFill>
                  <a:srgbClr val="000000"/>
                </a:solidFill>
                <a:effectLst/>
                <a:uLnTx/>
                <a:uFillTx/>
                <a:latin typeface="Arial" charset="0"/>
              </a:rPr>
              <a:t>i</a:t>
            </a:r>
            <a:r>
              <a:rPr kumimoji="0" lang="en-US" sz="2400" b="0" i="1" u="none" strike="noStrike" kern="0" cap="none" spc="0" normalizeH="0" baseline="0" noProof="0" dirty="0" smtClean="0">
                <a:ln>
                  <a:noFill/>
                </a:ln>
                <a:solidFill>
                  <a:srgbClr val="000000"/>
                </a:solidFill>
                <a:effectLst/>
                <a:uLnTx/>
                <a:uFillTx/>
                <a:latin typeface="Arial" charset="0"/>
              </a:rPr>
              <a:t>, K</a:t>
            </a:r>
            <a:r>
              <a:rPr kumimoji="0" lang="en-US" sz="2400" b="0" i="1" u="none" strike="noStrike" kern="0" cap="none" spc="0" normalizeH="0" baseline="-25000" noProof="0" dirty="0" smtClean="0">
                <a:ln>
                  <a:noFill/>
                </a:ln>
                <a:solidFill>
                  <a:srgbClr val="000000"/>
                </a:solidFill>
                <a:effectLst/>
                <a:uLnTx/>
                <a:uFillTx/>
                <a:latin typeface="Arial" charset="0"/>
              </a:rPr>
              <a:t>i</a:t>
            </a:r>
            <a:r>
              <a:rPr kumimoji="0" lang="en-US" sz="2400" b="0" i="1" u="none" strike="noStrike" kern="0" cap="none" spc="0" normalizeH="0" baseline="0" noProof="0" dirty="0" smtClean="0">
                <a:ln>
                  <a:noFill/>
                </a:ln>
                <a:solidFill>
                  <a:srgbClr val="000000"/>
                </a:solidFill>
                <a:effectLst/>
                <a:uLnTx/>
                <a:uFillTx/>
                <a:latin typeface="Arial" charset="0"/>
              </a:rPr>
              <a:t>)</a:t>
            </a:r>
          </a:p>
          <a:p>
            <a:pPr marL="363538" marR="0" lvl="0" indent="-363538" defTabSz="914400" eaLnBrk="1" fontAlgn="auto" latinLnBrk="0" hangingPunct="1">
              <a:lnSpc>
                <a:spcPct val="100000"/>
              </a:lnSpc>
              <a:spcBef>
                <a:spcPct val="50000"/>
              </a:spcBef>
              <a:spcAft>
                <a:spcPts val="0"/>
              </a:spcAft>
              <a:buClrTx/>
              <a:buSzPct val="150000"/>
              <a:buFontTx/>
              <a:buChar char="•"/>
              <a:tabLst/>
              <a:defRPr/>
            </a:pPr>
            <a:endParaRPr kumimoji="0" lang="en-GB" sz="2400" b="0" i="1" u="none" strike="noStrike" kern="0" cap="none" spc="0" normalizeH="0" baseline="0" noProof="0" dirty="0" smtClean="0">
              <a:ln>
                <a:noFill/>
              </a:ln>
              <a:solidFill>
                <a:srgbClr val="000000"/>
              </a:solidFill>
              <a:effectLst/>
              <a:uLnTx/>
              <a:uFillTx/>
              <a:latin typeface="Arial" charset="0"/>
            </a:endParaRPr>
          </a:p>
        </p:txBody>
      </p:sp>
      <p:sp>
        <p:nvSpPr>
          <p:cNvPr id="3" name="Rectangle 2"/>
          <p:cNvSpPr txBox="1">
            <a:spLocks noChangeArrowheads="1"/>
          </p:cNvSpPr>
          <p:nvPr/>
        </p:nvSpPr>
        <p:spPr bwMode="auto">
          <a:xfrm>
            <a:off x="79375" y="144463"/>
            <a:ext cx="8964613" cy="490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0" cap="none" spc="0" normalizeH="0" baseline="0" noProof="0" smtClean="0">
                <a:ln>
                  <a:noFill/>
                </a:ln>
                <a:solidFill>
                  <a:srgbClr val="000000"/>
                </a:solidFill>
                <a:effectLst/>
                <a:uLnTx/>
                <a:uFillTx/>
                <a:latin typeface="Arial"/>
                <a:ea typeface="+mj-ea"/>
                <a:cs typeface="+mj-cs"/>
              </a:rPr>
              <a:t>Feistel Encryption and Decryption</a:t>
            </a:r>
            <a:endParaRPr kumimoji="0" lang="en-AU" sz="2400" b="1" i="0" u="none" strike="noStrike" kern="0" cap="none" spc="0" normalizeH="0" baseline="0" noProof="0" dirty="0" smtClean="0">
              <a:ln>
                <a:noFill/>
              </a:ln>
              <a:solidFill>
                <a:srgbClr val="000000"/>
              </a:solidFill>
              <a:effectLst/>
              <a:uLnTx/>
              <a:uFillTx/>
              <a:latin typeface="Arial"/>
              <a:ea typeface="+mj-ea"/>
              <a:cs typeface="+mj-cs"/>
            </a:endParaRPr>
          </a:p>
        </p:txBody>
      </p:sp>
    </p:spTree>
    <p:extLst>
      <p:ext uri="{BB962C8B-B14F-4D97-AF65-F5344CB8AC3E}">
        <p14:creationId xmlns="" xmlns:p14="http://schemas.microsoft.com/office/powerpoint/2010/main" val="1059364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79375" y="146050"/>
            <a:ext cx="8964613" cy="490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0" cap="none" spc="0" normalizeH="0" baseline="0" noProof="0" smtClean="0">
                <a:ln>
                  <a:noFill/>
                </a:ln>
                <a:solidFill>
                  <a:srgbClr val="000000"/>
                </a:solidFill>
                <a:effectLst/>
                <a:uLnTx/>
                <a:uFillTx/>
                <a:latin typeface="Arial"/>
                <a:ea typeface="+mj-ea"/>
                <a:cs typeface="+mj-cs"/>
              </a:rPr>
              <a:t>The Data Encryption Standard (DES)</a:t>
            </a:r>
            <a:endParaRPr kumimoji="0" lang="en-AU" sz="2400" b="1" i="0" u="none" strike="noStrike" kern="0" cap="none" spc="0" normalizeH="0" baseline="0" noProof="0" dirty="0" smtClean="0">
              <a:ln>
                <a:noFill/>
              </a:ln>
              <a:solidFill>
                <a:srgbClr val="000000"/>
              </a:solidFill>
              <a:effectLst/>
              <a:uLnTx/>
              <a:uFillTx/>
              <a:latin typeface="Arial"/>
              <a:ea typeface="+mj-ea"/>
              <a:cs typeface="+mj-cs"/>
            </a:endParaRPr>
          </a:p>
        </p:txBody>
      </p:sp>
      <p:sp>
        <p:nvSpPr>
          <p:cNvPr id="5" name="Rectangle 3"/>
          <p:cNvSpPr txBox="1">
            <a:spLocks noChangeArrowheads="1"/>
          </p:cNvSpPr>
          <p:nvPr/>
        </p:nvSpPr>
        <p:spPr bwMode="auto">
          <a:xfrm>
            <a:off x="539750" y="1239838"/>
            <a:ext cx="8121650"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har char="•"/>
              <a:defRPr sz="2400">
                <a:solidFill>
                  <a:srgbClr val="0000FF"/>
                </a:solidFill>
                <a:latin typeface="+mn-lt"/>
                <a:ea typeface="+mn-ea"/>
                <a:cs typeface="+mn-cs"/>
              </a:defRPr>
            </a:lvl1pPr>
            <a:lvl2pPr marL="855663" indent="-398463" algn="l" rtl="0" eaLnBrk="0" fontAlgn="base" hangingPunct="0">
              <a:spcBef>
                <a:spcPct val="50000"/>
              </a:spcBef>
              <a:spcAft>
                <a:spcPct val="0"/>
              </a:spcAft>
              <a:buFont typeface="Wingdings" pitchFamily="2" charset="2"/>
              <a:buChar char="§"/>
              <a:defRPr sz="2400">
                <a:solidFill>
                  <a:srgbClr val="0000FF"/>
                </a:solidFill>
                <a:latin typeface="+mn-lt"/>
              </a:defRPr>
            </a:lvl2pPr>
            <a:lvl3pPr marL="1379538" indent="-409575" algn="l" rtl="0" eaLnBrk="0" fontAlgn="base" hangingPunct="0">
              <a:spcBef>
                <a:spcPct val="50000"/>
              </a:spcBef>
              <a:spcAft>
                <a:spcPct val="0"/>
              </a:spcAft>
              <a:buFont typeface="Wingdings" pitchFamily="2" charset="2"/>
              <a:buChar char="w"/>
              <a:defRPr sz="2400">
                <a:solidFill>
                  <a:srgbClr val="0000FF"/>
                </a:solidFill>
                <a:latin typeface="+mn-lt"/>
              </a:defRPr>
            </a:lvl3pPr>
            <a:lvl4pPr marL="1822450" indent="-228600" algn="l" rtl="0" eaLnBrk="0" fontAlgn="base" hangingPunct="0">
              <a:spcBef>
                <a:spcPct val="20000"/>
              </a:spcBef>
              <a:spcAft>
                <a:spcPct val="0"/>
              </a:spcAft>
              <a:buChar char="–"/>
              <a:defRPr sz="2000">
                <a:solidFill>
                  <a:schemeClr val="tx1"/>
                </a:solidFill>
                <a:latin typeface="+mn-lt"/>
              </a:defRPr>
            </a:lvl4pPr>
            <a:lvl5pPr marL="2165350" indent="-228600" algn="l" rtl="0" eaLnBrk="0" fontAlgn="base" hangingPunct="0">
              <a:spcBef>
                <a:spcPct val="20000"/>
              </a:spcBef>
              <a:spcAft>
                <a:spcPct val="0"/>
              </a:spcAft>
              <a:buChar char="»"/>
              <a:defRPr sz="2000">
                <a:solidFill>
                  <a:schemeClr val="tx1"/>
                </a:solidFill>
                <a:latin typeface="+mn-lt"/>
              </a:defRPr>
            </a:lvl5pPr>
            <a:lvl6pPr marL="2622550" indent="-228600" algn="l" rtl="0" fontAlgn="base">
              <a:spcBef>
                <a:spcPct val="20000"/>
              </a:spcBef>
              <a:spcAft>
                <a:spcPct val="0"/>
              </a:spcAft>
              <a:buChar char="»"/>
              <a:defRPr sz="2000">
                <a:solidFill>
                  <a:schemeClr val="tx1"/>
                </a:solidFill>
                <a:latin typeface="+mn-lt"/>
              </a:defRPr>
            </a:lvl6pPr>
            <a:lvl7pPr marL="3079750" indent="-228600" algn="l" rtl="0" fontAlgn="base">
              <a:spcBef>
                <a:spcPct val="20000"/>
              </a:spcBef>
              <a:spcAft>
                <a:spcPct val="0"/>
              </a:spcAft>
              <a:buChar char="»"/>
              <a:defRPr sz="2000">
                <a:solidFill>
                  <a:schemeClr val="tx1"/>
                </a:solidFill>
                <a:latin typeface="+mn-lt"/>
              </a:defRPr>
            </a:lvl7pPr>
            <a:lvl8pPr marL="3536950" indent="-228600" algn="l" rtl="0" fontAlgn="base">
              <a:spcBef>
                <a:spcPct val="20000"/>
              </a:spcBef>
              <a:spcAft>
                <a:spcPct val="0"/>
              </a:spcAft>
              <a:buChar char="»"/>
              <a:defRPr sz="2000">
                <a:solidFill>
                  <a:schemeClr val="tx1"/>
                </a:solidFill>
                <a:latin typeface="+mn-lt"/>
              </a:defRPr>
            </a:lvl8pPr>
            <a:lvl9pPr marL="399415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Most widely used </a:t>
            </a:r>
            <a:r>
              <a:rPr kumimoji="0" lang="en-AU" sz="2400" b="0" i="1" u="none" strike="noStrike" kern="0" cap="none" spc="0" normalizeH="0" baseline="0" noProof="0" smtClean="0">
                <a:ln>
                  <a:noFill/>
                </a:ln>
                <a:solidFill>
                  <a:srgbClr val="FF0000"/>
                </a:solidFill>
                <a:effectLst/>
                <a:uLnTx/>
                <a:uFillTx/>
                <a:latin typeface="Arial"/>
                <a:ea typeface="+mn-ea"/>
                <a:cs typeface="+mn-cs"/>
              </a:rPr>
              <a:t>block cipher</a:t>
            </a:r>
            <a:r>
              <a:rPr kumimoji="0" lang="en-AU" sz="2400" b="0" i="0" u="none" strike="noStrike" kern="0" cap="none" spc="0" normalizeH="0" baseline="0" noProof="0" smtClean="0">
                <a:ln>
                  <a:noFill/>
                </a:ln>
                <a:solidFill>
                  <a:srgbClr val="0000FF"/>
                </a:solidFill>
                <a:effectLst/>
                <a:uLnTx/>
                <a:uFillTx/>
                <a:latin typeface="Arial"/>
                <a:ea typeface="+mn-ea"/>
                <a:cs typeface="+mn-cs"/>
              </a:rPr>
              <a:t> in world. </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Adopted in </a:t>
            </a:r>
            <a:r>
              <a:rPr kumimoji="0" lang="en-AU" sz="2400" b="0" i="1" u="none" strike="noStrike" kern="0" cap="none" spc="0" normalizeH="0" baseline="0" noProof="0" smtClean="0">
                <a:ln>
                  <a:noFill/>
                </a:ln>
                <a:solidFill>
                  <a:srgbClr val="FF0000"/>
                </a:solidFill>
                <a:effectLst/>
                <a:uLnTx/>
                <a:uFillTx/>
                <a:latin typeface="Arial"/>
                <a:ea typeface="+mn-ea"/>
                <a:cs typeface="+mn-cs"/>
              </a:rPr>
              <a:t>1977</a:t>
            </a:r>
            <a:r>
              <a:rPr kumimoji="0" lang="en-AU" sz="2400" b="0" i="0" u="none" strike="noStrike" kern="0" cap="none" spc="0" normalizeH="0" baseline="0" noProof="0" smtClean="0">
                <a:ln>
                  <a:noFill/>
                </a:ln>
                <a:solidFill>
                  <a:srgbClr val="0000FF"/>
                </a:solidFill>
                <a:effectLst/>
                <a:uLnTx/>
                <a:uFillTx/>
                <a:latin typeface="Arial"/>
                <a:ea typeface="+mn-ea"/>
                <a:cs typeface="+mn-cs"/>
              </a:rPr>
              <a:t> by the </a:t>
            </a:r>
            <a:r>
              <a:rPr kumimoji="0" lang="en-AU" sz="2400" b="0" i="1" u="none" strike="noStrike" kern="0" cap="none" spc="0" normalizeH="0" baseline="0" noProof="0" smtClean="0">
                <a:ln>
                  <a:noFill/>
                </a:ln>
                <a:solidFill>
                  <a:srgbClr val="FF0000"/>
                </a:solidFill>
                <a:effectLst/>
                <a:uLnTx/>
                <a:uFillTx/>
                <a:latin typeface="Arial"/>
                <a:ea typeface="+mn-ea"/>
                <a:cs typeface="+mn-cs"/>
              </a:rPr>
              <a:t>National Bureau of Standards</a:t>
            </a:r>
            <a:r>
              <a:rPr kumimoji="0" lang="en-AU" sz="2400" b="0" i="0" u="none" strike="noStrike" kern="0" cap="none" spc="0" normalizeH="0" baseline="0" noProof="0" smtClean="0">
                <a:ln>
                  <a:noFill/>
                </a:ln>
                <a:solidFill>
                  <a:srgbClr val="0000FF"/>
                </a:solidFill>
                <a:effectLst/>
                <a:uLnTx/>
                <a:uFillTx/>
                <a:latin typeface="Arial"/>
                <a:ea typeface="+mn-ea"/>
                <a:cs typeface="+mn-cs"/>
              </a:rPr>
              <a:t> (</a:t>
            </a:r>
            <a:r>
              <a:rPr kumimoji="0" lang="en-AU" sz="2400" b="0" i="1" u="none" strike="noStrike" kern="0" cap="none" spc="0" normalizeH="0" baseline="0" noProof="0" smtClean="0">
                <a:ln>
                  <a:noFill/>
                </a:ln>
                <a:solidFill>
                  <a:srgbClr val="FF0000"/>
                </a:solidFill>
                <a:effectLst/>
                <a:uLnTx/>
                <a:uFillTx/>
                <a:latin typeface="Arial"/>
                <a:ea typeface="+mn-ea"/>
                <a:cs typeface="+mn-cs"/>
              </a:rPr>
              <a:t>NBS</a:t>
            </a:r>
            <a:r>
              <a:rPr kumimoji="0" lang="en-AU" sz="2400" b="0" i="0" u="none" strike="noStrike" kern="0" cap="none" spc="0" normalizeH="0" baseline="0" noProof="0" smtClean="0">
                <a:ln>
                  <a:noFill/>
                </a:ln>
                <a:solidFill>
                  <a:srgbClr val="0000FF"/>
                </a:solidFill>
                <a:effectLst/>
                <a:uLnTx/>
                <a:uFillTx/>
                <a:latin typeface="Arial"/>
                <a:ea typeface="+mn-ea"/>
                <a:cs typeface="+mn-cs"/>
              </a:rPr>
              <a:t>) as a </a:t>
            </a:r>
            <a:r>
              <a:rPr kumimoji="0" lang="en-AU" sz="2400" b="0" i="1" u="none" strike="noStrike" kern="0" cap="none" spc="0" normalizeH="0" baseline="0" noProof="0" smtClean="0">
                <a:ln>
                  <a:noFill/>
                </a:ln>
                <a:solidFill>
                  <a:srgbClr val="FF0000"/>
                </a:solidFill>
                <a:effectLst/>
                <a:uLnTx/>
                <a:uFillTx/>
                <a:latin typeface="Arial"/>
                <a:ea typeface="+mn-ea"/>
                <a:cs typeface="+mn-cs"/>
              </a:rPr>
              <a:t>Federal Information Processing Standard</a:t>
            </a:r>
            <a:r>
              <a:rPr kumimoji="0" lang="en-AU" sz="2400" b="0" i="0" u="none" strike="noStrike" kern="0" cap="none" spc="0" normalizeH="0" baseline="0" noProof="0" smtClean="0">
                <a:ln>
                  <a:noFill/>
                </a:ln>
                <a:solidFill>
                  <a:srgbClr val="0000FF"/>
                </a:solidFill>
                <a:effectLst/>
                <a:uLnTx/>
                <a:uFillTx/>
                <a:latin typeface="Arial"/>
                <a:ea typeface="+mn-ea"/>
                <a:cs typeface="+mn-cs"/>
              </a:rPr>
              <a:t> </a:t>
            </a:r>
            <a:r>
              <a:rPr kumimoji="0" lang="en-AU" sz="2400" b="0" i="1" u="none" strike="noStrike" kern="0" cap="none" spc="0" normalizeH="0" baseline="0" noProof="0" smtClean="0">
                <a:ln>
                  <a:noFill/>
                </a:ln>
                <a:solidFill>
                  <a:srgbClr val="FF0000"/>
                </a:solidFill>
                <a:effectLst/>
                <a:uLnTx/>
                <a:uFillTx/>
                <a:latin typeface="Arial"/>
                <a:ea typeface="+mn-ea"/>
                <a:cs typeface="+mn-cs"/>
              </a:rPr>
              <a:t>46</a:t>
            </a:r>
            <a:r>
              <a:rPr kumimoji="0" lang="en-AU" sz="2400" b="0" i="0" u="none" strike="noStrike" kern="0" cap="none" spc="0" normalizeH="0" baseline="0" noProof="0" smtClean="0">
                <a:ln>
                  <a:noFill/>
                </a:ln>
                <a:solidFill>
                  <a:srgbClr val="0000FF"/>
                </a:solidFill>
                <a:effectLst/>
                <a:uLnTx/>
                <a:uFillTx/>
                <a:latin typeface="Arial"/>
                <a:ea typeface="+mn-ea"/>
                <a:cs typeface="+mn-cs"/>
              </a:rPr>
              <a:t> (</a:t>
            </a:r>
            <a:r>
              <a:rPr kumimoji="0" lang="en-US" sz="2400" b="0" i="1" u="none" strike="noStrike" kern="0" cap="none" spc="0" normalizeH="0" baseline="0" noProof="0" smtClean="0">
                <a:ln>
                  <a:noFill/>
                </a:ln>
                <a:solidFill>
                  <a:srgbClr val="FF0000"/>
                </a:solidFill>
                <a:effectLst/>
                <a:uLnTx/>
                <a:uFillTx/>
                <a:latin typeface="Arial"/>
                <a:ea typeface="+mn-ea"/>
                <a:cs typeface="+mn-cs"/>
              </a:rPr>
              <a:t>FIPS PUB 46</a:t>
            </a:r>
            <a:r>
              <a:rPr kumimoji="0" lang="en-US" sz="2400" b="0" i="0" u="none" strike="noStrike" kern="0" cap="none" spc="0" normalizeH="0" baseline="0" noProof="0" smtClean="0">
                <a:ln>
                  <a:noFill/>
                </a:ln>
                <a:solidFill>
                  <a:srgbClr val="0000FF"/>
                </a:solidFill>
                <a:effectLst/>
                <a:uLnTx/>
                <a:uFillTx/>
                <a:latin typeface="Arial"/>
                <a:ea typeface="+mn-ea"/>
                <a:cs typeface="+mn-cs"/>
              </a:rPr>
              <a:t>).</a:t>
            </a:r>
          </a:p>
          <a:p>
            <a:pPr marL="342900" marR="0" lvl="0" indent="-342900" algn="l" defTabSz="914400" rtl="0" eaLnBrk="1" fontAlgn="base" latinLnBrk="0" hangingPunct="1">
              <a:lnSpc>
                <a:spcPct val="100000"/>
              </a:lnSpc>
              <a:spcBef>
                <a:spcPct val="50000"/>
              </a:spcBef>
              <a:spcAft>
                <a:spcPct val="0"/>
              </a:spcAft>
              <a:buClr>
                <a:srgbClr val="0000FF"/>
              </a:buClr>
              <a:buSzPct val="150000"/>
              <a:buFontTx/>
              <a:buChar char="•"/>
              <a:tabLst/>
              <a:defRPr/>
            </a:pPr>
            <a:r>
              <a:rPr kumimoji="0" lang="en-US" sz="2400" b="0" i="1" u="none" strike="noStrike" kern="0" cap="none" spc="0" normalizeH="0" baseline="0" noProof="0" smtClean="0">
                <a:ln>
                  <a:noFill/>
                </a:ln>
                <a:solidFill>
                  <a:srgbClr val="FF0000"/>
                </a:solidFill>
                <a:effectLst/>
                <a:uLnTx/>
                <a:uFillTx/>
                <a:latin typeface="Arial"/>
                <a:ea typeface="+mn-ea"/>
                <a:cs typeface="+mn-cs"/>
              </a:rPr>
              <a:t>NBS</a:t>
            </a:r>
            <a:r>
              <a:rPr kumimoji="0" lang="en-US" sz="2400" b="0" i="0" u="none" strike="noStrike" kern="0" cap="none" spc="0" normalizeH="0" baseline="0" noProof="0" smtClean="0">
                <a:ln>
                  <a:noFill/>
                </a:ln>
                <a:solidFill>
                  <a:srgbClr val="0000FF"/>
                </a:solidFill>
                <a:effectLst/>
                <a:uLnTx/>
                <a:uFillTx/>
                <a:latin typeface="Arial"/>
                <a:ea typeface="+mn-ea"/>
                <a:cs typeface="+mn-cs"/>
              </a:rPr>
              <a:t> is known as </a:t>
            </a:r>
            <a:r>
              <a:rPr kumimoji="0" lang="en-US" sz="2400" b="0" i="1" u="none" strike="noStrike" kern="0" cap="none" spc="0" normalizeH="0" baseline="0" noProof="0" smtClean="0">
                <a:ln>
                  <a:noFill/>
                </a:ln>
                <a:solidFill>
                  <a:srgbClr val="FF0000"/>
                </a:solidFill>
                <a:effectLst/>
                <a:uLnTx/>
                <a:uFillTx/>
                <a:latin typeface="Arial"/>
                <a:ea typeface="+mn-ea"/>
                <a:cs typeface="+mn-cs"/>
              </a:rPr>
              <a:t>NIST</a:t>
            </a:r>
            <a:r>
              <a:rPr kumimoji="0" lang="en-US" sz="2400" b="0" i="0" u="none" strike="noStrike" kern="0" cap="none" spc="0" normalizeH="0" baseline="0" noProof="0" smtClean="0">
                <a:ln>
                  <a:noFill/>
                </a:ln>
                <a:solidFill>
                  <a:srgbClr val="0000FF"/>
                </a:solidFill>
                <a:effectLst/>
                <a:uLnTx/>
                <a:uFillTx/>
                <a:latin typeface="Arial"/>
                <a:ea typeface="+mn-ea"/>
                <a:cs typeface="+mn-cs"/>
              </a:rPr>
              <a:t>.</a:t>
            </a:r>
            <a:endParaRPr kumimoji="0" lang="en-AU" sz="2400" b="0" i="0" u="none" strike="noStrike" kern="0" cap="none" spc="0" normalizeH="0" baseline="0" noProof="0" smtClean="0">
              <a:ln>
                <a:noFill/>
              </a:ln>
              <a:solidFill>
                <a:srgbClr val="0000FF"/>
              </a:solidFill>
              <a:effectLst/>
              <a:uLnTx/>
              <a:uFillTx/>
              <a:latin typeface="Arial"/>
              <a:ea typeface="+mn-ea"/>
              <a:cs typeface="+mn-cs"/>
            </a:endParaRP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US" sz="2400" b="0" i="0" u="none" strike="noStrike" kern="0" cap="none" spc="0" normalizeH="0" baseline="0" noProof="0" smtClean="0">
                <a:ln>
                  <a:noFill/>
                </a:ln>
                <a:solidFill>
                  <a:srgbClr val="0000FF"/>
                </a:solidFill>
                <a:effectLst/>
                <a:uLnTx/>
                <a:uFillTx/>
                <a:latin typeface="Arial"/>
                <a:ea typeface="+mn-ea"/>
                <a:cs typeface="+mn-cs"/>
              </a:rPr>
              <a:t>The algorithm itself is referred to the </a:t>
            </a:r>
            <a:r>
              <a:rPr kumimoji="0" lang="en-US" sz="2400" b="0" i="1" u="none" strike="noStrike" kern="0" cap="none" spc="0" normalizeH="0" baseline="0" noProof="0" smtClean="0">
                <a:ln>
                  <a:noFill/>
                </a:ln>
                <a:solidFill>
                  <a:srgbClr val="FF0000"/>
                </a:solidFill>
                <a:effectLst/>
                <a:uLnTx/>
                <a:uFillTx/>
                <a:latin typeface="Arial"/>
                <a:ea typeface="+mn-ea"/>
                <a:cs typeface="+mn-cs"/>
              </a:rPr>
              <a:t>Data Encryption Algorithm</a:t>
            </a:r>
            <a:r>
              <a:rPr kumimoji="0" lang="en-US" sz="2400" b="0" i="0" u="none" strike="noStrike" kern="0" cap="none" spc="0" normalizeH="0" baseline="0" noProof="0" smtClean="0">
                <a:ln>
                  <a:noFill/>
                </a:ln>
                <a:solidFill>
                  <a:srgbClr val="0000FF"/>
                </a:solidFill>
                <a:effectLst/>
                <a:uLnTx/>
                <a:uFillTx/>
                <a:latin typeface="Arial"/>
                <a:ea typeface="+mn-ea"/>
                <a:cs typeface="+mn-cs"/>
              </a:rPr>
              <a:t> (</a:t>
            </a:r>
            <a:r>
              <a:rPr kumimoji="0" lang="en-US" sz="2400" b="0" i="1" u="none" strike="noStrike" kern="0" cap="none" spc="0" normalizeH="0" baseline="0" noProof="0" smtClean="0">
                <a:ln>
                  <a:noFill/>
                </a:ln>
                <a:solidFill>
                  <a:srgbClr val="FF0000"/>
                </a:solidFill>
                <a:effectLst/>
                <a:uLnTx/>
                <a:uFillTx/>
                <a:latin typeface="Arial"/>
                <a:ea typeface="+mn-ea"/>
                <a:cs typeface="+mn-cs"/>
              </a:rPr>
              <a:t>DEA</a:t>
            </a:r>
            <a:r>
              <a:rPr kumimoji="0" lang="en-US" sz="2400" b="0" i="0" u="none" strike="noStrike" kern="0" cap="none" spc="0" normalizeH="0" baseline="0" noProof="0" smtClean="0">
                <a:ln>
                  <a:noFill/>
                </a:ln>
                <a:solidFill>
                  <a:srgbClr val="0000FF"/>
                </a:solidFill>
                <a:effectLst/>
                <a:uLnTx/>
                <a:uFillTx/>
                <a:latin typeface="Arial"/>
                <a:ea typeface="+mn-ea"/>
                <a:cs typeface="+mn-cs"/>
              </a:rPr>
              <a:t>).</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US" sz="2400" b="0" i="0" u="none" strike="noStrike" kern="0" cap="none" spc="0" normalizeH="0" baseline="0" noProof="0" smtClean="0">
                <a:ln>
                  <a:noFill/>
                </a:ln>
                <a:solidFill>
                  <a:srgbClr val="0000FF"/>
                </a:solidFill>
                <a:effectLst/>
                <a:uLnTx/>
                <a:uFillTx/>
                <a:latin typeface="Arial"/>
                <a:ea typeface="+mn-ea"/>
                <a:cs typeface="+mn-cs"/>
              </a:rPr>
              <a:t>Encrypts </a:t>
            </a:r>
            <a:r>
              <a:rPr kumimoji="0" lang="en-US" sz="2400" b="0" i="1" u="none" strike="noStrike" kern="0" cap="none" spc="0" normalizeH="0" baseline="0" noProof="0" smtClean="0">
                <a:ln>
                  <a:noFill/>
                </a:ln>
                <a:solidFill>
                  <a:srgbClr val="FF0000"/>
                </a:solidFill>
                <a:effectLst/>
                <a:uLnTx/>
                <a:uFillTx/>
                <a:latin typeface="Arial"/>
                <a:ea typeface="+mn-ea"/>
                <a:cs typeface="+mn-cs"/>
              </a:rPr>
              <a:t>64-bit data</a:t>
            </a:r>
            <a:r>
              <a:rPr kumimoji="0" lang="en-US" sz="2400" b="0" i="0" u="none" strike="noStrike" kern="0" cap="none" spc="0" normalizeH="0" baseline="0" noProof="0" smtClean="0">
                <a:ln>
                  <a:noFill/>
                </a:ln>
                <a:solidFill>
                  <a:srgbClr val="0000FF"/>
                </a:solidFill>
                <a:effectLst/>
                <a:uLnTx/>
                <a:uFillTx/>
                <a:latin typeface="Arial"/>
                <a:ea typeface="+mn-ea"/>
                <a:cs typeface="+mn-cs"/>
              </a:rPr>
              <a:t> using </a:t>
            </a:r>
            <a:r>
              <a:rPr kumimoji="0" lang="en-US" sz="2400" b="0" i="1" u="none" strike="noStrike" kern="0" cap="none" spc="0" normalizeH="0" baseline="0" noProof="0" smtClean="0">
                <a:ln>
                  <a:noFill/>
                </a:ln>
                <a:solidFill>
                  <a:srgbClr val="FF0000"/>
                </a:solidFill>
                <a:effectLst/>
                <a:uLnTx/>
                <a:uFillTx/>
                <a:latin typeface="Arial"/>
                <a:ea typeface="+mn-ea"/>
                <a:cs typeface="+mn-cs"/>
              </a:rPr>
              <a:t>56-bit key</a:t>
            </a:r>
            <a:r>
              <a:rPr kumimoji="0" lang="en-US" sz="2400" b="0" i="0" u="none" strike="noStrike" kern="0" cap="none" spc="0" normalizeH="0" baseline="0" noProof="0" smtClean="0">
                <a:ln>
                  <a:noFill/>
                </a:ln>
                <a:solidFill>
                  <a:srgbClr val="0000FF"/>
                </a:solidFill>
                <a:effectLst/>
                <a:uLnTx/>
                <a:uFillTx/>
                <a:latin typeface="Arial"/>
                <a:ea typeface="+mn-ea"/>
                <a:cs typeface="+mn-cs"/>
              </a:rPr>
              <a:t>.</a:t>
            </a:r>
            <a:endParaRPr kumimoji="0" lang="en-AU" sz="2400" b="0" i="0" u="none" strike="noStrike" kern="0" cap="none" spc="0" normalizeH="0" baseline="0" noProof="0" dirty="0" smtClean="0">
              <a:ln>
                <a:noFill/>
              </a:ln>
              <a:solidFill>
                <a:srgbClr val="0000FF"/>
              </a:solidFill>
              <a:effectLst/>
              <a:uLnTx/>
              <a:uFillTx/>
              <a:latin typeface="Arial"/>
              <a:ea typeface="+mn-ea"/>
              <a:cs typeface="+mn-cs"/>
            </a:endParaRPr>
          </a:p>
        </p:txBody>
      </p:sp>
    </p:spTree>
    <p:extLst>
      <p:ext uri="{BB962C8B-B14F-4D97-AF65-F5344CB8AC3E}">
        <p14:creationId xmlns="" xmlns:p14="http://schemas.microsoft.com/office/powerpoint/2010/main" val="26244852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152400"/>
            <a:ext cx="8964613" cy="490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smtClean="0">
                <a:ln>
                  <a:noFill/>
                </a:ln>
                <a:solidFill>
                  <a:srgbClr val="000000"/>
                </a:solidFill>
                <a:effectLst/>
                <a:uLnTx/>
                <a:uFillTx/>
                <a:latin typeface="Arial"/>
                <a:ea typeface="+mj-ea"/>
                <a:cs typeface="+mj-cs"/>
              </a:rPr>
              <a:t>DES History</a:t>
            </a:r>
            <a:endParaRPr kumimoji="0" lang="en-AU" sz="2400" b="1" i="0" u="none" strike="noStrike" kern="0" cap="none" spc="0" normalizeH="0" baseline="0" noProof="0" smtClean="0">
              <a:ln>
                <a:noFill/>
              </a:ln>
              <a:solidFill>
                <a:srgbClr val="000000"/>
              </a:solidFill>
              <a:effectLst/>
              <a:uLnTx/>
              <a:uFillTx/>
              <a:latin typeface="Arial"/>
              <a:ea typeface="+mj-ea"/>
              <a:cs typeface="+mj-cs"/>
            </a:endParaRPr>
          </a:p>
        </p:txBody>
      </p:sp>
      <p:sp>
        <p:nvSpPr>
          <p:cNvPr id="3" name="Rectangle 3"/>
          <p:cNvSpPr txBox="1">
            <a:spLocks noChangeArrowheads="1"/>
          </p:cNvSpPr>
          <p:nvPr/>
        </p:nvSpPr>
        <p:spPr bwMode="auto">
          <a:xfrm>
            <a:off x="482600" y="1268413"/>
            <a:ext cx="8237538" cy="4824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har char="•"/>
              <a:defRPr sz="2400">
                <a:solidFill>
                  <a:srgbClr val="0000FF"/>
                </a:solidFill>
                <a:latin typeface="+mn-lt"/>
                <a:ea typeface="+mn-ea"/>
                <a:cs typeface="+mn-cs"/>
              </a:defRPr>
            </a:lvl1pPr>
            <a:lvl2pPr marL="855663" indent="-398463" algn="l" rtl="0" eaLnBrk="0" fontAlgn="base" hangingPunct="0">
              <a:spcBef>
                <a:spcPct val="50000"/>
              </a:spcBef>
              <a:spcAft>
                <a:spcPct val="0"/>
              </a:spcAft>
              <a:buFont typeface="Wingdings" pitchFamily="2" charset="2"/>
              <a:buChar char="§"/>
              <a:defRPr sz="2400">
                <a:solidFill>
                  <a:srgbClr val="0000FF"/>
                </a:solidFill>
                <a:latin typeface="+mn-lt"/>
              </a:defRPr>
            </a:lvl2pPr>
            <a:lvl3pPr marL="1379538" indent="-409575" algn="l" rtl="0" eaLnBrk="0" fontAlgn="base" hangingPunct="0">
              <a:spcBef>
                <a:spcPct val="50000"/>
              </a:spcBef>
              <a:spcAft>
                <a:spcPct val="0"/>
              </a:spcAft>
              <a:buFont typeface="Wingdings" pitchFamily="2" charset="2"/>
              <a:buChar char="w"/>
              <a:defRPr sz="2400">
                <a:solidFill>
                  <a:srgbClr val="0000FF"/>
                </a:solidFill>
                <a:latin typeface="+mn-lt"/>
              </a:defRPr>
            </a:lvl3pPr>
            <a:lvl4pPr marL="1822450" indent="-228600" algn="l" rtl="0" eaLnBrk="0" fontAlgn="base" hangingPunct="0">
              <a:spcBef>
                <a:spcPct val="20000"/>
              </a:spcBef>
              <a:spcAft>
                <a:spcPct val="0"/>
              </a:spcAft>
              <a:buChar char="–"/>
              <a:defRPr sz="2000">
                <a:solidFill>
                  <a:schemeClr val="tx1"/>
                </a:solidFill>
                <a:latin typeface="+mn-lt"/>
              </a:defRPr>
            </a:lvl4pPr>
            <a:lvl5pPr marL="2165350" indent="-228600" algn="l" rtl="0" eaLnBrk="0" fontAlgn="base" hangingPunct="0">
              <a:spcBef>
                <a:spcPct val="20000"/>
              </a:spcBef>
              <a:spcAft>
                <a:spcPct val="0"/>
              </a:spcAft>
              <a:buChar char="»"/>
              <a:defRPr sz="2000">
                <a:solidFill>
                  <a:schemeClr val="tx1"/>
                </a:solidFill>
                <a:latin typeface="+mn-lt"/>
              </a:defRPr>
            </a:lvl5pPr>
            <a:lvl6pPr marL="2622550" indent="-228600" algn="l" rtl="0" fontAlgn="base">
              <a:spcBef>
                <a:spcPct val="20000"/>
              </a:spcBef>
              <a:spcAft>
                <a:spcPct val="0"/>
              </a:spcAft>
              <a:buChar char="»"/>
              <a:defRPr sz="2000">
                <a:solidFill>
                  <a:schemeClr val="tx1"/>
                </a:solidFill>
                <a:latin typeface="+mn-lt"/>
              </a:defRPr>
            </a:lvl6pPr>
            <a:lvl7pPr marL="3079750" indent="-228600" algn="l" rtl="0" fontAlgn="base">
              <a:spcBef>
                <a:spcPct val="20000"/>
              </a:spcBef>
              <a:spcAft>
                <a:spcPct val="0"/>
              </a:spcAft>
              <a:buChar char="»"/>
              <a:defRPr sz="2000">
                <a:solidFill>
                  <a:schemeClr val="tx1"/>
                </a:solidFill>
                <a:latin typeface="+mn-lt"/>
              </a:defRPr>
            </a:lvl7pPr>
            <a:lvl8pPr marL="3536950" indent="-228600" algn="l" rtl="0" fontAlgn="base">
              <a:spcBef>
                <a:spcPct val="20000"/>
              </a:spcBef>
              <a:spcAft>
                <a:spcPct val="0"/>
              </a:spcAft>
              <a:buChar char="»"/>
              <a:defRPr sz="2000">
                <a:solidFill>
                  <a:schemeClr val="tx1"/>
                </a:solidFill>
                <a:latin typeface="+mn-lt"/>
              </a:defRPr>
            </a:lvl8pPr>
            <a:lvl9pPr marL="399415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50000"/>
              </a:spcBef>
              <a:spcAft>
                <a:spcPct val="0"/>
              </a:spcAft>
              <a:buClr>
                <a:srgbClr val="0000FF"/>
              </a:buClr>
              <a:buSzPct val="150000"/>
              <a:buFontTx/>
              <a:buChar char="•"/>
              <a:tabLst/>
              <a:defRPr/>
            </a:pPr>
            <a:r>
              <a:rPr kumimoji="0" lang="en-US" sz="2400" b="0" i="1" u="none" strike="noStrike" kern="0" cap="none" spc="0" normalizeH="0" baseline="0" noProof="0" smtClean="0">
                <a:ln>
                  <a:noFill/>
                </a:ln>
                <a:solidFill>
                  <a:srgbClr val="FF0000"/>
                </a:solidFill>
                <a:effectLst/>
                <a:uLnTx/>
                <a:uFillTx/>
                <a:latin typeface="Arial"/>
                <a:ea typeface="+mn-ea"/>
                <a:cs typeface="+mn-cs"/>
              </a:rPr>
              <a:t>IBM</a:t>
            </a:r>
            <a:r>
              <a:rPr kumimoji="0" lang="en-US" sz="2400" b="0" i="0" u="none" strike="noStrike" kern="0" cap="none" spc="0" normalizeH="0" baseline="0" noProof="0" smtClean="0">
                <a:ln>
                  <a:noFill/>
                </a:ln>
                <a:solidFill>
                  <a:srgbClr val="0000FF"/>
                </a:solidFill>
                <a:effectLst/>
                <a:uLnTx/>
                <a:uFillTx/>
                <a:latin typeface="Arial"/>
                <a:ea typeface="+mn-ea"/>
                <a:cs typeface="+mn-cs"/>
              </a:rPr>
              <a:t> developed </a:t>
            </a:r>
            <a:r>
              <a:rPr kumimoji="0" lang="en-US" sz="2400" b="0" i="1" u="none" strike="noStrike" kern="0" cap="none" spc="0" normalizeH="0" baseline="0" noProof="0" smtClean="0">
                <a:ln>
                  <a:noFill/>
                </a:ln>
                <a:solidFill>
                  <a:srgbClr val="FF0000"/>
                </a:solidFill>
                <a:effectLst/>
                <a:uLnTx/>
                <a:uFillTx/>
                <a:latin typeface="Arial"/>
                <a:ea typeface="+mn-ea"/>
                <a:cs typeface="+mn-cs"/>
              </a:rPr>
              <a:t>LUCIFER cipher</a:t>
            </a:r>
            <a:r>
              <a:rPr kumimoji="0" lang="en-US" sz="2400" b="0" i="0" u="none" strike="noStrike" kern="0" cap="none" spc="0" normalizeH="0" baseline="0" noProof="0" smtClean="0">
                <a:ln>
                  <a:noFill/>
                </a:ln>
                <a:solidFill>
                  <a:srgbClr val="0000FF"/>
                </a:solidFill>
                <a:effectLst/>
                <a:uLnTx/>
                <a:uFillTx/>
                <a:latin typeface="Arial"/>
                <a:ea typeface="+mn-ea"/>
                <a:cs typeface="+mn-cs"/>
              </a:rPr>
              <a:t> between </a:t>
            </a:r>
            <a:r>
              <a:rPr kumimoji="0" lang="en-US" sz="2400" b="0" i="1" u="none" strike="noStrike" kern="0" cap="none" spc="0" normalizeH="0" baseline="0" noProof="0" smtClean="0">
                <a:ln>
                  <a:noFill/>
                </a:ln>
                <a:solidFill>
                  <a:srgbClr val="FF0000"/>
                </a:solidFill>
                <a:effectLst/>
                <a:uLnTx/>
                <a:uFillTx/>
                <a:latin typeface="Arial"/>
                <a:ea typeface="+mn-ea"/>
                <a:cs typeface="+mn-cs"/>
              </a:rPr>
              <a:t>1960-1971</a:t>
            </a:r>
          </a:p>
          <a:p>
            <a:pPr marL="855663" marR="0" lvl="1" indent="-398463" algn="l" defTabSz="914400" rtl="0" eaLnBrk="1" fontAlgn="base" latinLnBrk="0" hangingPunct="1">
              <a:lnSpc>
                <a:spcPct val="100000"/>
              </a:lnSpc>
              <a:spcBef>
                <a:spcPct val="50000"/>
              </a:spcBef>
              <a:spcAft>
                <a:spcPct val="0"/>
              </a:spcAft>
              <a:buClrTx/>
              <a:buSzTx/>
              <a:buFont typeface="Wingdings" pitchFamily="2" charset="2"/>
              <a:buChar char="§"/>
              <a:tabLst/>
              <a:defRPr/>
            </a:pPr>
            <a:r>
              <a:rPr kumimoji="0" lang="en-US" sz="2400" b="0" i="0" u="none" strike="noStrike" kern="0" cap="none" spc="0" normalizeH="0" baseline="0" noProof="0" smtClean="0">
                <a:ln>
                  <a:noFill/>
                </a:ln>
                <a:solidFill>
                  <a:srgbClr val="0000FF"/>
                </a:solidFill>
                <a:effectLst/>
                <a:uLnTx/>
                <a:uFillTx/>
                <a:latin typeface="Arial"/>
              </a:rPr>
              <a:t>By team led by </a:t>
            </a:r>
            <a:r>
              <a:rPr kumimoji="0" lang="en-US" sz="2400" b="0" i="1" u="none" strike="noStrike" kern="0" cap="none" spc="0" normalizeH="0" baseline="0" noProof="0" smtClean="0">
                <a:ln>
                  <a:noFill/>
                </a:ln>
                <a:solidFill>
                  <a:srgbClr val="FF0000"/>
                </a:solidFill>
                <a:effectLst/>
                <a:uLnTx/>
                <a:uFillTx/>
                <a:latin typeface="Arial"/>
              </a:rPr>
              <a:t>Horst Feistel</a:t>
            </a:r>
            <a:r>
              <a:rPr kumimoji="0" lang="en-US" sz="2400" b="0" i="0" u="none" strike="noStrike" kern="0" cap="none" spc="0" normalizeH="0" baseline="0" noProof="0" smtClean="0">
                <a:ln>
                  <a:noFill/>
                </a:ln>
                <a:solidFill>
                  <a:srgbClr val="0000FF"/>
                </a:solidFill>
                <a:effectLst/>
                <a:uLnTx/>
                <a:uFillTx/>
                <a:latin typeface="Arial"/>
              </a:rPr>
              <a:t>.</a:t>
            </a:r>
          </a:p>
          <a:p>
            <a:pPr marL="855663" marR="0" lvl="1" indent="-398463" algn="l" defTabSz="914400" rtl="0" eaLnBrk="1" fontAlgn="base" latinLnBrk="0" hangingPunct="1">
              <a:lnSpc>
                <a:spcPct val="100000"/>
              </a:lnSpc>
              <a:spcBef>
                <a:spcPct val="50000"/>
              </a:spcBef>
              <a:spcAft>
                <a:spcPct val="0"/>
              </a:spcAft>
              <a:buClrTx/>
              <a:buSzTx/>
              <a:buFont typeface="Wingdings" pitchFamily="2" charset="2"/>
              <a:buChar char="§"/>
              <a:tabLst/>
              <a:defRPr/>
            </a:pPr>
            <a:r>
              <a:rPr kumimoji="0" lang="en-US" sz="2400" b="0" i="0" u="none" strike="noStrike" kern="0" cap="none" spc="0" normalizeH="0" baseline="0" noProof="0" smtClean="0">
                <a:ln>
                  <a:noFill/>
                </a:ln>
                <a:solidFill>
                  <a:srgbClr val="0000FF"/>
                </a:solidFill>
                <a:effectLst/>
                <a:uLnTx/>
                <a:uFillTx/>
                <a:latin typeface="Arial"/>
              </a:rPr>
              <a:t>Used </a:t>
            </a:r>
            <a:r>
              <a:rPr kumimoji="0" lang="en-US" sz="2400" b="0" i="1" u="none" strike="noStrike" kern="0" cap="none" spc="0" normalizeH="0" baseline="0" noProof="0" smtClean="0">
                <a:ln>
                  <a:noFill/>
                </a:ln>
                <a:solidFill>
                  <a:srgbClr val="FF0000"/>
                </a:solidFill>
                <a:effectLst/>
                <a:uLnTx/>
                <a:uFillTx/>
                <a:latin typeface="Arial"/>
              </a:rPr>
              <a:t>64-bit data blocks</a:t>
            </a:r>
            <a:r>
              <a:rPr kumimoji="0" lang="en-US" sz="2400" b="0" i="0" u="none" strike="noStrike" kern="0" cap="none" spc="0" normalizeH="0" baseline="0" noProof="0" smtClean="0">
                <a:ln>
                  <a:noFill/>
                </a:ln>
                <a:solidFill>
                  <a:srgbClr val="0000FF"/>
                </a:solidFill>
                <a:effectLst/>
                <a:uLnTx/>
                <a:uFillTx/>
                <a:latin typeface="Arial"/>
              </a:rPr>
              <a:t> with </a:t>
            </a:r>
            <a:r>
              <a:rPr kumimoji="0" lang="en-US" sz="2400" b="0" i="1" u="none" strike="noStrike" kern="0" cap="none" spc="0" normalizeH="0" baseline="0" noProof="0" smtClean="0">
                <a:ln>
                  <a:noFill/>
                </a:ln>
                <a:solidFill>
                  <a:srgbClr val="FF0000"/>
                </a:solidFill>
                <a:effectLst/>
                <a:uLnTx/>
                <a:uFillTx/>
                <a:latin typeface="Arial"/>
              </a:rPr>
              <a:t>128-bit key</a:t>
            </a:r>
            <a:r>
              <a:rPr kumimoji="0" lang="en-US" sz="2400" b="0" i="0" u="none" strike="noStrike" kern="0" cap="none" spc="0" normalizeH="0" baseline="0" noProof="0" smtClean="0">
                <a:ln>
                  <a:noFill/>
                </a:ln>
                <a:solidFill>
                  <a:srgbClr val="0000FF"/>
                </a:solidFill>
                <a:effectLst/>
                <a:uLnTx/>
                <a:uFillTx/>
                <a:latin typeface="Arial"/>
              </a:rPr>
              <a:t>.</a:t>
            </a:r>
          </a:p>
          <a:p>
            <a:pPr marL="342900" marR="0" lvl="0" indent="-342900" algn="l" defTabSz="914400" rtl="0" eaLnBrk="1" fontAlgn="base" latinLnBrk="0" hangingPunct="1">
              <a:lnSpc>
                <a:spcPct val="100000"/>
              </a:lnSpc>
              <a:spcBef>
                <a:spcPct val="50000"/>
              </a:spcBef>
              <a:spcAft>
                <a:spcPct val="0"/>
              </a:spcAft>
              <a:buClr>
                <a:srgbClr val="0000FF"/>
              </a:buClr>
              <a:buSzPct val="150000"/>
              <a:buFontTx/>
              <a:buChar char="•"/>
              <a:tabLst/>
              <a:defRPr/>
            </a:pPr>
            <a:r>
              <a:rPr kumimoji="0" lang="en-US" sz="2400" b="0" i="0" u="none" strike="noStrike" kern="0" cap="none" spc="0" normalizeH="0" baseline="0" noProof="0" smtClean="0">
                <a:ln>
                  <a:noFill/>
                </a:ln>
                <a:solidFill>
                  <a:srgbClr val="0000FF"/>
                </a:solidFill>
                <a:effectLst/>
                <a:uLnTx/>
                <a:uFillTx/>
                <a:latin typeface="Arial"/>
                <a:ea typeface="+mn-ea"/>
                <a:cs typeface="+mn-cs"/>
              </a:rPr>
              <a:t>Redeveloped as a </a:t>
            </a:r>
            <a:r>
              <a:rPr kumimoji="0" lang="en-US" sz="2400" b="0" i="1" u="none" strike="noStrike" kern="0" cap="none" spc="0" normalizeH="0" baseline="0" noProof="0" smtClean="0">
                <a:ln>
                  <a:noFill/>
                </a:ln>
                <a:solidFill>
                  <a:srgbClr val="FF0000"/>
                </a:solidFill>
                <a:effectLst/>
                <a:uLnTx/>
                <a:uFillTx/>
                <a:latin typeface="Arial"/>
                <a:ea typeface="+mn-ea"/>
                <a:cs typeface="+mn-cs"/>
              </a:rPr>
              <a:t>commercial cipher</a:t>
            </a:r>
            <a:r>
              <a:rPr kumimoji="0" lang="en-US" sz="2400" b="0" i="0" u="none" strike="noStrike" kern="0" cap="none" spc="0" normalizeH="0" baseline="0" noProof="0" smtClean="0">
                <a:ln>
                  <a:noFill/>
                </a:ln>
                <a:solidFill>
                  <a:srgbClr val="0000FF"/>
                </a:solidFill>
                <a:effectLst/>
                <a:uLnTx/>
                <a:uFillTx/>
                <a:latin typeface="Arial"/>
                <a:ea typeface="+mn-ea"/>
                <a:cs typeface="+mn-cs"/>
              </a:rPr>
              <a:t> by a team headed by </a:t>
            </a:r>
            <a:r>
              <a:rPr kumimoji="0" lang="en-US" sz="2400" b="0" i="1" u="none" strike="noStrike" kern="0" cap="none" spc="0" normalizeH="0" baseline="0" noProof="0" smtClean="0">
                <a:ln>
                  <a:noFill/>
                </a:ln>
                <a:solidFill>
                  <a:srgbClr val="FF0000"/>
                </a:solidFill>
                <a:effectLst/>
                <a:uLnTx/>
                <a:uFillTx/>
                <a:latin typeface="Arial"/>
                <a:ea typeface="+mn-ea"/>
                <a:cs typeface="+mn-cs"/>
              </a:rPr>
              <a:t>Walter Tuchman</a:t>
            </a:r>
            <a:r>
              <a:rPr kumimoji="0" lang="en-US" sz="2400" b="0" i="0" u="none" strike="noStrike" kern="0" cap="none" spc="0" normalizeH="0" baseline="0" noProof="0" smtClean="0">
                <a:ln>
                  <a:noFill/>
                </a:ln>
                <a:solidFill>
                  <a:srgbClr val="0000FF"/>
                </a:solidFill>
                <a:effectLst/>
                <a:uLnTx/>
                <a:uFillTx/>
                <a:latin typeface="Arial"/>
                <a:ea typeface="+mn-ea"/>
                <a:cs typeface="+mn-cs"/>
              </a:rPr>
              <a:t> and </a:t>
            </a:r>
            <a:r>
              <a:rPr kumimoji="0" lang="en-US" sz="2400" b="0" i="1" u="none" strike="noStrike" kern="0" cap="none" spc="0" normalizeH="0" baseline="0" noProof="0" smtClean="0">
                <a:ln>
                  <a:noFill/>
                </a:ln>
                <a:solidFill>
                  <a:srgbClr val="FF0000"/>
                </a:solidFill>
                <a:effectLst/>
                <a:uLnTx/>
                <a:uFillTx/>
                <a:latin typeface="Arial"/>
                <a:ea typeface="+mn-ea"/>
                <a:cs typeface="+mn-cs"/>
              </a:rPr>
              <a:t>Carl Meyer</a:t>
            </a:r>
            <a:r>
              <a:rPr kumimoji="0" lang="en-US" sz="2400" b="0" i="0" u="none" strike="noStrike" kern="0" cap="none" spc="0" normalizeH="0" baseline="0" noProof="0" smtClean="0">
                <a:ln>
                  <a:noFill/>
                </a:ln>
                <a:solidFill>
                  <a:srgbClr val="0000FF"/>
                </a:solidFill>
                <a:effectLst/>
                <a:uLnTx/>
                <a:uFillTx/>
                <a:latin typeface="Arial"/>
                <a:ea typeface="+mn-ea"/>
                <a:cs typeface="+mn-cs"/>
              </a:rPr>
              <a:t> from </a:t>
            </a:r>
            <a:r>
              <a:rPr kumimoji="0" lang="en-US" sz="2400" b="0" i="1" u="none" strike="noStrike" kern="0" cap="none" spc="0" normalizeH="0" baseline="0" noProof="0" smtClean="0">
                <a:ln>
                  <a:noFill/>
                </a:ln>
                <a:solidFill>
                  <a:srgbClr val="FF0000"/>
                </a:solidFill>
                <a:effectLst/>
                <a:uLnTx/>
                <a:uFillTx/>
                <a:latin typeface="Arial"/>
                <a:ea typeface="+mn-ea"/>
                <a:cs typeface="+mn-cs"/>
              </a:rPr>
              <a:t>IBM</a:t>
            </a:r>
            <a:r>
              <a:rPr kumimoji="0" lang="en-US" sz="2400" b="0" i="0" u="none" strike="noStrike" kern="0" cap="none" spc="0" normalizeH="0" baseline="0" noProof="0" smtClean="0">
                <a:ln>
                  <a:noFill/>
                </a:ln>
                <a:solidFill>
                  <a:srgbClr val="0000FF"/>
                </a:solidFill>
                <a:effectLst/>
                <a:uLnTx/>
                <a:uFillTx/>
                <a:latin typeface="Arial"/>
                <a:ea typeface="+mn-ea"/>
                <a:cs typeface="+mn-cs"/>
              </a:rPr>
              <a:t> and </a:t>
            </a:r>
            <a:r>
              <a:rPr kumimoji="0" lang="en-US" sz="2400" b="0" i="1" u="none" strike="noStrike" kern="0" cap="none" spc="0" normalizeH="0" baseline="0" noProof="0" smtClean="0">
                <a:ln>
                  <a:noFill/>
                </a:ln>
                <a:solidFill>
                  <a:srgbClr val="FF0000"/>
                </a:solidFill>
                <a:effectLst/>
                <a:uLnTx/>
                <a:uFillTx/>
                <a:latin typeface="Arial"/>
                <a:ea typeface="+mn-ea"/>
                <a:cs typeface="+mn-cs"/>
              </a:rPr>
              <a:t>outside consultant</a:t>
            </a:r>
            <a:r>
              <a:rPr kumimoji="0" lang="en-US" sz="2400" b="0" i="0" u="none" strike="noStrike" kern="0" cap="none" spc="0" normalizeH="0" baseline="0" noProof="0" smtClean="0">
                <a:ln>
                  <a:noFill/>
                </a:ln>
                <a:solidFill>
                  <a:srgbClr val="0000FF"/>
                </a:solidFill>
                <a:effectLst/>
                <a:uLnTx/>
                <a:uFillTx/>
                <a:latin typeface="Arial"/>
                <a:ea typeface="+mn-ea"/>
                <a:cs typeface="+mn-cs"/>
              </a:rPr>
              <a:t> and </a:t>
            </a:r>
            <a:r>
              <a:rPr kumimoji="0" lang="en-US" sz="2400" b="0" i="1" u="none" strike="noStrike" kern="0" cap="none" spc="0" normalizeH="0" baseline="0" noProof="0" smtClean="0">
                <a:ln>
                  <a:noFill/>
                </a:ln>
                <a:solidFill>
                  <a:srgbClr val="FF0000"/>
                </a:solidFill>
                <a:effectLst/>
                <a:uLnTx/>
                <a:uFillTx/>
                <a:latin typeface="Arial"/>
                <a:ea typeface="+mn-ea"/>
                <a:cs typeface="+mn-cs"/>
              </a:rPr>
              <a:t>technical advice</a:t>
            </a:r>
            <a:r>
              <a:rPr kumimoji="0" lang="en-US" sz="2400" b="0" i="0" u="none" strike="noStrike" kern="0" cap="none" spc="0" normalizeH="0" baseline="0" noProof="0" smtClean="0">
                <a:ln>
                  <a:noFill/>
                </a:ln>
                <a:solidFill>
                  <a:srgbClr val="0000FF"/>
                </a:solidFill>
                <a:effectLst/>
                <a:uLnTx/>
                <a:uFillTx/>
                <a:latin typeface="Arial"/>
                <a:ea typeface="+mn-ea"/>
                <a:cs typeface="+mn-cs"/>
              </a:rPr>
              <a:t> from </a:t>
            </a:r>
            <a:r>
              <a:rPr kumimoji="0" lang="en-US" sz="2400" b="0" i="1" u="none" strike="noStrike" kern="0" cap="none" spc="0" normalizeH="0" baseline="0" noProof="0" smtClean="0">
                <a:ln>
                  <a:noFill/>
                </a:ln>
                <a:solidFill>
                  <a:srgbClr val="FF0000"/>
                </a:solidFill>
                <a:effectLst/>
                <a:uLnTx/>
                <a:uFillTx/>
                <a:latin typeface="Arial"/>
                <a:ea typeface="+mn-ea"/>
                <a:cs typeface="+mn-cs"/>
              </a:rPr>
              <a:t>NSA</a:t>
            </a:r>
            <a:r>
              <a:rPr kumimoji="0" lang="en-US" sz="2400" b="0" i="0" u="none" strike="noStrike" kern="0" cap="none" spc="0" normalizeH="0" baseline="0" noProof="0" smtClean="0">
                <a:ln>
                  <a:noFill/>
                </a:ln>
                <a:solidFill>
                  <a:srgbClr val="0000FF"/>
                </a:solidFill>
                <a:effectLst/>
                <a:uLnTx/>
                <a:uFillTx/>
                <a:latin typeface="Arial"/>
                <a:ea typeface="+mn-ea"/>
                <a:cs typeface="+mn-cs"/>
              </a:rPr>
              <a:t>.</a:t>
            </a:r>
            <a:endParaRPr kumimoji="0" lang="en-AU" sz="2400" b="0" i="0" u="none" strike="noStrike" kern="0" cap="none" spc="0" normalizeH="0" baseline="0" noProof="0" smtClean="0">
              <a:ln>
                <a:noFill/>
              </a:ln>
              <a:solidFill>
                <a:srgbClr val="0000FF"/>
              </a:solidFill>
              <a:effectLst/>
              <a:uLnTx/>
              <a:uFillTx/>
              <a:latin typeface="Arial"/>
              <a:ea typeface="+mn-ea"/>
              <a:cs typeface="+mn-cs"/>
            </a:endParaRPr>
          </a:p>
          <a:p>
            <a:pPr marL="342900" marR="0" lvl="0" indent="-342900" algn="l" defTabSz="914400" rtl="0" eaLnBrk="1" fontAlgn="base" latinLnBrk="0" hangingPunct="1">
              <a:lnSpc>
                <a:spcPct val="100000"/>
              </a:lnSpc>
              <a:spcBef>
                <a:spcPct val="50000"/>
              </a:spcBef>
              <a:spcAft>
                <a:spcPct val="0"/>
              </a:spcAft>
              <a:buClr>
                <a:srgbClr val="0000FF"/>
              </a:buClr>
              <a:buSzPct val="150000"/>
              <a:buFontTx/>
              <a:buChar char="•"/>
              <a:tabLst/>
              <a:defRPr/>
            </a:pPr>
            <a:r>
              <a:rPr kumimoji="0" lang="en-US" sz="2400" b="0" i="0" u="none" strike="noStrike" kern="0" cap="none" spc="0" normalizeH="0" baseline="0" noProof="0" smtClean="0">
                <a:ln>
                  <a:noFill/>
                </a:ln>
                <a:solidFill>
                  <a:srgbClr val="0000FF"/>
                </a:solidFill>
                <a:effectLst/>
                <a:uLnTx/>
                <a:uFillTx/>
                <a:latin typeface="Arial"/>
                <a:ea typeface="+mn-ea"/>
                <a:cs typeface="+mn-cs"/>
              </a:rPr>
              <a:t>In </a:t>
            </a:r>
            <a:r>
              <a:rPr kumimoji="0" lang="en-US" sz="2400" b="0" i="1" u="none" strike="noStrike" kern="0" cap="none" spc="0" normalizeH="0" baseline="0" noProof="0" smtClean="0">
                <a:ln>
                  <a:noFill/>
                </a:ln>
                <a:solidFill>
                  <a:srgbClr val="FF0000"/>
                </a:solidFill>
                <a:effectLst/>
                <a:uLnTx/>
                <a:uFillTx/>
                <a:latin typeface="Arial"/>
                <a:ea typeface="+mn-ea"/>
                <a:cs typeface="+mn-cs"/>
              </a:rPr>
              <a:t>1973 NBS</a:t>
            </a:r>
            <a:r>
              <a:rPr kumimoji="0" lang="en-US" sz="2400" b="0" i="0" u="none" strike="noStrike" kern="0" cap="none" spc="0" normalizeH="0" baseline="0" noProof="0" smtClean="0">
                <a:ln>
                  <a:noFill/>
                </a:ln>
                <a:solidFill>
                  <a:srgbClr val="0000FF"/>
                </a:solidFill>
                <a:effectLst/>
                <a:uLnTx/>
                <a:uFillTx/>
                <a:latin typeface="Arial"/>
                <a:ea typeface="+mn-ea"/>
                <a:cs typeface="+mn-cs"/>
              </a:rPr>
              <a:t> issued </a:t>
            </a:r>
            <a:r>
              <a:rPr kumimoji="0" lang="en-US" sz="2400" b="0" i="1" u="none" strike="noStrike" kern="0" cap="none" spc="0" normalizeH="0" baseline="0" noProof="0" smtClean="0">
                <a:ln>
                  <a:noFill/>
                </a:ln>
                <a:solidFill>
                  <a:srgbClr val="FF0000"/>
                </a:solidFill>
                <a:effectLst/>
                <a:uLnTx/>
                <a:uFillTx/>
                <a:latin typeface="Arial"/>
                <a:ea typeface="+mn-ea"/>
                <a:cs typeface="+mn-cs"/>
              </a:rPr>
              <a:t>request for proposals</a:t>
            </a:r>
            <a:r>
              <a:rPr kumimoji="0" lang="en-US" sz="2400" b="0" i="0" u="none" strike="noStrike" kern="0" cap="none" spc="0" normalizeH="0" baseline="0" noProof="0" smtClean="0">
                <a:ln>
                  <a:noFill/>
                </a:ln>
                <a:solidFill>
                  <a:srgbClr val="0000FF"/>
                </a:solidFill>
                <a:effectLst/>
                <a:uLnTx/>
                <a:uFillTx/>
                <a:latin typeface="Arial"/>
                <a:ea typeface="+mn-ea"/>
                <a:cs typeface="+mn-cs"/>
              </a:rPr>
              <a:t> (</a:t>
            </a:r>
            <a:r>
              <a:rPr kumimoji="0" lang="en-US" sz="2400" b="0" i="1" u="none" strike="noStrike" kern="0" cap="none" spc="0" normalizeH="0" baseline="0" noProof="0" smtClean="0">
                <a:ln>
                  <a:noFill/>
                </a:ln>
                <a:solidFill>
                  <a:srgbClr val="FF0000"/>
                </a:solidFill>
                <a:effectLst/>
                <a:uLnTx/>
                <a:uFillTx/>
                <a:latin typeface="Arial"/>
                <a:ea typeface="+mn-ea"/>
                <a:cs typeface="+mn-cs"/>
              </a:rPr>
              <a:t>RFPs</a:t>
            </a:r>
            <a:r>
              <a:rPr kumimoji="0" lang="en-US" sz="2400" b="0" i="0" u="none" strike="noStrike" kern="0" cap="none" spc="0" normalizeH="0" baseline="0" noProof="0" smtClean="0">
                <a:ln>
                  <a:noFill/>
                </a:ln>
                <a:solidFill>
                  <a:srgbClr val="0000FF"/>
                </a:solidFill>
                <a:effectLst/>
                <a:uLnTx/>
                <a:uFillTx/>
                <a:latin typeface="Arial"/>
                <a:ea typeface="+mn-ea"/>
                <a:cs typeface="+mn-cs"/>
              </a:rPr>
              <a:t>) for a </a:t>
            </a:r>
            <a:r>
              <a:rPr kumimoji="0" lang="en-US" sz="2400" b="0" i="1" u="none" strike="noStrike" kern="0" cap="none" spc="0" normalizeH="0" baseline="0" noProof="0" smtClean="0">
                <a:ln>
                  <a:noFill/>
                </a:ln>
                <a:solidFill>
                  <a:srgbClr val="FF0000"/>
                </a:solidFill>
                <a:effectLst/>
                <a:uLnTx/>
                <a:uFillTx/>
                <a:latin typeface="Arial"/>
                <a:ea typeface="+mn-ea"/>
                <a:cs typeface="+mn-cs"/>
              </a:rPr>
              <a:t>national cipher standard</a:t>
            </a:r>
            <a:r>
              <a:rPr kumimoji="0" lang="en-US" sz="2400" b="0" i="0" u="none" strike="noStrike" kern="0" cap="none" spc="0" normalizeH="0" baseline="0" noProof="0" smtClean="0">
                <a:ln>
                  <a:noFill/>
                </a:ln>
                <a:solidFill>
                  <a:srgbClr val="0000FF"/>
                </a:solidFill>
                <a:effectLst/>
                <a:uLnTx/>
                <a:uFillTx/>
                <a:latin typeface="Arial"/>
                <a:ea typeface="+mn-ea"/>
                <a:cs typeface="+mn-cs"/>
              </a:rPr>
              <a:t>.</a:t>
            </a:r>
          </a:p>
          <a:p>
            <a:pPr marL="342900" marR="0" lvl="0" indent="-342900" algn="l" defTabSz="914400" rtl="0" eaLnBrk="1" fontAlgn="base" latinLnBrk="0" hangingPunct="1">
              <a:lnSpc>
                <a:spcPct val="100000"/>
              </a:lnSpc>
              <a:spcBef>
                <a:spcPct val="50000"/>
              </a:spcBef>
              <a:spcAft>
                <a:spcPct val="0"/>
              </a:spcAft>
              <a:buClr>
                <a:srgbClr val="0000FF"/>
              </a:buClr>
              <a:buSzPct val="150000"/>
              <a:buFontTx/>
              <a:buChar char="•"/>
              <a:tabLst/>
              <a:defRPr/>
            </a:pPr>
            <a:r>
              <a:rPr kumimoji="0" lang="en-US" sz="2400" b="0" i="1" u="none" strike="noStrike" kern="0" cap="none" spc="0" normalizeH="0" baseline="0" noProof="0" smtClean="0">
                <a:ln>
                  <a:noFill/>
                </a:ln>
                <a:solidFill>
                  <a:srgbClr val="FF0000"/>
                </a:solidFill>
                <a:effectLst/>
                <a:uLnTx/>
                <a:uFillTx/>
                <a:latin typeface="Arial"/>
                <a:ea typeface="+mn-ea"/>
                <a:cs typeface="+mn-cs"/>
              </a:rPr>
              <a:t>IBM</a:t>
            </a:r>
            <a:r>
              <a:rPr kumimoji="0" lang="en-US" sz="2400" b="0" i="0" u="none" strike="noStrike" kern="0" cap="none" spc="0" normalizeH="0" baseline="0" noProof="0" smtClean="0">
                <a:ln>
                  <a:noFill/>
                </a:ln>
                <a:solidFill>
                  <a:srgbClr val="FF0000"/>
                </a:solidFill>
                <a:effectLst/>
                <a:uLnTx/>
                <a:uFillTx/>
                <a:latin typeface="Arial"/>
                <a:ea typeface="+mn-ea"/>
                <a:cs typeface="+mn-cs"/>
              </a:rPr>
              <a:t> </a:t>
            </a:r>
            <a:r>
              <a:rPr kumimoji="0" lang="en-US" sz="2400" b="0" i="0" u="none" strike="noStrike" kern="0" cap="none" spc="0" normalizeH="0" baseline="0" noProof="0" smtClean="0">
                <a:ln>
                  <a:noFill/>
                </a:ln>
                <a:solidFill>
                  <a:srgbClr val="0000FF"/>
                </a:solidFill>
                <a:effectLst/>
                <a:uLnTx/>
                <a:uFillTx/>
                <a:latin typeface="Arial"/>
                <a:ea typeface="+mn-ea"/>
                <a:cs typeface="+mn-cs"/>
              </a:rPr>
              <a:t>submitted their </a:t>
            </a:r>
            <a:r>
              <a:rPr kumimoji="0" lang="en-US" sz="2400" b="0" i="1" u="none" strike="noStrike" kern="0" cap="none" spc="0" normalizeH="0" baseline="0" noProof="0" smtClean="0">
                <a:ln>
                  <a:noFill/>
                </a:ln>
                <a:solidFill>
                  <a:srgbClr val="FF0000"/>
                </a:solidFill>
                <a:effectLst/>
                <a:uLnTx/>
                <a:uFillTx/>
                <a:latin typeface="Arial"/>
                <a:ea typeface="+mn-ea"/>
                <a:cs typeface="+mn-cs"/>
              </a:rPr>
              <a:t>revised LUCIFER</a:t>
            </a:r>
            <a:r>
              <a:rPr kumimoji="0" lang="en-US" sz="2400" b="0" i="0" u="none" strike="noStrike" kern="0" cap="none" spc="0" normalizeH="0" baseline="0" noProof="0" smtClean="0">
                <a:ln>
                  <a:noFill/>
                </a:ln>
                <a:solidFill>
                  <a:srgbClr val="0000FF"/>
                </a:solidFill>
                <a:effectLst/>
                <a:uLnTx/>
                <a:uFillTx/>
                <a:latin typeface="Arial"/>
                <a:ea typeface="+mn-ea"/>
                <a:cs typeface="+mn-cs"/>
              </a:rPr>
              <a:t> which was eventually accepted as the </a:t>
            </a:r>
            <a:r>
              <a:rPr kumimoji="0" lang="en-US" sz="2400" b="0" i="1" u="none" strike="noStrike" kern="0" cap="none" spc="0" normalizeH="0" baseline="0" noProof="0" smtClean="0">
                <a:ln>
                  <a:noFill/>
                </a:ln>
                <a:solidFill>
                  <a:srgbClr val="FF0000"/>
                </a:solidFill>
                <a:effectLst/>
                <a:uLnTx/>
                <a:uFillTx/>
                <a:latin typeface="Arial"/>
                <a:ea typeface="+mn-ea"/>
                <a:cs typeface="+mn-cs"/>
              </a:rPr>
              <a:t>DES</a:t>
            </a:r>
            <a:r>
              <a:rPr kumimoji="0" lang="en-US" sz="2400" b="0" i="0" u="none" strike="noStrike" kern="0" cap="none" spc="0" normalizeH="0" baseline="0" noProof="0" smtClean="0">
                <a:ln>
                  <a:noFill/>
                </a:ln>
                <a:solidFill>
                  <a:srgbClr val="0000FF"/>
                </a:solidFill>
                <a:effectLst/>
                <a:uLnTx/>
                <a:uFillTx/>
                <a:latin typeface="Arial"/>
                <a:ea typeface="+mn-ea"/>
                <a:cs typeface="+mn-cs"/>
              </a:rPr>
              <a:t>.</a:t>
            </a:r>
            <a:endParaRPr kumimoji="0" lang="en-US" sz="2400" b="0" i="0" u="none" strike="noStrike" kern="0" cap="none" spc="0" normalizeH="0" baseline="0" noProof="0" dirty="0" smtClean="0">
              <a:ln>
                <a:noFill/>
              </a:ln>
              <a:solidFill>
                <a:srgbClr val="0000FF"/>
              </a:solidFill>
              <a:effectLst/>
              <a:uLnTx/>
              <a:uFillTx/>
              <a:latin typeface="Arial"/>
              <a:ea typeface="+mn-ea"/>
              <a:cs typeface="+mn-cs"/>
            </a:endParaRPr>
          </a:p>
        </p:txBody>
      </p:sp>
    </p:spTree>
    <p:extLst>
      <p:ext uri="{BB962C8B-B14F-4D97-AF65-F5344CB8AC3E}">
        <p14:creationId xmlns="" xmlns:p14="http://schemas.microsoft.com/office/powerpoint/2010/main" val="15021685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93663" y="146050"/>
            <a:ext cx="8964612"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0" cap="none" spc="0" normalizeH="0" baseline="0" noProof="0" smtClean="0">
                <a:ln>
                  <a:noFill/>
                </a:ln>
                <a:solidFill>
                  <a:srgbClr val="000000"/>
                </a:solidFill>
                <a:effectLst/>
                <a:uLnTx/>
                <a:uFillTx/>
                <a:latin typeface="Arial"/>
                <a:ea typeface="+mj-ea"/>
                <a:cs typeface="+mj-cs"/>
              </a:rPr>
              <a:t>DES Design Controversy</a:t>
            </a:r>
          </a:p>
        </p:txBody>
      </p:sp>
      <p:sp>
        <p:nvSpPr>
          <p:cNvPr id="3" name="Rectangle 3"/>
          <p:cNvSpPr txBox="1">
            <a:spLocks noChangeArrowheads="1"/>
          </p:cNvSpPr>
          <p:nvPr/>
        </p:nvSpPr>
        <p:spPr bwMode="auto">
          <a:xfrm>
            <a:off x="468313" y="1182688"/>
            <a:ext cx="8178800"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har char="•"/>
              <a:defRPr sz="2400">
                <a:solidFill>
                  <a:srgbClr val="0000FF"/>
                </a:solidFill>
                <a:latin typeface="+mn-lt"/>
                <a:ea typeface="+mn-ea"/>
                <a:cs typeface="+mn-cs"/>
              </a:defRPr>
            </a:lvl1pPr>
            <a:lvl2pPr marL="855663" indent="-398463" algn="l" rtl="0" eaLnBrk="0" fontAlgn="base" hangingPunct="0">
              <a:spcBef>
                <a:spcPct val="50000"/>
              </a:spcBef>
              <a:spcAft>
                <a:spcPct val="0"/>
              </a:spcAft>
              <a:buFont typeface="Wingdings" pitchFamily="2" charset="2"/>
              <a:buChar char="§"/>
              <a:defRPr sz="2400">
                <a:solidFill>
                  <a:srgbClr val="0000FF"/>
                </a:solidFill>
                <a:latin typeface="+mn-lt"/>
              </a:defRPr>
            </a:lvl2pPr>
            <a:lvl3pPr marL="1379538" indent="-409575" algn="l" rtl="0" eaLnBrk="0" fontAlgn="base" hangingPunct="0">
              <a:spcBef>
                <a:spcPct val="50000"/>
              </a:spcBef>
              <a:spcAft>
                <a:spcPct val="0"/>
              </a:spcAft>
              <a:buFont typeface="Wingdings" pitchFamily="2" charset="2"/>
              <a:buChar char="w"/>
              <a:defRPr sz="2400">
                <a:solidFill>
                  <a:srgbClr val="0000FF"/>
                </a:solidFill>
                <a:latin typeface="+mn-lt"/>
              </a:defRPr>
            </a:lvl3pPr>
            <a:lvl4pPr marL="1822450" indent="-228600" algn="l" rtl="0" eaLnBrk="0" fontAlgn="base" hangingPunct="0">
              <a:spcBef>
                <a:spcPct val="20000"/>
              </a:spcBef>
              <a:spcAft>
                <a:spcPct val="0"/>
              </a:spcAft>
              <a:buChar char="–"/>
              <a:defRPr sz="2000">
                <a:solidFill>
                  <a:schemeClr val="tx1"/>
                </a:solidFill>
                <a:latin typeface="+mn-lt"/>
              </a:defRPr>
            </a:lvl4pPr>
            <a:lvl5pPr marL="2165350" indent="-228600" algn="l" rtl="0" eaLnBrk="0" fontAlgn="base" hangingPunct="0">
              <a:spcBef>
                <a:spcPct val="20000"/>
              </a:spcBef>
              <a:spcAft>
                <a:spcPct val="0"/>
              </a:spcAft>
              <a:buChar char="»"/>
              <a:defRPr sz="2000">
                <a:solidFill>
                  <a:schemeClr val="tx1"/>
                </a:solidFill>
                <a:latin typeface="+mn-lt"/>
              </a:defRPr>
            </a:lvl5pPr>
            <a:lvl6pPr marL="2622550" indent="-228600" algn="l" rtl="0" fontAlgn="base">
              <a:spcBef>
                <a:spcPct val="20000"/>
              </a:spcBef>
              <a:spcAft>
                <a:spcPct val="0"/>
              </a:spcAft>
              <a:buChar char="»"/>
              <a:defRPr sz="2000">
                <a:solidFill>
                  <a:schemeClr val="tx1"/>
                </a:solidFill>
                <a:latin typeface="+mn-lt"/>
              </a:defRPr>
            </a:lvl6pPr>
            <a:lvl7pPr marL="3079750" indent="-228600" algn="l" rtl="0" fontAlgn="base">
              <a:spcBef>
                <a:spcPct val="20000"/>
              </a:spcBef>
              <a:spcAft>
                <a:spcPct val="0"/>
              </a:spcAft>
              <a:buChar char="»"/>
              <a:defRPr sz="2000">
                <a:solidFill>
                  <a:schemeClr val="tx1"/>
                </a:solidFill>
                <a:latin typeface="+mn-lt"/>
              </a:defRPr>
            </a:lvl7pPr>
            <a:lvl8pPr marL="3536950" indent="-228600" algn="l" rtl="0" fontAlgn="base">
              <a:spcBef>
                <a:spcPct val="20000"/>
              </a:spcBef>
              <a:spcAft>
                <a:spcPct val="0"/>
              </a:spcAft>
              <a:buChar char="»"/>
              <a:defRPr sz="2000">
                <a:solidFill>
                  <a:schemeClr val="tx1"/>
                </a:solidFill>
                <a:latin typeface="+mn-lt"/>
              </a:defRPr>
            </a:lvl8pPr>
            <a:lvl9pPr marL="399415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Although </a:t>
            </a:r>
            <a:r>
              <a:rPr kumimoji="0" lang="en-AU" sz="2400" b="0" i="1" u="none" strike="noStrike" kern="0" cap="none" spc="0" normalizeH="0" baseline="0" noProof="0" smtClean="0">
                <a:ln>
                  <a:noFill/>
                </a:ln>
                <a:solidFill>
                  <a:srgbClr val="FF0000"/>
                </a:solidFill>
                <a:effectLst/>
                <a:uLnTx/>
                <a:uFillTx/>
                <a:latin typeface="Arial"/>
                <a:ea typeface="+mn-ea"/>
                <a:cs typeface="+mn-cs"/>
              </a:rPr>
              <a:t>DES</a:t>
            </a:r>
            <a:r>
              <a:rPr kumimoji="0" lang="en-AU" sz="2400" b="0" i="0" u="none" strike="noStrike" kern="0" cap="none" spc="0" normalizeH="0" baseline="0" noProof="0" smtClean="0">
                <a:ln>
                  <a:noFill/>
                </a:ln>
                <a:solidFill>
                  <a:srgbClr val="0000FF"/>
                </a:solidFill>
                <a:effectLst/>
                <a:uLnTx/>
                <a:uFillTx/>
                <a:latin typeface="Arial"/>
                <a:ea typeface="+mn-ea"/>
                <a:cs typeface="+mn-cs"/>
              </a:rPr>
              <a:t> standard is public. It was considerable controversy over design </a:t>
            </a:r>
          </a:p>
          <a:p>
            <a:pPr marL="855663" marR="0" lvl="1" indent="-398463" algn="l" defTabSz="914400" rtl="0" eaLnBrk="1" fontAlgn="base" latinLnBrk="0" hangingPunct="1">
              <a:lnSpc>
                <a:spcPct val="100000"/>
              </a:lnSpc>
              <a:spcBef>
                <a:spcPct val="50000"/>
              </a:spcBef>
              <a:spcAft>
                <a:spcPct val="0"/>
              </a:spcAft>
              <a:buClr>
                <a:srgbClr val="0000FF"/>
              </a:buClr>
              <a:buSzTx/>
              <a:buFont typeface="Wingdings" pitchFamily="2" charset="2"/>
              <a:buChar char="§"/>
              <a:tabLst/>
              <a:defRPr/>
            </a:pPr>
            <a:r>
              <a:rPr kumimoji="0" lang="en-AU" sz="2400" b="0" i="1" u="none" strike="noStrike" kern="0" cap="none" spc="0" normalizeH="0" baseline="0" noProof="0" smtClean="0">
                <a:ln>
                  <a:noFill/>
                </a:ln>
                <a:solidFill>
                  <a:srgbClr val="FF0000"/>
                </a:solidFill>
                <a:effectLst/>
                <a:uLnTx/>
                <a:uFillTx/>
                <a:latin typeface="Arial"/>
              </a:rPr>
              <a:t>Choice of</a:t>
            </a:r>
            <a:r>
              <a:rPr kumimoji="0" lang="en-AU" sz="2400" b="0" i="0" u="none" strike="noStrike" kern="0" cap="none" spc="0" normalizeH="0" baseline="0" noProof="0" smtClean="0">
                <a:ln>
                  <a:noFill/>
                </a:ln>
                <a:solidFill>
                  <a:srgbClr val="0000FF"/>
                </a:solidFill>
                <a:effectLst/>
                <a:uLnTx/>
                <a:uFillTx/>
                <a:latin typeface="Arial"/>
              </a:rPr>
              <a:t> </a:t>
            </a:r>
            <a:r>
              <a:rPr kumimoji="0" lang="en-AU" sz="2400" b="0" i="1" u="none" strike="noStrike" kern="0" cap="none" spc="0" normalizeH="0" baseline="0" noProof="0" smtClean="0">
                <a:ln>
                  <a:noFill/>
                </a:ln>
                <a:solidFill>
                  <a:srgbClr val="FF0000"/>
                </a:solidFill>
                <a:effectLst/>
                <a:uLnTx/>
                <a:uFillTx/>
                <a:latin typeface="Arial"/>
              </a:rPr>
              <a:t>56-bit key</a:t>
            </a:r>
            <a:r>
              <a:rPr kumimoji="0" lang="en-AU" sz="2400" b="0" i="0" u="none" strike="noStrike" kern="0" cap="none" spc="0" normalizeH="0" baseline="0" noProof="0" smtClean="0">
                <a:ln>
                  <a:noFill/>
                </a:ln>
                <a:solidFill>
                  <a:srgbClr val="0000FF"/>
                </a:solidFill>
                <a:effectLst/>
                <a:uLnTx/>
                <a:uFillTx/>
                <a:latin typeface="Arial"/>
              </a:rPr>
              <a:t> (</a:t>
            </a:r>
            <a:r>
              <a:rPr kumimoji="0" lang="en-AU" sz="2400" b="0" i="1" u="none" strike="noStrike" kern="0" cap="none" spc="0" normalizeH="0" baseline="0" noProof="0" smtClean="0">
                <a:ln>
                  <a:noFill/>
                </a:ln>
                <a:solidFill>
                  <a:srgbClr val="FF0000"/>
                </a:solidFill>
                <a:effectLst/>
                <a:uLnTx/>
                <a:uFillTx/>
                <a:latin typeface="Arial"/>
              </a:rPr>
              <a:t>LUCIFER 128-bit</a:t>
            </a:r>
            <a:r>
              <a:rPr kumimoji="0" lang="en-AU" sz="2400" b="0" i="0" u="none" strike="noStrike" kern="0" cap="none" spc="0" normalizeH="0" baseline="0" noProof="0" smtClean="0">
                <a:ln>
                  <a:noFill/>
                </a:ln>
                <a:solidFill>
                  <a:srgbClr val="0000FF"/>
                </a:solidFill>
                <a:effectLst/>
                <a:uLnTx/>
                <a:uFillTx/>
                <a:latin typeface="Arial"/>
              </a:rPr>
              <a:t>).</a:t>
            </a:r>
          </a:p>
          <a:p>
            <a:pPr marL="855663" marR="0" lvl="1" indent="-398463" algn="l" defTabSz="914400" rtl="0" eaLnBrk="1" fontAlgn="base" latinLnBrk="0" hangingPunct="1">
              <a:lnSpc>
                <a:spcPct val="100000"/>
              </a:lnSpc>
              <a:spcBef>
                <a:spcPct val="50000"/>
              </a:spcBef>
              <a:spcAft>
                <a:spcPct val="0"/>
              </a:spcAft>
              <a:buClr>
                <a:srgbClr val="0000FF"/>
              </a:buClr>
              <a:buSzTx/>
              <a:buFont typeface="Wingdings" pitchFamily="2" charset="2"/>
              <a:buChar char="§"/>
              <a:tabLst/>
              <a:defRPr/>
            </a:pPr>
            <a:r>
              <a:rPr kumimoji="0" lang="en-AU" sz="2400" b="0" i="1" u="none" strike="noStrike" kern="0" cap="none" spc="0" normalizeH="0" baseline="0" noProof="0" smtClean="0">
                <a:ln>
                  <a:noFill/>
                </a:ln>
                <a:solidFill>
                  <a:srgbClr val="FF0000"/>
                </a:solidFill>
                <a:effectLst/>
                <a:uLnTx/>
                <a:uFillTx/>
                <a:latin typeface="Arial"/>
              </a:rPr>
              <a:t>Design criteria were classified.</a:t>
            </a:r>
            <a:r>
              <a:rPr kumimoji="0" lang="en-AU" sz="2400" b="0" i="0" u="none" strike="noStrike" kern="0" cap="none" spc="0" normalizeH="0" baseline="0" noProof="0" smtClean="0">
                <a:ln>
                  <a:noFill/>
                </a:ln>
                <a:solidFill>
                  <a:srgbClr val="0000FF"/>
                </a:solidFill>
                <a:effectLst/>
                <a:uLnTx/>
                <a:uFillTx/>
                <a:latin typeface="Arial"/>
              </a:rPr>
              <a:t> </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US" sz="2400" b="0" i="0" u="none" strike="noStrike" kern="0" cap="none" spc="0" normalizeH="0" baseline="0" noProof="0" smtClean="0">
                <a:ln>
                  <a:noFill/>
                </a:ln>
                <a:solidFill>
                  <a:srgbClr val="0000FF"/>
                </a:solidFill>
                <a:effectLst/>
                <a:uLnTx/>
                <a:uFillTx/>
                <a:latin typeface="Arial"/>
                <a:ea typeface="+mn-ea"/>
                <a:cs typeface="+mn-cs"/>
              </a:rPr>
              <a:t>Subsequent events and public analysis show in fact design was appropriate.</a:t>
            </a:r>
          </a:p>
          <a:p>
            <a:pPr marL="342900" marR="0" lvl="0" indent="-342900" algn="l" defTabSz="914400" rtl="0" eaLnBrk="1" fontAlgn="base" latinLnBrk="0" hangingPunct="1">
              <a:lnSpc>
                <a:spcPct val="100000"/>
              </a:lnSpc>
              <a:spcBef>
                <a:spcPct val="50000"/>
              </a:spcBef>
              <a:spcAft>
                <a:spcPct val="0"/>
              </a:spcAft>
              <a:buClr>
                <a:srgbClr val="0000FF"/>
              </a:buClr>
              <a:buSzPct val="150000"/>
              <a:buFontTx/>
              <a:buChar char="•"/>
              <a:tabLst/>
              <a:defRPr/>
            </a:pPr>
            <a:r>
              <a:rPr kumimoji="0" lang="en-US" sz="2400" b="0" i="1" u="none" strike="noStrike" kern="0" cap="none" spc="0" normalizeH="0" baseline="0" noProof="0" smtClean="0">
                <a:ln>
                  <a:noFill/>
                </a:ln>
                <a:solidFill>
                  <a:srgbClr val="FF0000"/>
                </a:solidFill>
                <a:effectLst/>
                <a:uLnTx/>
                <a:uFillTx/>
                <a:latin typeface="Arial"/>
                <a:ea typeface="+mn-ea"/>
                <a:cs typeface="+mn-cs"/>
              </a:rPr>
              <a:t>DES</a:t>
            </a:r>
            <a:r>
              <a:rPr kumimoji="0" lang="en-US" sz="2400" b="0" i="0" u="none" strike="noStrike" kern="0" cap="none" spc="0" normalizeH="0" baseline="0" noProof="0" smtClean="0">
                <a:ln>
                  <a:noFill/>
                </a:ln>
                <a:solidFill>
                  <a:srgbClr val="0000FF"/>
                </a:solidFill>
                <a:effectLst/>
                <a:uLnTx/>
                <a:uFillTx/>
                <a:latin typeface="Arial"/>
                <a:ea typeface="+mn-ea"/>
                <a:cs typeface="+mn-cs"/>
              </a:rPr>
              <a:t> has become widely used, especially, in financial applications.</a:t>
            </a:r>
            <a:endParaRPr kumimoji="0" lang="en-AU" sz="2400" b="0" i="0" u="none" strike="noStrike" kern="0" cap="none" spc="0" normalizeH="0" baseline="0" noProof="0" smtClean="0">
              <a:ln>
                <a:noFill/>
              </a:ln>
              <a:solidFill>
                <a:srgbClr val="0000FF"/>
              </a:solidFill>
              <a:effectLst/>
              <a:uLnTx/>
              <a:uFillTx/>
              <a:latin typeface="Arial"/>
              <a:ea typeface="+mn-ea"/>
              <a:cs typeface="+mn-cs"/>
            </a:endParaRP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endParaRPr kumimoji="0" lang="en-AU" sz="2400" b="0" i="0" u="none" strike="noStrike" kern="0" cap="none" spc="0" normalizeH="0" baseline="0" noProof="0" dirty="0" smtClean="0">
              <a:ln>
                <a:noFill/>
              </a:ln>
              <a:solidFill>
                <a:srgbClr val="0000FF"/>
              </a:solidFill>
              <a:effectLst/>
              <a:uLnTx/>
              <a:uFillTx/>
              <a:latin typeface="Arial"/>
              <a:ea typeface="+mn-ea"/>
              <a:cs typeface="+mn-cs"/>
            </a:endParaRPr>
          </a:p>
        </p:txBody>
      </p:sp>
    </p:spTree>
    <p:extLst>
      <p:ext uri="{BB962C8B-B14F-4D97-AF65-F5344CB8AC3E}">
        <p14:creationId xmlns="" xmlns:p14="http://schemas.microsoft.com/office/powerpoint/2010/main" val="24894123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79388" y="115888"/>
            <a:ext cx="8964612"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smtClean="0">
                <a:ln>
                  <a:noFill/>
                </a:ln>
                <a:solidFill>
                  <a:srgbClr val="000000"/>
                </a:solidFill>
                <a:effectLst/>
                <a:uLnTx/>
                <a:uFillTx/>
                <a:latin typeface="Arial"/>
                <a:ea typeface="+mj-ea"/>
                <a:cs typeface="+mj-cs"/>
              </a:rPr>
              <a:t>DES Encryption</a:t>
            </a:r>
            <a:endParaRPr kumimoji="0" lang="en-AU" sz="2400" b="1" i="0" u="none" strike="noStrike" kern="0" cap="none" spc="0" normalizeH="0" baseline="0" noProof="0" smtClean="0">
              <a:ln>
                <a:noFill/>
              </a:ln>
              <a:solidFill>
                <a:srgbClr val="000000"/>
              </a:solidFill>
              <a:effectLst/>
              <a:uLnTx/>
              <a:uFillTx/>
              <a:latin typeface="Arial"/>
              <a:ea typeface="+mj-ea"/>
              <a:cs typeface="+mj-cs"/>
            </a:endParaRPr>
          </a:p>
        </p:txBody>
      </p:sp>
      <p:pic>
        <p:nvPicPr>
          <p:cNvPr id="3"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58888" y="1009650"/>
            <a:ext cx="6553200" cy="4783138"/>
          </a:xfrm>
          <a:prstGeom prst="rect">
            <a:avLst/>
          </a:prstGeom>
          <a:noFill/>
          <a:ln w="38100">
            <a:solidFill>
              <a:srgbClr val="0000FF"/>
            </a:solidFill>
            <a:miter lim="800000"/>
            <a:headEnd/>
            <a:tailEnd/>
          </a:ln>
          <a:extLst>
            <a:ext uri="{909E8E84-426E-40DD-AFC4-6F175D3DCCD1}">
              <a14:hiddenFill xmlns="" xmlns:a14="http://schemas.microsoft.com/office/drawing/2010/main">
                <a:solidFill>
                  <a:srgbClr val="FFFFFF"/>
                </a:solidFill>
              </a14:hiddenFill>
            </a:ext>
          </a:extLst>
        </p:spPr>
      </p:pic>
      <p:sp>
        <p:nvSpPr>
          <p:cNvPr id="4" name="Text Box 7"/>
          <p:cNvSpPr txBox="1">
            <a:spLocks noChangeArrowheads="1"/>
          </p:cNvSpPr>
          <p:nvPr/>
        </p:nvSpPr>
        <p:spPr bwMode="auto">
          <a:xfrm>
            <a:off x="395288" y="5949950"/>
            <a:ext cx="8208962"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2000" b="0" i="0" u="none" strike="noStrike" kern="0" cap="none" spc="0" normalizeH="0" baseline="0" noProof="0" smtClean="0">
                <a:ln>
                  <a:noFill/>
                </a:ln>
                <a:solidFill>
                  <a:srgbClr val="0000FF"/>
                </a:solidFill>
                <a:effectLst/>
                <a:uLnTx/>
                <a:uFillTx/>
                <a:latin typeface="Arial" charset="0"/>
              </a:rPr>
              <a:t>General Depiction of DES Encryption Algorithm</a:t>
            </a:r>
            <a:endParaRPr kumimoji="0" lang="en-GB" sz="2000" b="0" i="0" u="none" strike="noStrike" kern="0" cap="none" spc="0" normalizeH="0" baseline="0" noProof="0" smtClean="0">
              <a:ln>
                <a:noFill/>
              </a:ln>
              <a:solidFill>
                <a:srgbClr val="0000FF"/>
              </a:solidFill>
              <a:effectLst/>
              <a:uLnTx/>
              <a:uFillTx/>
              <a:latin typeface="Arial" charset="0"/>
            </a:endParaRPr>
          </a:p>
        </p:txBody>
      </p:sp>
    </p:spTree>
    <p:extLst>
      <p:ext uri="{BB962C8B-B14F-4D97-AF65-F5344CB8AC3E}">
        <p14:creationId xmlns="" xmlns:p14="http://schemas.microsoft.com/office/powerpoint/2010/main" val="4192961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descr="Blue tissue paper"/>
          <p:cNvSpPr txBox="1">
            <a:spLocks noChangeArrowheads="1"/>
          </p:cNvSpPr>
          <p:nvPr/>
        </p:nvSpPr>
        <p:spPr>
          <a:xfrm>
            <a:off x="828675" y="1619250"/>
            <a:ext cx="7415213" cy="2197100"/>
          </a:xfrm>
          <a:prstGeom prst="rect">
            <a:avLst/>
          </a:prstGeom>
          <a:blipFill dpi="0" rotWithShape="1">
            <a:blip r:embed="rId2" cstate="print"/>
            <a:srcRect/>
            <a:tile tx="0" ty="0" sx="100000" sy="100000" flip="none" algn="tl"/>
          </a:blipFill>
        </p:spPr>
        <p:txBody>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algn="ctr">
              <a:buSzPct val="150000"/>
              <a:buFontTx/>
              <a:buNone/>
            </a:pPr>
            <a:r>
              <a:rPr lang="en-AU" sz="4000" b="1" smtClean="0">
                <a:solidFill>
                  <a:srgbClr val="FF0000"/>
                </a:solidFill>
              </a:rPr>
              <a:t>Simplified DES</a:t>
            </a:r>
          </a:p>
          <a:p>
            <a:pPr algn="ctr">
              <a:buSzPct val="150000"/>
              <a:buFontTx/>
              <a:buNone/>
            </a:pPr>
            <a:r>
              <a:rPr lang="en-AU" sz="4000" b="1" smtClean="0">
                <a:solidFill>
                  <a:srgbClr val="FF0000"/>
                </a:solidFill>
              </a:rPr>
              <a:t>S-DES</a:t>
            </a:r>
          </a:p>
        </p:txBody>
      </p:sp>
    </p:spTree>
    <p:extLst>
      <p:ext uri="{BB962C8B-B14F-4D97-AF65-F5344CB8AC3E}">
        <p14:creationId xmlns="" xmlns:p14="http://schemas.microsoft.com/office/powerpoint/2010/main" val="21208245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93663" y="146050"/>
            <a:ext cx="8964612" cy="50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0" cap="none" spc="0" normalizeH="0" baseline="0" noProof="0" smtClean="0">
                <a:ln>
                  <a:noFill/>
                </a:ln>
                <a:solidFill>
                  <a:srgbClr val="000000"/>
                </a:solidFill>
                <a:effectLst/>
                <a:uLnTx/>
                <a:uFillTx/>
                <a:latin typeface="Arial"/>
                <a:ea typeface="+mj-ea"/>
                <a:cs typeface="+mj-cs"/>
              </a:rPr>
              <a:t>Initial Permutation IP</a:t>
            </a:r>
            <a:endParaRPr kumimoji="0" lang="en-AU" sz="2400" b="1" i="0" u="none" strike="noStrike" kern="0" cap="none" spc="0" normalizeH="0" baseline="0" noProof="0" dirty="0" smtClean="0">
              <a:ln>
                <a:noFill/>
              </a:ln>
              <a:solidFill>
                <a:srgbClr val="000000"/>
              </a:solidFill>
              <a:effectLst/>
              <a:uLnTx/>
              <a:uFillTx/>
              <a:latin typeface="Arial"/>
              <a:ea typeface="+mj-ea"/>
              <a:cs typeface="+mj-cs"/>
            </a:endParaRPr>
          </a:p>
        </p:txBody>
      </p:sp>
      <p:sp>
        <p:nvSpPr>
          <p:cNvPr id="3" name="Rectangle 3"/>
          <p:cNvSpPr txBox="1">
            <a:spLocks noChangeArrowheads="1"/>
          </p:cNvSpPr>
          <p:nvPr/>
        </p:nvSpPr>
        <p:spPr bwMode="auto">
          <a:xfrm>
            <a:off x="482600" y="1182688"/>
            <a:ext cx="8178800" cy="3859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har char="•"/>
              <a:defRPr sz="2400">
                <a:solidFill>
                  <a:srgbClr val="0000FF"/>
                </a:solidFill>
                <a:latin typeface="+mn-lt"/>
                <a:ea typeface="+mn-ea"/>
                <a:cs typeface="+mn-cs"/>
              </a:defRPr>
            </a:lvl1pPr>
            <a:lvl2pPr marL="855663" indent="-398463" algn="l" rtl="0" eaLnBrk="0" fontAlgn="base" hangingPunct="0">
              <a:spcBef>
                <a:spcPct val="50000"/>
              </a:spcBef>
              <a:spcAft>
                <a:spcPct val="0"/>
              </a:spcAft>
              <a:buFont typeface="Wingdings" pitchFamily="2" charset="2"/>
              <a:buChar char="§"/>
              <a:defRPr sz="2400">
                <a:solidFill>
                  <a:srgbClr val="0000FF"/>
                </a:solidFill>
                <a:latin typeface="+mn-lt"/>
              </a:defRPr>
            </a:lvl2pPr>
            <a:lvl3pPr marL="1379538" indent="-409575" algn="l" rtl="0" eaLnBrk="0" fontAlgn="base" hangingPunct="0">
              <a:spcBef>
                <a:spcPct val="50000"/>
              </a:spcBef>
              <a:spcAft>
                <a:spcPct val="0"/>
              </a:spcAft>
              <a:buFont typeface="Wingdings" pitchFamily="2" charset="2"/>
              <a:buChar char="w"/>
              <a:defRPr sz="2400">
                <a:solidFill>
                  <a:srgbClr val="0000FF"/>
                </a:solidFill>
                <a:latin typeface="+mn-lt"/>
              </a:defRPr>
            </a:lvl3pPr>
            <a:lvl4pPr marL="1822450" indent="-228600" algn="l" rtl="0" eaLnBrk="0" fontAlgn="base" hangingPunct="0">
              <a:spcBef>
                <a:spcPct val="20000"/>
              </a:spcBef>
              <a:spcAft>
                <a:spcPct val="0"/>
              </a:spcAft>
              <a:buChar char="–"/>
              <a:defRPr sz="2000">
                <a:solidFill>
                  <a:schemeClr val="tx1"/>
                </a:solidFill>
                <a:latin typeface="+mn-lt"/>
              </a:defRPr>
            </a:lvl4pPr>
            <a:lvl5pPr marL="2165350" indent="-228600" algn="l" rtl="0" eaLnBrk="0" fontAlgn="base" hangingPunct="0">
              <a:spcBef>
                <a:spcPct val="20000"/>
              </a:spcBef>
              <a:spcAft>
                <a:spcPct val="0"/>
              </a:spcAft>
              <a:buChar char="»"/>
              <a:defRPr sz="2000">
                <a:solidFill>
                  <a:schemeClr val="tx1"/>
                </a:solidFill>
                <a:latin typeface="+mn-lt"/>
              </a:defRPr>
            </a:lvl5pPr>
            <a:lvl6pPr marL="2622550" indent="-228600" algn="l" rtl="0" fontAlgn="base">
              <a:spcBef>
                <a:spcPct val="20000"/>
              </a:spcBef>
              <a:spcAft>
                <a:spcPct val="0"/>
              </a:spcAft>
              <a:buChar char="»"/>
              <a:defRPr sz="2000">
                <a:solidFill>
                  <a:schemeClr val="tx1"/>
                </a:solidFill>
                <a:latin typeface="+mn-lt"/>
              </a:defRPr>
            </a:lvl6pPr>
            <a:lvl7pPr marL="3079750" indent="-228600" algn="l" rtl="0" fontAlgn="base">
              <a:spcBef>
                <a:spcPct val="20000"/>
              </a:spcBef>
              <a:spcAft>
                <a:spcPct val="0"/>
              </a:spcAft>
              <a:buChar char="»"/>
              <a:defRPr sz="2000">
                <a:solidFill>
                  <a:schemeClr val="tx1"/>
                </a:solidFill>
                <a:latin typeface="+mn-lt"/>
              </a:defRPr>
            </a:lvl7pPr>
            <a:lvl8pPr marL="3536950" indent="-228600" algn="l" rtl="0" fontAlgn="base">
              <a:spcBef>
                <a:spcPct val="20000"/>
              </a:spcBef>
              <a:spcAft>
                <a:spcPct val="0"/>
              </a:spcAft>
              <a:buChar char="»"/>
              <a:defRPr sz="2000">
                <a:solidFill>
                  <a:schemeClr val="tx1"/>
                </a:solidFill>
                <a:latin typeface="+mn-lt"/>
              </a:defRPr>
            </a:lvl8pPr>
            <a:lvl9pPr marL="399415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50000"/>
              </a:spcBef>
              <a:spcAft>
                <a:spcPct val="0"/>
              </a:spcAft>
              <a:buClr>
                <a:srgbClr val="0000FF"/>
              </a:buClr>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First step of the data computation </a:t>
            </a:r>
          </a:p>
          <a:p>
            <a:pPr marL="342900" marR="0" lvl="0" indent="-342900" algn="l" defTabSz="914400" rtl="0" eaLnBrk="1" fontAlgn="base" latinLnBrk="0" hangingPunct="1">
              <a:lnSpc>
                <a:spcPct val="100000"/>
              </a:lnSpc>
              <a:spcBef>
                <a:spcPct val="50000"/>
              </a:spcBef>
              <a:spcAft>
                <a:spcPct val="0"/>
              </a:spcAft>
              <a:buClr>
                <a:srgbClr val="0000FF"/>
              </a:buClr>
              <a:buSzPct val="150000"/>
              <a:buFontTx/>
              <a:buChar char="•"/>
              <a:tabLst/>
              <a:defRPr/>
            </a:pPr>
            <a:r>
              <a:rPr kumimoji="0" lang="en-AU" sz="2400" b="0" i="1" u="none" strike="noStrike" kern="0" cap="none" spc="0" normalizeH="0" baseline="0" noProof="0" smtClean="0">
                <a:ln>
                  <a:noFill/>
                </a:ln>
                <a:solidFill>
                  <a:srgbClr val="FF0000"/>
                </a:solidFill>
                <a:effectLst/>
                <a:uLnTx/>
                <a:uFillTx/>
                <a:latin typeface="Arial"/>
                <a:ea typeface="+mn-ea"/>
                <a:cs typeface="+mn-cs"/>
              </a:rPr>
              <a:t>IP</a:t>
            </a:r>
            <a:r>
              <a:rPr kumimoji="0" lang="en-AU" sz="2400" b="0" i="0" u="none" strike="noStrike" kern="0" cap="none" spc="0" normalizeH="0" baseline="0" noProof="0" smtClean="0">
                <a:ln>
                  <a:noFill/>
                </a:ln>
                <a:solidFill>
                  <a:srgbClr val="0000FF"/>
                </a:solidFill>
                <a:effectLst/>
                <a:uLnTx/>
                <a:uFillTx/>
                <a:latin typeface="Arial"/>
                <a:ea typeface="+mn-ea"/>
                <a:cs typeface="+mn-cs"/>
              </a:rPr>
              <a:t> reorders the input data bits. </a:t>
            </a:r>
          </a:p>
          <a:p>
            <a:pPr marL="342900" marR="0" lvl="0" indent="-342900" algn="l" defTabSz="914400" rtl="0" eaLnBrk="1" fontAlgn="base" latinLnBrk="0" hangingPunct="1">
              <a:lnSpc>
                <a:spcPct val="100000"/>
              </a:lnSpc>
              <a:spcBef>
                <a:spcPct val="50000"/>
              </a:spcBef>
              <a:spcAft>
                <a:spcPct val="0"/>
              </a:spcAft>
              <a:buClr>
                <a:srgbClr val="0000FF"/>
              </a:buClr>
              <a:buSzPct val="150000"/>
              <a:buFontTx/>
              <a:buChar char="•"/>
              <a:tabLst/>
              <a:defRPr/>
            </a:pPr>
            <a:r>
              <a:rPr kumimoji="0" lang="en-AU" sz="2400" b="0" i="1" u="none" strike="noStrike" kern="0" cap="none" spc="0" normalizeH="0" baseline="0" noProof="0" smtClean="0">
                <a:ln>
                  <a:noFill/>
                </a:ln>
                <a:solidFill>
                  <a:srgbClr val="FF0000"/>
                </a:solidFill>
                <a:effectLst/>
                <a:uLnTx/>
                <a:uFillTx/>
                <a:latin typeface="Arial"/>
                <a:ea typeface="+mn-ea"/>
                <a:cs typeface="+mn-cs"/>
              </a:rPr>
              <a:t>Even bits</a:t>
            </a:r>
            <a:r>
              <a:rPr kumimoji="0" lang="en-AU" sz="2400" b="0" i="0" u="none" strike="noStrike" kern="0" cap="none" spc="0" normalizeH="0" baseline="0" noProof="0" smtClean="0">
                <a:ln>
                  <a:noFill/>
                </a:ln>
                <a:solidFill>
                  <a:srgbClr val="0000FF"/>
                </a:solidFill>
                <a:effectLst/>
                <a:uLnTx/>
                <a:uFillTx/>
                <a:latin typeface="Arial"/>
                <a:ea typeface="+mn-ea"/>
                <a:cs typeface="+mn-cs"/>
              </a:rPr>
              <a:t> to </a:t>
            </a:r>
            <a:r>
              <a:rPr kumimoji="0" lang="en-AU" sz="2400" b="0" i="1" u="none" strike="noStrike" kern="0" cap="none" spc="0" normalizeH="0" baseline="0" noProof="0" smtClean="0">
                <a:ln>
                  <a:noFill/>
                </a:ln>
                <a:solidFill>
                  <a:srgbClr val="FF0000"/>
                </a:solidFill>
                <a:effectLst/>
                <a:uLnTx/>
                <a:uFillTx/>
                <a:latin typeface="Arial"/>
                <a:ea typeface="+mn-ea"/>
                <a:cs typeface="+mn-cs"/>
              </a:rPr>
              <a:t>LH half</a:t>
            </a:r>
            <a:r>
              <a:rPr kumimoji="0" lang="en-AU" sz="2400" b="0" i="0" u="none" strike="noStrike" kern="0" cap="none" spc="0" normalizeH="0" baseline="0" noProof="0" smtClean="0">
                <a:ln>
                  <a:noFill/>
                </a:ln>
                <a:solidFill>
                  <a:srgbClr val="0000FF"/>
                </a:solidFill>
                <a:effectLst/>
                <a:uLnTx/>
                <a:uFillTx/>
                <a:latin typeface="Arial"/>
                <a:ea typeface="+mn-ea"/>
                <a:cs typeface="+mn-cs"/>
              </a:rPr>
              <a:t>, </a:t>
            </a:r>
            <a:r>
              <a:rPr kumimoji="0" lang="en-AU" sz="2400" b="0" i="1" u="none" strike="noStrike" kern="0" cap="none" spc="0" normalizeH="0" baseline="0" noProof="0" smtClean="0">
                <a:ln>
                  <a:noFill/>
                </a:ln>
                <a:solidFill>
                  <a:srgbClr val="FF0000"/>
                </a:solidFill>
                <a:effectLst/>
                <a:uLnTx/>
                <a:uFillTx/>
                <a:latin typeface="Arial"/>
                <a:ea typeface="+mn-ea"/>
                <a:cs typeface="+mn-cs"/>
              </a:rPr>
              <a:t>odd bits</a:t>
            </a:r>
            <a:r>
              <a:rPr kumimoji="0" lang="en-AU" sz="2400" b="0" i="0" u="none" strike="noStrike" kern="0" cap="none" spc="0" normalizeH="0" baseline="0" noProof="0" smtClean="0">
                <a:ln>
                  <a:noFill/>
                </a:ln>
                <a:solidFill>
                  <a:srgbClr val="0000FF"/>
                </a:solidFill>
                <a:effectLst/>
                <a:uLnTx/>
                <a:uFillTx/>
                <a:latin typeface="Arial"/>
                <a:ea typeface="+mn-ea"/>
                <a:cs typeface="+mn-cs"/>
              </a:rPr>
              <a:t> to </a:t>
            </a:r>
            <a:r>
              <a:rPr kumimoji="0" lang="en-AU" sz="2400" b="0" i="1" u="none" strike="noStrike" kern="0" cap="none" spc="0" normalizeH="0" baseline="0" noProof="0" smtClean="0">
                <a:ln>
                  <a:noFill/>
                </a:ln>
                <a:solidFill>
                  <a:srgbClr val="FF0000"/>
                </a:solidFill>
                <a:effectLst/>
                <a:uLnTx/>
                <a:uFillTx/>
                <a:latin typeface="Arial"/>
                <a:ea typeface="+mn-ea"/>
                <a:cs typeface="+mn-cs"/>
              </a:rPr>
              <a:t>RH half</a:t>
            </a:r>
            <a:r>
              <a:rPr kumimoji="0" lang="en-AU" sz="2400" b="0" i="0" u="none" strike="noStrike" kern="0" cap="none" spc="0" normalizeH="0" baseline="0" noProof="0" smtClean="0">
                <a:ln>
                  <a:noFill/>
                </a:ln>
                <a:solidFill>
                  <a:srgbClr val="0000FF"/>
                </a:solidFill>
                <a:effectLst/>
                <a:uLnTx/>
                <a:uFillTx/>
                <a:latin typeface="Arial"/>
                <a:ea typeface="+mn-ea"/>
                <a:cs typeface="+mn-cs"/>
              </a:rPr>
              <a:t>. </a:t>
            </a:r>
          </a:p>
          <a:p>
            <a:pPr marL="342900" marR="0" lvl="0" indent="-342900" algn="l" defTabSz="914400" rtl="0" eaLnBrk="1" fontAlgn="base" latinLnBrk="0" hangingPunct="1">
              <a:lnSpc>
                <a:spcPct val="100000"/>
              </a:lnSpc>
              <a:spcBef>
                <a:spcPct val="50000"/>
              </a:spcBef>
              <a:spcAft>
                <a:spcPct val="0"/>
              </a:spcAft>
              <a:buClr>
                <a:srgbClr val="0000FF"/>
              </a:buClr>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Quite regular in structure (</a:t>
            </a:r>
            <a:r>
              <a:rPr kumimoji="0" lang="en-AU" sz="2400" b="0" i="0" u="none" strike="noStrike" kern="0" cap="none" spc="0" normalizeH="0" baseline="0" noProof="0" smtClean="0">
                <a:ln>
                  <a:noFill/>
                </a:ln>
                <a:solidFill>
                  <a:srgbClr val="FF0000"/>
                </a:solidFill>
                <a:effectLst/>
                <a:uLnTx/>
                <a:uFillTx/>
                <a:latin typeface="Arial"/>
                <a:ea typeface="+mn-ea"/>
                <a:cs typeface="+mn-cs"/>
              </a:rPr>
              <a:t>easy in hardware</a:t>
            </a:r>
            <a:r>
              <a:rPr kumimoji="0" lang="en-AU" sz="2400" b="0" i="0" u="none" strike="noStrike" kern="0" cap="none" spc="0" normalizeH="0" baseline="0" noProof="0" smtClean="0">
                <a:ln>
                  <a:noFill/>
                </a:ln>
                <a:solidFill>
                  <a:srgbClr val="0000FF"/>
                </a:solidFill>
                <a:effectLst/>
                <a:uLnTx/>
                <a:uFillTx/>
                <a:latin typeface="Arial"/>
                <a:ea typeface="+mn-ea"/>
                <a:cs typeface="+mn-cs"/>
              </a:rPr>
              <a:t>)</a:t>
            </a:r>
          </a:p>
          <a:p>
            <a:pPr marL="342900" marR="0" lvl="0" indent="-342900" algn="l" defTabSz="914400" rtl="0" eaLnBrk="1" fontAlgn="base" latinLnBrk="0" hangingPunct="1">
              <a:lnSpc>
                <a:spcPct val="100000"/>
              </a:lnSpc>
              <a:spcBef>
                <a:spcPct val="50000"/>
              </a:spcBef>
              <a:spcAft>
                <a:spcPct val="0"/>
              </a:spcAft>
              <a:buClr>
                <a:srgbClr val="0000FF"/>
              </a:buClr>
              <a:buSzPct val="150000"/>
              <a:buFontTx/>
              <a:buChar char="•"/>
              <a:tabLst/>
              <a:defRPr/>
            </a:pPr>
            <a:r>
              <a:rPr kumimoji="0" lang="en-US" sz="2400" b="0" i="0" u="none" strike="noStrike" kern="0" cap="none" spc="0" normalizeH="0" baseline="0" noProof="0" smtClean="0">
                <a:ln>
                  <a:noFill/>
                </a:ln>
                <a:solidFill>
                  <a:srgbClr val="0000FF"/>
                </a:solidFill>
                <a:effectLst/>
                <a:uLnTx/>
                <a:uFillTx/>
                <a:latin typeface="Arial"/>
                <a:ea typeface="+mn-ea"/>
                <a:cs typeface="+mn-cs"/>
              </a:rPr>
              <a:t>See next text Table.</a:t>
            </a:r>
            <a:endParaRPr kumimoji="0" lang="en-AU" sz="2400" b="0" i="0" u="none" strike="noStrike" kern="0" cap="none" spc="0" normalizeH="0" baseline="0" noProof="0" smtClean="0">
              <a:ln>
                <a:noFill/>
              </a:ln>
              <a:solidFill>
                <a:srgbClr val="0000FF"/>
              </a:solidFill>
              <a:effectLst/>
              <a:uLnTx/>
              <a:uFillTx/>
              <a:latin typeface="Arial"/>
              <a:ea typeface="+mn-ea"/>
              <a:cs typeface="+mn-cs"/>
            </a:endParaRPr>
          </a:p>
          <a:p>
            <a:pPr marL="342900" marR="0" lvl="0" indent="-342900" algn="l" defTabSz="914400" rtl="0" eaLnBrk="1" fontAlgn="base" latinLnBrk="0" hangingPunct="1">
              <a:lnSpc>
                <a:spcPct val="100000"/>
              </a:lnSpc>
              <a:spcBef>
                <a:spcPct val="50000"/>
              </a:spcBef>
              <a:spcAft>
                <a:spcPct val="0"/>
              </a:spcAft>
              <a:buClr>
                <a:srgbClr val="0000FF"/>
              </a:buClr>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Example:</a:t>
            </a:r>
          </a:p>
          <a:p>
            <a:pPr marL="342900" marR="0" lvl="0" indent="-342900" algn="l" defTabSz="914400" rtl="0" eaLnBrk="1" fontAlgn="base" latinLnBrk="0" hangingPunct="1">
              <a:lnSpc>
                <a:spcPct val="100000"/>
              </a:lnSpc>
              <a:spcBef>
                <a:spcPct val="50000"/>
              </a:spcBef>
              <a:spcAft>
                <a:spcPct val="0"/>
              </a:spcAft>
              <a:buClr>
                <a:srgbClr val="0000FF"/>
              </a:buClr>
              <a:buSzPct val="150000"/>
              <a:buFontTx/>
              <a:buNone/>
              <a:tabLst/>
              <a:defRPr/>
            </a:pPr>
            <a:r>
              <a:rPr kumimoji="0" lang="en-AU" sz="2400" b="0" i="0" u="none" strike="noStrike" kern="0" cap="none" spc="0" normalizeH="0" baseline="0" noProof="0" smtClean="0">
                <a:ln>
                  <a:noFill/>
                </a:ln>
                <a:solidFill>
                  <a:srgbClr val="0000FF"/>
                </a:solidFill>
                <a:effectLst/>
                <a:uLnTx/>
                <a:uFillTx/>
                <a:latin typeface="Arial"/>
                <a:ea typeface="+mn-ea"/>
                <a:cs typeface="Arial" charset="0"/>
              </a:rPr>
              <a:t>		</a:t>
            </a:r>
            <a:r>
              <a:rPr kumimoji="0" lang="en-AU" sz="2400" b="0" i="1" u="none" strike="noStrike" kern="0" cap="none" spc="0" normalizeH="0" baseline="0" noProof="0" smtClean="0">
                <a:ln>
                  <a:noFill/>
                </a:ln>
                <a:solidFill>
                  <a:srgbClr val="0000FF"/>
                </a:solidFill>
                <a:effectLst/>
                <a:uLnTx/>
                <a:uFillTx/>
                <a:latin typeface="Arial"/>
                <a:ea typeface="+mn-ea"/>
                <a:cs typeface="Arial" charset="0"/>
              </a:rPr>
              <a:t>IP(675a6967 5e5a6b5a) = (ffb2194d 004df6fb)</a:t>
            </a:r>
            <a:r>
              <a:rPr kumimoji="0" lang="en-AU" sz="2400" b="0" i="0" u="none" strike="noStrike" kern="0" cap="none" spc="0" normalizeH="0" baseline="0" noProof="0" smtClean="0">
                <a:ln>
                  <a:noFill/>
                </a:ln>
                <a:solidFill>
                  <a:srgbClr val="0000FF"/>
                </a:solidFill>
                <a:effectLst/>
                <a:uLnTx/>
                <a:uFillTx/>
                <a:latin typeface="Arial"/>
                <a:ea typeface="+mn-ea"/>
                <a:cs typeface="+mn-cs"/>
              </a:rPr>
              <a:t> </a:t>
            </a:r>
            <a:endParaRPr kumimoji="0" lang="en-AU" sz="2400" b="0" i="0" u="none" strike="noStrike" kern="0" cap="none" spc="0" normalizeH="0" baseline="0" noProof="0" dirty="0" smtClean="0">
              <a:ln>
                <a:noFill/>
              </a:ln>
              <a:solidFill>
                <a:srgbClr val="0000FF"/>
              </a:solidFill>
              <a:effectLst/>
              <a:uLnTx/>
              <a:uFillTx/>
              <a:latin typeface="Arial"/>
              <a:ea typeface="+mn-ea"/>
              <a:cs typeface="+mn-cs"/>
            </a:endParaRPr>
          </a:p>
        </p:txBody>
      </p:sp>
      <p:sp>
        <p:nvSpPr>
          <p:cNvPr id="4" name="TextBox 6"/>
          <p:cNvSpPr txBox="1">
            <a:spLocks noChangeArrowheads="1"/>
          </p:cNvSpPr>
          <p:nvPr/>
        </p:nvSpPr>
        <p:spPr bwMode="auto">
          <a:xfrm>
            <a:off x="0" y="5272088"/>
            <a:ext cx="91440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1800" b="1" i="0" u="none" strike="noStrike" kern="0" cap="none" spc="0" normalizeH="0" baseline="0" noProof="0" dirty="0" smtClean="0">
                <a:ln>
                  <a:noFill/>
                </a:ln>
                <a:solidFill>
                  <a:srgbClr val="FF0000"/>
                </a:solidFill>
                <a:effectLst/>
                <a:uLnTx/>
                <a:uFillTx/>
                <a:latin typeface="Arial" charset="0"/>
              </a:rPr>
              <a:t>01101110</a:t>
            </a:r>
            <a:endParaRPr kumimoji="0" lang="en-US" sz="1800" b="1" i="0" u="none" strike="noStrike" kern="0" cap="none" spc="0" normalizeH="0" baseline="0" noProof="0" dirty="0" smtClean="0">
              <a:ln>
                <a:noFill/>
              </a:ln>
              <a:solidFill>
                <a:srgbClr val="FF0000"/>
              </a:solidFill>
              <a:effectLst/>
              <a:uLnTx/>
              <a:uFillTx/>
              <a:latin typeface="Arial" charset="0"/>
            </a:endParaRPr>
          </a:p>
        </p:txBody>
      </p:sp>
    </p:spTree>
    <p:extLst>
      <p:ext uri="{BB962C8B-B14F-4D97-AF65-F5344CB8AC3E}">
        <p14:creationId xmlns="" xmlns:p14="http://schemas.microsoft.com/office/powerpoint/2010/main" val="35327063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9375" y="115888"/>
            <a:ext cx="8964613" cy="503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smtClean="0">
                <a:ln>
                  <a:noFill/>
                </a:ln>
                <a:solidFill>
                  <a:srgbClr val="000000"/>
                </a:solidFill>
                <a:effectLst/>
                <a:uLnTx/>
                <a:uFillTx/>
                <a:latin typeface="Arial"/>
                <a:ea typeface="+mj-ea"/>
                <a:cs typeface="+mj-cs"/>
              </a:rPr>
              <a:t>DES Round Structure</a:t>
            </a:r>
            <a:endParaRPr kumimoji="0" lang="en-AU" sz="2400" b="1" i="0" u="none" strike="noStrike" kern="0" cap="none" spc="0" normalizeH="0" baseline="0" noProof="0" dirty="0" smtClean="0">
              <a:ln>
                <a:noFill/>
              </a:ln>
              <a:solidFill>
                <a:srgbClr val="000000"/>
              </a:solidFill>
              <a:effectLst/>
              <a:uLnTx/>
              <a:uFillTx/>
              <a:latin typeface="Arial"/>
              <a:ea typeface="+mj-ea"/>
              <a:cs typeface="+mj-cs"/>
            </a:endParaRPr>
          </a:p>
        </p:txBody>
      </p:sp>
      <p:sp>
        <p:nvSpPr>
          <p:cNvPr id="3" name="Rectangle 3"/>
          <p:cNvSpPr txBox="1">
            <a:spLocks noChangeArrowheads="1"/>
          </p:cNvSpPr>
          <p:nvPr/>
        </p:nvSpPr>
        <p:spPr bwMode="auto">
          <a:xfrm>
            <a:off x="482600" y="1179513"/>
            <a:ext cx="8121650" cy="4957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har char="•"/>
              <a:defRPr sz="2400">
                <a:solidFill>
                  <a:srgbClr val="0000FF"/>
                </a:solidFill>
                <a:latin typeface="+mn-lt"/>
                <a:ea typeface="+mn-ea"/>
                <a:cs typeface="+mn-cs"/>
              </a:defRPr>
            </a:lvl1pPr>
            <a:lvl2pPr marL="855663" indent="-398463" algn="l" rtl="0" eaLnBrk="0" fontAlgn="base" hangingPunct="0">
              <a:spcBef>
                <a:spcPct val="50000"/>
              </a:spcBef>
              <a:spcAft>
                <a:spcPct val="0"/>
              </a:spcAft>
              <a:buFont typeface="Wingdings" pitchFamily="2" charset="2"/>
              <a:buChar char="§"/>
              <a:defRPr sz="2400">
                <a:solidFill>
                  <a:srgbClr val="0000FF"/>
                </a:solidFill>
                <a:latin typeface="+mn-lt"/>
              </a:defRPr>
            </a:lvl2pPr>
            <a:lvl3pPr marL="1379538" indent="-409575" algn="l" rtl="0" eaLnBrk="0" fontAlgn="base" hangingPunct="0">
              <a:spcBef>
                <a:spcPct val="50000"/>
              </a:spcBef>
              <a:spcAft>
                <a:spcPct val="0"/>
              </a:spcAft>
              <a:buFont typeface="Wingdings" pitchFamily="2" charset="2"/>
              <a:buChar char="w"/>
              <a:defRPr sz="2400">
                <a:solidFill>
                  <a:srgbClr val="0000FF"/>
                </a:solidFill>
                <a:latin typeface="+mn-lt"/>
              </a:defRPr>
            </a:lvl3pPr>
            <a:lvl4pPr marL="1822450" indent="-228600" algn="l" rtl="0" eaLnBrk="0" fontAlgn="base" hangingPunct="0">
              <a:spcBef>
                <a:spcPct val="20000"/>
              </a:spcBef>
              <a:spcAft>
                <a:spcPct val="0"/>
              </a:spcAft>
              <a:buChar char="–"/>
              <a:defRPr sz="2000">
                <a:solidFill>
                  <a:schemeClr val="tx1"/>
                </a:solidFill>
                <a:latin typeface="+mn-lt"/>
              </a:defRPr>
            </a:lvl4pPr>
            <a:lvl5pPr marL="2165350" indent="-228600" algn="l" rtl="0" eaLnBrk="0" fontAlgn="base" hangingPunct="0">
              <a:spcBef>
                <a:spcPct val="20000"/>
              </a:spcBef>
              <a:spcAft>
                <a:spcPct val="0"/>
              </a:spcAft>
              <a:buChar char="»"/>
              <a:defRPr sz="2000">
                <a:solidFill>
                  <a:schemeClr val="tx1"/>
                </a:solidFill>
                <a:latin typeface="+mn-lt"/>
              </a:defRPr>
            </a:lvl5pPr>
            <a:lvl6pPr marL="2622550" indent="-228600" algn="l" rtl="0" fontAlgn="base">
              <a:spcBef>
                <a:spcPct val="20000"/>
              </a:spcBef>
              <a:spcAft>
                <a:spcPct val="0"/>
              </a:spcAft>
              <a:buChar char="»"/>
              <a:defRPr sz="2000">
                <a:solidFill>
                  <a:schemeClr val="tx1"/>
                </a:solidFill>
                <a:latin typeface="+mn-lt"/>
              </a:defRPr>
            </a:lvl6pPr>
            <a:lvl7pPr marL="3079750" indent="-228600" algn="l" rtl="0" fontAlgn="base">
              <a:spcBef>
                <a:spcPct val="20000"/>
              </a:spcBef>
              <a:spcAft>
                <a:spcPct val="0"/>
              </a:spcAft>
              <a:buChar char="»"/>
              <a:defRPr sz="2000">
                <a:solidFill>
                  <a:schemeClr val="tx1"/>
                </a:solidFill>
                <a:latin typeface="+mn-lt"/>
              </a:defRPr>
            </a:lvl7pPr>
            <a:lvl8pPr marL="3536950" indent="-228600" algn="l" rtl="0" fontAlgn="base">
              <a:spcBef>
                <a:spcPct val="20000"/>
              </a:spcBef>
              <a:spcAft>
                <a:spcPct val="0"/>
              </a:spcAft>
              <a:buChar char="»"/>
              <a:defRPr sz="2000">
                <a:solidFill>
                  <a:schemeClr val="tx1"/>
                </a:solidFill>
                <a:latin typeface="+mn-lt"/>
              </a:defRPr>
            </a:lvl8pPr>
            <a:lvl9pPr marL="399415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US" sz="2400" b="0" i="0" u="none" strike="noStrike" kern="0" cap="none" spc="0" normalizeH="0" baseline="0" noProof="0" smtClean="0">
                <a:ln>
                  <a:noFill/>
                </a:ln>
                <a:solidFill>
                  <a:srgbClr val="0000FF"/>
                </a:solidFill>
                <a:effectLst/>
                <a:uLnTx/>
                <a:uFillTx/>
                <a:latin typeface="Arial"/>
                <a:ea typeface="+mn-ea"/>
                <a:cs typeface="+mn-cs"/>
              </a:rPr>
              <a:t>Uses two </a:t>
            </a:r>
            <a:r>
              <a:rPr kumimoji="0" lang="en-US" sz="2400" b="0" i="1" u="none" strike="noStrike" kern="0" cap="none" spc="0" normalizeH="0" baseline="0" noProof="0" smtClean="0">
                <a:ln>
                  <a:noFill/>
                </a:ln>
                <a:solidFill>
                  <a:srgbClr val="FF0000"/>
                </a:solidFill>
                <a:effectLst/>
                <a:uLnTx/>
                <a:uFillTx/>
                <a:latin typeface="Arial"/>
                <a:ea typeface="+mn-ea"/>
                <a:cs typeface="+mn-cs"/>
              </a:rPr>
              <a:t>32-bit L</a:t>
            </a:r>
            <a:r>
              <a:rPr kumimoji="0" lang="en-US" sz="2400" b="0" i="0" u="none" strike="noStrike" kern="0" cap="none" spc="0" normalizeH="0" baseline="0" noProof="0" smtClean="0">
                <a:ln>
                  <a:noFill/>
                </a:ln>
                <a:solidFill>
                  <a:srgbClr val="0000FF"/>
                </a:solidFill>
                <a:effectLst/>
                <a:uLnTx/>
                <a:uFillTx/>
                <a:latin typeface="Arial"/>
                <a:ea typeface="+mn-ea"/>
                <a:cs typeface="+mn-cs"/>
              </a:rPr>
              <a:t> and </a:t>
            </a:r>
            <a:r>
              <a:rPr kumimoji="0" lang="en-US" sz="2400" b="0" i="1" u="none" strike="noStrike" kern="0" cap="none" spc="0" normalizeH="0" baseline="0" noProof="0" smtClean="0">
                <a:ln>
                  <a:noFill/>
                </a:ln>
                <a:solidFill>
                  <a:srgbClr val="FF0000"/>
                </a:solidFill>
                <a:effectLst/>
                <a:uLnTx/>
                <a:uFillTx/>
                <a:latin typeface="Arial"/>
                <a:ea typeface="+mn-ea"/>
                <a:cs typeface="+mn-cs"/>
              </a:rPr>
              <a:t>R halves</a:t>
            </a:r>
            <a:r>
              <a:rPr kumimoji="0" lang="en-US" sz="2400" b="0" i="0" u="none" strike="noStrike" kern="0" cap="none" spc="0" normalizeH="0" baseline="0" noProof="0" smtClean="0">
                <a:ln>
                  <a:noFill/>
                </a:ln>
                <a:solidFill>
                  <a:srgbClr val="0000FF"/>
                </a:solidFill>
                <a:effectLst/>
                <a:uLnTx/>
                <a:uFillTx/>
                <a:latin typeface="Arial"/>
                <a:ea typeface="+mn-ea"/>
                <a:cs typeface="+mn-cs"/>
              </a:rPr>
              <a:t>.</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As for any </a:t>
            </a:r>
            <a:r>
              <a:rPr kumimoji="0" lang="en-AU" sz="2400" b="0" i="1" u="none" strike="noStrike" kern="0" cap="none" spc="0" normalizeH="0" baseline="0" noProof="0" smtClean="0">
                <a:ln>
                  <a:noFill/>
                </a:ln>
                <a:solidFill>
                  <a:srgbClr val="FF0000"/>
                </a:solidFill>
                <a:effectLst/>
                <a:uLnTx/>
                <a:uFillTx/>
                <a:latin typeface="Arial"/>
                <a:ea typeface="+mn-ea"/>
                <a:cs typeface="+mn-cs"/>
              </a:rPr>
              <a:t>Feistel cipher</a:t>
            </a:r>
            <a:r>
              <a:rPr kumimoji="0" lang="en-AU" sz="2400" b="0" i="0" u="none" strike="noStrike" kern="0" cap="none" spc="0" normalizeH="0" baseline="0" noProof="0" smtClean="0">
                <a:ln>
                  <a:noFill/>
                </a:ln>
                <a:solidFill>
                  <a:srgbClr val="FF0000"/>
                </a:solidFill>
                <a:effectLst/>
                <a:uLnTx/>
                <a:uFillTx/>
                <a:latin typeface="Arial"/>
                <a:ea typeface="+mn-ea"/>
                <a:cs typeface="+mn-cs"/>
              </a:rPr>
              <a:t> </a:t>
            </a:r>
            <a:r>
              <a:rPr kumimoji="0" lang="en-AU" sz="2400" b="0" i="0" u="none" strike="noStrike" kern="0" cap="none" spc="0" normalizeH="0" baseline="0" noProof="0" smtClean="0">
                <a:ln>
                  <a:noFill/>
                </a:ln>
                <a:solidFill>
                  <a:srgbClr val="0000FF"/>
                </a:solidFill>
                <a:effectLst/>
                <a:uLnTx/>
                <a:uFillTx/>
                <a:latin typeface="Arial"/>
                <a:ea typeface="+mn-ea"/>
                <a:cs typeface="+mn-cs"/>
              </a:rPr>
              <a:t>can describe as:</a:t>
            </a:r>
          </a:p>
          <a:p>
            <a:pPr marL="855663" marR="0" lvl="1" indent="-398463" algn="l" defTabSz="914400" rtl="0" eaLnBrk="1" fontAlgn="base" latinLnBrk="0" hangingPunct="1">
              <a:lnSpc>
                <a:spcPct val="100000"/>
              </a:lnSpc>
              <a:spcBef>
                <a:spcPct val="50000"/>
              </a:spcBef>
              <a:spcAft>
                <a:spcPct val="0"/>
              </a:spcAft>
              <a:buClrTx/>
              <a:buSzTx/>
              <a:buFont typeface="Wingdings" pitchFamily="2" charset="2"/>
              <a:buNone/>
              <a:tabLst/>
              <a:defRPr/>
            </a:pPr>
            <a:r>
              <a:rPr kumimoji="0" lang="en-AU" sz="2400" b="0" i="1" u="none" strike="noStrike" kern="0" cap="none" spc="0" normalizeH="0" baseline="0" noProof="0" smtClean="0">
                <a:ln>
                  <a:noFill/>
                </a:ln>
                <a:solidFill>
                  <a:srgbClr val="0000FF"/>
                </a:solidFill>
                <a:effectLst/>
                <a:uLnTx/>
                <a:uFillTx/>
                <a:latin typeface="Arial"/>
              </a:rPr>
              <a:t>	L</a:t>
            </a:r>
            <a:r>
              <a:rPr kumimoji="0" lang="en-AU" sz="2400" b="0" i="1" u="none" strike="noStrike" kern="0" cap="none" spc="0" normalizeH="0" baseline="-25000" noProof="0" smtClean="0">
                <a:ln>
                  <a:noFill/>
                </a:ln>
                <a:solidFill>
                  <a:srgbClr val="0000FF"/>
                </a:solidFill>
                <a:effectLst/>
                <a:uLnTx/>
                <a:uFillTx/>
                <a:latin typeface="Arial"/>
              </a:rPr>
              <a:t>i</a:t>
            </a:r>
            <a:r>
              <a:rPr kumimoji="0" lang="en-AU" sz="2400" b="0" i="1" u="none" strike="noStrike" kern="0" cap="none" spc="0" normalizeH="0" baseline="0" noProof="0" smtClean="0">
                <a:ln>
                  <a:noFill/>
                </a:ln>
                <a:solidFill>
                  <a:srgbClr val="0000FF"/>
                </a:solidFill>
                <a:effectLst/>
                <a:uLnTx/>
                <a:uFillTx/>
                <a:latin typeface="Arial"/>
              </a:rPr>
              <a:t> </a:t>
            </a:r>
            <a:r>
              <a:rPr kumimoji="0" lang="en-AU" sz="2400" b="0" i="0" u="none" strike="noStrike" kern="0" cap="none" spc="0" normalizeH="0" baseline="0" noProof="0" smtClean="0">
                <a:ln>
                  <a:noFill/>
                </a:ln>
                <a:solidFill>
                  <a:srgbClr val="0000FF"/>
                </a:solidFill>
                <a:effectLst/>
                <a:uLnTx/>
                <a:uFillTx/>
                <a:latin typeface="Arial"/>
              </a:rPr>
              <a:t>= </a:t>
            </a:r>
            <a:r>
              <a:rPr kumimoji="0" lang="en-AU" sz="2400" b="0" i="1" u="none" strike="noStrike" kern="0" cap="none" spc="0" normalizeH="0" baseline="0" noProof="0" smtClean="0">
                <a:ln>
                  <a:noFill/>
                </a:ln>
                <a:solidFill>
                  <a:srgbClr val="0000FF"/>
                </a:solidFill>
                <a:effectLst/>
                <a:uLnTx/>
                <a:uFillTx/>
                <a:latin typeface="Arial"/>
              </a:rPr>
              <a:t>R</a:t>
            </a:r>
            <a:r>
              <a:rPr kumimoji="0" lang="en-AU" sz="2400" b="0" i="1" u="none" strike="noStrike" kern="0" cap="none" spc="0" normalizeH="0" baseline="-25000" noProof="0" smtClean="0">
                <a:ln>
                  <a:noFill/>
                </a:ln>
                <a:solidFill>
                  <a:srgbClr val="0000FF"/>
                </a:solidFill>
                <a:effectLst/>
                <a:uLnTx/>
                <a:uFillTx/>
                <a:latin typeface="Arial"/>
              </a:rPr>
              <a:t>i</a:t>
            </a:r>
            <a:r>
              <a:rPr kumimoji="0" lang="en-AU" sz="2400" b="0" i="0" u="none" strike="noStrike" kern="0" cap="none" spc="0" normalizeH="0" baseline="-25000" noProof="0" smtClean="0">
                <a:ln>
                  <a:noFill/>
                </a:ln>
                <a:solidFill>
                  <a:srgbClr val="0000FF"/>
                </a:solidFill>
                <a:effectLst/>
                <a:uLnTx/>
                <a:uFillTx/>
                <a:latin typeface="Arial"/>
              </a:rPr>
              <a:t>–1</a:t>
            </a:r>
          </a:p>
          <a:p>
            <a:pPr marL="855663" marR="0" lvl="1" indent="-398463" algn="l" defTabSz="914400" rtl="0" eaLnBrk="1" fontAlgn="base" latinLnBrk="0" hangingPunct="1">
              <a:lnSpc>
                <a:spcPct val="100000"/>
              </a:lnSpc>
              <a:spcBef>
                <a:spcPct val="50000"/>
              </a:spcBef>
              <a:spcAft>
                <a:spcPct val="0"/>
              </a:spcAft>
              <a:buClrTx/>
              <a:buSzTx/>
              <a:buFont typeface="Wingdings" pitchFamily="2" charset="2"/>
              <a:buNone/>
              <a:tabLst/>
              <a:defRPr/>
            </a:pPr>
            <a:r>
              <a:rPr kumimoji="0" lang="en-AU" sz="2400" b="0" i="1" u="none" strike="noStrike" kern="0" cap="none" spc="0" normalizeH="0" baseline="0" noProof="0" smtClean="0">
                <a:ln>
                  <a:noFill/>
                </a:ln>
                <a:solidFill>
                  <a:srgbClr val="0000FF"/>
                </a:solidFill>
                <a:effectLst/>
                <a:uLnTx/>
                <a:uFillTx/>
                <a:latin typeface="Arial"/>
              </a:rPr>
              <a:t>	R</a:t>
            </a:r>
            <a:r>
              <a:rPr kumimoji="0" lang="en-AU" sz="2400" b="0" i="1" u="none" strike="noStrike" kern="0" cap="none" spc="0" normalizeH="0" baseline="-25000" noProof="0" smtClean="0">
                <a:ln>
                  <a:noFill/>
                </a:ln>
                <a:solidFill>
                  <a:srgbClr val="0000FF"/>
                </a:solidFill>
                <a:effectLst/>
                <a:uLnTx/>
                <a:uFillTx/>
                <a:latin typeface="Arial"/>
              </a:rPr>
              <a:t>i</a:t>
            </a:r>
            <a:r>
              <a:rPr kumimoji="0" lang="en-AU" sz="2400" b="0" i="1" u="none" strike="noStrike" kern="0" cap="none" spc="0" normalizeH="0" baseline="0" noProof="0" smtClean="0">
                <a:ln>
                  <a:noFill/>
                </a:ln>
                <a:solidFill>
                  <a:srgbClr val="0000FF"/>
                </a:solidFill>
                <a:effectLst/>
                <a:uLnTx/>
                <a:uFillTx/>
                <a:latin typeface="Arial"/>
              </a:rPr>
              <a:t> </a:t>
            </a:r>
            <a:r>
              <a:rPr kumimoji="0" lang="en-AU" sz="2400" b="0" i="0" u="none" strike="noStrike" kern="0" cap="none" spc="0" normalizeH="0" baseline="0" noProof="0" smtClean="0">
                <a:ln>
                  <a:noFill/>
                </a:ln>
                <a:solidFill>
                  <a:srgbClr val="0000FF"/>
                </a:solidFill>
                <a:effectLst/>
                <a:uLnTx/>
                <a:uFillTx/>
                <a:latin typeface="Arial"/>
              </a:rPr>
              <a:t>= </a:t>
            </a:r>
            <a:r>
              <a:rPr kumimoji="0" lang="en-AU" sz="2400" b="0" i="1" u="none" strike="noStrike" kern="0" cap="none" spc="0" normalizeH="0" baseline="0" noProof="0" smtClean="0">
                <a:ln>
                  <a:noFill/>
                </a:ln>
                <a:solidFill>
                  <a:srgbClr val="0000FF"/>
                </a:solidFill>
                <a:effectLst/>
                <a:uLnTx/>
                <a:uFillTx/>
                <a:latin typeface="Arial"/>
              </a:rPr>
              <a:t>L</a:t>
            </a:r>
            <a:r>
              <a:rPr kumimoji="0" lang="en-AU" sz="2400" b="0" i="1" u="none" strike="noStrike" kern="0" cap="none" spc="0" normalizeH="0" baseline="-25000" noProof="0" smtClean="0">
                <a:ln>
                  <a:noFill/>
                </a:ln>
                <a:solidFill>
                  <a:srgbClr val="0000FF"/>
                </a:solidFill>
                <a:effectLst/>
                <a:uLnTx/>
                <a:uFillTx/>
                <a:latin typeface="Arial"/>
              </a:rPr>
              <a:t>i</a:t>
            </a:r>
            <a:r>
              <a:rPr kumimoji="0" lang="en-AU" sz="2400" b="0" i="0" u="none" strike="noStrike" kern="0" cap="none" spc="0" normalizeH="0" baseline="-25000" noProof="0" smtClean="0">
                <a:ln>
                  <a:noFill/>
                </a:ln>
                <a:solidFill>
                  <a:srgbClr val="0000FF"/>
                </a:solidFill>
                <a:effectLst/>
                <a:uLnTx/>
                <a:uFillTx/>
                <a:latin typeface="Arial"/>
              </a:rPr>
              <a:t>–1</a:t>
            </a:r>
            <a:r>
              <a:rPr kumimoji="0" lang="en-AU" sz="2400" b="0" i="0" u="none" strike="noStrike" kern="0" cap="none" spc="0" normalizeH="0" baseline="0" noProof="0" smtClean="0">
                <a:ln>
                  <a:noFill/>
                </a:ln>
                <a:solidFill>
                  <a:srgbClr val="0000FF"/>
                </a:solidFill>
                <a:effectLst/>
                <a:uLnTx/>
                <a:uFillTx/>
                <a:latin typeface="Arial"/>
              </a:rPr>
              <a:t> xor F(</a:t>
            </a:r>
            <a:r>
              <a:rPr kumimoji="0" lang="en-AU" sz="2400" b="0" i="1" u="none" strike="noStrike" kern="0" cap="none" spc="0" normalizeH="0" baseline="0" noProof="0" smtClean="0">
                <a:ln>
                  <a:noFill/>
                </a:ln>
                <a:solidFill>
                  <a:srgbClr val="0000FF"/>
                </a:solidFill>
                <a:effectLst/>
                <a:uLnTx/>
                <a:uFillTx/>
                <a:latin typeface="Arial"/>
              </a:rPr>
              <a:t>R</a:t>
            </a:r>
            <a:r>
              <a:rPr kumimoji="0" lang="en-AU" sz="2400" b="0" i="1" u="none" strike="noStrike" kern="0" cap="none" spc="0" normalizeH="0" baseline="-25000" noProof="0" smtClean="0">
                <a:ln>
                  <a:noFill/>
                </a:ln>
                <a:solidFill>
                  <a:srgbClr val="0000FF"/>
                </a:solidFill>
                <a:effectLst/>
                <a:uLnTx/>
                <a:uFillTx/>
                <a:latin typeface="Arial"/>
              </a:rPr>
              <a:t>i</a:t>
            </a:r>
            <a:r>
              <a:rPr kumimoji="0" lang="en-AU" sz="2400" b="0" i="0" u="none" strike="noStrike" kern="0" cap="none" spc="0" normalizeH="0" baseline="-25000" noProof="0" smtClean="0">
                <a:ln>
                  <a:noFill/>
                </a:ln>
                <a:solidFill>
                  <a:srgbClr val="0000FF"/>
                </a:solidFill>
                <a:effectLst/>
                <a:uLnTx/>
                <a:uFillTx/>
                <a:latin typeface="Arial"/>
              </a:rPr>
              <a:t>–1</a:t>
            </a:r>
            <a:r>
              <a:rPr kumimoji="0" lang="en-AU" sz="2400" b="0" i="0" u="none" strike="noStrike" kern="0" cap="none" spc="0" normalizeH="0" baseline="0" noProof="0" smtClean="0">
                <a:ln>
                  <a:noFill/>
                </a:ln>
                <a:solidFill>
                  <a:srgbClr val="0000FF"/>
                </a:solidFill>
                <a:effectLst/>
                <a:uLnTx/>
                <a:uFillTx/>
                <a:latin typeface="Arial"/>
              </a:rPr>
              <a:t>, </a:t>
            </a:r>
            <a:r>
              <a:rPr kumimoji="0" lang="en-AU" sz="2400" b="0" i="1" u="none" strike="noStrike" kern="0" cap="none" spc="0" normalizeH="0" baseline="0" noProof="0" smtClean="0">
                <a:ln>
                  <a:noFill/>
                </a:ln>
                <a:solidFill>
                  <a:srgbClr val="0000FF"/>
                </a:solidFill>
                <a:effectLst/>
                <a:uLnTx/>
                <a:uFillTx/>
                <a:latin typeface="Arial"/>
              </a:rPr>
              <a:t>K</a:t>
            </a:r>
            <a:r>
              <a:rPr kumimoji="0" lang="en-AU" sz="2400" b="0" i="1" u="none" strike="noStrike" kern="0" cap="none" spc="0" normalizeH="0" baseline="-25000" noProof="0" smtClean="0">
                <a:ln>
                  <a:noFill/>
                </a:ln>
                <a:solidFill>
                  <a:srgbClr val="0000FF"/>
                </a:solidFill>
                <a:effectLst/>
                <a:uLnTx/>
                <a:uFillTx/>
                <a:latin typeface="Arial"/>
              </a:rPr>
              <a:t>i</a:t>
            </a:r>
            <a:r>
              <a:rPr kumimoji="0" lang="en-AU" sz="2400" b="0" i="0" u="none" strike="noStrike" kern="0" cap="none" spc="0" normalizeH="0" baseline="0" noProof="0" smtClean="0">
                <a:ln>
                  <a:noFill/>
                </a:ln>
                <a:solidFill>
                  <a:srgbClr val="0000FF"/>
                </a:solidFill>
                <a:effectLst/>
                <a:uLnTx/>
                <a:uFillTx/>
                <a:latin typeface="Arial"/>
              </a:rPr>
              <a:t>)</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US" sz="2400" b="0" i="0" u="none" strike="noStrike" kern="0" cap="none" spc="0" normalizeH="0" baseline="0" noProof="0" smtClean="0">
                <a:ln>
                  <a:noFill/>
                </a:ln>
                <a:solidFill>
                  <a:srgbClr val="0000FF"/>
                </a:solidFill>
                <a:effectLst/>
                <a:uLnTx/>
                <a:uFillTx/>
                <a:latin typeface="Arial"/>
                <a:ea typeface="+mn-ea"/>
                <a:cs typeface="+mn-cs"/>
              </a:rPr>
              <a:t>Takes </a:t>
            </a:r>
            <a:r>
              <a:rPr kumimoji="0" lang="en-US" sz="2400" b="0" i="1" u="none" strike="noStrike" kern="0" cap="none" spc="0" normalizeH="0" baseline="0" noProof="0" smtClean="0">
                <a:ln>
                  <a:noFill/>
                </a:ln>
                <a:solidFill>
                  <a:srgbClr val="FF0000"/>
                </a:solidFill>
                <a:effectLst/>
                <a:uLnTx/>
                <a:uFillTx/>
                <a:latin typeface="Arial"/>
                <a:ea typeface="+mn-ea"/>
                <a:cs typeface="+mn-cs"/>
              </a:rPr>
              <a:t>32-bit R half</a:t>
            </a:r>
            <a:r>
              <a:rPr kumimoji="0" lang="en-US" sz="2400" b="0" i="0" u="none" strike="noStrike" kern="0" cap="none" spc="0" normalizeH="0" baseline="0" noProof="0" smtClean="0">
                <a:ln>
                  <a:noFill/>
                </a:ln>
                <a:solidFill>
                  <a:srgbClr val="0000FF"/>
                </a:solidFill>
                <a:effectLst/>
                <a:uLnTx/>
                <a:uFillTx/>
                <a:latin typeface="Arial"/>
                <a:ea typeface="+mn-ea"/>
                <a:cs typeface="+mn-cs"/>
              </a:rPr>
              <a:t> and </a:t>
            </a:r>
            <a:r>
              <a:rPr kumimoji="0" lang="en-US" sz="2400" b="0" i="1" u="none" strike="noStrike" kern="0" cap="none" spc="0" normalizeH="0" baseline="0" noProof="0" smtClean="0">
                <a:ln>
                  <a:noFill/>
                </a:ln>
                <a:solidFill>
                  <a:srgbClr val="FF0000"/>
                </a:solidFill>
                <a:effectLst/>
                <a:uLnTx/>
                <a:uFillTx/>
                <a:latin typeface="Arial"/>
                <a:ea typeface="+mn-ea"/>
                <a:cs typeface="+mn-cs"/>
              </a:rPr>
              <a:t>48-bit subkey</a:t>
            </a:r>
            <a:r>
              <a:rPr kumimoji="0" lang="en-US" sz="2400" b="0" i="0" u="none" strike="noStrike" kern="0" cap="none" spc="0" normalizeH="0" baseline="0" noProof="0" smtClean="0">
                <a:ln>
                  <a:noFill/>
                </a:ln>
                <a:solidFill>
                  <a:srgbClr val="0000FF"/>
                </a:solidFill>
                <a:effectLst/>
                <a:uLnTx/>
                <a:uFillTx/>
                <a:latin typeface="Arial"/>
                <a:ea typeface="+mn-ea"/>
                <a:cs typeface="+mn-cs"/>
              </a:rPr>
              <a:t> and:</a:t>
            </a:r>
          </a:p>
          <a:p>
            <a:pPr marL="855663" marR="0" lvl="1" indent="-398463" algn="l" defTabSz="914400" rtl="0" eaLnBrk="1" fontAlgn="base" latinLnBrk="0" hangingPunct="1">
              <a:lnSpc>
                <a:spcPct val="100000"/>
              </a:lnSpc>
              <a:spcBef>
                <a:spcPct val="50000"/>
              </a:spcBef>
              <a:spcAft>
                <a:spcPct val="0"/>
              </a:spcAft>
              <a:buClr>
                <a:srgbClr val="0000FF"/>
              </a:buClr>
              <a:buSzTx/>
              <a:buFont typeface="Wingdings" pitchFamily="2" charset="2"/>
              <a:buChar char="§"/>
              <a:tabLst/>
              <a:defRPr/>
            </a:pPr>
            <a:r>
              <a:rPr kumimoji="0" lang="en-US" sz="2400" b="0" i="1" u="none" strike="noStrike" kern="0" cap="none" spc="0" normalizeH="0" baseline="0" noProof="0" smtClean="0">
                <a:ln>
                  <a:noFill/>
                </a:ln>
                <a:solidFill>
                  <a:srgbClr val="FF0000"/>
                </a:solidFill>
                <a:effectLst/>
                <a:uLnTx/>
                <a:uFillTx/>
                <a:latin typeface="Arial"/>
              </a:rPr>
              <a:t>Expands</a:t>
            </a:r>
            <a:r>
              <a:rPr kumimoji="0" lang="en-US" sz="2400" b="0" i="0" u="none" strike="noStrike" kern="0" cap="none" spc="0" normalizeH="0" baseline="0" noProof="0" smtClean="0">
                <a:ln>
                  <a:noFill/>
                </a:ln>
                <a:solidFill>
                  <a:srgbClr val="0000FF"/>
                </a:solidFill>
                <a:effectLst/>
                <a:uLnTx/>
                <a:uFillTx/>
                <a:latin typeface="Arial"/>
              </a:rPr>
              <a:t> </a:t>
            </a:r>
            <a:r>
              <a:rPr kumimoji="0" lang="en-US" sz="2400" b="0" i="1" u="none" strike="noStrike" kern="0" cap="none" spc="0" normalizeH="0" baseline="0" noProof="0" smtClean="0">
                <a:ln>
                  <a:noFill/>
                </a:ln>
                <a:solidFill>
                  <a:srgbClr val="FF0000"/>
                </a:solidFill>
                <a:effectLst/>
                <a:uLnTx/>
                <a:uFillTx/>
                <a:latin typeface="Arial"/>
              </a:rPr>
              <a:t>R</a:t>
            </a:r>
            <a:r>
              <a:rPr kumimoji="0" lang="en-US" sz="2400" b="0" i="0" u="none" strike="noStrike" kern="0" cap="none" spc="0" normalizeH="0" baseline="0" noProof="0" smtClean="0">
                <a:ln>
                  <a:noFill/>
                </a:ln>
                <a:solidFill>
                  <a:srgbClr val="0000FF"/>
                </a:solidFill>
                <a:effectLst/>
                <a:uLnTx/>
                <a:uFillTx/>
                <a:latin typeface="Arial"/>
              </a:rPr>
              <a:t> to </a:t>
            </a:r>
            <a:r>
              <a:rPr kumimoji="0" lang="en-US" sz="2400" b="0" i="1" u="none" strike="noStrike" kern="0" cap="none" spc="0" normalizeH="0" baseline="0" noProof="0" smtClean="0">
                <a:ln>
                  <a:noFill/>
                </a:ln>
                <a:solidFill>
                  <a:srgbClr val="FF0000"/>
                </a:solidFill>
                <a:effectLst/>
                <a:uLnTx/>
                <a:uFillTx/>
                <a:latin typeface="Arial"/>
              </a:rPr>
              <a:t>48-bits</a:t>
            </a:r>
            <a:r>
              <a:rPr kumimoji="0" lang="en-US" sz="2400" b="0" i="0" u="none" strike="noStrike" kern="0" cap="none" spc="0" normalizeH="0" baseline="0" noProof="0" smtClean="0">
                <a:ln>
                  <a:noFill/>
                </a:ln>
                <a:solidFill>
                  <a:srgbClr val="0000FF"/>
                </a:solidFill>
                <a:effectLst/>
                <a:uLnTx/>
                <a:uFillTx/>
                <a:latin typeface="Arial"/>
              </a:rPr>
              <a:t> using </a:t>
            </a:r>
            <a:r>
              <a:rPr kumimoji="0" lang="en-US" sz="2400" b="0" i="1" u="none" strike="noStrike" kern="0" cap="none" spc="0" normalizeH="0" baseline="0" noProof="0" smtClean="0">
                <a:ln>
                  <a:noFill/>
                </a:ln>
                <a:solidFill>
                  <a:srgbClr val="FF0000"/>
                </a:solidFill>
                <a:effectLst/>
                <a:uLnTx/>
                <a:uFillTx/>
                <a:latin typeface="Arial"/>
              </a:rPr>
              <a:t>permutation E</a:t>
            </a:r>
            <a:r>
              <a:rPr kumimoji="0" lang="en-US" sz="2400" b="0" i="0" u="none" strike="noStrike" kern="0" cap="none" spc="0" normalizeH="0" baseline="0" noProof="0" smtClean="0">
                <a:ln>
                  <a:noFill/>
                </a:ln>
                <a:solidFill>
                  <a:srgbClr val="0000FF"/>
                </a:solidFill>
                <a:effectLst/>
                <a:uLnTx/>
                <a:uFillTx/>
                <a:latin typeface="Arial"/>
              </a:rPr>
              <a:t>.</a:t>
            </a:r>
          </a:p>
          <a:p>
            <a:pPr marL="855663" marR="0" lvl="1" indent="-398463" algn="l" defTabSz="914400" rtl="0" eaLnBrk="1" fontAlgn="base" latinLnBrk="0" hangingPunct="1">
              <a:lnSpc>
                <a:spcPct val="100000"/>
              </a:lnSpc>
              <a:spcBef>
                <a:spcPct val="50000"/>
              </a:spcBef>
              <a:spcAft>
                <a:spcPct val="0"/>
              </a:spcAft>
              <a:buClr>
                <a:srgbClr val="0000FF"/>
              </a:buClr>
              <a:buSzTx/>
              <a:buFont typeface="Wingdings" pitchFamily="2" charset="2"/>
              <a:buChar char="§"/>
              <a:tabLst/>
              <a:defRPr/>
            </a:pPr>
            <a:r>
              <a:rPr kumimoji="0" lang="en-US" sz="2400" b="0" i="1" u="none" strike="noStrike" kern="0" cap="none" spc="0" normalizeH="0" baseline="0" noProof="0" smtClean="0">
                <a:ln>
                  <a:noFill/>
                </a:ln>
                <a:solidFill>
                  <a:srgbClr val="FF0000"/>
                </a:solidFill>
                <a:effectLst/>
                <a:uLnTx/>
                <a:uFillTx/>
                <a:latin typeface="Arial"/>
              </a:rPr>
              <a:t>Adds to subkey</a:t>
            </a:r>
            <a:r>
              <a:rPr kumimoji="0" lang="en-US" sz="2400" b="0" i="1" u="none" strike="noStrike" kern="0" cap="none" spc="0" normalizeH="0" baseline="0" noProof="0" smtClean="0">
                <a:ln>
                  <a:noFill/>
                </a:ln>
                <a:solidFill>
                  <a:srgbClr val="0000FF"/>
                </a:solidFill>
                <a:effectLst/>
                <a:uLnTx/>
                <a:uFillTx/>
                <a:latin typeface="Arial"/>
              </a:rPr>
              <a:t>.</a:t>
            </a:r>
          </a:p>
          <a:p>
            <a:pPr marL="855663" marR="0" lvl="1" indent="-398463" algn="l" defTabSz="914400" rtl="0" eaLnBrk="1" fontAlgn="base" latinLnBrk="0" hangingPunct="1">
              <a:lnSpc>
                <a:spcPct val="100000"/>
              </a:lnSpc>
              <a:spcBef>
                <a:spcPct val="50000"/>
              </a:spcBef>
              <a:spcAft>
                <a:spcPct val="0"/>
              </a:spcAft>
              <a:buClr>
                <a:srgbClr val="0000FF"/>
              </a:buClr>
              <a:buSzTx/>
              <a:buFont typeface="Wingdings" pitchFamily="2" charset="2"/>
              <a:buChar char="§"/>
              <a:tabLst/>
              <a:defRPr/>
            </a:pPr>
            <a:r>
              <a:rPr kumimoji="0" lang="en-US" sz="2400" b="0" i="1" u="none" strike="noStrike" kern="0" cap="none" spc="0" normalizeH="0" baseline="0" noProof="0" smtClean="0">
                <a:ln>
                  <a:noFill/>
                </a:ln>
                <a:solidFill>
                  <a:srgbClr val="FF0000"/>
                </a:solidFill>
                <a:effectLst/>
                <a:uLnTx/>
                <a:uFillTx/>
                <a:latin typeface="Arial"/>
              </a:rPr>
              <a:t>Passes through 8 S-boxes</a:t>
            </a:r>
            <a:r>
              <a:rPr kumimoji="0" lang="en-US" sz="2400" b="0" i="0" u="none" strike="noStrike" kern="0" cap="none" spc="0" normalizeH="0" baseline="0" noProof="0" smtClean="0">
                <a:ln>
                  <a:noFill/>
                </a:ln>
                <a:solidFill>
                  <a:srgbClr val="0000FF"/>
                </a:solidFill>
                <a:effectLst/>
                <a:uLnTx/>
                <a:uFillTx/>
                <a:latin typeface="Arial"/>
              </a:rPr>
              <a:t> to </a:t>
            </a:r>
            <a:r>
              <a:rPr kumimoji="0" lang="en-US" sz="2400" b="0" i="1" u="none" strike="noStrike" kern="0" cap="none" spc="0" normalizeH="0" baseline="0" noProof="0" smtClean="0">
                <a:ln>
                  <a:noFill/>
                </a:ln>
                <a:solidFill>
                  <a:srgbClr val="FF0000"/>
                </a:solidFill>
                <a:effectLst/>
                <a:uLnTx/>
                <a:uFillTx/>
                <a:latin typeface="Arial"/>
              </a:rPr>
              <a:t>get 32-bit result</a:t>
            </a:r>
            <a:r>
              <a:rPr kumimoji="0" lang="en-US" sz="2400" b="0" i="0" u="none" strike="noStrike" kern="0" cap="none" spc="0" normalizeH="0" baseline="0" noProof="0" smtClean="0">
                <a:ln>
                  <a:noFill/>
                </a:ln>
                <a:solidFill>
                  <a:srgbClr val="0000FF"/>
                </a:solidFill>
                <a:effectLst/>
                <a:uLnTx/>
                <a:uFillTx/>
                <a:latin typeface="Arial"/>
              </a:rPr>
              <a:t>.</a:t>
            </a:r>
          </a:p>
          <a:p>
            <a:pPr marL="855663" marR="0" lvl="1" indent="-398463" algn="l" defTabSz="914400" rtl="0" eaLnBrk="1" fontAlgn="base" latinLnBrk="0" hangingPunct="1">
              <a:lnSpc>
                <a:spcPct val="100000"/>
              </a:lnSpc>
              <a:spcBef>
                <a:spcPct val="50000"/>
              </a:spcBef>
              <a:spcAft>
                <a:spcPct val="0"/>
              </a:spcAft>
              <a:buClrTx/>
              <a:buSzTx/>
              <a:buFont typeface="Wingdings" pitchFamily="2" charset="2"/>
              <a:buChar char="§"/>
              <a:tabLst/>
              <a:defRPr/>
            </a:pPr>
            <a:r>
              <a:rPr kumimoji="0" lang="en-US" sz="2400" b="0" i="0" u="none" strike="noStrike" kern="0" cap="none" spc="0" normalizeH="0" baseline="0" noProof="0" smtClean="0">
                <a:ln>
                  <a:noFill/>
                </a:ln>
                <a:solidFill>
                  <a:srgbClr val="0000FF"/>
                </a:solidFill>
                <a:effectLst/>
                <a:uLnTx/>
                <a:uFillTx/>
                <a:latin typeface="Arial"/>
              </a:rPr>
              <a:t>Finally </a:t>
            </a:r>
            <a:r>
              <a:rPr kumimoji="0" lang="en-US" sz="2400" b="0" i="1" u="none" strike="noStrike" kern="0" cap="none" spc="0" normalizeH="0" baseline="0" noProof="0" smtClean="0">
                <a:ln>
                  <a:noFill/>
                </a:ln>
                <a:solidFill>
                  <a:srgbClr val="FF0000"/>
                </a:solidFill>
                <a:effectLst/>
                <a:uLnTx/>
                <a:uFillTx/>
                <a:latin typeface="Arial"/>
              </a:rPr>
              <a:t>permutes</a:t>
            </a:r>
            <a:r>
              <a:rPr kumimoji="0" lang="en-US" sz="2400" b="0" i="0" u="none" strike="noStrike" kern="0" cap="none" spc="0" normalizeH="0" baseline="0" noProof="0" smtClean="0">
                <a:ln>
                  <a:noFill/>
                </a:ln>
                <a:solidFill>
                  <a:srgbClr val="0000FF"/>
                </a:solidFill>
                <a:effectLst/>
                <a:uLnTx/>
                <a:uFillTx/>
                <a:latin typeface="Arial"/>
              </a:rPr>
              <a:t> this using </a:t>
            </a:r>
            <a:r>
              <a:rPr kumimoji="0" lang="en-US" sz="2400" b="0" i="1" u="none" strike="noStrike" kern="0" cap="none" spc="0" normalizeH="0" baseline="0" noProof="0" smtClean="0">
                <a:ln>
                  <a:noFill/>
                </a:ln>
                <a:solidFill>
                  <a:srgbClr val="FF0000"/>
                </a:solidFill>
                <a:effectLst/>
                <a:uLnTx/>
                <a:uFillTx/>
                <a:latin typeface="Arial"/>
              </a:rPr>
              <a:t>32-bit permutation P</a:t>
            </a:r>
            <a:r>
              <a:rPr kumimoji="0" lang="en-US" sz="2400" b="0" i="0" u="none" strike="noStrike" kern="0" cap="none" spc="0" normalizeH="0" baseline="0" noProof="0" smtClean="0">
                <a:ln>
                  <a:noFill/>
                </a:ln>
                <a:solidFill>
                  <a:srgbClr val="0000FF"/>
                </a:solidFill>
                <a:effectLst/>
                <a:uLnTx/>
                <a:uFillTx/>
                <a:latin typeface="Arial"/>
              </a:rPr>
              <a:t>.</a:t>
            </a:r>
            <a:endParaRPr kumimoji="0" lang="en-AU" sz="2400" b="0" i="0" u="none" strike="noStrike" kern="0" cap="none" spc="0" normalizeH="0" baseline="0" noProof="0" smtClean="0">
              <a:ln>
                <a:noFill/>
              </a:ln>
              <a:solidFill>
                <a:srgbClr val="0000FF"/>
              </a:solidFill>
              <a:effectLst/>
              <a:uLnTx/>
              <a:uFillTx/>
              <a:latin typeface="Arial"/>
            </a:endParaRPr>
          </a:p>
        </p:txBody>
      </p:sp>
    </p:spTree>
    <p:extLst>
      <p:ext uri="{BB962C8B-B14F-4D97-AF65-F5344CB8AC3E}">
        <p14:creationId xmlns="" xmlns:p14="http://schemas.microsoft.com/office/powerpoint/2010/main" val="13587995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9375" y="173038"/>
            <a:ext cx="8964613" cy="490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0" cap="none" spc="0" normalizeH="0" baseline="0" noProof="0" smtClean="0">
                <a:ln>
                  <a:noFill/>
                </a:ln>
                <a:solidFill>
                  <a:srgbClr val="000000"/>
                </a:solidFill>
                <a:effectLst/>
                <a:uLnTx/>
                <a:uFillTx/>
                <a:latin typeface="Arial"/>
                <a:ea typeface="+mj-ea"/>
                <a:cs typeface="+mj-cs"/>
              </a:rPr>
              <a:t>Permutation Table of DES</a:t>
            </a:r>
          </a:p>
        </p:txBody>
      </p:sp>
      <p:pic>
        <p:nvPicPr>
          <p:cNvPr id="3" name="Picture 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35150" y="981075"/>
            <a:ext cx="5472113" cy="5130800"/>
          </a:xfrm>
          <a:prstGeom prst="rect">
            <a:avLst/>
          </a:prstGeom>
          <a:noFill/>
          <a:ln w="28575">
            <a:solidFill>
              <a:srgbClr val="0000FF"/>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447238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31913" y="1196975"/>
            <a:ext cx="6553200" cy="4700588"/>
          </a:xfrm>
          <a:prstGeom prst="rect">
            <a:avLst/>
          </a:prstGeom>
          <a:noFill/>
          <a:ln w="38100">
            <a:solidFill>
              <a:srgbClr val="0000FF"/>
            </a:solidFill>
            <a:miter lim="800000"/>
            <a:headEnd/>
            <a:tailEnd/>
          </a:ln>
          <a:extLst>
            <a:ext uri="{909E8E84-426E-40DD-AFC4-6F175D3DCCD1}">
              <a14:hiddenFill xmlns="" xmlns:a14="http://schemas.microsoft.com/office/drawing/2010/main">
                <a:solidFill>
                  <a:srgbClr val="FFFFFF"/>
                </a:solidFill>
              </a14:hiddenFill>
            </a:ext>
          </a:extLst>
        </p:spPr>
      </p:pic>
      <p:sp>
        <p:nvSpPr>
          <p:cNvPr id="3" name="Rectangle 8"/>
          <p:cNvSpPr txBox="1">
            <a:spLocks noChangeArrowheads="1"/>
          </p:cNvSpPr>
          <p:nvPr/>
        </p:nvSpPr>
        <p:spPr bwMode="auto">
          <a:xfrm>
            <a:off x="79375" y="173038"/>
            <a:ext cx="8964613" cy="490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0" cap="none" spc="0" normalizeH="0" baseline="0" noProof="0" smtClean="0">
                <a:ln>
                  <a:noFill/>
                </a:ln>
                <a:solidFill>
                  <a:srgbClr val="000000"/>
                </a:solidFill>
                <a:effectLst/>
                <a:uLnTx/>
                <a:uFillTx/>
                <a:latin typeface="Arial"/>
                <a:ea typeface="+mj-ea"/>
                <a:cs typeface="+mj-cs"/>
              </a:rPr>
              <a:t>Permutation Table of DES</a:t>
            </a:r>
            <a:endParaRPr kumimoji="0" lang="en-AU" sz="2400" b="1" i="0" u="none" strike="noStrike" kern="0" cap="none" spc="0" normalizeH="0" baseline="0" noProof="0" dirty="0" smtClean="0">
              <a:ln>
                <a:noFill/>
              </a:ln>
              <a:solidFill>
                <a:srgbClr val="000000"/>
              </a:solidFill>
              <a:effectLst/>
              <a:uLnTx/>
              <a:uFillTx/>
              <a:latin typeface="Arial"/>
              <a:ea typeface="+mj-ea"/>
              <a:cs typeface="+mj-cs"/>
            </a:endParaRPr>
          </a:p>
        </p:txBody>
      </p:sp>
    </p:spTree>
    <p:extLst>
      <p:ext uri="{BB962C8B-B14F-4D97-AF65-F5344CB8AC3E}">
        <p14:creationId xmlns="" xmlns:p14="http://schemas.microsoft.com/office/powerpoint/2010/main" val="20105178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47800" y="1208088"/>
            <a:ext cx="6246813" cy="4525962"/>
          </a:xfrm>
          <a:prstGeom prst="rect">
            <a:avLst/>
          </a:prstGeom>
          <a:noFill/>
          <a:ln w="38100">
            <a:solidFill>
              <a:srgbClr val="0000FF"/>
            </a:solidFill>
            <a:miter lim="800000"/>
            <a:headEnd/>
            <a:tailEnd/>
          </a:ln>
          <a:extLst>
            <a:ext uri="{909E8E84-426E-40DD-AFC4-6F175D3DCCD1}">
              <a14:hiddenFill xmlns="" xmlns:a14="http://schemas.microsoft.com/office/drawing/2010/main">
                <a:solidFill>
                  <a:srgbClr val="FFFFFF"/>
                </a:solidFill>
              </a14:hiddenFill>
            </a:ext>
          </a:extLst>
        </p:spPr>
      </p:pic>
      <p:sp>
        <p:nvSpPr>
          <p:cNvPr id="3" name="Rectangle 8"/>
          <p:cNvSpPr txBox="1">
            <a:spLocks noChangeArrowheads="1"/>
          </p:cNvSpPr>
          <p:nvPr/>
        </p:nvSpPr>
        <p:spPr bwMode="auto">
          <a:xfrm>
            <a:off x="79375" y="160338"/>
            <a:ext cx="8964613" cy="503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smtClean="0">
                <a:ln>
                  <a:noFill/>
                </a:ln>
                <a:solidFill>
                  <a:srgbClr val="000000"/>
                </a:solidFill>
                <a:effectLst/>
                <a:uLnTx/>
                <a:uFillTx/>
                <a:latin typeface="Arial"/>
                <a:ea typeface="+mj-ea"/>
                <a:cs typeface="+mj-cs"/>
              </a:rPr>
              <a:t>DES Round Structure</a:t>
            </a:r>
            <a:endParaRPr kumimoji="0" lang="en-AU" sz="2400" b="1" i="0" u="none" strike="noStrike" kern="0" cap="none" spc="0" normalizeH="0" baseline="0" noProof="0" dirty="0" smtClean="0">
              <a:ln>
                <a:noFill/>
              </a:ln>
              <a:solidFill>
                <a:srgbClr val="000000"/>
              </a:solidFill>
              <a:effectLst/>
              <a:uLnTx/>
              <a:uFillTx/>
              <a:latin typeface="Arial"/>
              <a:ea typeface="+mj-ea"/>
              <a:cs typeface="+mj-cs"/>
            </a:endParaRPr>
          </a:p>
        </p:txBody>
      </p:sp>
    </p:spTree>
    <p:extLst>
      <p:ext uri="{BB962C8B-B14F-4D97-AF65-F5344CB8AC3E}">
        <p14:creationId xmlns="" xmlns:p14="http://schemas.microsoft.com/office/powerpoint/2010/main" val="23429235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9375" y="130175"/>
            <a:ext cx="8964613" cy="561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0" cap="none" spc="0" normalizeH="0" baseline="0" noProof="0" smtClean="0">
                <a:ln>
                  <a:noFill/>
                </a:ln>
                <a:solidFill>
                  <a:srgbClr val="000000"/>
                </a:solidFill>
                <a:effectLst/>
                <a:uLnTx/>
                <a:uFillTx/>
                <a:latin typeface="Arial"/>
                <a:ea typeface="+mj-ea"/>
                <a:cs typeface="+mj-cs"/>
              </a:rPr>
              <a:t>Substitution Boxes S</a:t>
            </a:r>
          </a:p>
        </p:txBody>
      </p:sp>
      <p:sp>
        <p:nvSpPr>
          <p:cNvPr id="3" name="Rectangle 3"/>
          <p:cNvSpPr txBox="1">
            <a:spLocks noChangeArrowheads="1"/>
          </p:cNvSpPr>
          <p:nvPr/>
        </p:nvSpPr>
        <p:spPr bwMode="auto">
          <a:xfrm>
            <a:off x="482600" y="1182688"/>
            <a:ext cx="8180388" cy="4914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har char="•"/>
              <a:defRPr sz="2400">
                <a:solidFill>
                  <a:srgbClr val="0000FF"/>
                </a:solidFill>
                <a:latin typeface="+mn-lt"/>
                <a:ea typeface="+mn-ea"/>
                <a:cs typeface="+mn-cs"/>
              </a:defRPr>
            </a:lvl1pPr>
            <a:lvl2pPr marL="855663" indent="-398463" algn="l" rtl="0" eaLnBrk="0" fontAlgn="base" hangingPunct="0">
              <a:spcBef>
                <a:spcPct val="50000"/>
              </a:spcBef>
              <a:spcAft>
                <a:spcPct val="0"/>
              </a:spcAft>
              <a:buFont typeface="Wingdings" pitchFamily="2" charset="2"/>
              <a:buChar char="§"/>
              <a:defRPr sz="2400">
                <a:solidFill>
                  <a:srgbClr val="0000FF"/>
                </a:solidFill>
                <a:latin typeface="+mn-lt"/>
              </a:defRPr>
            </a:lvl2pPr>
            <a:lvl3pPr marL="1379538" indent="-409575" algn="l" rtl="0" eaLnBrk="0" fontAlgn="base" hangingPunct="0">
              <a:spcBef>
                <a:spcPct val="50000"/>
              </a:spcBef>
              <a:spcAft>
                <a:spcPct val="0"/>
              </a:spcAft>
              <a:buFont typeface="Wingdings" pitchFamily="2" charset="2"/>
              <a:buChar char="w"/>
              <a:defRPr sz="2400">
                <a:solidFill>
                  <a:srgbClr val="0000FF"/>
                </a:solidFill>
                <a:latin typeface="+mn-lt"/>
              </a:defRPr>
            </a:lvl3pPr>
            <a:lvl4pPr marL="1822450" indent="-228600" algn="l" rtl="0" eaLnBrk="0" fontAlgn="base" hangingPunct="0">
              <a:spcBef>
                <a:spcPct val="20000"/>
              </a:spcBef>
              <a:spcAft>
                <a:spcPct val="0"/>
              </a:spcAft>
              <a:buChar char="–"/>
              <a:defRPr sz="2000">
                <a:solidFill>
                  <a:schemeClr val="tx1"/>
                </a:solidFill>
                <a:latin typeface="+mn-lt"/>
              </a:defRPr>
            </a:lvl4pPr>
            <a:lvl5pPr marL="2165350" indent="-228600" algn="l" rtl="0" eaLnBrk="0" fontAlgn="base" hangingPunct="0">
              <a:spcBef>
                <a:spcPct val="20000"/>
              </a:spcBef>
              <a:spcAft>
                <a:spcPct val="0"/>
              </a:spcAft>
              <a:buChar char="»"/>
              <a:defRPr sz="2000">
                <a:solidFill>
                  <a:schemeClr val="tx1"/>
                </a:solidFill>
                <a:latin typeface="+mn-lt"/>
              </a:defRPr>
            </a:lvl5pPr>
            <a:lvl6pPr marL="2622550" indent="-228600" algn="l" rtl="0" fontAlgn="base">
              <a:spcBef>
                <a:spcPct val="20000"/>
              </a:spcBef>
              <a:spcAft>
                <a:spcPct val="0"/>
              </a:spcAft>
              <a:buChar char="»"/>
              <a:defRPr sz="2000">
                <a:solidFill>
                  <a:schemeClr val="tx1"/>
                </a:solidFill>
                <a:latin typeface="+mn-lt"/>
              </a:defRPr>
            </a:lvl6pPr>
            <a:lvl7pPr marL="3079750" indent="-228600" algn="l" rtl="0" fontAlgn="base">
              <a:spcBef>
                <a:spcPct val="20000"/>
              </a:spcBef>
              <a:spcAft>
                <a:spcPct val="0"/>
              </a:spcAft>
              <a:buChar char="»"/>
              <a:defRPr sz="2000">
                <a:solidFill>
                  <a:schemeClr val="tx1"/>
                </a:solidFill>
                <a:latin typeface="+mn-lt"/>
              </a:defRPr>
            </a:lvl7pPr>
            <a:lvl8pPr marL="3536950" indent="-228600" algn="l" rtl="0" fontAlgn="base">
              <a:spcBef>
                <a:spcPct val="20000"/>
              </a:spcBef>
              <a:spcAft>
                <a:spcPct val="0"/>
              </a:spcAft>
              <a:buChar char="»"/>
              <a:defRPr sz="2000">
                <a:solidFill>
                  <a:schemeClr val="tx1"/>
                </a:solidFill>
                <a:latin typeface="+mn-lt"/>
              </a:defRPr>
            </a:lvl8pPr>
            <a:lvl9pPr marL="399415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Have </a:t>
            </a:r>
            <a:r>
              <a:rPr kumimoji="0" lang="en-AU" sz="2400" b="0" i="1" u="none" strike="noStrike" kern="0" cap="none" spc="0" normalizeH="0" baseline="0" noProof="0" smtClean="0">
                <a:ln>
                  <a:noFill/>
                </a:ln>
                <a:solidFill>
                  <a:srgbClr val="FF0000"/>
                </a:solidFill>
                <a:effectLst/>
                <a:uLnTx/>
                <a:uFillTx/>
                <a:latin typeface="Arial"/>
                <a:ea typeface="+mn-ea"/>
                <a:cs typeface="+mn-cs"/>
              </a:rPr>
              <a:t>eight S-boxes</a:t>
            </a:r>
            <a:r>
              <a:rPr kumimoji="0" lang="en-AU" sz="2400" b="0" i="0" u="none" strike="noStrike" kern="0" cap="none" spc="0" normalizeH="0" baseline="0" noProof="0" smtClean="0">
                <a:ln>
                  <a:noFill/>
                </a:ln>
                <a:solidFill>
                  <a:srgbClr val="0000FF"/>
                </a:solidFill>
                <a:effectLst/>
                <a:uLnTx/>
                <a:uFillTx/>
                <a:latin typeface="Arial"/>
                <a:ea typeface="+mn-ea"/>
                <a:cs typeface="+mn-cs"/>
              </a:rPr>
              <a:t> which </a:t>
            </a:r>
            <a:r>
              <a:rPr kumimoji="0" lang="en-AU" sz="2400" b="0" i="1" u="none" strike="noStrike" kern="0" cap="none" spc="0" normalizeH="0" baseline="0" noProof="0" smtClean="0">
                <a:ln>
                  <a:noFill/>
                </a:ln>
                <a:solidFill>
                  <a:srgbClr val="FF0000"/>
                </a:solidFill>
                <a:effectLst/>
                <a:uLnTx/>
                <a:uFillTx/>
                <a:latin typeface="Arial"/>
                <a:ea typeface="+mn-ea"/>
                <a:cs typeface="+mn-cs"/>
              </a:rPr>
              <a:t>map 6</a:t>
            </a:r>
            <a:r>
              <a:rPr kumimoji="0" lang="en-AU" sz="2400" b="0" i="0" u="none" strike="noStrike" kern="0" cap="none" spc="0" normalizeH="0" baseline="0" noProof="0" smtClean="0">
                <a:ln>
                  <a:noFill/>
                </a:ln>
                <a:solidFill>
                  <a:srgbClr val="0000FF"/>
                </a:solidFill>
                <a:effectLst/>
                <a:uLnTx/>
                <a:uFillTx/>
                <a:latin typeface="Arial"/>
                <a:ea typeface="+mn-ea"/>
                <a:cs typeface="+mn-cs"/>
              </a:rPr>
              <a:t> to </a:t>
            </a:r>
            <a:r>
              <a:rPr kumimoji="0" lang="en-AU" sz="2400" b="0" i="1" u="none" strike="noStrike" kern="0" cap="none" spc="0" normalizeH="0" baseline="0" noProof="0" smtClean="0">
                <a:ln>
                  <a:noFill/>
                </a:ln>
                <a:solidFill>
                  <a:srgbClr val="FF0000"/>
                </a:solidFill>
                <a:effectLst/>
                <a:uLnTx/>
                <a:uFillTx/>
                <a:latin typeface="Arial"/>
                <a:ea typeface="+mn-ea"/>
                <a:cs typeface="+mn-cs"/>
              </a:rPr>
              <a:t>4 bits</a:t>
            </a:r>
            <a:r>
              <a:rPr kumimoji="0" lang="en-AU" sz="2400" b="0" i="0" u="none" strike="noStrike" kern="0" cap="none" spc="0" normalizeH="0" baseline="0" noProof="0" smtClean="0">
                <a:ln>
                  <a:noFill/>
                </a:ln>
                <a:solidFill>
                  <a:srgbClr val="0000FF"/>
                </a:solidFill>
                <a:effectLst/>
                <a:uLnTx/>
                <a:uFillTx/>
                <a:latin typeface="Arial"/>
                <a:ea typeface="+mn-ea"/>
                <a:cs typeface="+mn-cs"/>
              </a:rPr>
              <a:t>. </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Each </a:t>
            </a:r>
            <a:r>
              <a:rPr kumimoji="0" lang="en-AU" sz="2400" b="0" i="1" u="none" strike="noStrike" kern="0" cap="none" spc="0" normalizeH="0" baseline="0" noProof="0" smtClean="0">
                <a:ln>
                  <a:noFill/>
                </a:ln>
                <a:solidFill>
                  <a:srgbClr val="FF0000"/>
                </a:solidFill>
                <a:effectLst/>
                <a:uLnTx/>
                <a:uFillTx/>
                <a:latin typeface="Arial"/>
                <a:ea typeface="+mn-ea"/>
                <a:cs typeface="+mn-cs"/>
              </a:rPr>
              <a:t>S-box</a:t>
            </a:r>
            <a:r>
              <a:rPr kumimoji="0" lang="en-AU" sz="2400" b="0" i="0" u="none" strike="noStrike" kern="0" cap="none" spc="0" normalizeH="0" baseline="0" noProof="0" smtClean="0">
                <a:ln>
                  <a:noFill/>
                </a:ln>
                <a:solidFill>
                  <a:srgbClr val="0000FF"/>
                </a:solidFill>
                <a:effectLst/>
                <a:uLnTx/>
                <a:uFillTx/>
                <a:latin typeface="Arial"/>
                <a:ea typeface="+mn-ea"/>
                <a:cs typeface="+mn-cs"/>
              </a:rPr>
              <a:t> is actually </a:t>
            </a:r>
            <a:r>
              <a:rPr kumimoji="0" lang="en-AU" sz="2400" b="0" i="1" u="none" strike="noStrike" kern="0" cap="none" spc="0" normalizeH="0" baseline="0" noProof="0" smtClean="0">
                <a:ln>
                  <a:noFill/>
                </a:ln>
                <a:solidFill>
                  <a:srgbClr val="FF0000"/>
                </a:solidFill>
                <a:effectLst/>
                <a:uLnTx/>
                <a:uFillTx/>
                <a:latin typeface="Arial"/>
                <a:ea typeface="+mn-ea"/>
                <a:cs typeface="+mn-cs"/>
              </a:rPr>
              <a:t>4 little 4 bit boxes</a:t>
            </a:r>
            <a:r>
              <a:rPr kumimoji="0" lang="en-AU" sz="2400" b="0" i="0" u="none" strike="noStrike" kern="0" cap="none" spc="0" normalizeH="0" baseline="0" noProof="0" smtClean="0">
                <a:ln>
                  <a:noFill/>
                </a:ln>
                <a:solidFill>
                  <a:srgbClr val="0000FF"/>
                </a:solidFill>
                <a:effectLst/>
                <a:uLnTx/>
                <a:uFillTx/>
                <a:latin typeface="Arial"/>
                <a:ea typeface="+mn-ea"/>
                <a:cs typeface="+mn-cs"/>
              </a:rPr>
              <a:t>. </a:t>
            </a:r>
          </a:p>
          <a:p>
            <a:pPr marL="855663" marR="0" lvl="1" indent="-398463" algn="l" defTabSz="914400" rtl="0" eaLnBrk="1" fontAlgn="base" latinLnBrk="0" hangingPunct="1">
              <a:lnSpc>
                <a:spcPct val="100000"/>
              </a:lnSpc>
              <a:spcBef>
                <a:spcPct val="50000"/>
              </a:spcBef>
              <a:spcAft>
                <a:spcPct val="0"/>
              </a:spcAft>
              <a:buClr>
                <a:srgbClr val="0000FF"/>
              </a:buClr>
              <a:buSzTx/>
              <a:buFont typeface="Wingdings" pitchFamily="2" charset="2"/>
              <a:buChar char="§"/>
              <a:tabLst/>
              <a:defRPr/>
            </a:pPr>
            <a:r>
              <a:rPr kumimoji="0" lang="en-AU" sz="2400" b="0" i="1" u="none" strike="noStrike" kern="0" cap="none" spc="0" normalizeH="0" baseline="0" noProof="0" smtClean="0">
                <a:ln>
                  <a:noFill/>
                </a:ln>
                <a:solidFill>
                  <a:srgbClr val="FF0000"/>
                </a:solidFill>
                <a:effectLst/>
                <a:uLnTx/>
                <a:uFillTx/>
                <a:latin typeface="Arial"/>
              </a:rPr>
              <a:t>Outer bits 1</a:t>
            </a:r>
            <a:r>
              <a:rPr kumimoji="0" lang="en-AU" sz="2400" b="0" i="0" u="none" strike="noStrike" kern="0" cap="none" spc="0" normalizeH="0" baseline="0" noProof="0" smtClean="0">
                <a:ln>
                  <a:noFill/>
                </a:ln>
                <a:solidFill>
                  <a:srgbClr val="0000FF"/>
                </a:solidFill>
                <a:effectLst/>
                <a:uLnTx/>
                <a:uFillTx/>
                <a:latin typeface="Arial"/>
              </a:rPr>
              <a:t> </a:t>
            </a:r>
            <a:r>
              <a:rPr kumimoji="0" lang="en-AU" sz="2400" b="0" i="1" u="none" strike="noStrike" kern="0" cap="none" spc="0" normalizeH="0" baseline="0" noProof="0" smtClean="0">
                <a:ln>
                  <a:noFill/>
                </a:ln>
                <a:solidFill>
                  <a:srgbClr val="FF0000"/>
                </a:solidFill>
                <a:effectLst/>
                <a:uLnTx/>
                <a:uFillTx/>
                <a:latin typeface="Arial"/>
              </a:rPr>
              <a:t>and</a:t>
            </a:r>
            <a:r>
              <a:rPr kumimoji="0" lang="en-AU" sz="2400" b="0" i="0" u="none" strike="noStrike" kern="0" cap="none" spc="0" normalizeH="0" baseline="0" noProof="0" smtClean="0">
                <a:ln>
                  <a:noFill/>
                </a:ln>
                <a:solidFill>
                  <a:srgbClr val="0000FF"/>
                </a:solidFill>
                <a:effectLst/>
                <a:uLnTx/>
                <a:uFillTx/>
                <a:latin typeface="Arial"/>
              </a:rPr>
              <a:t> </a:t>
            </a:r>
            <a:r>
              <a:rPr kumimoji="0" lang="en-AU" sz="2400" b="0" i="1" u="none" strike="noStrike" kern="0" cap="none" spc="0" normalizeH="0" baseline="0" noProof="0" smtClean="0">
                <a:ln>
                  <a:noFill/>
                </a:ln>
                <a:solidFill>
                  <a:srgbClr val="FF0000"/>
                </a:solidFill>
                <a:effectLst/>
                <a:uLnTx/>
                <a:uFillTx/>
                <a:latin typeface="Arial"/>
              </a:rPr>
              <a:t>6</a:t>
            </a:r>
            <a:r>
              <a:rPr kumimoji="0" lang="en-AU" sz="2400" b="0" i="0" u="none" strike="noStrike" kern="0" cap="none" spc="0" normalizeH="0" baseline="0" noProof="0" smtClean="0">
                <a:ln>
                  <a:noFill/>
                </a:ln>
                <a:solidFill>
                  <a:srgbClr val="0000FF"/>
                </a:solidFill>
                <a:effectLst/>
                <a:uLnTx/>
                <a:uFillTx/>
                <a:latin typeface="Arial"/>
              </a:rPr>
              <a:t> (</a:t>
            </a:r>
            <a:r>
              <a:rPr kumimoji="0" lang="en-AU" sz="2400" b="0" i="1" u="none" strike="noStrike" kern="0" cap="none" spc="0" normalizeH="0" baseline="0" noProof="0" smtClean="0">
                <a:ln>
                  <a:noFill/>
                </a:ln>
                <a:solidFill>
                  <a:srgbClr val="FF0000"/>
                </a:solidFill>
                <a:effectLst/>
                <a:uLnTx/>
                <a:uFillTx/>
                <a:latin typeface="Arial"/>
              </a:rPr>
              <a:t>row bits</a:t>
            </a:r>
            <a:r>
              <a:rPr kumimoji="0" lang="en-AU" sz="2400" b="0" i="0" u="none" strike="noStrike" kern="0" cap="none" spc="0" normalizeH="0" baseline="0" noProof="0" smtClean="0">
                <a:ln>
                  <a:noFill/>
                </a:ln>
                <a:solidFill>
                  <a:srgbClr val="0000FF"/>
                </a:solidFill>
                <a:effectLst/>
                <a:uLnTx/>
                <a:uFillTx/>
                <a:latin typeface="Arial"/>
              </a:rPr>
              <a:t>) select </a:t>
            </a:r>
            <a:r>
              <a:rPr kumimoji="0" lang="en-AU" sz="2400" b="0" i="1" u="none" strike="noStrike" kern="0" cap="none" spc="0" normalizeH="0" baseline="0" noProof="0" smtClean="0">
                <a:ln>
                  <a:noFill/>
                </a:ln>
                <a:solidFill>
                  <a:srgbClr val="FF0000"/>
                </a:solidFill>
                <a:effectLst/>
                <a:uLnTx/>
                <a:uFillTx/>
                <a:latin typeface="Arial"/>
              </a:rPr>
              <a:t>one rows</a:t>
            </a:r>
            <a:r>
              <a:rPr kumimoji="0" lang="en-AU" sz="2400" b="0" i="0" u="none" strike="noStrike" kern="0" cap="none" spc="0" normalizeH="0" baseline="0" noProof="0" smtClean="0">
                <a:ln>
                  <a:noFill/>
                </a:ln>
                <a:solidFill>
                  <a:srgbClr val="0000FF"/>
                </a:solidFill>
                <a:effectLst/>
                <a:uLnTx/>
                <a:uFillTx/>
                <a:latin typeface="Arial"/>
              </a:rPr>
              <a:t>. </a:t>
            </a:r>
          </a:p>
          <a:p>
            <a:pPr marL="855663" marR="0" lvl="1" indent="-398463" algn="l" defTabSz="914400" rtl="0" eaLnBrk="1" fontAlgn="base" latinLnBrk="0" hangingPunct="1">
              <a:lnSpc>
                <a:spcPct val="100000"/>
              </a:lnSpc>
              <a:spcBef>
                <a:spcPct val="50000"/>
              </a:spcBef>
              <a:spcAft>
                <a:spcPct val="0"/>
              </a:spcAft>
              <a:buClr>
                <a:srgbClr val="0000FF"/>
              </a:buClr>
              <a:buSzTx/>
              <a:buFont typeface="Wingdings" pitchFamily="2" charset="2"/>
              <a:buChar char="§"/>
              <a:tabLst/>
              <a:defRPr/>
            </a:pPr>
            <a:r>
              <a:rPr kumimoji="0" lang="en-AU" sz="2400" b="0" i="1" u="none" strike="noStrike" kern="0" cap="none" spc="0" normalizeH="0" baseline="0" noProof="0" smtClean="0">
                <a:ln>
                  <a:noFill/>
                </a:ln>
                <a:solidFill>
                  <a:srgbClr val="FF0000"/>
                </a:solidFill>
                <a:effectLst/>
                <a:uLnTx/>
                <a:uFillTx/>
                <a:latin typeface="Arial"/>
              </a:rPr>
              <a:t>Inner bits 2 to 5</a:t>
            </a:r>
            <a:r>
              <a:rPr kumimoji="0" lang="en-AU" sz="2400" b="0" i="0" u="none" strike="noStrike" kern="0" cap="none" spc="0" normalizeH="0" baseline="0" noProof="0" smtClean="0">
                <a:ln>
                  <a:noFill/>
                </a:ln>
                <a:solidFill>
                  <a:srgbClr val="0000FF"/>
                </a:solidFill>
                <a:effectLst/>
                <a:uLnTx/>
                <a:uFillTx/>
                <a:latin typeface="Arial"/>
              </a:rPr>
              <a:t> (</a:t>
            </a:r>
            <a:r>
              <a:rPr kumimoji="0" lang="en-AU" sz="2400" b="0" i="1" u="none" strike="noStrike" kern="0" cap="none" spc="0" normalizeH="0" baseline="0" noProof="0" smtClean="0">
                <a:ln>
                  <a:noFill/>
                </a:ln>
                <a:solidFill>
                  <a:srgbClr val="FF0000"/>
                </a:solidFill>
                <a:effectLst/>
                <a:uLnTx/>
                <a:uFillTx/>
                <a:latin typeface="Arial"/>
              </a:rPr>
              <a:t>col bits</a:t>
            </a:r>
            <a:r>
              <a:rPr kumimoji="0" lang="en-AU" sz="2400" b="0" i="0" u="none" strike="noStrike" kern="0" cap="none" spc="0" normalizeH="0" baseline="0" noProof="0" smtClean="0">
                <a:ln>
                  <a:noFill/>
                </a:ln>
                <a:solidFill>
                  <a:srgbClr val="0000FF"/>
                </a:solidFill>
                <a:effectLst/>
                <a:uLnTx/>
                <a:uFillTx/>
                <a:latin typeface="Arial"/>
              </a:rPr>
              <a:t>) are </a:t>
            </a:r>
            <a:r>
              <a:rPr kumimoji="0" lang="en-AU" sz="2400" b="0" i="1" u="none" strike="noStrike" kern="0" cap="none" spc="0" normalizeH="0" baseline="0" noProof="0" smtClean="0">
                <a:ln>
                  <a:noFill/>
                </a:ln>
                <a:solidFill>
                  <a:srgbClr val="FF0000"/>
                </a:solidFill>
                <a:effectLst/>
                <a:uLnTx/>
                <a:uFillTx/>
                <a:latin typeface="Arial"/>
              </a:rPr>
              <a:t>substituted</a:t>
            </a:r>
            <a:r>
              <a:rPr kumimoji="0" lang="en-AU" sz="2400" b="0" i="0" u="none" strike="noStrike" kern="0" cap="none" spc="0" normalizeH="0" baseline="0" noProof="0" smtClean="0">
                <a:ln>
                  <a:noFill/>
                </a:ln>
                <a:solidFill>
                  <a:srgbClr val="0000FF"/>
                </a:solidFill>
                <a:effectLst/>
                <a:uLnTx/>
                <a:uFillTx/>
                <a:latin typeface="Arial"/>
              </a:rPr>
              <a:t>. </a:t>
            </a:r>
          </a:p>
          <a:p>
            <a:pPr marL="855663" marR="0" lvl="1" indent="-398463" algn="l" defTabSz="914400" rtl="0" eaLnBrk="1" fontAlgn="base" latinLnBrk="0" hangingPunct="1">
              <a:lnSpc>
                <a:spcPct val="100000"/>
              </a:lnSpc>
              <a:spcBef>
                <a:spcPct val="50000"/>
              </a:spcBef>
              <a:spcAft>
                <a:spcPct val="0"/>
              </a:spcAft>
              <a:buClrTx/>
              <a:buSzTx/>
              <a:buFont typeface="Wingdings" pitchFamily="2" charset="2"/>
              <a:buChar char="§"/>
              <a:tabLst/>
              <a:defRPr/>
            </a:pPr>
            <a:r>
              <a:rPr kumimoji="0" lang="en-AU" sz="2400" b="0" i="0" u="none" strike="noStrike" kern="0" cap="none" spc="0" normalizeH="0" baseline="0" noProof="0" smtClean="0">
                <a:ln>
                  <a:noFill/>
                </a:ln>
                <a:solidFill>
                  <a:srgbClr val="0000FF"/>
                </a:solidFill>
                <a:effectLst/>
                <a:uLnTx/>
                <a:uFillTx/>
                <a:latin typeface="Arial"/>
              </a:rPr>
              <a:t>Result is </a:t>
            </a:r>
            <a:r>
              <a:rPr kumimoji="0" lang="en-AU" sz="2400" b="0" i="1" u="none" strike="noStrike" kern="0" cap="none" spc="0" normalizeH="0" baseline="0" noProof="0" smtClean="0">
                <a:ln>
                  <a:noFill/>
                </a:ln>
                <a:solidFill>
                  <a:srgbClr val="FF0000"/>
                </a:solidFill>
                <a:effectLst/>
                <a:uLnTx/>
                <a:uFillTx/>
                <a:latin typeface="Arial"/>
              </a:rPr>
              <a:t>8 lots of 4 bits</a:t>
            </a:r>
            <a:r>
              <a:rPr kumimoji="0" lang="en-AU" sz="2400" b="0" i="0" u="none" strike="noStrike" kern="0" cap="none" spc="0" normalizeH="0" baseline="0" noProof="0" smtClean="0">
                <a:ln>
                  <a:noFill/>
                </a:ln>
                <a:solidFill>
                  <a:srgbClr val="0000FF"/>
                </a:solidFill>
                <a:effectLst/>
                <a:uLnTx/>
                <a:uFillTx/>
                <a:latin typeface="Arial"/>
              </a:rPr>
              <a:t>, or </a:t>
            </a:r>
            <a:r>
              <a:rPr kumimoji="0" lang="en-AU" sz="2400" b="0" i="1" u="none" strike="noStrike" kern="0" cap="none" spc="0" normalizeH="0" baseline="0" noProof="0" smtClean="0">
                <a:ln>
                  <a:noFill/>
                </a:ln>
                <a:solidFill>
                  <a:srgbClr val="FF0000"/>
                </a:solidFill>
                <a:effectLst/>
                <a:uLnTx/>
                <a:uFillTx/>
                <a:latin typeface="Arial"/>
              </a:rPr>
              <a:t>32 bits</a:t>
            </a:r>
            <a:r>
              <a:rPr kumimoji="0" lang="en-AU" sz="2400" b="0" i="0" u="none" strike="noStrike" kern="0" cap="none" spc="0" normalizeH="0" baseline="0" noProof="0" smtClean="0">
                <a:ln>
                  <a:noFill/>
                </a:ln>
                <a:solidFill>
                  <a:srgbClr val="0000FF"/>
                </a:solidFill>
                <a:effectLst/>
                <a:uLnTx/>
                <a:uFillTx/>
                <a:latin typeface="Arial"/>
              </a:rPr>
              <a:t>.</a:t>
            </a:r>
          </a:p>
          <a:p>
            <a:pPr marL="342900" marR="0" lvl="0" indent="-342900" algn="l" defTabSz="914400" rtl="0" eaLnBrk="1" fontAlgn="base" latinLnBrk="0" hangingPunct="1">
              <a:lnSpc>
                <a:spcPct val="100000"/>
              </a:lnSpc>
              <a:spcBef>
                <a:spcPct val="50000"/>
              </a:spcBef>
              <a:spcAft>
                <a:spcPct val="0"/>
              </a:spcAft>
              <a:buClr>
                <a:srgbClr val="0000FF"/>
              </a:buClr>
              <a:buSzPct val="150000"/>
              <a:buFontTx/>
              <a:buChar char="•"/>
              <a:tabLst/>
              <a:defRPr/>
            </a:pPr>
            <a:r>
              <a:rPr kumimoji="0" lang="en-US" sz="2400" b="0" i="1" u="none" strike="noStrike" kern="0" cap="none" spc="0" normalizeH="0" baseline="0" noProof="0" smtClean="0">
                <a:ln>
                  <a:noFill/>
                </a:ln>
                <a:solidFill>
                  <a:srgbClr val="FF0000"/>
                </a:solidFill>
                <a:effectLst/>
                <a:uLnTx/>
                <a:uFillTx/>
                <a:latin typeface="Arial"/>
                <a:ea typeface="+mn-ea"/>
                <a:cs typeface="+mn-cs"/>
              </a:rPr>
              <a:t>Row selection depends on</a:t>
            </a:r>
            <a:r>
              <a:rPr kumimoji="0" lang="en-US" sz="2400" b="0" i="0" u="none" strike="noStrike" kern="0" cap="none" spc="0" normalizeH="0" baseline="0" noProof="0" smtClean="0">
                <a:ln>
                  <a:noFill/>
                </a:ln>
                <a:solidFill>
                  <a:srgbClr val="0000FF"/>
                </a:solidFill>
                <a:effectLst/>
                <a:uLnTx/>
                <a:uFillTx/>
                <a:latin typeface="Arial"/>
                <a:ea typeface="+mn-ea"/>
                <a:cs typeface="+mn-cs"/>
              </a:rPr>
              <a:t> both </a:t>
            </a:r>
            <a:r>
              <a:rPr kumimoji="0" lang="en-US" sz="2400" b="0" i="1" u="none" strike="noStrike" kern="0" cap="none" spc="0" normalizeH="0" baseline="0" noProof="0" smtClean="0">
                <a:ln>
                  <a:noFill/>
                </a:ln>
                <a:solidFill>
                  <a:srgbClr val="FF0000"/>
                </a:solidFill>
                <a:effectLst/>
                <a:uLnTx/>
                <a:uFillTx/>
                <a:latin typeface="Arial"/>
                <a:ea typeface="+mn-ea"/>
                <a:cs typeface="+mn-cs"/>
              </a:rPr>
              <a:t>data</a:t>
            </a:r>
            <a:r>
              <a:rPr kumimoji="0" lang="en-US" sz="2400" b="0" i="0" u="none" strike="noStrike" kern="0" cap="none" spc="0" normalizeH="0" baseline="0" noProof="0" smtClean="0">
                <a:ln>
                  <a:noFill/>
                </a:ln>
                <a:solidFill>
                  <a:srgbClr val="0000FF"/>
                </a:solidFill>
                <a:effectLst/>
                <a:uLnTx/>
                <a:uFillTx/>
                <a:latin typeface="Arial"/>
                <a:ea typeface="+mn-ea"/>
                <a:cs typeface="+mn-cs"/>
              </a:rPr>
              <a:t> and</a:t>
            </a:r>
            <a:r>
              <a:rPr kumimoji="0" lang="en-US" sz="2400" b="0" i="1" u="none" strike="noStrike" kern="0" cap="none" spc="0" normalizeH="0" baseline="0" noProof="0" smtClean="0">
                <a:ln>
                  <a:noFill/>
                </a:ln>
                <a:solidFill>
                  <a:srgbClr val="FF0000"/>
                </a:solidFill>
                <a:effectLst/>
                <a:uLnTx/>
                <a:uFillTx/>
                <a:latin typeface="Arial"/>
                <a:ea typeface="+mn-ea"/>
                <a:cs typeface="+mn-cs"/>
              </a:rPr>
              <a:t> key</a:t>
            </a:r>
            <a:r>
              <a:rPr kumimoji="0" lang="en-US" sz="2400" b="0" i="0" u="none" strike="noStrike" kern="0" cap="none" spc="0" normalizeH="0" baseline="0" noProof="0" smtClean="0">
                <a:ln>
                  <a:noFill/>
                </a:ln>
                <a:solidFill>
                  <a:srgbClr val="0000FF"/>
                </a:solidFill>
                <a:effectLst/>
                <a:uLnTx/>
                <a:uFillTx/>
                <a:latin typeface="Arial"/>
                <a:ea typeface="+mn-ea"/>
                <a:cs typeface="+mn-cs"/>
              </a:rPr>
              <a:t>.</a:t>
            </a:r>
          </a:p>
          <a:p>
            <a:pPr marL="855663" marR="0" lvl="1" indent="-398463" algn="l" defTabSz="914400" rtl="0" eaLnBrk="1" fontAlgn="base" latinLnBrk="0" hangingPunct="1">
              <a:lnSpc>
                <a:spcPct val="100000"/>
              </a:lnSpc>
              <a:spcBef>
                <a:spcPct val="50000"/>
              </a:spcBef>
              <a:spcAft>
                <a:spcPct val="0"/>
              </a:spcAft>
              <a:buClrTx/>
              <a:buSzTx/>
              <a:buFont typeface="Wingdings" pitchFamily="2" charset="2"/>
              <a:buChar char="§"/>
              <a:tabLst/>
              <a:defRPr/>
            </a:pPr>
            <a:r>
              <a:rPr kumimoji="0" lang="en-US" sz="2400" b="0" i="0" u="none" strike="noStrike" kern="0" cap="none" spc="0" normalizeH="0" baseline="0" noProof="0" smtClean="0">
                <a:ln>
                  <a:noFill/>
                </a:ln>
                <a:solidFill>
                  <a:srgbClr val="0000FF"/>
                </a:solidFill>
                <a:effectLst/>
                <a:uLnTx/>
                <a:uFillTx/>
                <a:latin typeface="Arial"/>
              </a:rPr>
              <a:t>Feature known as </a:t>
            </a:r>
            <a:r>
              <a:rPr kumimoji="0" lang="en-US" sz="2400" b="0" i="1" u="none" strike="noStrike" kern="0" cap="none" spc="0" normalizeH="0" baseline="0" noProof="0" smtClean="0">
                <a:ln>
                  <a:noFill/>
                </a:ln>
                <a:solidFill>
                  <a:srgbClr val="FF0000"/>
                </a:solidFill>
                <a:effectLst/>
                <a:uLnTx/>
                <a:uFillTx/>
                <a:latin typeface="Arial"/>
              </a:rPr>
              <a:t>autoclaving</a:t>
            </a:r>
            <a:r>
              <a:rPr kumimoji="0" lang="en-US" sz="2400" b="0" i="0" u="none" strike="noStrike" kern="0" cap="none" spc="0" normalizeH="0" baseline="0" noProof="0" smtClean="0">
                <a:ln>
                  <a:noFill/>
                </a:ln>
                <a:solidFill>
                  <a:srgbClr val="0000FF"/>
                </a:solidFill>
                <a:effectLst/>
                <a:uLnTx/>
                <a:uFillTx/>
                <a:latin typeface="Arial"/>
              </a:rPr>
              <a:t> (</a:t>
            </a:r>
            <a:r>
              <a:rPr kumimoji="0" lang="en-US" sz="2400" b="0" i="1" u="none" strike="noStrike" kern="0" cap="none" spc="0" normalizeH="0" baseline="0" noProof="0" smtClean="0">
                <a:ln>
                  <a:noFill/>
                </a:ln>
                <a:solidFill>
                  <a:srgbClr val="0000FF"/>
                </a:solidFill>
                <a:effectLst/>
                <a:uLnTx/>
                <a:uFillTx/>
                <a:latin typeface="Arial"/>
              </a:rPr>
              <a:t>autokeying</a:t>
            </a:r>
            <a:r>
              <a:rPr kumimoji="0" lang="en-US" sz="2400" b="0" i="0" u="none" strike="noStrike" kern="0" cap="none" spc="0" normalizeH="0" baseline="0" noProof="0" smtClean="0">
                <a:ln>
                  <a:noFill/>
                </a:ln>
                <a:solidFill>
                  <a:srgbClr val="0000FF"/>
                </a:solidFill>
                <a:effectLst/>
                <a:uLnTx/>
                <a:uFillTx/>
                <a:latin typeface="Arial"/>
              </a:rPr>
              <a:t>)</a:t>
            </a:r>
            <a:endParaRPr kumimoji="0" lang="en-AU" sz="2400" b="0" i="0" u="none" strike="noStrike" kern="0" cap="none" spc="0" normalizeH="0" baseline="0" noProof="0" smtClean="0">
              <a:ln>
                <a:noFill/>
              </a:ln>
              <a:solidFill>
                <a:srgbClr val="0000FF"/>
              </a:solidFill>
              <a:effectLst/>
              <a:uLnTx/>
              <a:uFillTx/>
              <a:latin typeface="Arial"/>
            </a:endParaRPr>
          </a:p>
          <a:p>
            <a:pPr marL="342900" marR="0" lvl="0" indent="-342900" algn="l" defTabSz="914400" rtl="0" eaLnBrk="1" fontAlgn="base" latinLnBrk="0" hangingPunct="1">
              <a:lnSpc>
                <a:spcPct val="100000"/>
              </a:lnSpc>
              <a:spcBef>
                <a:spcPct val="50000"/>
              </a:spcBef>
              <a:spcAft>
                <a:spcPct val="0"/>
              </a:spcAft>
              <a:buClr>
                <a:srgbClr val="0000FF"/>
              </a:buClr>
              <a:buSzPct val="150000"/>
              <a:buFontTx/>
              <a:buChar char="•"/>
              <a:tabLst/>
              <a:defRPr/>
            </a:pPr>
            <a:r>
              <a:rPr kumimoji="0" lang="en-AU" sz="2400" b="0" i="1" u="none" strike="noStrike" kern="0" cap="none" spc="0" normalizeH="0" baseline="0" noProof="0" smtClean="0">
                <a:ln>
                  <a:noFill/>
                </a:ln>
                <a:solidFill>
                  <a:srgbClr val="FF0000"/>
                </a:solidFill>
                <a:effectLst/>
                <a:uLnTx/>
                <a:uFillTx/>
                <a:latin typeface="Arial"/>
                <a:ea typeface="+mn-ea"/>
                <a:cs typeface="+mn-cs"/>
              </a:rPr>
              <a:t>Example</a:t>
            </a:r>
            <a:r>
              <a:rPr kumimoji="0" lang="en-AU" sz="2400" b="0" i="0" u="none" strike="noStrike" kern="0" cap="none" spc="0" normalizeH="0" baseline="0" noProof="0" smtClean="0">
                <a:ln>
                  <a:noFill/>
                </a:ln>
                <a:solidFill>
                  <a:srgbClr val="0000FF"/>
                </a:solidFill>
                <a:effectLst/>
                <a:uLnTx/>
                <a:uFillTx/>
                <a:latin typeface="Arial"/>
                <a:ea typeface="+mn-ea"/>
                <a:cs typeface="+mn-cs"/>
              </a:rPr>
              <a:t>:</a:t>
            </a:r>
          </a:p>
          <a:p>
            <a:pPr marL="342900" marR="0" lvl="0" indent="-342900" algn="l" defTabSz="914400" rtl="0" eaLnBrk="1" fontAlgn="base" latinLnBrk="0" hangingPunct="1">
              <a:lnSpc>
                <a:spcPct val="100000"/>
              </a:lnSpc>
              <a:spcBef>
                <a:spcPct val="50000"/>
              </a:spcBef>
              <a:spcAft>
                <a:spcPct val="0"/>
              </a:spcAft>
              <a:buClrTx/>
              <a:buSzTx/>
              <a:buFontTx/>
              <a:buNone/>
              <a:tabLst/>
              <a:defRPr/>
            </a:pPr>
            <a:r>
              <a:rPr kumimoji="0" lang="en-AU" sz="2400" b="0" i="0" u="none" strike="noStrike" kern="0" cap="none" spc="0" normalizeH="0" baseline="0" noProof="0" smtClean="0">
                <a:ln>
                  <a:noFill/>
                </a:ln>
                <a:solidFill>
                  <a:srgbClr val="0000FF"/>
                </a:solidFill>
                <a:effectLst/>
                <a:uLnTx/>
                <a:uFillTx/>
                <a:latin typeface="Courier New" pitchFamily="49" charset="0"/>
                <a:ea typeface="+mn-ea"/>
                <a:cs typeface="+mn-cs"/>
              </a:rPr>
              <a:t>		</a:t>
            </a:r>
            <a:r>
              <a:rPr kumimoji="0" lang="en-AU" sz="2400" b="0" i="1" u="none" strike="noStrike" kern="0" cap="none" spc="0" normalizeH="0" baseline="0" noProof="0" smtClean="0">
                <a:ln>
                  <a:noFill/>
                </a:ln>
                <a:solidFill>
                  <a:srgbClr val="0000FF"/>
                </a:solidFill>
                <a:effectLst/>
                <a:uLnTx/>
                <a:uFillTx/>
                <a:latin typeface="Arial"/>
                <a:ea typeface="+mn-ea"/>
                <a:cs typeface="Arial" charset="0"/>
              </a:rPr>
              <a:t>S(18 09 12 3d 11 17 38 39) = 5fd25e03</a:t>
            </a:r>
            <a:r>
              <a:rPr kumimoji="0" lang="en-AU" sz="2400" b="0" i="1" u="none" strike="noStrike" kern="0" cap="none" spc="0" normalizeH="0" baseline="0" noProof="0" smtClean="0">
                <a:ln>
                  <a:noFill/>
                </a:ln>
                <a:solidFill>
                  <a:srgbClr val="0000FF"/>
                </a:solidFill>
                <a:effectLst/>
                <a:uLnTx/>
                <a:uFillTx/>
                <a:latin typeface="Arial"/>
                <a:ea typeface="+mn-ea"/>
                <a:cs typeface="+mn-cs"/>
              </a:rPr>
              <a:t> </a:t>
            </a:r>
            <a:endParaRPr kumimoji="0" lang="en-AU" sz="2400" b="0" i="1" u="none" strike="noStrike" kern="0" cap="none" spc="0" normalizeH="0" baseline="0" noProof="0" dirty="0" smtClean="0">
              <a:ln>
                <a:noFill/>
              </a:ln>
              <a:solidFill>
                <a:srgbClr val="0000FF"/>
              </a:solidFill>
              <a:effectLst/>
              <a:uLnTx/>
              <a:uFillTx/>
              <a:latin typeface="Arial"/>
              <a:ea typeface="+mn-ea"/>
              <a:cs typeface="+mn-cs"/>
            </a:endParaRPr>
          </a:p>
        </p:txBody>
      </p:sp>
    </p:spTree>
    <p:extLst>
      <p:ext uri="{BB962C8B-B14F-4D97-AF65-F5344CB8AC3E}">
        <p14:creationId xmlns="" xmlns:p14="http://schemas.microsoft.com/office/powerpoint/2010/main" val="25125069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1125538"/>
            <a:ext cx="8229600" cy="4525962"/>
          </a:xfrm>
          <a:prstGeom prst="rect">
            <a:avLst/>
          </a:prstGeom>
          <a:noFill/>
          <a:ln w="38100">
            <a:solidFill>
              <a:srgbClr val="0000FF"/>
            </a:solidFill>
            <a:miter lim="800000"/>
            <a:headEnd/>
            <a:tailEnd/>
          </a:ln>
          <a:extLst>
            <a:ext uri="{909E8E84-426E-40DD-AFC4-6F175D3DCCD1}">
              <a14:hiddenFill xmlns="" xmlns:a14="http://schemas.microsoft.com/office/drawing/2010/main">
                <a:solidFill>
                  <a:srgbClr val="FFFFFF"/>
                </a:solidFill>
              </a14:hiddenFill>
            </a:ext>
          </a:extLst>
        </p:spPr>
      </p:pic>
      <p:sp>
        <p:nvSpPr>
          <p:cNvPr id="5" name="Text Box 7"/>
          <p:cNvSpPr txBox="1">
            <a:spLocks noChangeArrowheads="1"/>
          </p:cNvSpPr>
          <p:nvPr/>
        </p:nvSpPr>
        <p:spPr bwMode="auto">
          <a:xfrm>
            <a:off x="452438" y="5805488"/>
            <a:ext cx="8208962"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2000" b="0" i="0" u="none" strike="noStrike" kern="0" cap="none" spc="0" normalizeH="0" baseline="0" noProof="0" smtClean="0">
                <a:ln>
                  <a:noFill/>
                </a:ln>
                <a:solidFill>
                  <a:srgbClr val="0000FF"/>
                </a:solidFill>
                <a:effectLst/>
                <a:uLnTx/>
                <a:uFillTx/>
                <a:latin typeface="Arial" charset="0"/>
              </a:rPr>
              <a:t>Calculation of F(R, K)</a:t>
            </a:r>
            <a:endParaRPr kumimoji="0" lang="en-GB" sz="2000" b="0" i="0" u="none" strike="noStrike" kern="0" cap="none" spc="0" normalizeH="0" baseline="0" noProof="0" smtClean="0">
              <a:ln>
                <a:noFill/>
              </a:ln>
              <a:solidFill>
                <a:srgbClr val="0000FF"/>
              </a:solidFill>
              <a:effectLst/>
              <a:uLnTx/>
              <a:uFillTx/>
              <a:latin typeface="Arial" charset="0"/>
            </a:endParaRPr>
          </a:p>
        </p:txBody>
      </p:sp>
      <p:sp>
        <p:nvSpPr>
          <p:cNvPr id="6" name="Rectangle 9"/>
          <p:cNvSpPr txBox="1">
            <a:spLocks noChangeArrowheads="1"/>
          </p:cNvSpPr>
          <p:nvPr/>
        </p:nvSpPr>
        <p:spPr bwMode="auto">
          <a:xfrm>
            <a:off x="79375" y="146050"/>
            <a:ext cx="8964613" cy="490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0" cap="none" spc="0" normalizeH="0" baseline="0" noProof="0" smtClean="0">
                <a:ln>
                  <a:noFill/>
                </a:ln>
                <a:solidFill>
                  <a:srgbClr val="000000"/>
                </a:solidFill>
                <a:effectLst/>
                <a:uLnTx/>
                <a:uFillTx/>
                <a:latin typeface="Arial"/>
                <a:ea typeface="+mj-ea"/>
                <a:cs typeface="+mj-cs"/>
              </a:rPr>
              <a:t>The Data Encryption Standard (DES)</a:t>
            </a:r>
            <a:endParaRPr kumimoji="0" lang="en-AU" sz="2400" b="1" i="0" u="none" strike="noStrike" kern="0" cap="none" spc="0" normalizeH="0" baseline="0" noProof="0" dirty="0" smtClean="0">
              <a:ln>
                <a:noFill/>
              </a:ln>
              <a:solidFill>
                <a:srgbClr val="000000"/>
              </a:solidFill>
              <a:effectLst/>
              <a:uLnTx/>
              <a:uFillTx/>
              <a:latin typeface="Arial"/>
              <a:ea typeface="+mj-ea"/>
              <a:cs typeface="+mj-cs"/>
            </a:endParaRPr>
          </a:p>
        </p:txBody>
      </p:sp>
    </p:spTree>
    <p:extLst>
      <p:ext uri="{BB962C8B-B14F-4D97-AF65-F5344CB8AC3E}">
        <p14:creationId xmlns="" xmlns:p14="http://schemas.microsoft.com/office/powerpoint/2010/main" val="16464845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9375" y="158750"/>
            <a:ext cx="8964613" cy="490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0" cap="none" spc="0" normalizeH="0" baseline="0" noProof="0" smtClean="0">
                <a:ln>
                  <a:noFill/>
                </a:ln>
                <a:solidFill>
                  <a:srgbClr val="000000"/>
                </a:solidFill>
                <a:effectLst/>
                <a:uLnTx/>
                <a:uFillTx/>
                <a:latin typeface="Arial"/>
                <a:ea typeface="+mj-ea"/>
                <a:cs typeface="+mj-cs"/>
              </a:rPr>
              <a:t>Definition of DES Boxes</a:t>
            </a:r>
          </a:p>
        </p:txBody>
      </p:sp>
      <p:pic>
        <p:nvPicPr>
          <p:cNvPr id="3" name="Picture 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8013" y="1235075"/>
            <a:ext cx="7908925" cy="4613275"/>
          </a:xfrm>
          <a:prstGeom prst="rect">
            <a:avLst/>
          </a:prstGeom>
          <a:noFill/>
          <a:ln w="38100">
            <a:solidFill>
              <a:srgbClr val="0000FF"/>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38173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088" y="1439863"/>
            <a:ext cx="7416800" cy="4351337"/>
          </a:xfrm>
          <a:prstGeom prst="rect">
            <a:avLst/>
          </a:prstGeom>
          <a:noFill/>
          <a:ln w="38100">
            <a:solidFill>
              <a:srgbClr val="0000FF"/>
            </a:solidFill>
            <a:miter lim="800000"/>
            <a:headEnd/>
            <a:tailEnd/>
          </a:ln>
          <a:extLst>
            <a:ext uri="{909E8E84-426E-40DD-AFC4-6F175D3DCCD1}">
              <a14:hiddenFill xmlns="" xmlns:a14="http://schemas.microsoft.com/office/drawing/2010/main">
                <a:solidFill>
                  <a:srgbClr val="FFFFFF"/>
                </a:solidFill>
              </a14:hiddenFill>
            </a:ext>
          </a:extLst>
        </p:spPr>
      </p:pic>
      <p:sp>
        <p:nvSpPr>
          <p:cNvPr id="3" name="Rectangle 8"/>
          <p:cNvSpPr txBox="1">
            <a:spLocks noChangeArrowheads="1"/>
          </p:cNvSpPr>
          <p:nvPr/>
        </p:nvSpPr>
        <p:spPr bwMode="auto">
          <a:xfrm>
            <a:off x="93663" y="130175"/>
            <a:ext cx="8964612" cy="490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0" cap="none" spc="0" normalizeH="0" baseline="0" noProof="0" smtClean="0">
                <a:ln>
                  <a:noFill/>
                </a:ln>
                <a:solidFill>
                  <a:srgbClr val="000000"/>
                </a:solidFill>
                <a:effectLst/>
                <a:uLnTx/>
                <a:uFillTx/>
                <a:latin typeface="Arial"/>
                <a:ea typeface="+mj-ea"/>
                <a:cs typeface="+mj-cs"/>
              </a:rPr>
              <a:t>Definition of DES Boxes</a:t>
            </a:r>
            <a:endParaRPr kumimoji="0" lang="en-AU" sz="2400" b="1" i="0" u="none" strike="noStrike" kern="0" cap="none" spc="0" normalizeH="0" baseline="0" noProof="0" dirty="0" smtClean="0">
              <a:ln>
                <a:noFill/>
              </a:ln>
              <a:solidFill>
                <a:srgbClr val="000000"/>
              </a:solidFill>
              <a:effectLst/>
              <a:uLnTx/>
              <a:uFillTx/>
              <a:latin typeface="Arial"/>
              <a:ea typeface="+mj-ea"/>
              <a:cs typeface="+mj-cs"/>
            </a:endParaRPr>
          </a:p>
        </p:txBody>
      </p:sp>
    </p:spTree>
    <p:extLst>
      <p:ext uri="{BB962C8B-B14F-4D97-AF65-F5344CB8AC3E}">
        <p14:creationId xmlns="" xmlns:p14="http://schemas.microsoft.com/office/powerpoint/2010/main" val="28270814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9375" y="130175"/>
            <a:ext cx="8964613" cy="490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0" cap="none" spc="0" normalizeH="0" baseline="0" noProof="0" smtClean="0">
                <a:ln>
                  <a:noFill/>
                </a:ln>
                <a:solidFill>
                  <a:srgbClr val="000000"/>
                </a:solidFill>
                <a:effectLst/>
                <a:uLnTx/>
                <a:uFillTx/>
                <a:latin typeface="Arial"/>
                <a:ea typeface="+mj-ea"/>
                <a:cs typeface="+mj-cs"/>
              </a:rPr>
              <a:t>DES Key Schedule</a:t>
            </a:r>
            <a:endParaRPr kumimoji="0" lang="en-AU" sz="2400" b="1" i="0" u="none" strike="noStrike" kern="0" cap="none" spc="0" normalizeH="0" baseline="0" noProof="0" dirty="0" smtClean="0">
              <a:ln>
                <a:noFill/>
              </a:ln>
              <a:solidFill>
                <a:srgbClr val="000000"/>
              </a:solidFill>
              <a:effectLst/>
              <a:uLnTx/>
              <a:uFillTx/>
              <a:latin typeface="Arial"/>
              <a:ea typeface="+mj-ea"/>
              <a:cs typeface="+mj-cs"/>
            </a:endParaRPr>
          </a:p>
        </p:txBody>
      </p:sp>
      <p:sp>
        <p:nvSpPr>
          <p:cNvPr id="3" name="Rectangle 3"/>
          <p:cNvSpPr txBox="1">
            <a:spLocks noChangeArrowheads="1"/>
          </p:cNvSpPr>
          <p:nvPr/>
        </p:nvSpPr>
        <p:spPr bwMode="auto">
          <a:xfrm>
            <a:off x="439738" y="1268413"/>
            <a:ext cx="8221662"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har char="•"/>
              <a:defRPr sz="2400">
                <a:solidFill>
                  <a:srgbClr val="0000FF"/>
                </a:solidFill>
                <a:latin typeface="+mn-lt"/>
                <a:ea typeface="+mn-ea"/>
                <a:cs typeface="+mn-cs"/>
              </a:defRPr>
            </a:lvl1pPr>
            <a:lvl2pPr marL="855663" indent="-398463" algn="l" rtl="0" eaLnBrk="0" fontAlgn="base" hangingPunct="0">
              <a:spcBef>
                <a:spcPct val="50000"/>
              </a:spcBef>
              <a:spcAft>
                <a:spcPct val="0"/>
              </a:spcAft>
              <a:buFont typeface="Wingdings" pitchFamily="2" charset="2"/>
              <a:buChar char="§"/>
              <a:defRPr sz="2400">
                <a:solidFill>
                  <a:srgbClr val="0000FF"/>
                </a:solidFill>
                <a:latin typeface="+mn-lt"/>
              </a:defRPr>
            </a:lvl2pPr>
            <a:lvl3pPr marL="1379538" indent="-409575" algn="l" rtl="0" eaLnBrk="0" fontAlgn="base" hangingPunct="0">
              <a:spcBef>
                <a:spcPct val="50000"/>
              </a:spcBef>
              <a:spcAft>
                <a:spcPct val="0"/>
              </a:spcAft>
              <a:buFont typeface="Wingdings" pitchFamily="2" charset="2"/>
              <a:buChar char="w"/>
              <a:defRPr sz="2400">
                <a:solidFill>
                  <a:srgbClr val="0000FF"/>
                </a:solidFill>
                <a:latin typeface="+mn-lt"/>
              </a:defRPr>
            </a:lvl3pPr>
            <a:lvl4pPr marL="1822450" indent="-228600" algn="l" rtl="0" eaLnBrk="0" fontAlgn="base" hangingPunct="0">
              <a:spcBef>
                <a:spcPct val="20000"/>
              </a:spcBef>
              <a:spcAft>
                <a:spcPct val="0"/>
              </a:spcAft>
              <a:buChar char="–"/>
              <a:defRPr sz="2000">
                <a:solidFill>
                  <a:schemeClr val="tx1"/>
                </a:solidFill>
                <a:latin typeface="+mn-lt"/>
              </a:defRPr>
            </a:lvl4pPr>
            <a:lvl5pPr marL="2165350" indent="-228600" algn="l" rtl="0" eaLnBrk="0" fontAlgn="base" hangingPunct="0">
              <a:spcBef>
                <a:spcPct val="20000"/>
              </a:spcBef>
              <a:spcAft>
                <a:spcPct val="0"/>
              </a:spcAft>
              <a:buChar char="»"/>
              <a:defRPr sz="2000">
                <a:solidFill>
                  <a:schemeClr val="tx1"/>
                </a:solidFill>
                <a:latin typeface="+mn-lt"/>
              </a:defRPr>
            </a:lvl5pPr>
            <a:lvl6pPr marL="2622550" indent="-228600" algn="l" rtl="0" fontAlgn="base">
              <a:spcBef>
                <a:spcPct val="20000"/>
              </a:spcBef>
              <a:spcAft>
                <a:spcPct val="0"/>
              </a:spcAft>
              <a:buChar char="»"/>
              <a:defRPr sz="2000">
                <a:solidFill>
                  <a:schemeClr val="tx1"/>
                </a:solidFill>
                <a:latin typeface="+mn-lt"/>
              </a:defRPr>
            </a:lvl6pPr>
            <a:lvl7pPr marL="3079750" indent="-228600" algn="l" rtl="0" fontAlgn="base">
              <a:spcBef>
                <a:spcPct val="20000"/>
              </a:spcBef>
              <a:spcAft>
                <a:spcPct val="0"/>
              </a:spcAft>
              <a:buChar char="»"/>
              <a:defRPr sz="2000">
                <a:solidFill>
                  <a:schemeClr val="tx1"/>
                </a:solidFill>
                <a:latin typeface="+mn-lt"/>
              </a:defRPr>
            </a:lvl7pPr>
            <a:lvl8pPr marL="3536950" indent="-228600" algn="l" rtl="0" fontAlgn="base">
              <a:spcBef>
                <a:spcPct val="20000"/>
              </a:spcBef>
              <a:spcAft>
                <a:spcPct val="0"/>
              </a:spcAft>
              <a:buChar char="»"/>
              <a:defRPr sz="2000">
                <a:solidFill>
                  <a:schemeClr val="tx1"/>
                </a:solidFill>
                <a:latin typeface="+mn-lt"/>
              </a:defRPr>
            </a:lvl8pPr>
            <a:lvl9pPr marL="399415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Forms </a:t>
            </a:r>
            <a:r>
              <a:rPr kumimoji="0" lang="en-AU" sz="2400" b="0" i="1" u="none" strike="noStrike" kern="0" cap="none" spc="0" normalizeH="0" baseline="0" noProof="0" smtClean="0">
                <a:ln>
                  <a:noFill/>
                </a:ln>
                <a:solidFill>
                  <a:srgbClr val="FF0000"/>
                </a:solidFill>
                <a:effectLst/>
                <a:uLnTx/>
                <a:uFillTx/>
                <a:latin typeface="Arial"/>
                <a:ea typeface="+mn-ea"/>
                <a:cs typeface="+mn-cs"/>
              </a:rPr>
              <a:t>subkeys</a:t>
            </a:r>
            <a:r>
              <a:rPr kumimoji="0" lang="en-AU" sz="2400" b="0" i="0" u="none" strike="noStrike" kern="0" cap="none" spc="0" normalizeH="0" baseline="0" noProof="0" smtClean="0">
                <a:ln>
                  <a:noFill/>
                </a:ln>
                <a:solidFill>
                  <a:srgbClr val="0000FF"/>
                </a:solidFill>
                <a:effectLst/>
                <a:uLnTx/>
                <a:uFillTx/>
                <a:latin typeface="Arial"/>
                <a:ea typeface="+mn-ea"/>
                <a:cs typeface="+mn-cs"/>
              </a:rPr>
              <a:t> used in each round.</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US" sz="2400" b="0" i="0" u="none" strike="noStrike" kern="0" cap="none" spc="0" normalizeH="0" baseline="0" noProof="0" smtClean="0">
                <a:ln>
                  <a:noFill/>
                </a:ln>
                <a:solidFill>
                  <a:srgbClr val="0000FF"/>
                </a:solidFill>
                <a:effectLst/>
                <a:uLnTx/>
                <a:uFillTx/>
                <a:latin typeface="Arial"/>
                <a:ea typeface="+mn-ea"/>
                <a:cs typeface="+mn-cs"/>
              </a:rPr>
              <a:t>Consists of:</a:t>
            </a:r>
            <a:endParaRPr kumimoji="0" lang="en-AU" sz="2400" b="0" i="0" u="none" strike="noStrike" kern="0" cap="none" spc="0" normalizeH="0" baseline="0" noProof="0" smtClean="0">
              <a:ln>
                <a:noFill/>
              </a:ln>
              <a:solidFill>
                <a:srgbClr val="0000FF"/>
              </a:solidFill>
              <a:effectLst/>
              <a:uLnTx/>
              <a:uFillTx/>
              <a:latin typeface="Arial"/>
              <a:ea typeface="+mn-ea"/>
              <a:cs typeface="+mn-cs"/>
            </a:endParaRPr>
          </a:p>
          <a:p>
            <a:pPr marL="855663" marR="0" lvl="1" indent="-398463" algn="l" defTabSz="914400" rtl="0" eaLnBrk="1" fontAlgn="base" latinLnBrk="0" hangingPunct="1">
              <a:lnSpc>
                <a:spcPct val="100000"/>
              </a:lnSpc>
              <a:spcBef>
                <a:spcPct val="50000"/>
              </a:spcBef>
              <a:spcAft>
                <a:spcPct val="0"/>
              </a:spcAft>
              <a:buClr>
                <a:srgbClr val="0000FF"/>
              </a:buClr>
              <a:buSzTx/>
              <a:buFont typeface="Wingdings" pitchFamily="2" charset="2"/>
              <a:buChar char="§"/>
              <a:tabLst/>
              <a:defRPr/>
            </a:pPr>
            <a:r>
              <a:rPr kumimoji="0" lang="en-AU" sz="2400" b="0" i="1" u="none" strike="noStrike" kern="0" cap="none" spc="0" normalizeH="0" baseline="0" noProof="0" smtClean="0">
                <a:ln>
                  <a:noFill/>
                </a:ln>
                <a:solidFill>
                  <a:srgbClr val="FF0000"/>
                </a:solidFill>
                <a:effectLst/>
                <a:uLnTx/>
                <a:uFillTx/>
                <a:latin typeface="Arial"/>
              </a:rPr>
              <a:t>Initial permutation</a:t>
            </a:r>
            <a:r>
              <a:rPr kumimoji="0" lang="en-AU" sz="2400" b="0" i="0" u="none" strike="noStrike" kern="0" cap="none" spc="0" normalizeH="0" baseline="0" noProof="0" smtClean="0">
                <a:ln>
                  <a:noFill/>
                </a:ln>
                <a:solidFill>
                  <a:srgbClr val="0000FF"/>
                </a:solidFill>
                <a:effectLst/>
                <a:uLnTx/>
                <a:uFillTx/>
                <a:latin typeface="Arial"/>
              </a:rPr>
              <a:t> of the </a:t>
            </a:r>
            <a:r>
              <a:rPr kumimoji="0" lang="en-AU" sz="2400" b="0" i="1" u="none" strike="noStrike" kern="0" cap="none" spc="0" normalizeH="0" baseline="0" noProof="0" smtClean="0">
                <a:ln>
                  <a:noFill/>
                </a:ln>
                <a:solidFill>
                  <a:srgbClr val="FF0000"/>
                </a:solidFill>
                <a:effectLst/>
                <a:uLnTx/>
                <a:uFillTx/>
                <a:latin typeface="Arial"/>
              </a:rPr>
              <a:t>key</a:t>
            </a:r>
            <a:r>
              <a:rPr kumimoji="0" lang="en-AU" sz="2400" b="0" i="0" u="none" strike="noStrike" kern="0" cap="none" spc="0" normalizeH="0" baseline="0" noProof="0" smtClean="0">
                <a:ln>
                  <a:noFill/>
                </a:ln>
                <a:solidFill>
                  <a:srgbClr val="0000FF"/>
                </a:solidFill>
                <a:effectLst/>
                <a:uLnTx/>
                <a:uFillTx/>
                <a:latin typeface="Arial"/>
              </a:rPr>
              <a:t> (</a:t>
            </a:r>
            <a:r>
              <a:rPr kumimoji="0" lang="en-AU" sz="2400" b="0" i="1" u="none" strike="noStrike" kern="0" cap="none" spc="0" normalizeH="0" baseline="0" noProof="0" smtClean="0">
                <a:ln>
                  <a:noFill/>
                </a:ln>
                <a:solidFill>
                  <a:srgbClr val="FF0000"/>
                </a:solidFill>
                <a:effectLst/>
                <a:uLnTx/>
                <a:uFillTx/>
                <a:latin typeface="Arial"/>
              </a:rPr>
              <a:t>PC-1</a:t>
            </a:r>
            <a:r>
              <a:rPr kumimoji="0" lang="en-AU" sz="2400" b="0" i="0" u="none" strike="noStrike" kern="0" cap="none" spc="0" normalizeH="0" baseline="0" noProof="0" smtClean="0">
                <a:ln>
                  <a:noFill/>
                </a:ln>
                <a:solidFill>
                  <a:srgbClr val="0000FF"/>
                </a:solidFill>
                <a:effectLst/>
                <a:uLnTx/>
                <a:uFillTx/>
                <a:latin typeface="Arial"/>
              </a:rPr>
              <a:t>) which selects </a:t>
            </a:r>
            <a:r>
              <a:rPr kumimoji="0" lang="en-AU" sz="2400" b="0" i="1" u="none" strike="noStrike" kern="0" cap="none" spc="0" normalizeH="0" baseline="0" noProof="0" smtClean="0">
                <a:ln>
                  <a:noFill/>
                </a:ln>
                <a:solidFill>
                  <a:srgbClr val="FF0000"/>
                </a:solidFill>
                <a:effectLst/>
                <a:uLnTx/>
                <a:uFillTx/>
                <a:latin typeface="Arial"/>
              </a:rPr>
              <a:t>56-bits</a:t>
            </a:r>
            <a:r>
              <a:rPr kumimoji="0" lang="en-AU" sz="2400" b="0" i="0" u="none" strike="noStrike" kern="0" cap="none" spc="0" normalizeH="0" baseline="0" noProof="0" smtClean="0">
                <a:ln>
                  <a:noFill/>
                </a:ln>
                <a:solidFill>
                  <a:srgbClr val="0000FF"/>
                </a:solidFill>
                <a:effectLst/>
                <a:uLnTx/>
                <a:uFillTx/>
                <a:latin typeface="Arial"/>
              </a:rPr>
              <a:t> in </a:t>
            </a:r>
            <a:r>
              <a:rPr kumimoji="0" lang="en-AU" sz="2400" b="0" i="1" u="none" strike="noStrike" kern="0" cap="none" spc="0" normalizeH="0" baseline="0" noProof="0" smtClean="0">
                <a:ln>
                  <a:noFill/>
                </a:ln>
                <a:solidFill>
                  <a:srgbClr val="FF0000"/>
                </a:solidFill>
                <a:effectLst/>
                <a:uLnTx/>
                <a:uFillTx/>
                <a:latin typeface="Arial"/>
              </a:rPr>
              <a:t>two 28-bit halves</a:t>
            </a:r>
            <a:r>
              <a:rPr kumimoji="0" lang="en-AU" sz="2400" b="0" i="0" u="none" strike="noStrike" kern="0" cap="none" spc="0" normalizeH="0" baseline="0" noProof="0" smtClean="0">
                <a:ln>
                  <a:noFill/>
                </a:ln>
                <a:solidFill>
                  <a:srgbClr val="0000FF"/>
                </a:solidFill>
                <a:effectLst/>
                <a:uLnTx/>
                <a:uFillTx/>
                <a:latin typeface="Arial"/>
              </a:rPr>
              <a:t>. </a:t>
            </a:r>
          </a:p>
          <a:p>
            <a:pPr marL="855663" marR="0" lvl="1" indent="-398463" algn="l" defTabSz="914400" rtl="0" eaLnBrk="1" fontAlgn="base" latinLnBrk="0" hangingPunct="1">
              <a:lnSpc>
                <a:spcPct val="100000"/>
              </a:lnSpc>
              <a:spcBef>
                <a:spcPct val="50000"/>
              </a:spcBef>
              <a:spcAft>
                <a:spcPct val="0"/>
              </a:spcAft>
              <a:buClr>
                <a:srgbClr val="0000FF"/>
              </a:buClr>
              <a:buSzTx/>
              <a:buFont typeface="Wingdings" pitchFamily="2" charset="2"/>
              <a:buChar char="§"/>
              <a:tabLst/>
              <a:defRPr/>
            </a:pPr>
            <a:r>
              <a:rPr kumimoji="0" lang="en-AU" sz="2400" b="0" i="1" u="none" strike="noStrike" kern="0" cap="none" spc="0" normalizeH="0" baseline="0" noProof="0" smtClean="0">
                <a:ln>
                  <a:noFill/>
                </a:ln>
                <a:solidFill>
                  <a:srgbClr val="FF0000"/>
                </a:solidFill>
                <a:effectLst/>
                <a:uLnTx/>
                <a:uFillTx/>
                <a:latin typeface="Arial"/>
              </a:rPr>
              <a:t>16 stages</a:t>
            </a:r>
            <a:r>
              <a:rPr kumimoji="0" lang="en-AU" sz="2400" b="0" i="0" u="none" strike="noStrike" kern="0" cap="none" spc="0" normalizeH="0" baseline="0" noProof="0" smtClean="0">
                <a:ln>
                  <a:noFill/>
                </a:ln>
                <a:solidFill>
                  <a:srgbClr val="0000FF"/>
                </a:solidFill>
                <a:effectLst/>
                <a:uLnTx/>
                <a:uFillTx/>
                <a:latin typeface="Arial"/>
              </a:rPr>
              <a:t> consisting of: </a:t>
            </a:r>
          </a:p>
          <a:p>
            <a:pPr marL="1270000" marR="0" lvl="2" indent="-300038" algn="l" defTabSz="914400" rtl="0" eaLnBrk="1" fontAlgn="base" latinLnBrk="0" hangingPunct="1">
              <a:lnSpc>
                <a:spcPct val="100000"/>
              </a:lnSpc>
              <a:spcBef>
                <a:spcPct val="50000"/>
              </a:spcBef>
              <a:spcAft>
                <a:spcPct val="0"/>
              </a:spcAft>
              <a:buClrTx/>
              <a:buSzTx/>
              <a:buFont typeface="Wingdings" pitchFamily="2" charset="2"/>
              <a:buChar char="Ø"/>
              <a:tabLst/>
              <a:defRPr/>
            </a:pPr>
            <a:r>
              <a:rPr kumimoji="0" lang="en-AU" sz="2400" b="0" i="0" u="none" strike="noStrike" kern="0" cap="none" spc="0" normalizeH="0" baseline="0" noProof="0" smtClean="0">
                <a:ln>
                  <a:noFill/>
                </a:ln>
                <a:solidFill>
                  <a:srgbClr val="0000FF"/>
                </a:solidFill>
                <a:effectLst/>
                <a:uLnTx/>
                <a:uFillTx/>
                <a:latin typeface="Arial"/>
              </a:rPr>
              <a:t>Selecting </a:t>
            </a:r>
            <a:r>
              <a:rPr kumimoji="0" lang="en-AU" sz="2400" b="0" i="1" u="none" strike="noStrike" kern="0" cap="none" spc="0" normalizeH="0" baseline="0" noProof="0" smtClean="0">
                <a:ln>
                  <a:noFill/>
                </a:ln>
                <a:solidFill>
                  <a:srgbClr val="FF0000"/>
                </a:solidFill>
                <a:effectLst/>
                <a:uLnTx/>
                <a:uFillTx/>
                <a:latin typeface="Arial"/>
              </a:rPr>
              <a:t>24-bits</a:t>
            </a:r>
            <a:r>
              <a:rPr kumimoji="0" lang="en-AU" sz="2400" b="0" i="0" u="none" strike="noStrike" kern="0" cap="none" spc="0" normalizeH="0" baseline="0" noProof="0" smtClean="0">
                <a:ln>
                  <a:noFill/>
                </a:ln>
                <a:solidFill>
                  <a:srgbClr val="0000FF"/>
                </a:solidFill>
                <a:effectLst/>
                <a:uLnTx/>
                <a:uFillTx/>
                <a:latin typeface="Arial"/>
              </a:rPr>
              <a:t> from each half. </a:t>
            </a:r>
          </a:p>
          <a:p>
            <a:pPr marL="1270000" marR="0" lvl="2" indent="-300038" algn="l" defTabSz="914400" rtl="0" eaLnBrk="1" fontAlgn="base" latinLnBrk="0" hangingPunct="1">
              <a:lnSpc>
                <a:spcPct val="100000"/>
              </a:lnSpc>
              <a:spcBef>
                <a:spcPct val="50000"/>
              </a:spcBef>
              <a:spcAft>
                <a:spcPct val="0"/>
              </a:spcAft>
              <a:buClrTx/>
              <a:buSzTx/>
              <a:buFont typeface="Wingdings" pitchFamily="2" charset="2"/>
              <a:buChar char="Ø"/>
              <a:tabLst/>
              <a:defRPr/>
            </a:pPr>
            <a:r>
              <a:rPr kumimoji="0" lang="en-AU" sz="2400" b="0" i="0" u="none" strike="noStrike" kern="0" cap="none" spc="0" normalizeH="0" baseline="0" noProof="0" smtClean="0">
                <a:ln>
                  <a:noFill/>
                </a:ln>
                <a:solidFill>
                  <a:srgbClr val="0000FF"/>
                </a:solidFill>
                <a:effectLst/>
                <a:uLnTx/>
                <a:uFillTx/>
                <a:latin typeface="Arial"/>
              </a:rPr>
              <a:t>Permuting them by </a:t>
            </a:r>
            <a:r>
              <a:rPr kumimoji="0" lang="en-AU" sz="2400" b="0" i="1" u="none" strike="noStrike" kern="0" cap="none" spc="0" normalizeH="0" baseline="0" noProof="0" smtClean="0">
                <a:ln>
                  <a:noFill/>
                </a:ln>
                <a:solidFill>
                  <a:srgbClr val="FF0000"/>
                </a:solidFill>
                <a:effectLst/>
                <a:uLnTx/>
                <a:uFillTx/>
                <a:latin typeface="Arial"/>
              </a:rPr>
              <a:t>PC-2</a:t>
            </a:r>
            <a:r>
              <a:rPr kumimoji="0" lang="en-AU" sz="2400" b="0" i="0" u="none" strike="noStrike" kern="0" cap="none" spc="0" normalizeH="0" baseline="0" noProof="0" smtClean="0">
                <a:ln>
                  <a:noFill/>
                </a:ln>
                <a:solidFill>
                  <a:srgbClr val="0000FF"/>
                </a:solidFill>
                <a:effectLst/>
                <a:uLnTx/>
                <a:uFillTx/>
                <a:latin typeface="Arial"/>
              </a:rPr>
              <a:t> for use in function </a:t>
            </a:r>
            <a:r>
              <a:rPr kumimoji="0" lang="en-AU" sz="2400" b="0" i="1" u="none" strike="noStrike" kern="0" cap="none" spc="0" normalizeH="0" baseline="0" noProof="0" smtClean="0">
                <a:ln>
                  <a:noFill/>
                </a:ln>
                <a:solidFill>
                  <a:srgbClr val="FF0000"/>
                </a:solidFill>
                <a:effectLst/>
                <a:uLnTx/>
                <a:uFillTx/>
                <a:latin typeface="Arial"/>
              </a:rPr>
              <a:t>F</a:t>
            </a:r>
            <a:r>
              <a:rPr kumimoji="0" lang="en-AU" sz="2400" b="0" i="0" u="none" strike="noStrike" kern="0" cap="none" spc="0" normalizeH="0" baseline="0" noProof="0" smtClean="0">
                <a:ln>
                  <a:noFill/>
                </a:ln>
                <a:solidFill>
                  <a:srgbClr val="0000FF"/>
                </a:solidFill>
                <a:effectLst/>
                <a:uLnTx/>
                <a:uFillTx/>
                <a:latin typeface="Arial"/>
              </a:rPr>
              <a:t>. </a:t>
            </a:r>
          </a:p>
          <a:p>
            <a:pPr marL="1270000" marR="0" lvl="2" indent="-300038" algn="l" defTabSz="914400" rtl="0" eaLnBrk="1" fontAlgn="base" latinLnBrk="0" hangingPunct="1">
              <a:lnSpc>
                <a:spcPct val="100000"/>
              </a:lnSpc>
              <a:spcBef>
                <a:spcPct val="50000"/>
              </a:spcBef>
              <a:spcAft>
                <a:spcPct val="0"/>
              </a:spcAft>
              <a:buClrTx/>
              <a:buSzTx/>
              <a:buFont typeface="Wingdings" pitchFamily="2" charset="2"/>
              <a:buChar char="Ø"/>
              <a:tabLst/>
              <a:defRPr/>
            </a:pPr>
            <a:r>
              <a:rPr kumimoji="0" lang="en-AU" sz="2400" b="0" i="0" u="none" strike="noStrike" kern="0" cap="none" spc="0" normalizeH="0" baseline="0" noProof="0" smtClean="0">
                <a:ln>
                  <a:noFill/>
                </a:ln>
                <a:solidFill>
                  <a:srgbClr val="0000FF"/>
                </a:solidFill>
                <a:effectLst/>
                <a:uLnTx/>
                <a:uFillTx/>
                <a:latin typeface="Arial"/>
              </a:rPr>
              <a:t>Rotating each half separately either </a:t>
            </a:r>
            <a:r>
              <a:rPr kumimoji="0" lang="en-AU" sz="2400" b="0" i="1" u="none" strike="noStrike" kern="0" cap="none" spc="0" normalizeH="0" baseline="0" noProof="0" smtClean="0">
                <a:ln>
                  <a:noFill/>
                </a:ln>
                <a:solidFill>
                  <a:srgbClr val="FF0000"/>
                </a:solidFill>
                <a:effectLst/>
                <a:uLnTx/>
                <a:uFillTx/>
                <a:latin typeface="Arial"/>
              </a:rPr>
              <a:t>1 or 2 places</a:t>
            </a:r>
            <a:r>
              <a:rPr kumimoji="0" lang="en-AU" sz="2400" b="0" i="0" u="none" strike="noStrike" kern="0" cap="none" spc="0" normalizeH="0" baseline="0" noProof="0" smtClean="0">
                <a:ln>
                  <a:noFill/>
                </a:ln>
                <a:solidFill>
                  <a:srgbClr val="0000FF"/>
                </a:solidFill>
                <a:effectLst/>
                <a:uLnTx/>
                <a:uFillTx/>
                <a:latin typeface="Arial"/>
              </a:rPr>
              <a:t> depending on the </a:t>
            </a:r>
            <a:r>
              <a:rPr kumimoji="0" lang="en-AU" sz="2400" b="0" i="1" u="none" strike="noStrike" kern="0" cap="none" spc="0" normalizeH="0" baseline="0" noProof="0" smtClean="0">
                <a:ln>
                  <a:noFill/>
                </a:ln>
                <a:solidFill>
                  <a:srgbClr val="FF0000"/>
                </a:solidFill>
                <a:effectLst/>
                <a:uLnTx/>
                <a:uFillTx/>
                <a:latin typeface="Arial"/>
              </a:rPr>
              <a:t>key rotation schedule K</a:t>
            </a:r>
            <a:r>
              <a:rPr kumimoji="0" lang="en-AU" sz="2400" b="0" i="0" u="none" strike="noStrike" kern="0" cap="none" spc="0" normalizeH="0" baseline="0" noProof="0" smtClean="0">
                <a:ln>
                  <a:noFill/>
                </a:ln>
                <a:solidFill>
                  <a:srgbClr val="0000FF"/>
                </a:solidFill>
                <a:effectLst/>
                <a:uLnTx/>
                <a:uFillTx/>
                <a:latin typeface="Arial"/>
              </a:rPr>
              <a:t>.</a:t>
            </a:r>
            <a:endParaRPr kumimoji="0" lang="en-AU" sz="2400" b="0" i="0" u="none" strike="noStrike" kern="0" cap="none" spc="0" normalizeH="0" baseline="0" noProof="0" dirty="0" smtClean="0">
              <a:ln>
                <a:noFill/>
              </a:ln>
              <a:solidFill>
                <a:srgbClr val="0000FF"/>
              </a:solidFill>
              <a:effectLst/>
              <a:uLnTx/>
              <a:uFillTx/>
              <a:latin typeface="Arial"/>
            </a:endParaRPr>
          </a:p>
        </p:txBody>
      </p:sp>
    </p:spTree>
    <p:extLst>
      <p:ext uri="{BB962C8B-B14F-4D97-AF65-F5344CB8AC3E}">
        <p14:creationId xmlns="" xmlns:p14="http://schemas.microsoft.com/office/powerpoint/2010/main" val="1143051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482600" y="1268413"/>
            <a:ext cx="8178800" cy="4525962"/>
          </a:xfrm>
          <a:prstGeom prst="rect">
            <a:avLst/>
          </a:prstGeom>
          <a:noFill/>
        </p:spPr>
        <p:txBody>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a:buClr>
                <a:srgbClr val="0000FF"/>
              </a:buClr>
              <a:buSzPct val="150000"/>
            </a:pPr>
            <a:r>
              <a:rPr lang="en-AU" i="1" smtClean="0">
                <a:solidFill>
                  <a:srgbClr val="FF0000"/>
                </a:solidFill>
              </a:rPr>
              <a:t>Simplified DES</a:t>
            </a:r>
            <a:r>
              <a:rPr lang="en-AU" smtClean="0"/>
              <a:t> (</a:t>
            </a:r>
            <a:r>
              <a:rPr lang="en-AU" i="1" smtClean="0">
                <a:solidFill>
                  <a:srgbClr val="FF0000"/>
                </a:solidFill>
              </a:rPr>
              <a:t>S-DES</a:t>
            </a:r>
            <a:r>
              <a:rPr lang="en-AU" smtClean="0"/>
              <a:t>) was developed by </a:t>
            </a:r>
            <a:r>
              <a:rPr lang="en-AU" i="1" smtClean="0">
                <a:solidFill>
                  <a:srgbClr val="FF0000"/>
                </a:solidFill>
              </a:rPr>
              <a:t>Professor Edward Schaefer</a:t>
            </a:r>
            <a:r>
              <a:rPr lang="en-AU" smtClean="0"/>
              <a:t> of </a:t>
            </a:r>
            <a:r>
              <a:rPr lang="en-AU" i="1" smtClean="0">
                <a:solidFill>
                  <a:srgbClr val="FF0000"/>
                </a:solidFill>
              </a:rPr>
              <a:t>Santa Clara University</a:t>
            </a:r>
            <a:r>
              <a:rPr lang="en-AU" smtClean="0"/>
              <a:t>.</a:t>
            </a:r>
          </a:p>
          <a:p>
            <a:pPr>
              <a:buSzPct val="150000"/>
            </a:pPr>
            <a:r>
              <a:rPr lang="en-AU" smtClean="0"/>
              <a:t>It is </a:t>
            </a:r>
            <a:r>
              <a:rPr lang="en-AU" i="1" smtClean="0">
                <a:solidFill>
                  <a:srgbClr val="FF0000"/>
                </a:solidFill>
              </a:rPr>
              <a:t>an educational</a:t>
            </a:r>
            <a:r>
              <a:rPr lang="en-AU" smtClean="0"/>
              <a:t> rather than a </a:t>
            </a:r>
            <a:r>
              <a:rPr lang="en-AU" i="1" smtClean="0">
                <a:solidFill>
                  <a:srgbClr val="FF0000"/>
                </a:solidFill>
              </a:rPr>
              <a:t>secure encryption algorithm</a:t>
            </a:r>
            <a:r>
              <a:rPr lang="en-AU" smtClean="0"/>
              <a:t>.</a:t>
            </a:r>
          </a:p>
          <a:p>
            <a:pPr>
              <a:buSzPct val="150000"/>
            </a:pPr>
            <a:r>
              <a:rPr lang="en-AU" smtClean="0"/>
              <a:t>It has </a:t>
            </a:r>
            <a:r>
              <a:rPr lang="en-AU" i="1" smtClean="0">
                <a:solidFill>
                  <a:srgbClr val="FF0000"/>
                </a:solidFill>
              </a:rPr>
              <a:t>similar properties</a:t>
            </a:r>
            <a:r>
              <a:rPr lang="en-AU" smtClean="0"/>
              <a:t> and </a:t>
            </a:r>
            <a:r>
              <a:rPr lang="en-AU" i="1" smtClean="0">
                <a:solidFill>
                  <a:srgbClr val="FF0000"/>
                </a:solidFill>
              </a:rPr>
              <a:t>structure</a:t>
            </a:r>
            <a:r>
              <a:rPr lang="en-AU" smtClean="0"/>
              <a:t> to </a:t>
            </a:r>
            <a:r>
              <a:rPr lang="en-AU" i="1" smtClean="0">
                <a:solidFill>
                  <a:srgbClr val="FF0000"/>
                </a:solidFill>
              </a:rPr>
              <a:t>DES</a:t>
            </a:r>
            <a:r>
              <a:rPr lang="en-AU" smtClean="0"/>
              <a:t> with much </a:t>
            </a:r>
            <a:r>
              <a:rPr lang="en-AU" i="1" smtClean="0">
                <a:solidFill>
                  <a:srgbClr val="FF0000"/>
                </a:solidFill>
              </a:rPr>
              <a:t>smaller parameters</a:t>
            </a:r>
            <a:r>
              <a:rPr lang="en-AU" smtClean="0"/>
              <a:t>.</a:t>
            </a:r>
            <a:endParaRPr lang="en-AU" dirty="0" smtClean="0"/>
          </a:p>
        </p:txBody>
      </p:sp>
      <p:sp>
        <p:nvSpPr>
          <p:cNvPr id="3" name="Rectangle 2"/>
          <p:cNvSpPr txBox="1">
            <a:spLocks noChangeArrowheads="1"/>
          </p:cNvSpPr>
          <p:nvPr/>
        </p:nvSpPr>
        <p:spPr>
          <a:xfrm>
            <a:off x="468313" y="71438"/>
            <a:ext cx="8229600" cy="765175"/>
          </a:xfrm>
          <a:prstGeom prst="rect">
            <a:avLst/>
          </a:prstGeom>
        </p:spPr>
        <p:txBody>
          <a:bodyPr/>
          <a:lst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en-AU" sz="3200" dirty="0" smtClean="0"/>
              <a:t>Simplified DES</a:t>
            </a:r>
          </a:p>
        </p:txBody>
      </p:sp>
    </p:spTree>
    <p:extLst>
      <p:ext uri="{BB962C8B-B14F-4D97-AF65-F5344CB8AC3E}">
        <p14:creationId xmlns="" xmlns:p14="http://schemas.microsoft.com/office/powerpoint/2010/main" val="245106042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188" y="981075"/>
            <a:ext cx="6769100" cy="5492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7248534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9375" y="130175"/>
            <a:ext cx="8964613" cy="561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0" cap="none" spc="0" normalizeH="0" baseline="0" noProof="0" smtClean="0">
                <a:ln>
                  <a:noFill/>
                </a:ln>
                <a:solidFill>
                  <a:srgbClr val="000000"/>
                </a:solidFill>
                <a:effectLst/>
                <a:uLnTx/>
                <a:uFillTx/>
                <a:latin typeface="Arial"/>
                <a:ea typeface="+mj-ea"/>
                <a:cs typeface="+mj-cs"/>
              </a:rPr>
              <a:t>DES Key Schedule Calculation</a:t>
            </a:r>
            <a:endParaRPr kumimoji="0" lang="en-AU" sz="2400" b="1" i="0" u="none" strike="noStrike" kern="0" cap="none" spc="0" normalizeH="0" baseline="0" noProof="0" dirty="0" smtClean="0">
              <a:ln>
                <a:noFill/>
              </a:ln>
              <a:solidFill>
                <a:srgbClr val="000000"/>
              </a:solidFill>
              <a:effectLst/>
              <a:uLnTx/>
              <a:uFillTx/>
              <a:latin typeface="Arial"/>
              <a:ea typeface="+mj-ea"/>
              <a:cs typeface="+mj-cs"/>
            </a:endParaRPr>
          </a:p>
        </p:txBody>
      </p:sp>
      <p:pic>
        <p:nvPicPr>
          <p:cNvPr id="3" name="Picture 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11413" y="1182688"/>
            <a:ext cx="4256087" cy="4929187"/>
          </a:xfrm>
          <a:prstGeom prst="rect">
            <a:avLst/>
          </a:prstGeom>
          <a:noFill/>
          <a:ln w="38100">
            <a:solidFill>
              <a:srgbClr val="0000FF"/>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643359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00125" y="2103438"/>
            <a:ext cx="7089775" cy="3149600"/>
          </a:xfrm>
          <a:prstGeom prst="rect">
            <a:avLst/>
          </a:prstGeom>
          <a:noFill/>
          <a:ln w="38100">
            <a:solidFill>
              <a:srgbClr val="0000FF"/>
            </a:solidFill>
            <a:miter lim="800000"/>
            <a:headEnd/>
            <a:tailEnd/>
          </a:ln>
          <a:extLst>
            <a:ext uri="{909E8E84-426E-40DD-AFC4-6F175D3DCCD1}">
              <a14:hiddenFill xmlns="" xmlns:a14="http://schemas.microsoft.com/office/drawing/2010/main">
                <a:solidFill>
                  <a:srgbClr val="FFFFFF"/>
                </a:solidFill>
              </a14:hiddenFill>
            </a:ext>
          </a:extLst>
        </p:spPr>
      </p:pic>
      <p:sp>
        <p:nvSpPr>
          <p:cNvPr id="3" name="Rectangle 8"/>
          <p:cNvSpPr txBox="1">
            <a:spLocks noChangeArrowheads="1"/>
          </p:cNvSpPr>
          <p:nvPr/>
        </p:nvSpPr>
        <p:spPr bwMode="auto">
          <a:xfrm>
            <a:off x="79375" y="130175"/>
            <a:ext cx="8964613" cy="561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0" cap="none" spc="0" normalizeH="0" baseline="0" noProof="0" smtClean="0">
                <a:ln>
                  <a:noFill/>
                </a:ln>
                <a:solidFill>
                  <a:srgbClr val="000000"/>
                </a:solidFill>
                <a:effectLst/>
                <a:uLnTx/>
                <a:uFillTx/>
                <a:latin typeface="Arial"/>
                <a:ea typeface="+mj-ea"/>
                <a:cs typeface="+mj-cs"/>
              </a:rPr>
              <a:t>DES Key Schedule Calculation</a:t>
            </a:r>
          </a:p>
        </p:txBody>
      </p:sp>
    </p:spTree>
    <p:extLst>
      <p:ext uri="{BB962C8B-B14F-4D97-AF65-F5344CB8AC3E}">
        <p14:creationId xmlns="" xmlns:p14="http://schemas.microsoft.com/office/powerpoint/2010/main" val="4648912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9375" y="160338"/>
            <a:ext cx="8964613" cy="503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0" cap="none" spc="0" normalizeH="0" baseline="0" noProof="0" smtClean="0">
                <a:ln>
                  <a:noFill/>
                </a:ln>
                <a:solidFill>
                  <a:srgbClr val="000000"/>
                </a:solidFill>
                <a:effectLst/>
                <a:uLnTx/>
                <a:uFillTx/>
                <a:latin typeface="Arial"/>
                <a:ea typeface="+mj-ea"/>
                <a:cs typeface="+mj-cs"/>
              </a:rPr>
              <a:t>DES Decryption</a:t>
            </a:r>
            <a:endParaRPr kumimoji="0" lang="en-AU" sz="2400" b="1" i="0" u="none" strike="noStrike" kern="0" cap="none" spc="0" normalizeH="0" baseline="0" noProof="0" dirty="0" smtClean="0">
              <a:ln>
                <a:noFill/>
              </a:ln>
              <a:solidFill>
                <a:srgbClr val="000000"/>
              </a:solidFill>
              <a:effectLst/>
              <a:uLnTx/>
              <a:uFillTx/>
              <a:latin typeface="Arial"/>
              <a:ea typeface="+mj-ea"/>
              <a:cs typeface="+mj-cs"/>
            </a:endParaRPr>
          </a:p>
        </p:txBody>
      </p:sp>
      <p:sp>
        <p:nvSpPr>
          <p:cNvPr id="3" name="Rectangle 3"/>
          <p:cNvSpPr txBox="1">
            <a:spLocks noChangeArrowheads="1"/>
          </p:cNvSpPr>
          <p:nvPr/>
        </p:nvSpPr>
        <p:spPr bwMode="auto">
          <a:xfrm>
            <a:off x="482600" y="1123950"/>
            <a:ext cx="8120063" cy="4752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har char="•"/>
              <a:defRPr sz="2400">
                <a:solidFill>
                  <a:srgbClr val="0000FF"/>
                </a:solidFill>
                <a:latin typeface="+mn-lt"/>
                <a:ea typeface="+mn-ea"/>
                <a:cs typeface="+mn-cs"/>
              </a:defRPr>
            </a:lvl1pPr>
            <a:lvl2pPr marL="855663" indent="-398463" algn="l" rtl="0" eaLnBrk="0" fontAlgn="base" hangingPunct="0">
              <a:spcBef>
                <a:spcPct val="50000"/>
              </a:spcBef>
              <a:spcAft>
                <a:spcPct val="0"/>
              </a:spcAft>
              <a:buFont typeface="Wingdings" pitchFamily="2" charset="2"/>
              <a:buChar char="§"/>
              <a:defRPr sz="2400">
                <a:solidFill>
                  <a:srgbClr val="0000FF"/>
                </a:solidFill>
                <a:latin typeface="+mn-lt"/>
              </a:defRPr>
            </a:lvl2pPr>
            <a:lvl3pPr marL="1379538" indent="-409575" algn="l" rtl="0" eaLnBrk="0" fontAlgn="base" hangingPunct="0">
              <a:spcBef>
                <a:spcPct val="50000"/>
              </a:spcBef>
              <a:spcAft>
                <a:spcPct val="0"/>
              </a:spcAft>
              <a:buFont typeface="Wingdings" pitchFamily="2" charset="2"/>
              <a:buChar char="w"/>
              <a:defRPr sz="2400">
                <a:solidFill>
                  <a:srgbClr val="0000FF"/>
                </a:solidFill>
                <a:latin typeface="+mn-lt"/>
              </a:defRPr>
            </a:lvl3pPr>
            <a:lvl4pPr marL="1822450" indent="-228600" algn="l" rtl="0" eaLnBrk="0" fontAlgn="base" hangingPunct="0">
              <a:spcBef>
                <a:spcPct val="20000"/>
              </a:spcBef>
              <a:spcAft>
                <a:spcPct val="0"/>
              </a:spcAft>
              <a:buChar char="–"/>
              <a:defRPr sz="2000">
                <a:solidFill>
                  <a:schemeClr val="tx1"/>
                </a:solidFill>
                <a:latin typeface="+mn-lt"/>
              </a:defRPr>
            </a:lvl4pPr>
            <a:lvl5pPr marL="2165350" indent="-228600" algn="l" rtl="0" eaLnBrk="0" fontAlgn="base" hangingPunct="0">
              <a:spcBef>
                <a:spcPct val="20000"/>
              </a:spcBef>
              <a:spcAft>
                <a:spcPct val="0"/>
              </a:spcAft>
              <a:buChar char="»"/>
              <a:defRPr sz="2000">
                <a:solidFill>
                  <a:schemeClr val="tx1"/>
                </a:solidFill>
                <a:latin typeface="+mn-lt"/>
              </a:defRPr>
            </a:lvl5pPr>
            <a:lvl6pPr marL="2622550" indent="-228600" algn="l" rtl="0" fontAlgn="base">
              <a:spcBef>
                <a:spcPct val="20000"/>
              </a:spcBef>
              <a:spcAft>
                <a:spcPct val="0"/>
              </a:spcAft>
              <a:buChar char="»"/>
              <a:defRPr sz="2000">
                <a:solidFill>
                  <a:schemeClr val="tx1"/>
                </a:solidFill>
                <a:latin typeface="+mn-lt"/>
              </a:defRPr>
            </a:lvl6pPr>
            <a:lvl7pPr marL="3079750" indent="-228600" algn="l" rtl="0" fontAlgn="base">
              <a:spcBef>
                <a:spcPct val="20000"/>
              </a:spcBef>
              <a:spcAft>
                <a:spcPct val="0"/>
              </a:spcAft>
              <a:buChar char="»"/>
              <a:defRPr sz="2000">
                <a:solidFill>
                  <a:schemeClr val="tx1"/>
                </a:solidFill>
                <a:latin typeface="+mn-lt"/>
              </a:defRPr>
            </a:lvl7pPr>
            <a:lvl8pPr marL="3536950" indent="-228600" algn="l" rtl="0" fontAlgn="base">
              <a:spcBef>
                <a:spcPct val="20000"/>
              </a:spcBef>
              <a:spcAft>
                <a:spcPct val="0"/>
              </a:spcAft>
              <a:buChar char="»"/>
              <a:defRPr sz="2000">
                <a:solidFill>
                  <a:schemeClr val="tx1"/>
                </a:solidFill>
                <a:latin typeface="+mn-lt"/>
              </a:defRPr>
            </a:lvl8pPr>
            <a:lvl9pPr marL="399415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As with </a:t>
            </a:r>
            <a:r>
              <a:rPr kumimoji="0" lang="en-AU" sz="2400" b="0" i="1" u="none" strike="noStrike" kern="0" cap="none" spc="0" normalizeH="0" baseline="0" noProof="0" smtClean="0">
                <a:ln>
                  <a:noFill/>
                </a:ln>
                <a:solidFill>
                  <a:srgbClr val="FF0000"/>
                </a:solidFill>
                <a:effectLst/>
                <a:uLnTx/>
                <a:uFillTx/>
                <a:latin typeface="Arial"/>
                <a:ea typeface="+mn-ea"/>
                <a:cs typeface="+mn-cs"/>
              </a:rPr>
              <a:t>Feistel cipher</a:t>
            </a:r>
            <a:r>
              <a:rPr kumimoji="0" lang="en-AU" sz="2400" b="0" i="0" u="none" strike="noStrike" kern="0" cap="none" spc="0" normalizeH="0" baseline="0" noProof="0" smtClean="0">
                <a:ln>
                  <a:noFill/>
                </a:ln>
                <a:solidFill>
                  <a:srgbClr val="0000FF"/>
                </a:solidFill>
                <a:effectLst/>
                <a:uLnTx/>
                <a:uFillTx/>
                <a:latin typeface="Arial"/>
                <a:ea typeface="+mn-ea"/>
                <a:cs typeface="+mn-cs"/>
              </a:rPr>
              <a:t>, </a:t>
            </a:r>
            <a:r>
              <a:rPr kumimoji="0" lang="en-AU" sz="2400" b="0" i="1" u="none" strike="noStrike" kern="0" cap="none" spc="0" normalizeH="0" baseline="0" noProof="0" smtClean="0">
                <a:ln>
                  <a:noFill/>
                </a:ln>
                <a:solidFill>
                  <a:srgbClr val="FF0000"/>
                </a:solidFill>
                <a:effectLst/>
                <a:uLnTx/>
                <a:uFillTx/>
                <a:latin typeface="Arial"/>
                <a:ea typeface="+mn-ea"/>
                <a:cs typeface="+mn-cs"/>
              </a:rPr>
              <a:t>decryption</a:t>
            </a:r>
            <a:r>
              <a:rPr kumimoji="0" lang="en-AU" sz="2400" b="0" i="0" u="none" strike="noStrike" kern="0" cap="none" spc="0" normalizeH="0" baseline="0" noProof="0" smtClean="0">
                <a:ln>
                  <a:noFill/>
                </a:ln>
                <a:solidFill>
                  <a:srgbClr val="0000FF"/>
                </a:solidFill>
                <a:effectLst/>
                <a:uLnTx/>
                <a:uFillTx/>
                <a:latin typeface="Arial"/>
                <a:ea typeface="+mn-ea"/>
                <a:cs typeface="+mn-cs"/>
              </a:rPr>
              <a:t> uses the same algorithm as </a:t>
            </a:r>
            <a:r>
              <a:rPr kumimoji="0" lang="en-AU" sz="2400" b="0" i="1" u="none" strike="noStrike" kern="0" cap="none" spc="0" normalizeH="0" baseline="0" noProof="0" smtClean="0">
                <a:ln>
                  <a:noFill/>
                </a:ln>
                <a:solidFill>
                  <a:srgbClr val="FF0000"/>
                </a:solidFill>
                <a:effectLst/>
                <a:uLnTx/>
                <a:uFillTx/>
                <a:latin typeface="Arial"/>
                <a:ea typeface="+mn-ea"/>
                <a:cs typeface="+mn-cs"/>
              </a:rPr>
              <a:t>encryption</a:t>
            </a:r>
            <a:r>
              <a:rPr kumimoji="0" lang="en-AU" sz="2400" b="0" i="0" u="none" strike="noStrike" kern="0" cap="none" spc="0" normalizeH="0" baseline="0" noProof="0" smtClean="0">
                <a:ln>
                  <a:noFill/>
                </a:ln>
                <a:solidFill>
                  <a:srgbClr val="0000FF"/>
                </a:solidFill>
                <a:effectLst/>
                <a:uLnTx/>
                <a:uFillTx/>
                <a:latin typeface="Arial"/>
                <a:ea typeface="+mn-ea"/>
                <a:cs typeface="+mn-cs"/>
              </a:rPr>
              <a:t>, except the </a:t>
            </a:r>
            <a:r>
              <a:rPr kumimoji="0" lang="en-AU" sz="2400" b="0" i="1" u="none" strike="noStrike" kern="0" cap="none" spc="0" normalizeH="0" baseline="0" noProof="0" smtClean="0">
                <a:ln>
                  <a:noFill/>
                </a:ln>
                <a:solidFill>
                  <a:srgbClr val="FF0000"/>
                </a:solidFill>
                <a:effectLst/>
                <a:uLnTx/>
                <a:uFillTx/>
                <a:latin typeface="Arial"/>
                <a:ea typeface="+mn-ea"/>
                <a:cs typeface="+mn-cs"/>
              </a:rPr>
              <a:t>application of subkeys is reversed</a:t>
            </a:r>
            <a:r>
              <a:rPr kumimoji="0" lang="en-AU" sz="2400" b="0" i="0" u="none" strike="noStrike" kern="0" cap="none" spc="0" normalizeH="0" baseline="0" noProof="0" smtClean="0">
                <a:ln>
                  <a:noFill/>
                </a:ln>
                <a:solidFill>
                  <a:srgbClr val="0000FF"/>
                </a:solidFill>
                <a:effectLst/>
                <a:uLnTx/>
                <a:uFillTx/>
                <a:latin typeface="Arial"/>
                <a:ea typeface="+mn-ea"/>
                <a:cs typeface="+mn-cs"/>
              </a:rPr>
              <a:t>. </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With </a:t>
            </a:r>
            <a:r>
              <a:rPr kumimoji="0" lang="en-AU" sz="2400" b="0" i="1" u="none" strike="noStrike" kern="0" cap="none" spc="0" normalizeH="0" baseline="0" noProof="0" smtClean="0">
                <a:ln>
                  <a:noFill/>
                </a:ln>
                <a:solidFill>
                  <a:srgbClr val="FF0000"/>
                </a:solidFill>
                <a:effectLst/>
                <a:uLnTx/>
                <a:uFillTx/>
                <a:latin typeface="Arial"/>
                <a:ea typeface="+mn-ea"/>
                <a:cs typeface="+mn-cs"/>
              </a:rPr>
              <a:t>Feistel design</a:t>
            </a:r>
            <a:r>
              <a:rPr kumimoji="0" lang="en-AU" sz="2400" b="0" i="0" u="none" strike="noStrike" kern="0" cap="none" spc="0" normalizeH="0" baseline="0" noProof="0" smtClean="0">
                <a:ln>
                  <a:noFill/>
                </a:ln>
                <a:solidFill>
                  <a:srgbClr val="0000FF"/>
                </a:solidFill>
                <a:effectLst/>
                <a:uLnTx/>
                <a:uFillTx/>
                <a:latin typeface="Arial"/>
                <a:ea typeface="+mn-ea"/>
                <a:cs typeface="+mn-cs"/>
              </a:rPr>
              <a:t>, do encryption steps again using </a:t>
            </a:r>
            <a:r>
              <a:rPr kumimoji="0" lang="en-AU" sz="2400" b="0" i="1" u="none" strike="noStrike" kern="0" cap="none" spc="0" normalizeH="0" baseline="0" noProof="0" smtClean="0">
                <a:ln>
                  <a:noFill/>
                </a:ln>
                <a:solidFill>
                  <a:srgbClr val="FF0000"/>
                </a:solidFill>
                <a:effectLst/>
                <a:uLnTx/>
                <a:uFillTx/>
                <a:latin typeface="Arial"/>
                <a:ea typeface="+mn-ea"/>
                <a:cs typeface="+mn-cs"/>
              </a:rPr>
              <a:t>subkeys</a:t>
            </a:r>
            <a:r>
              <a:rPr kumimoji="0" lang="en-AU" sz="2400" b="0" i="0" u="none" strike="noStrike" kern="0" cap="none" spc="0" normalizeH="0" baseline="0" noProof="0" smtClean="0">
                <a:ln>
                  <a:noFill/>
                </a:ln>
                <a:solidFill>
                  <a:srgbClr val="0000FF"/>
                </a:solidFill>
                <a:effectLst/>
                <a:uLnTx/>
                <a:uFillTx/>
                <a:latin typeface="Arial"/>
                <a:ea typeface="+mn-ea"/>
                <a:cs typeface="+mn-cs"/>
              </a:rPr>
              <a:t> in </a:t>
            </a:r>
            <a:r>
              <a:rPr kumimoji="0" lang="en-AU" sz="2400" b="0" i="1" u="none" strike="noStrike" kern="0" cap="none" spc="0" normalizeH="0" baseline="0" noProof="0" smtClean="0">
                <a:ln>
                  <a:noFill/>
                </a:ln>
                <a:solidFill>
                  <a:srgbClr val="FF0000"/>
                </a:solidFill>
                <a:effectLst/>
                <a:uLnTx/>
                <a:uFillTx/>
                <a:latin typeface="Arial"/>
                <a:ea typeface="+mn-ea"/>
                <a:cs typeface="+mn-cs"/>
              </a:rPr>
              <a:t>reverse order</a:t>
            </a:r>
            <a:r>
              <a:rPr kumimoji="0" lang="en-AU" sz="2400" b="0" i="0" u="none" strike="noStrike" kern="0" cap="none" spc="0" normalizeH="0" baseline="0" noProof="0" smtClean="0">
                <a:ln>
                  <a:noFill/>
                </a:ln>
                <a:solidFill>
                  <a:srgbClr val="0000FF"/>
                </a:solidFill>
                <a:effectLst/>
                <a:uLnTx/>
                <a:uFillTx/>
                <a:latin typeface="Arial"/>
                <a:ea typeface="+mn-ea"/>
                <a:cs typeface="+mn-cs"/>
              </a:rPr>
              <a:t> (</a:t>
            </a:r>
            <a:r>
              <a:rPr kumimoji="0" lang="en-AU" sz="2400" b="0" i="1" u="none" strike="noStrike" kern="0" cap="none" spc="0" normalizeH="0" baseline="0" noProof="0" smtClean="0">
                <a:ln>
                  <a:noFill/>
                </a:ln>
                <a:solidFill>
                  <a:srgbClr val="FF0000"/>
                </a:solidFill>
                <a:effectLst/>
                <a:uLnTx/>
                <a:uFillTx/>
                <a:latin typeface="Arial"/>
                <a:ea typeface="+mn-ea"/>
                <a:cs typeface="+mn-cs"/>
              </a:rPr>
              <a:t>SK</a:t>
            </a:r>
            <a:r>
              <a:rPr kumimoji="0" lang="en-AU" sz="2400" b="0" i="1" u="none" strike="noStrike" kern="0" cap="none" spc="0" normalizeH="0" baseline="-25000" noProof="0" smtClean="0">
                <a:ln>
                  <a:noFill/>
                </a:ln>
                <a:solidFill>
                  <a:srgbClr val="FF0000"/>
                </a:solidFill>
                <a:effectLst/>
                <a:uLnTx/>
                <a:uFillTx/>
                <a:latin typeface="Arial"/>
                <a:ea typeface="+mn-ea"/>
                <a:cs typeface="+mn-cs"/>
              </a:rPr>
              <a:t>16</a:t>
            </a:r>
            <a:r>
              <a:rPr kumimoji="0" lang="en-AU" sz="2400" b="0" i="0" u="none" strike="noStrike" kern="0" cap="none" spc="0" normalizeH="0" baseline="0" noProof="0" smtClean="0">
                <a:ln>
                  <a:noFill/>
                </a:ln>
                <a:solidFill>
                  <a:srgbClr val="0000FF"/>
                </a:solidFill>
                <a:effectLst/>
                <a:uLnTx/>
                <a:uFillTx/>
                <a:latin typeface="Arial"/>
                <a:ea typeface="+mn-ea"/>
                <a:cs typeface="+mn-cs"/>
              </a:rPr>
              <a:t> … </a:t>
            </a:r>
            <a:r>
              <a:rPr kumimoji="0" lang="en-AU" sz="2400" b="0" i="1" u="none" strike="noStrike" kern="0" cap="none" spc="0" normalizeH="0" baseline="0" noProof="0" smtClean="0">
                <a:ln>
                  <a:noFill/>
                </a:ln>
                <a:solidFill>
                  <a:srgbClr val="FF0000"/>
                </a:solidFill>
                <a:effectLst/>
                <a:uLnTx/>
                <a:uFillTx/>
                <a:latin typeface="Arial"/>
                <a:ea typeface="+mn-ea"/>
                <a:cs typeface="+mn-cs"/>
              </a:rPr>
              <a:t>SK</a:t>
            </a:r>
            <a:r>
              <a:rPr kumimoji="0" lang="en-AU" sz="2400" b="0" i="1" u="none" strike="noStrike" kern="0" cap="none" spc="0" normalizeH="0" baseline="-25000" noProof="0" smtClean="0">
                <a:ln>
                  <a:noFill/>
                </a:ln>
                <a:solidFill>
                  <a:srgbClr val="FF0000"/>
                </a:solidFill>
                <a:effectLst/>
                <a:uLnTx/>
                <a:uFillTx/>
                <a:latin typeface="Arial"/>
                <a:ea typeface="+mn-ea"/>
                <a:cs typeface="+mn-cs"/>
              </a:rPr>
              <a:t>1</a:t>
            </a:r>
            <a:r>
              <a:rPr kumimoji="0" lang="en-AU" sz="2400" b="0" i="0" u="none" strike="noStrike" kern="0" cap="none" spc="0" normalizeH="0" baseline="0" noProof="0" smtClean="0">
                <a:ln>
                  <a:noFill/>
                </a:ln>
                <a:solidFill>
                  <a:srgbClr val="0000FF"/>
                </a:solidFill>
                <a:effectLst/>
                <a:uLnTx/>
                <a:uFillTx/>
                <a:latin typeface="Arial"/>
                <a:ea typeface="+mn-ea"/>
                <a:cs typeface="+mn-cs"/>
              </a:rPr>
              <a:t>)</a:t>
            </a:r>
          </a:p>
          <a:p>
            <a:pPr marL="855663" marR="0" lvl="1" indent="-398463" algn="l" defTabSz="914400" rtl="0" eaLnBrk="1" fontAlgn="base" latinLnBrk="0" hangingPunct="1">
              <a:lnSpc>
                <a:spcPct val="100000"/>
              </a:lnSpc>
              <a:spcBef>
                <a:spcPct val="50000"/>
              </a:spcBef>
              <a:spcAft>
                <a:spcPct val="0"/>
              </a:spcAft>
              <a:buClr>
                <a:srgbClr val="0000FF"/>
              </a:buClr>
              <a:buSzTx/>
              <a:buFont typeface="Wingdings" pitchFamily="2" charset="2"/>
              <a:buChar char="§"/>
              <a:tabLst/>
              <a:defRPr/>
            </a:pPr>
            <a:r>
              <a:rPr kumimoji="0" lang="en-AU" sz="2000" b="0" i="1" u="none" strike="noStrike" kern="0" cap="none" spc="0" normalizeH="0" baseline="0" noProof="0" smtClean="0">
                <a:ln>
                  <a:noFill/>
                </a:ln>
                <a:solidFill>
                  <a:srgbClr val="FF0000"/>
                </a:solidFill>
                <a:effectLst/>
                <a:uLnTx/>
                <a:uFillTx/>
                <a:latin typeface="Arial"/>
              </a:rPr>
              <a:t>IP</a:t>
            </a:r>
            <a:r>
              <a:rPr kumimoji="0" lang="en-AU" sz="2000" b="0" i="0" u="none" strike="noStrike" kern="0" cap="none" spc="0" normalizeH="0" baseline="0" noProof="0" smtClean="0">
                <a:ln>
                  <a:noFill/>
                </a:ln>
                <a:solidFill>
                  <a:srgbClr val="FF0000"/>
                </a:solidFill>
                <a:effectLst/>
                <a:uLnTx/>
                <a:uFillTx/>
                <a:latin typeface="Arial"/>
              </a:rPr>
              <a:t> </a:t>
            </a:r>
            <a:r>
              <a:rPr kumimoji="0" lang="en-AU" sz="2000" b="0" i="0" u="none" strike="noStrike" kern="0" cap="none" spc="0" normalizeH="0" baseline="0" noProof="0" smtClean="0">
                <a:ln>
                  <a:noFill/>
                </a:ln>
                <a:solidFill>
                  <a:srgbClr val="0000FF"/>
                </a:solidFill>
                <a:effectLst/>
                <a:uLnTx/>
                <a:uFillTx/>
                <a:latin typeface="Arial"/>
              </a:rPr>
              <a:t>undoes final </a:t>
            </a:r>
            <a:r>
              <a:rPr kumimoji="0" lang="en-AU" sz="2000" b="0" i="1" u="none" strike="noStrike" kern="0" cap="none" spc="0" normalizeH="0" baseline="0" noProof="0" smtClean="0">
                <a:ln>
                  <a:noFill/>
                </a:ln>
                <a:solidFill>
                  <a:srgbClr val="FF0000"/>
                </a:solidFill>
                <a:effectLst/>
                <a:uLnTx/>
                <a:uFillTx/>
                <a:latin typeface="Arial"/>
              </a:rPr>
              <a:t>FP</a:t>
            </a:r>
            <a:r>
              <a:rPr kumimoji="0" lang="en-AU" sz="2000" b="0" i="0" u="none" strike="noStrike" kern="0" cap="none" spc="0" normalizeH="0" baseline="0" noProof="0" smtClean="0">
                <a:ln>
                  <a:noFill/>
                </a:ln>
                <a:solidFill>
                  <a:srgbClr val="0000FF"/>
                </a:solidFill>
                <a:effectLst/>
                <a:uLnTx/>
                <a:uFillTx/>
                <a:latin typeface="Arial"/>
              </a:rPr>
              <a:t> step of encryption. </a:t>
            </a:r>
          </a:p>
          <a:p>
            <a:pPr marL="855663" marR="0" lvl="1" indent="-398463" algn="l" defTabSz="914400" rtl="0" eaLnBrk="1" fontAlgn="base" latinLnBrk="0" hangingPunct="1">
              <a:lnSpc>
                <a:spcPct val="100000"/>
              </a:lnSpc>
              <a:spcBef>
                <a:spcPct val="50000"/>
              </a:spcBef>
              <a:spcAft>
                <a:spcPct val="0"/>
              </a:spcAft>
              <a:buClr>
                <a:srgbClr val="0000FF"/>
              </a:buClr>
              <a:buSzTx/>
              <a:buFont typeface="Wingdings" pitchFamily="2" charset="2"/>
              <a:buChar char="§"/>
              <a:tabLst/>
              <a:defRPr/>
            </a:pPr>
            <a:r>
              <a:rPr kumimoji="0" lang="en-AU" sz="2000" b="0" i="1" u="none" strike="noStrike" kern="0" cap="none" spc="0" normalizeH="0" baseline="0" noProof="0" smtClean="0">
                <a:ln>
                  <a:noFill/>
                </a:ln>
                <a:solidFill>
                  <a:srgbClr val="FF0000"/>
                </a:solidFill>
                <a:effectLst/>
                <a:uLnTx/>
                <a:uFillTx/>
                <a:latin typeface="Arial"/>
              </a:rPr>
              <a:t>1</a:t>
            </a:r>
            <a:r>
              <a:rPr kumimoji="0" lang="en-AU" sz="2000" b="0" i="1" u="none" strike="noStrike" kern="0" cap="none" spc="0" normalizeH="0" baseline="30000" noProof="0" smtClean="0">
                <a:ln>
                  <a:noFill/>
                </a:ln>
                <a:solidFill>
                  <a:srgbClr val="FF0000"/>
                </a:solidFill>
                <a:effectLst/>
                <a:uLnTx/>
                <a:uFillTx/>
                <a:latin typeface="Arial"/>
              </a:rPr>
              <a:t>st</a:t>
            </a:r>
            <a:r>
              <a:rPr kumimoji="0" lang="en-AU" sz="2000" b="0" i="0" u="none" strike="noStrike" kern="0" cap="none" spc="0" normalizeH="0" baseline="0" noProof="0" smtClean="0">
                <a:ln>
                  <a:noFill/>
                </a:ln>
                <a:solidFill>
                  <a:srgbClr val="0000FF"/>
                </a:solidFill>
                <a:effectLst/>
                <a:uLnTx/>
                <a:uFillTx/>
                <a:latin typeface="Arial"/>
              </a:rPr>
              <a:t> </a:t>
            </a:r>
            <a:r>
              <a:rPr kumimoji="0" lang="en-AU" sz="2000" b="0" i="1" u="none" strike="noStrike" kern="0" cap="none" spc="0" normalizeH="0" baseline="0" noProof="0" smtClean="0">
                <a:ln>
                  <a:noFill/>
                </a:ln>
                <a:solidFill>
                  <a:srgbClr val="FF0000"/>
                </a:solidFill>
                <a:effectLst/>
                <a:uLnTx/>
                <a:uFillTx/>
                <a:latin typeface="Arial"/>
              </a:rPr>
              <a:t>round</a:t>
            </a:r>
            <a:r>
              <a:rPr kumimoji="0" lang="en-AU" sz="2000" b="0" i="0" u="none" strike="noStrike" kern="0" cap="none" spc="0" normalizeH="0" baseline="0" noProof="0" smtClean="0">
                <a:ln>
                  <a:noFill/>
                </a:ln>
                <a:solidFill>
                  <a:srgbClr val="0000FF"/>
                </a:solidFill>
                <a:effectLst/>
                <a:uLnTx/>
                <a:uFillTx/>
                <a:latin typeface="Arial"/>
              </a:rPr>
              <a:t> with </a:t>
            </a:r>
            <a:r>
              <a:rPr kumimoji="0" lang="en-AU" sz="2000" b="0" i="1" u="none" strike="noStrike" kern="0" cap="none" spc="0" normalizeH="0" baseline="0" noProof="0" smtClean="0">
                <a:ln>
                  <a:noFill/>
                </a:ln>
                <a:solidFill>
                  <a:srgbClr val="FF0000"/>
                </a:solidFill>
                <a:effectLst/>
                <a:uLnTx/>
                <a:uFillTx/>
                <a:latin typeface="Arial"/>
              </a:rPr>
              <a:t>SK</a:t>
            </a:r>
            <a:r>
              <a:rPr kumimoji="0" lang="en-AU" sz="2000" b="0" i="1" u="none" strike="noStrike" kern="0" cap="none" spc="0" normalizeH="0" baseline="-25000" noProof="0" smtClean="0">
                <a:ln>
                  <a:noFill/>
                </a:ln>
                <a:solidFill>
                  <a:srgbClr val="FF0000"/>
                </a:solidFill>
                <a:effectLst/>
                <a:uLnTx/>
                <a:uFillTx/>
                <a:latin typeface="Arial"/>
              </a:rPr>
              <a:t>16</a:t>
            </a:r>
            <a:r>
              <a:rPr kumimoji="0" lang="en-AU" sz="2000" b="0" i="0" u="none" strike="noStrike" kern="0" cap="none" spc="0" normalizeH="0" baseline="0" noProof="0" smtClean="0">
                <a:ln>
                  <a:noFill/>
                </a:ln>
                <a:solidFill>
                  <a:srgbClr val="0000FF"/>
                </a:solidFill>
                <a:effectLst/>
                <a:uLnTx/>
                <a:uFillTx/>
                <a:latin typeface="Arial"/>
              </a:rPr>
              <a:t> undoes </a:t>
            </a:r>
            <a:r>
              <a:rPr kumimoji="0" lang="en-AU" sz="2000" b="0" i="1" u="none" strike="noStrike" kern="0" cap="none" spc="0" normalizeH="0" baseline="0" noProof="0" smtClean="0">
                <a:ln>
                  <a:noFill/>
                </a:ln>
                <a:solidFill>
                  <a:srgbClr val="FF0000"/>
                </a:solidFill>
                <a:effectLst/>
                <a:uLnTx/>
                <a:uFillTx/>
                <a:latin typeface="Arial"/>
              </a:rPr>
              <a:t>16</a:t>
            </a:r>
            <a:r>
              <a:rPr kumimoji="0" lang="en-AU" sz="2000" b="0" i="1" u="none" strike="noStrike" kern="0" cap="none" spc="0" normalizeH="0" baseline="30000" noProof="0" smtClean="0">
                <a:ln>
                  <a:noFill/>
                </a:ln>
                <a:solidFill>
                  <a:srgbClr val="FF0000"/>
                </a:solidFill>
                <a:effectLst/>
                <a:uLnTx/>
                <a:uFillTx/>
                <a:latin typeface="Arial"/>
              </a:rPr>
              <a:t>th</a:t>
            </a:r>
            <a:r>
              <a:rPr kumimoji="0" lang="en-AU" sz="2000" b="0" i="0" u="none" strike="noStrike" kern="0" cap="none" spc="0" normalizeH="0" baseline="0" noProof="0" smtClean="0">
                <a:ln>
                  <a:noFill/>
                </a:ln>
                <a:solidFill>
                  <a:srgbClr val="0000FF"/>
                </a:solidFill>
                <a:effectLst/>
                <a:uLnTx/>
                <a:uFillTx/>
                <a:latin typeface="Arial"/>
              </a:rPr>
              <a:t> </a:t>
            </a:r>
            <a:r>
              <a:rPr kumimoji="0" lang="en-AU" sz="2000" b="0" i="1" u="none" strike="noStrike" kern="0" cap="none" spc="0" normalizeH="0" baseline="0" noProof="0" smtClean="0">
                <a:ln>
                  <a:noFill/>
                </a:ln>
                <a:solidFill>
                  <a:srgbClr val="FF0000"/>
                </a:solidFill>
                <a:effectLst/>
                <a:uLnTx/>
                <a:uFillTx/>
                <a:latin typeface="Arial"/>
              </a:rPr>
              <a:t>encrypt round</a:t>
            </a:r>
            <a:r>
              <a:rPr kumimoji="0" lang="en-AU" sz="2000" b="0" i="0" u="none" strike="noStrike" kern="0" cap="none" spc="0" normalizeH="0" baseline="0" noProof="0" smtClean="0">
                <a:ln>
                  <a:noFill/>
                </a:ln>
                <a:solidFill>
                  <a:srgbClr val="0000FF"/>
                </a:solidFill>
                <a:effectLst/>
                <a:uLnTx/>
                <a:uFillTx/>
                <a:latin typeface="Arial"/>
              </a:rPr>
              <a:t>.</a:t>
            </a:r>
          </a:p>
          <a:p>
            <a:pPr marL="855663" marR="0" lvl="1" indent="-398463" algn="l" defTabSz="914400" rtl="0" eaLnBrk="1" fontAlgn="base" latinLnBrk="0" hangingPunct="1">
              <a:lnSpc>
                <a:spcPct val="100000"/>
              </a:lnSpc>
              <a:spcBef>
                <a:spcPct val="50000"/>
              </a:spcBef>
              <a:spcAft>
                <a:spcPct val="0"/>
              </a:spcAft>
              <a:buClr>
                <a:srgbClr val="0000FF"/>
              </a:buClr>
              <a:buSzTx/>
              <a:buFont typeface="Wingdings" pitchFamily="2" charset="2"/>
              <a:buChar char="§"/>
              <a:tabLst/>
              <a:defRPr/>
            </a:pPr>
            <a:r>
              <a:rPr kumimoji="0" lang="en-US" sz="2000" b="0" i="0" u="none" strike="noStrike" kern="0" cap="none" spc="0" normalizeH="0" baseline="0" noProof="0" smtClean="0">
                <a:ln>
                  <a:noFill/>
                </a:ln>
                <a:solidFill>
                  <a:srgbClr val="0000FF"/>
                </a:solidFill>
                <a:effectLst/>
                <a:uLnTx/>
                <a:uFillTx/>
                <a:latin typeface="Arial"/>
              </a:rPr>
              <a:t>….</a:t>
            </a:r>
            <a:endParaRPr kumimoji="0" lang="en-AU" sz="2000" b="0" i="0" u="none" strike="noStrike" kern="0" cap="none" spc="0" normalizeH="0" baseline="0" noProof="0" smtClean="0">
              <a:ln>
                <a:noFill/>
              </a:ln>
              <a:solidFill>
                <a:srgbClr val="0000FF"/>
              </a:solidFill>
              <a:effectLst/>
              <a:uLnTx/>
              <a:uFillTx/>
              <a:latin typeface="Arial"/>
            </a:endParaRPr>
          </a:p>
          <a:p>
            <a:pPr marL="855663" marR="0" lvl="1" indent="-398463" algn="l" defTabSz="914400" rtl="0" eaLnBrk="1" fontAlgn="base" latinLnBrk="0" hangingPunct="1">
              <a:lnSpc>
                <a:spcPct val="100000"/>
              </a:lnSpc>
              <a:spcBef>
                <a:spcPct val="50000"/>
              </a:spcBef>
              <a:spcAft>
                <a:spcPct val="0"/>
              </a:spcAft>
              <a:buClr>
                <a:srgbClr val="0000FF"/>
              </a:buClr>
              <a:buSzTx/>
              <a:buFont typeface="Wingdings" pitchFamily="2" charset="2"/>
              <a:buChar char="§"/>
              <a:tabLst/>
              <a:defRPr/>
            </a:pPr>
            <a:r>
              <a:rPr kumimoji="0" lang="en-AU" sz="2000" b="0" i="1" u="none" strike="noStrike" kern="0" cap="none" spc="0" normalizeH="0" baseline="0" noProof="0" smtClean="0">
                <a:ln>
                  <a:noFill/>
                </a:ln>
                <a:solidFill>
                  <a:srgbClr val="FF0000"/>
                </a:solidFill>
                <a:effectLst/>
                <a:uLnTx/>
                <a:uFillTx/>
                <a:latin typeface="Arial"/>
              </a:rPr>
              <a:t>16</a:t>
            </a:r>
            <a:r>
              <a:rPr kumimoji="0" lang="en-AU" sz="2000" b="0" i="1" u="none" strike="noStrike" kern="0" cap="none" spc="0" normalizeH="0" baseline="30000" noProof="0" smtClean="0">
                <a:ln>
                  <a:noFill/>
                </a:ln>
                <a:solidFill>
                  <a:srgbClr val="FF0000"/>
                </a:solidFill>
                <a:effectLst/>
                <a:uLnTx/>
                <a:uFillTx/>
                <a:latin typeface="Arial"/>
              </a:rPr>
              <a:t>th</a:t>
            </a:r>
            <a:r>
              <a:rPr kumimoji="0" lang="en-AU" sz="2000" b="0" i="0" u="none" strike="noStrike" kern="0" cap="none" spc="0" normalizeH="0" baseline="0" noProof="0" smtClean="0">
                <a:ln>
                  <a:noFill/>
                </a:ln>
                <a:solidFill>
                  <a:srgbClr val="0000FF"/>
                </a:solidFill>
                <a:effectLst/>
                <a:uLnTx/>
                <a:uFillTx/>
                <a:latin typeface="Arial"/>
              </a:rPr>
              <a:t> </a:t>
            </a:r>
            <a:r>
              <a:rPr kumimoji="0" lang="en-AU" sz="2000" b="0" i="1" u="none" strike="noStrike" kern="0" cap="none" spc="0" normalizeH="0" baseline="0" noProof="0" smtClean="0">
                <a:ln>
                  <a:noFill/>
                </a:ln>
                <a:solidFill>
                  <a:srgbClr val="FF0000"/>
                </a:solidFill>
                <a:effectLst/>
                <a:uLnTx/>
                <a:uFillTx/>
                <a:latin typeface="Arial"/>
              </a:rPr>
              <a:t>round </a:t>
            </a:r>
            <a:r>
              <a:rPr kumimoji="0" lang="en-AU" sz="2000" b="0" i="0" u="none" strike="noStrike" kern="0" cap="none" spc="0" normalizeH="0" baseline="0" noProof="0" smtClean="0">
                <a:ln>
                  <a:noFill/>
                </a:ln>
                <a:solidFill>
                  <a:srgbClr val="0000FF"/>
                </a:solidFill>
                <a:effectLst/>
                <a:uLnTx/>
                <a:uFillTx/>
                <a:latin typeface="Arial"/>
              </a:rPr>
              <a:t>with </a:t>
            </a:r>
            <a:r>
              <a:rPr kumimoji="0" lang="en-AU" sz="2000" b="0" i="1" u="none" strike="noStrike" kern="0" cap="none" spc="0" normalizeH="0" baseline="0" noProof="0" smtClean="0">
                <a:ln>
                  <a:noFill/>
                </a:ln>
                <a:solidFill>
                  <a:srgbClr val="FF0000"/>
                </a:solidFill>
                <a:effectLst/>
                <a:uLnTx/>
                <a:uFillTx/>
                <a:latin typeface="Arial"/>
              </a:rPr>
              <a:t>SK</a:t>
            </a:r>
            <a:r>
              <a:rPr kumimoji="0" lang="en-AU" sz="2000" b="0" i="1" u="none" strike="noStrike" kern="0" cap="none" spc="0" normalizeH="0" baseline="-25000" noProof="0" smtClean="0">
                <a:ln>
                  <a:noFill/>
                </a:ln>
                <a:solidFill>
                  <a:srgbClr val="FF0000"/>
                </a:solidFill>
                <a:effectLst/>
                <a:uLnTx/>
                <a:uFillTx/>
                <a:latin typeface="Arial"/>
              </a:rPr>
              <a:t>1</a:t>
            </a:r>
            <a:r>
              <a:rPr kumimoji="0" lang="en-AU" sz="2000" b="0" i="1" u="none" strike="noStrike" kern="0" cap="none" spc="0" normalizeH="0" baseline="0" noProof="0" smtClean="0">
                <a:ln>
                  <a:noFill/>
                </a:ln>
                <a:solidFill>
                  <a:srgbClr val="FF0000"/>
                </a:solidFill>
                <a:effectLst/>
                <a:uLnTx/>
                <a:uFillTx/>
                <a:latin typeface="Arial"/>
              </a:rPr>
              <a:t> </a:t>
            </a:r>
            <a:r>
              <a:rPr kumimoji="0" lang="en-AU" sz="2000" b="0" i="0" u="none" strike="noStrike" kern="0" cap="none" spc="0" normalizeH="0" baseline="0" noProof="0" smtClean="0">
                <a:ln>
                  <a:noFill/>
                </a:ln>
                <a:solidFill>
                  <a:srgbClr val="0000FF"/>
                </a:solidFill>
                <a:effectLst/>
                <a:uLnTx/>
                <a:uFillTx/>
                <a:latin typeface="Arial"/>
              </a:rPr>
              <a:t>undoes </a:t>
            </a:r>
            <a:r>
              <a:rPr kumimoji="0" lang="en-AU" sz="2000" b="0" i="1" u="none" strike="noStrike" kern="0" cap="none" spc="0" normalizeH="0" baseline="0" noProof="0" smtClean="0">
                <a:ln>
                  <a:noFill/>
                </a:ln>
                <a:solidFill>
                  <a:srgbClr val="FF0000"/>
                </a:solidFill>
                <a:effectLst/>
                <a:uLnTx/>
                <a:uFillTx/>
                <a:latin typeface="Arial"/>
              </a:rPr>
              <a:t>1</a:t>
            </a:r>
            <a:r>
              <a:rPr kumimoji="0" lang="en-AU" sz="2000" b="0" i="1" u="none" strike="noStrike" kern="0" cap="none" spc="0" normalizeH="0" baseline="30000" noProof="0" smtClean="0">
                <a:ln>
                  <a:noFill/>
                </a:ln>
                <a:solidFill>
                  <a:srgbClr val="FF0000"/>
                </a:solidFill>
                <a:effectLst/>
                <a:uLnTx/>
                <a:uFillTx/>
                <a:latin typeface="Arial"/>
              </a:rPr>
              <a:t>st</a:t>
            </a:r>
            <a:r>
              <a:rPr kumimoji="0" lang="en-AU" sz="2000" b="0" i="1" u="none" strike="noStrike" kern="0" cap="none" spc="0" normalizeH="0" baseline="0" noProof="0" smtClean="0">
                <a:ln>
                  <a:noFill/>
                </a:ln>
                <a:solidFill>
                  <a:srgbClr val="FF0000"/>
                </a:solidFill>
                <a:effectLst/>
                <a:uLnTx/>
                <a:uFillTx/>
                <a:latin typeface="Arial"/>
              </a:rPr>
              <a:t> encrypt round</a:t>
            </a:r>
            <a:r>
              <a:rPr kumimoji="0" lang="en-AU" sz="2000" b="0" i="0" u="none" strike="noStrike" kern="0" cap="none" spc="0" normalizeH="0" baseline="0" noProof="0" smtClean="0">
                <a:ln>
                  <a:noFill/>
                </a:ln>
                <a:solidFill>
                  <a:srgbClr val="0000FF"/>
                </a:solidFill>
                <a:effectLst/>
                <a:uLnTx/>
                <a:uFillTx/>
                <a:latin typeface="Arial"/>
              </a:rPr>
              <a:t> .</a:t>
            </a:r>
          </a:p>
          <a:p>
            <a:pPr marL="855663" marR="0" lvl="1" indent="-398463" algn="l" defTabSz="914400" rtl="0" eaLnBrk="1" fontAlgn="base" latinLnBrk="0" hangingPunct="1">
              <a:lnSpc>
                <a:spcPct val="100000"/>
              </a:lnSpc>
              <a:spcBef>
                <a:spcPct val="50000"/>
              </a:spcBef>
              <a:spcAft>
                <a:spcPct val="0"/>
              </a:spcAft>
              <a:buClr>
                <a:srgbClr val="0000FF"/>
              </a:buClr>
              <a:buSzTx/>
              <a:buFont typeface="Wingdings" pitchFamily="2" charset="2"/>
              <a:buChar char="§"/>
              <a:tabLst/>
              <a:defRPr/>
            </a:pPr>
            <a:r>
              <a:rPr kumimoji="0" lang="en-AU" sz="2000" b="0" i="1" u="none" strike="noStrike" kern="0" cap="none" spc="0" normalizeH="0" baseline="0" noProof="0" smtClean="0">
                <a:ln>
                  <a:noFill/>
                </a:ln>
                <a:solidFill>
                  <a:srgbClr val="FF0000"/>
                </a:solidFill>
                <a:effectLst/>
                <a:uLnTx/>
                <a:uFillTx/>
                <a:latin typeface="Arial"/>
              </a:rPr>
              <a:t>Final</a:t>
            </a:r>
            <a:r>
              <a:rPr kumimoji="0" lang="en-AU" sz="2000" b="0" i="0" u="none" strike="noStrike" kern="0" cap="none" spc="0" normalizeH="0" baseline="0" noProof="0" smtClean="0">
                <a:ln>
                  <a:noFill/>
                </a:ln>
                <a:solidFill>
                  <a:srgbClr val="0000FF"/>
                </a:solidFill>
                <a:effectLst/>
                <a:uLnTx/>
                <a:uFillTx/>
                <a:latin typeface="Arial"/>
              </a:rPr>
              <a:t> </a:t>
            </a:r>
            <a:r>
              <a:rPr kumimoji="0" lang="en-AU" sz="2000" b="0" i="1" u="none" strike="noStrike" kern="0" cap="none" spc="0" normalizeH="0" baseline="0" noProof="0" smtClean="0">
                <a:ln>
                  <a:noFill/>
                </a:ln>
                <a:solidFill>
                  <a:srgbClr val="FF0000"/>
                </a:solidFill>
                <a:effectLst/>
                <a:uLnTx/>
                <a:uFillTx/>
                <a:latin typeface="Arial"/>
              </a:rPr>
              <a:t>FP</a:t>
            </a:r>
            <a:r>
              <a:rPr kumimoji="0" lang="en-AU" sz="2000" b="0" i="0" u="none" strike="noStrike" kern="0" cap="none" spc="0" normalizeH="0" baseline="0" noProof="0" smtClean="0">
                <a:ln>
                  <a:noFill/>
                </a:ln>
                <a:solidFill>
                  <a:srgbClr val="0000FF"/>
                </a:solidFill>
                <a:effectLst/>
                <a:uLnTx/>
                <a:uFillTx/>
                <a:latin typeface="Arial"/>
              </a:rPr>
              <a:t> undoes </a:t>
            </a:r>
            <a:r>
              <a:rPr kumimoji="0" lang="en-AU" sz="2000" b="0" i="1" u="none" strike="noStrike" kern="0" cap="none" spc="0" normalizeH="0" baseline="0" noProof="0" smtClean="0">
                <a:ln>
                  <a:noFill/>
                </a:ln>
                <a:solidFill>
                  <a:srgbClr val="FF0000"/>
                </a:solidFill>
                <a:effectLst/>
                <a:uLnTx/>
                <a:uFillTx/>
                <a:latin typeface="Arial"/>
              </a:rPr>
              <a:t>initial encryption</a:t>
            </a:r>
            <a:r>
              <a:rPr kumimoji="0" lang="en-AU" sz="2000" b="0" i="0" u="none" strike="noStrike" kern="0" cap="none" spc="0" normalizeH="0" baseline="0" noProof="0" smtClean="0">
                <a:ln>
                  <a:noFill/>
                </a:ln>
                <a:solidFill>
                  <a:srgbClr val="0000FF"/>
                </a:solidFill>
                <a:effectLst/>
                <a:uLnTx/>
                <a:uFillTx/>
                <a:latin typeface="Arial"/>
              </a:rPr>
              <a:t> </a:t>
            </a:r>
            <a:r>
              <a:rPr kumimoji="0" lang="en-AU" sz="2000" b="0" i="1" u="none" strike="noStrike" kern="0" cap="none" spc="0" normalizeH="0" baseline="0" noProof="0" smtClean="0">
                <a:ln>
                  <a:noFill/>
                </a:ln>
                <a:solidFill>
                  <a:srgbClr val="FF0000"/>
                </a:solidFill>
                <a:effectLst/>
                <a:uLnTx/>
                <a:uFillTx/>
                <a:latin typeface="Arial"/>
              </a:rPr>
              <a:t>IP</a:t>
            </a:r>
            <a:r>
              <a:rPr kumimoji="0" lang="en-AU" sz="2000" b="0" i="0" u="none" strike="noStrike" kern="0" cap="none" spc="0" normalizeH="0" baseline="0" noProof="0" smtClean="0">
                <a:ln>
                  <a:noFill/>
                </a:ln>
                <a:solidFill>
                  <a:srgbClr val="0000FF"/>
                </a:solidFill>
                <a:effectLst/>
                <a:uLnTx/>
                <a:uFillTx/>
                <a:latin typeface="Arial"/>
              </a:rPr>
              <a:t>. </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Thus </a:t>
            </a:r>
            <a:r>
              <a:rPr kumimoji="0" lang="en-AU" sz="2400" b="0" i="1" u="none" strike="noStrike" kern="0" cap="none" spc="0" normalizeH="0" baseline="0" noProof="0" smtClean="0">
                <a:ln>
                  <a:noFill/>
                </a:ln>
                <a:solidFill>
                  <a:srgbClr val="FF0000"/>
                </a:solidFill>
                <a:effectLst/>
                <a:uLnTx/>
                <a:uFillTx/>
                <a:latin typeface="Arial"/>
                <a:ea typeface="+mn-ea"/>
                <a:cs typeface="+mn-cs"/>
              </a:rPr>
              <a:t>recovering original data value</a:t>
            </a:r>
            <a:r>
              <a:rPr kumimoji="0" lang="en-AU" sz="2400" b="0" i="0" u="none" strike="noStrike" kern="0" cap="none" spc="0" normalizeH="0" baseline="0" noProof="0" smtClean="0">
                <a:ln>
                  <a:noFill/>
                </a:ln>
                <a:solidFill>
                  <a:srgbClr val="0000FF"/>
                </a:solidFill>
                <a:effectLst/>
                <a:uLnTx/>
                <a:uFillTx/>
                <a:latin typeface="Arial"/>
                <a:ea typeface="+mn-ea"/>
                <a:cs typeface="+mn-cs"/>
              </a:rPr>
              <a:t>. </a:t>
            </a:r>
            <a:endParaRPr kumimoji="0" lang="en-AU" sz="2400" b="0" i="0" u="none" strike="noStrike" kern="0" cap="none" spc="0" normalizeH="0" baseline="0" noProof="0" dirty="0" smtClean="0">
              <a:ln>
                <a:noFill/>
              </a:ln>
              <a:solidFill>
                <a:srgbClr val="0000FF"/>
              </a:solidFill>
              <a:effectLst/>
              <a:uLnTx/>
              <a:uFillTx/>
              <a:latin typeface="Arial"/>
              <a:ea typeface="+mn-ea"/>
              <a:cs typeface="+mn-cs"/>
            </a:endParaRPr>
          </a:p>
        </p:txBody>
      </p:sp>
    </p:spTree>
    <p:extLst>
      <p:ext uri="{BB962C8B-B14F-4D97-AF65-F5344CB8AC3E}">
        <p14:creationId xmlns="" xmlns:p14="http://schemas.microsoft.com/office/powerpoint/2010/main" val="8763676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423863" y="1239838"/>
            <a:ext cx="8180387"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har char="•"/>
              <a:defRPr sz="2400">
                <a:solidFill>
                  <a:srgbClr val="0000FF"/>
                </a:solidFill>
                <a:latin typeface="+mn-lt"/>
                <a:ea typeface="+mn-ea"/>
                <a:cs typeface="+mn-cs"/>
              </a:defRPr>
            </a:lvl1pPr>
            <a:lvl2pPr marL="855663" indent="-398463" algn="l" rtl="0" eaLnBrk="0" fontAlgn="base" hangingPunct="0">
              <a:spcBef>
                <a:spcPct val="50000"/>
              </a:spcBef>
              <a:spcAft>
                <a:spcPct val="0"/>
              </a:spcAft>
              <a:buFont typeface="Wingdings" pitchFamily="2" charset="2"/>
              <a:buChar char="§"/>
              <a:defRPr sz="2400">
                <a:solidFill>
                  <a:srgbClr val="0000FF"/>
                </a:solidFill>
                <a:latin typeface="+mn-lt"/>
              </a:defRPr>
            </a:lvl2pPr>
            <a:lvl3pPr marL="1379538" indent="-409575" algn="l" rtl="0" eaLnBrk="0" fontAlgn="base" hangingPunct="0">
              <a:spcBef>
                <a:spcPct val="50000"/>
              </a:spcBef>
              <a:spcAft>
                <a:spcPct val="0"/>
              </a:spcAft>
              <a:buFont typeface="Wingdings" pitchFamily="2" charset="2"/>
              <a:buChar char="w"/>
              <a:defRPr sz="2400">
                <a:solidFill>
                  <a:srgbClr val="0000FF"/>
                </a:solidFill>
                <a:latin typeface="+mn-lt"/>
              </a:defRPr>
            </a:lvl3pPr>
            <a:lvl4pPr marL="1822450" indent="-228600" algn="l" rtl="0" eaLnBrk="0" fontAlgn="base" hangingPunct="0">
              <a:spcBef>
                <a:spcPct val="20000"/>
              </a:spcBef>
              <a:spcAft>
                <a:spcPct val="0"/>
              </a:spcAft>
              <a:buChar char="–"/>
              <a:defRPr sz="2000">
                <a:solidFill>
                  <a:schemeClr val="tx1"/>
                </a:solidFill>
                <a:latin typeface="+mn-lt"/>
              </a:defRPr>
            </a:lvl4pPr>
            <a:lvl5pPr marL="2165350" indent="-228600" algn="l" rtl="0" eaLnBrk="0" fontAlgn="base" hangingPunct="0">
              <a:spcBef>
                <a:spcPct val="20000"/>
              </a:spcBef>
              <a:spcAft>
                <a:spcPct val="0"/>
              </a:spcAft>
              <a:buChar char="»"/>
              <a:defRPr sz="2000">
                <a:solidFill>
                  <a:schemeClr val="tx1"/>
                </a:solidFill>
                <a:latin typeface="+mn-lt"/>
              </a:defRPr>
            </a:lvl5pPr>
            <a:lvl6pPr marL="2622550" indent="-228600" algn="l" rtl="0" fontAlgn="base">
              <a:spcBef>
                <a:spcPct val="20000"/>
              </a:spcBef>
              <a:spcAft>
                <a:spcPct val="0"/>
              </a:spcAft>
              <a:buChar char="»"/>
              <a:defRPr sz="2000">
                <a:solidFill>
                  <a:schemeClr val="tx1"/>
                </a:solidFill>
                <a:latin typeface="+mn-lt"/>
              </a:defRPr>
            </a:lvl6pPr>
            <a:lvl7pPr marL="3079750" indent="-228600" algn="l" rtl="0" fontAlgn="base">
              <a:spcBef>
                <a:spcPct val="20000"/>
              </a:spcBef>
              <a:spcAft>
                <a:spcPct val="0"/>
              </a:spcAft>
              <a:buChar char="»"/>
              <a:defRPr sz="2000">
                <a:solidFill>
                  <a:schemeClr val="tx1"/>
                </a:solidFill>
                <a:latin typeface="+mn-lt"/>
              </a:defRPr>
            </a:lvl7pPr>
            <a:lvl8pPr marL="3536950" indent="-228600" algn="l" rtl="0" fontAlgn="base">
              <a:spcBef>
                <a:spcPct val="20000"/>
              </a:spcBef>
              <a:spcAft>
                <a:spcPct val="0"/>
              </a:spcAft>
              <a:buChar char="»"/>
              <a:defRPr sz="2000">
                <a:solidFill>
                  <a:schemeClr val="tx1"/>
                </a:solidFill>
                <a:latin typeface="+mn-lt"/>
              </a:defRPr>
            </a:lvl8pPr>
            <a:lvl9pPr marL="399415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US" sz="2400" b="0" i="0" u="none" strike="noStrike" kern="0" cap="none" spc="0" normalizeH="0" baseline="0" noProof="0" smtClean="0">
                <a:ln>
                  <a:noFill/>
                </a:ln>
                <a:solidFill>
                  <a:srgbClr val="0000FF"/>
                </a:solidFill>
                <a:effectLst/>
                <a:uLnTx/>
                <a:uFillTx/>
                <a:latin typeface="Arial"/>
                <a:ea typeface="+mn-ea"/>
                <a:cs typeface="+mn-cs"/>
              </a:rPr>
              <a:t>A desirable property of any </a:t>
            </a:r>
            <a:r>
              <a:rPr kumimoji="0" lang="en-US" sz="2400" b="0" i="1" u="none" strike="noStrike" kern="0" cap="none" spc="0" normalizeH="0" baseline="0" noProof="0" smtClean="0">
                <a:ln>
                  <a:noFill/>
                </a:ln>
                <a:solidFill>
                  <a:srgbClr val="FF0000"/>
                </a:solidFill>
                <a:effectLst/>
                <a:uLnTx/>
                <a:uFillTx/>
                <a:latin typeface="Arial"/>
                <a:ea typeface="+mn-ea"/>
                <a:cs typeface="+mn-cs"/>
              </a:rPr>
              <a:t>encryption algorithm</a:t>
            </a:r>
            <a:r>
              <a:rPr kumimoji="0" lang="en-US" sz="2400" b="0" i="0" u="none" strike="noStrike" kern="0" cap="none" spc="0" normalizeH="0" baseline="0" noProof="0" smtClean="0">
                <a:ln>
                  <a:noFill/>
                </a:ln>
                <a:solidFill>
                  <a:srgbClr val="0000FF"/>
                </a:solidFill>
                <a:effectLst/>
                <a:uLnTx/>
                <a:uFillTx/>
                <a:latin typeface="Arial"/>
                <a:ea typeface="+mn-ea"/>
                <a:cs typeface="+mn-cs"/>
              </a:rPr>
              <a:t> is that a </a:t>
            </a:r>
            <a:r>
              <a:rPr kumimoji="0" lang="en-US" sz="2400" b="0" i="1" u="none" strike="noStrike" kern="0" cap="none" spc="0" normalizeH="0" baseline="0" noProof="0" smtClean="0">
                <a:ln>
                  <a:noFill/>
                </a:ln>
                <a:solidFill>
                  <a:srgbClr val="FF0000"/>
                </a:solidFill>
                <a:effectLst/>
                <a:uLnTx/>
                <a:uFillTx/>
                <a:latin typeface="Arial"/>
                <a:ea typeface="+mn-ea"/>
                <a:cs typeface="+mn-cs"/>
              </a:rPr>
              <a:t>small change</a:t>
            </a:r>
            <a:r>
              <a:rPr kumimoji="0" lang="en-US" sz="2400" b="0" i="0" u="none" strike="noStrike" kern="0" cap="none" spc="0" normalizeH="0" baseline="0" noProof="0" smtClean="0">
                <a:ln>
                  <a:noFill/>
                </a:ln>
                <a:solidFill>
                  <a:srgbClr val="0000FF"/>
                </a:solidFill>
                <a:effectLst/>
                <a:uLnTx/>
                <a:uFillTx/>
                <a:latin typeface="Arial"/>
                <a:ea typeface="+mn-ea"/>
                <a:cs typeface="+mn-cs"/>
              </a:rPr>
              <a:t> in either the </a:t>
            </a:r>
            <a:r>
              <a:rPr kumimoji="0" lang="en-US" sz="2400" b="0" i="1" u="none" strike="noStrike" kern="0" cap="none" spc="0" normalizeH="0" baseline="0" noProof="0" smtClean="0">
                <a:ln>
                  <a:noFill/>
                </a:ln>
                <a:solidFill>
                  <a:srgbClr val="FF0000"/>
                </a:solidFill>
                <a:effectLst/>
                <a:uLnTx/>
                <a:uFillTx/>
                <a:latin typeface="Arial"/>
                <a:ea typeface="+mn-ea"/>
                <a:cs typeface="+mn-cs"/>
              </a:rPr>
              <a:t>plaintext </a:t>
            </a:r>
            <a:r>
              <a:rPr kumimoji="0" lang="en-US" sz="2400" b="0" i="0" u="none" strike="noStrike" kern="0" cap="none" spc="0" normalizeH="0" baseline="0" noProof="0" smtClean="0">
                <a:ln>
                  <a:noFill/>
                </a:ln>
                <a:solidFill>
                  <a:srgbClr val="0000FF"/>
                </a:solidFill>
                <a:effectLst/>
                <a:uLnTx/>
                <a:uFillTx/>
                <a:latin typeface="Arial"/>
                <a:ea typeface="+mn-ea"/>
                <a:cs typeface="+mn-cs"/>
              </a:rPr>
              <a:t>or the </a:t>
            </a:r>
            <a:r>
              <a:rPr kumimoji="0" lang="en-US" sz="2400" b="0" i="1" u="none" strike="noStrike" kern="0" cap="none" spc="0" normalizeH="0" baseline="0" noProof="0" smtClean="0">
                <a:ln>
                  <a:noFill/>
                </a:ln>
                <a:solidFill>
                  <a:srgbClr val="FF0000"/>
                </a:solidFill>
                <a:effectLst/>
                <a:uLnTx/>
                <a:uFillTx/>
                <a:latin typeface="Arial"/>
                <a:ea typeface="+mn-ea"/>
                <a:cs typeface="+mn-cs"/>
              </a:rPr>
              <a:t>key</a:t>
            </a:r>
            <a:r>
              <a:rPr kumimoji="0" lang="en-US" sz="2400" b="0" i="0" u="none" strike="noStrike" kern="0" cap="none" spc="0" normalizeH="0" baseline="0" noProof="0" smtClean="0">
                <a:ln>
                  <a:noFill/>
                </a:ln>
                <a:solidFill>
                  <a:srgbClr val="0000FF"/>
                </a:solidFill>
                <a:effectLst/>
                <a:uLnTx/>
                <a:uFillTx/>
                <a:latin typeface="Arial"/>
                <a:ea typeface="+mn-ea"/>
                <a:cs typeface="+mn-cs"/>
              </a:rPr>
              <a:t> should produce a </a:t>
            </a:r>
            <a:r>
              <a:rPr kumimoji="0" lang="en-US" sz="2400" b="0" i="1" u="none" strike="noStrike" kern="0" cap="none" spc="0" normalizeH="0" baseline="0" noProof="0" smtClean="0">
                <a:ln>
                  <a:noFill/>
                </a:ln>
                <a:solidFill>
                  <a:srgbClr val="FF0000"/>
                </a:solidFill>
                <a:effectLst/>
                <a:uLnTx/>
                <a:uFillTx/>
                <a:latin typeface="Arial"/>
                <a:ea typeface="+mn-ea"/>
                <a:cs typeface="+mn-cs"/>
              </a:rPr>
              <a:t>significant change</a:t>
            </a:r>
            <a:r>
              <a:rPr kumimoji="0" lang="en-US" sz="2400" b="0" i="0" u="none" strike="noStrike" kern="0" cap="none" spc="0" normalizeH="0" baseline="0" noProof="0" smtClean="0">
                <a:ln>
                  <a:noFill/>
                </a:ln>
                <a:solidFill>
                  <a:srgbClr val="0000FF"/>
                </a:solidFill>
                <a:effectLst/>
                <a:uLnTx/>
                <a:uFillTx/>
                <a:latin typeface="Arial"/>
                <a:ea typeface="+mn-ea"/>
                <a:cs typeface="+mn-cs"/>
              </a:rPr>
              <a:t> in the </a:t>
            </a:r>
            <a:r>
              <a:rPr kumimoji="0" lang="en-US" sz="2400" b="0" i="1" u="none" strike="noStrike" kern="0" cap="none" spc="0" normalizeH="0" baseline="0" noProof="0" smtClean="0">
                <a:ln>
                  <a:noFill/>
                </a:ln>
                <a:solidFill>
                  <a:srgbClr val="FF0000"/>
                </a:solidFill>
                <a:effectLst/>
                <a:uLnTx/>
                <a:uFillTx/>
                <a:latin typeface="Arial"/>
                <a:ea typeface="+mn-ea"/>
                <a:cs typeface="+mn-cs"/>
              </a:rPr>
              <a:t>ciphertext</a:t>
            </a:r>
            <a:r>
              <a:rPr kumimoji="0" lang="en-US" sz="2400" b="0" i="0" u="none" strike="noStrike" kern="0" cap="none" spc="0" normalizeH="0" baseline="0" noProof="0" smtClean="0">
                <a:ln>
                  <a:noFill/>
                </a:ln>
                <a:solidFill>
                  <a:srgbClr val="0000FF"/>
                </a:solidFill>
                <a:effectLst/>
                <a:uLnTx/>
                <a:uFillTx/>
                <a:latin typeface="Arial"/>
                <a:ea typeface="+mn-ea"/>
                <a:cs typeface="+mn-cs"/>
              </a:rPr>
              <a:t>.</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Where a change of </a:t>
            </a:r>
            <a:r>
              <a:rPr kumimoji="0" lang="en-AU" sz="2400" b="0" i="1" u="none" strike="noStrike" kern="0" cap="none" spc="0" normalizeH="0" baseline="0" noProof="0" smtClean="0">
                <a:ln>
                  <a:noFill/>
                </a:ln>
                <a:solidFill>
                  <a:srgbClr val="FF0000"/>
                </a:solidFill>
                <a:effectLst/>
                <a:uLnTx/>
                <a:uFillTx/>
                <a:latin typeface="Arial"/>
                <a:ea typeface="+mn-ea"/>
                <a:cs typeface="+mn-cs"/>
              </a:rPr>
              <a:t>one input or key bit</a:t>
            </a:r>
            <a:r>
              <a:rPr kumimoji="0" lang="en-AU" sz="2400" b="0" i="0" u="none" strike="noStrike" kern="0" cap="none" spc="0" normalizeH="0" baseline="0" noProof="0" smtClean="0">
                <a:ln>
                  <a:noFill/>
                </a:ln>
                <a:solidFill>
                  <a:srgbClr val="0000FF"/>
                </a:solidFill>
                <a:effectLst/>
                <a:uLnTx/>
                <a:uFillTx/>
                <a:latin typeface="Arial"/>
                <a:ea typeface="+mn-ea"/>
                <a:cs typeface="+mn-cs"/>
              </a:rPr>
              <a:t> results in </a:t>
            </a:r>
            <a:r>
              <a:rPr kumimoji="0" lang="en-AU" sz="2400" b="0" i="1" u="none" strike="noStrike" kern="0" cap="none" spc="0" normalizeH="0" baseline="0" noProof="0" smtClean="0">
                <a:ln>
                  <a:noFill/>
                </a:ln>
                <a:solidFill>
                  <a:srgbClr val="FF0000"/>
                </a:solidFill>
                <a:effectLst/>
                <a:uLnTx/>
                <a:uFillTx/>
                <a:latin typeface="Arial"/>
                <a:ea typeface="+mn-ea"/>
                <a:cs typeface="+mn-cs"/>
              </a:rPr>
              <a:t>changing </a:t>
            </a:r>
            <a:r>
              <a:rPr kumimoji="0" lang="en-AU" sz="2400" b="0" i="0" u="none" strike="noStrike" kern="0" cap="none" spc="0" normalizeH="0" baseline="0" noProof="0" smtClean="0">
                <a:ln>
                  <a:noFill/>
                </a:ln>
                <a:solidFill>
                  <a:srgbClr val="0000FF"/>
                </a:solidFill>
                <a:effectLst/>
                <a:uLnTx/>
                <a:uFillTx/>
                <a:latin typeface="Arial"/>
                <a:ea typeface="+mn-ea"/>
                <a:cs typeface="+mn-cs"/>
              </a:rPr>
              <a:t>approximately </a:t>
            </a:r>
            <a:r>
              <a:rPr kumimoji="0" lang="en-AU" sz="2400" b="0" i="1" u="none" strike="noStrike" kern="0" cap="none" spc="0" normalizeH="0" baseline="0" noProof="0" smtClean="0">
                <a:ln>
                  <a:noFill/>
                </a:ln>
                <a:solidFill>
                  <a:srgbClr val="FF0000"/>
                </a:solidFill>
                <a:effectLst/>
                <a:uLnTx/>
                <a:uFillTx/>
                <a:latin typeface="Arial"/>
                <a:ea typeface="+mn-ea"/>
                <a:cs typeface="+mn-cs"/>
              </a:rPr>
              <a:t>half of the output bits</a:t>
            </a:r>
            <a:r>
              <a:rPr kumimoji="0" lang="en-AU" sz="2400" b="0" i="0" u="none" strike="noStrike" kern="0" cap="none" spc="0" normalizeH="0" baseline="0" noProof="0" smtClean="0">
                <a:ln>
                  <a:noFill/>
                </a:ln>
                <a:solidFill>
                  <a:srgbClr val="0000FF"/>
                </a:solidFill>
                <a:effectLst/>
                <a:uLnTx/>
                <a:uFillTx/>
                <a:latin typeface="Arial"/>
                <a:ea typeface="+mn-ea"/>
                <a:cs typeface="+mn-cs"/>
              </a:rPr>
              <a:t>.</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US" sz="2400" b="0" i="0" u="none" strike="noStrike" kern="0" cap="none" spc="0" normalizeH="0" baseline="0" noProof="0" smtClean="0">
                <a:ln>
                  <a:noFill/>
                </a:ln>
                <a:solidFill>
                  <a:srgbClr val="0000FF"/>
                </a:solidFill>
                <a:effectLst/>
                <a:uLnTx/>
                <a:uFillTx/>
                <a:latin typeface="Arial"/>
                <a:ea typeface="+mn-ea"/>
                <a:cs typeface="+mn-cs"/>
              </a:rPr>
              <a:t>To make attempts to “</a:t>
            </a:r>
            <a:r>
              <a:rPr kumimoji="0" lang="en-US" sz="2400" b="0" i="1" u="none" strike="noStrike" kern="0" cap="none" spc="0" normalizeH="0" baseline="0" noProof="0" smtClean="0">
                <a:ln>
                  <a:noFill/>
                </a:ln>
                <a:solidFill>
                  <a:srgbClr val="FF0000"/>
                </a:solidFill>
                <a:effectLst/>
                <a:uLnTx/>
                <a:uFillTx/>
                <a:latin typeface="Arial"/>
                <a:ea typeface="+mn-ea"/>
                <a:cs typeface="+mn-cs"/>
              </a:rPr>
              <a:t>home-in</a:t>
            </a:r>
            <a:r>
              <a:rPr kumimoji="0" lang="en-US" sz="2400" b="0" i="0" u="none" strike="noStrike" kern="0" cap="none" spc="0" normalizeH="0" baseline="0" noProof="0" smtClean="0">
                <a:ln>
                  <a:noFill/>
                </a:ln>
                <a:solidFill>
                  <a:srgbClr val="0000FF"/>
                </a:solidFill>
                <a:effectLst/>
                <a:uLnTx/>
                <a:uFillTx/>
                <a:latin typeface="Arial"/>
                <a:ea typeface="+mn-ea"/>
                <a:cs typeface="+mn-cs"/>
              </a:rPr>
              <a:t>” by guessing keys impossible.</a:t>
            </a:r>
          </a:p>
          <a:p>
            <a:pPr marL="342900" marR="0" lvl="0" indent="-342900" algn="l" defTabSz="914400" rtl="0" eaLnBrk="1" fontAlgn="base" latinLnBrk="0" hangingPunct="1">
              <a:lnSpc>
                <a:spcPct val="100000"/>
              </a:lnSpc>
              <a:spcBef>
                <a:spcPct val="50000"/>
              </a:spcBef>
              <a:spcAft>
                <a:spcPct val="0"/>
              </a:spcAft>
              <a:buClr>
                <a:srgbClr val="0000FF"/>
              </a:buClr>
              <a:buSzPct val="150000"/>
              <a:buFontTx/>
              <a:buChar char="•"/>
              <a:tabLst/>
              <a:defRPr/>
            </a:pPr>
            <a:r>
              <a:rPr kumimoji="0" lang="en-US" sz="2400" b="0" i="1" u="none" strike="noStrike" kern="0" cap="none" spc="0" normalizeH="0" baseline="0" noProof="0" smtClean="0">
                <a:ln>
                  <a:noFill/>
                </a:ln>
                <a:solidFill>
                  <a:srgbClr val="FF0000"/>
                </a:solidFill>
                <a:effectLst/>
                <a:uLnTx/>
                <a:uFillTx/>
                <a:latin typeface="Arial"/>
                <a:ea typeface="+mn-ea"/>
                <a:cs typeface="+mn-cs"/>
              </a:rPr>
              <a:t>DES </a:t>
            </a:r>
            <a:r>
              <a:rPr kumimoji="0" lang="en-US" sz="2400" b="0" i="0" u="none" strike="noStrike" kern="0" cap="none" spc="0" normalizeH="0" baseline="0" noProof="0" smtClean="0">
                <a:ln>
                  <a:noFill/>
                </a:ln>
                <a:solidFill>
                  <a:srgbClr val="0000FF"/>
                </a:solidFill>
                <a:effectLst/>
                <a:uLnTx/>
                <a:uFillTx/>
                <a:latin typeface="Arial"/>
                <a:ea typeface="+mn-ea"/>
                <a:cs typeface="+mn-cs"/>
              </a:rPr>
              <a:t>exhibits strong avalanche</a:t>
            </a:r>
            <a:endParaRPr kumimoji="0" lang="en-AU" sz="2400" b="0" i="0" u="none" strike="noStrike" kern="0" cap="none" spc="0" normalizeH="0" baseline="0" noProof="0" smtClean="0">
              <a:ln>
                <a:noFill/>
              </a:ln>
              <a:solidFill>
                <a:srgbClr val="0000FF"/>
              </a:solidFill>
              <a:effectLst/>
              <a:uLnTx/>
              <a:uFillTx/>
              <a:latin typeface="Arial"/>
              <a:ea typeface="+mn-ea"/>
              <a:cs typeface="+mn-cs"/>
            </a:endParaRPr>
          </a:p>
        </p:txBody>
      </p:sp>
      <p:sp>
        <p:nvSpPr>
          <p:cNvPr id="3" name="Rectangle 2"/>
          <p:cNvSpPr txBox="1">
            <a:spLocks noChangeArrowheads="1"/>
          </p:cNvSpPr>
          <p:nvPr/>
        </p:nvSpPr>
        <p:spPr bwMode="auto">
          <a:xfrm>
            <a:off x="79375" y="130175"/>
            <a:ext cx="8964613" cy="561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0" cap="none" spc="0" normalizeH="0" baseline="0" noProof="0" dirty="0" smtClean="0">
                <a:ln>
                  <a:noFill/>
                </a:ln>
                <a:solidFill>
                  <a:srgbClr val="000000"/>
                </a:solidFill>
                <a:effectLst/>
                <a:uLnTx/>
                <a:uFillTx/>
                <a:latin typeface="Arial"/>
                <a:ea typeface="+mj-ea"/>
                <a:cs typeface="+mj-cs"/>
              </a:rPr>
              <a:t>Avalanche Effect </a:t>
            </a:r>
          </a:p>
        </p:txBody>
      </p:sp>
    </p:spTree>
    <p:extLst>
      <p:ext uri="{BB962C8B-B14F-4D97-AF65-F5344CB8AC3E}">
        <p14:creationId xmlns="" xmlns:p14="http://schemas.microsoft.com/office/powerpoint/2010/main" val="39502012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457200" y="990600"/>
            <a:ext cx="8229600" cy="3429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90000"/>
              <a:buFont typeface="Wingdings" pitchFamily="2" charset="2"/>
              <a:buBlip>
                <a:blip r:embed="rId2"/>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9pPr>
          </a:lstStyle>
          <a:p>
            <a:pPr marL="342900" marR="0" lvl="0" indent="-342900" algn="l" defTabSz="914400" rtl="0" eaLnBrk="1" fontAlgn="base" latinLnBrk="0" hangingPunct="1">
              <a:lnSpc>
                <a:spcPct val="100000"/>
              </a:lnSpc>
              <a:spcBef>
                <a:spcPct val="20000"/>
              </a:spcBef>
              <a:spcAft>
                <a:spcPct val="0"/>
              </a:spcAft>
              <a:buClr>
                <a:srgbClr val="55B55E"/>
              </a:buClr>
              <a:buSzPct val="90000"/>
              <a:buFont typeface="Wingdings" pitchFamily="2" charset="2"/>
              <a:buBlip>
                <a:blip r:embed="rId2"/>
              </a:buBlip>
              <a:tabLst/>
              <a:defRPr/>
            </a:pPr>
            <a:r>
              <a:rPr kumimoji="0" lang="en-US" altLang="zh-TW" sz="2400" i="0" u="none" strike="noStrike" kern="0" cap="none" spc="0" normalizeH="0" baseline="0" noProof="0" dirty="0" smtClean="0">
                <a:ln>
                  <a:noFill/>
                </a:ln>
                <a:solidFill>
                  <a:schemeClr val="bg2">
                    <a:lumMod val="10000"/>
                  </a:schemeClr>
                </a:solidFill>
                <a:effectLst/>
                <a:uLnTx/>
                <a:uFillTx/>
                <a:latin typeface="Arial"/>
              </a:rPr>
              <a:t>For example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zh-TW" sz="2400" i="0" u="none" strike="noStrike" kern="0" cap="none" spc="0" normalizeH="0" baseline="0" noProof="0" dirty="0" smtClean="0">
                <a:ln>
                  <a:noFill/>
                </a:ln>
                <a:solidFill>
                  <a:schemeClr val="bg2">
                    <a:lumMod val="10000"/>
                  </a:schemeClr>
                </a:solidFill>
                <a:effectLst/>
                <a:uLnTx/>
                <a:uFillTx/>
                <a:latin typeface="Arial"/>
              </a:rPr>
              <a:t>P1=0000 0000 </a:t>
            </a:r>
            <a:r>
              <a:rPr kumimoji="0" lang="en-US" altLang="zh-TW" sz="2400" i="0" u="none" strike="noStrike" kern="0" cap="none" spc="0" normalizeH="0" baseline="0" noProof="0" dirty="0" smtClean="0">
                <a:ln>
                  <a:noFill/>
                </a:ln>
                <a:solidFill>
                  <a:schemeClr val="bg2">
                    <a:lumMod val="10000"/>
                  </a:schemeClr>
                </a:solidFill>
                <a:effectLst/>
                <a:uLnTx/>
                <a:uFillTx/>
                <a:latin typeface="Arial"/>
                <a:sym typeface="Symbol" pitchFamily="18" charset="2"/>
              </a:rPr>
              <a:t></a:t>
            </a:r>
            <a:r>
              <a:rPr kumimoji="0" lang="en-US" altLang="zh-TW" sz="2400" i="0" u="none" strike="noStrike" kern="0" cap="none" spc="0" normalizeH="0" baseline="0" noProof="0" dirty="0" smtClean="0">
                <a:ln>
                  <a:noFill/>
                </a:ln>
                <a:solidFill>
                  <a:schemeClr val="bg2">
                    <a:lumMod val="10000"/>
                  </a:schemeClr>
                </a:solidFill>
                <a:effectLst/>
                <a:uLnTx/>
                <a:uFillTx/>
                <a:latin typeface="Arial"/>
              </a:rPr>
              <a:t> 0000</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zh-TW" sz="2400" i="0" u="none" strike="noStrike" kern="0" cap="none" spc="0" normalizeH="0" baseline="0" noProof="0" dirty="0" smtClean="0">
                <a:ln>
                  <a:noFill/>
                </a:ln>
                <a:solidFill>
                  <a:schemeClr val="bg2">
                    <a:lumMod val="10000"/>
                  </a:schemeClr>
                </a:solidFill>
                <a:effectLst/>
                <a:uLnTx/>
                <a:uFillTx/>
                <a:latin typeface="Arial"/>
              </a:rPr>
              <a:t>P2=1000 0000 </a:t>
            </a:r>
            <a:r>
              <a:rPr kumimoji="0" lang="en-US" altLang="zh-TW" sz="2400" i="0" u="none" strike="noStrike" kern="0" cap="none" spc="0" normalizeH="0" baseline="0" noProof="0" dirty="0" smtClean="0">
                <a:ln>
                  <a:noFill/>
                </a:ln>
                <a:solidFill>
                  <a:schemeClr val="bg2">
                    <a:lumMod val="10000"/>
                  </a:schemeClr>
                </a:solidFill>
                <a:effectLst/>
                <a:uLnTx/>
                <a:uFillTx/>
                <a:latin typeface="Arial"/>
                <a:sym typeface="Symbol" pitchFamily="18" charset="2"/>
              </a:rPr>
              <a:t></a:t>
            </a:r>
            <a:r>
              <a:rPr kumimoji="0" lang="en-US" altLang="zh-TW" sz="2400" i="0" u="none" strike="noStrike" kern="0" cap="none" spc="0" normalizeH="0" baseline="0" noProof="0" dirty="0" smtClean="0">
                <a:ln>
                  <a:noFill/>
                </a:ln>
                <a:solidFill>
                  <a:schemeClr val="bg2">
                    <a:lumMod val="10000"/>
                  </a:schemeClr>
                </a:solidFill>
                <a:effectLst/>
                <a:uLnTx/>
                <a:uFillTx/>
                <a:latin typeface="Arial"/>
              </a:rPr>
              <a:t> 0000</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zh-TW" sz="2400" i="0" u="none" strike="noStrike" kern="0" cap="none" spc="0" normalizeH="0" baseline="0" noProof="0" dirty="0" smtClean="0">
                <a:ln>
                  <a:noFill/>
                </a:ln>
                <a:solidFill>
                  <a:schemeClr val="bg2">
                    <a:lumMod val="10000"/>
                  </a:schemeClr>
                </a:solidFill>
                <a:effectLst/>
                <a:uLnTx/>
                <a:uFillTx/>
                <a:latin typeface="Arial"/>
              </a:rPr>
              <a:t>K=0000001 1001011 0100100 1100010 0011100 0011000 0011100 0110010]</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zh-TW" sz="2400" i="0" u="none" strike="noStrike" kern="0" cap="none" spc="0" normalizeH="0" baseline="0" noProof="0" dirty="0" smtClean="0">
                <a:ln>
                  <a:noFill/>
                </a:ln>
                <a:solidFill>
                  <a:schemeClr val="bg2">
                    <a:lumMod val="10000"/>
                  </a:schemeClr>
                </a:solidFill>
                <a:effectLst/>
                <a:uLnTx/>
                <a:uFillTx/>
                <a:latin typeface="Arial"/>
              </a:rPr>
              <a:t>Then, 34 bits differ in C=R</a:t>
            </a:r>
            <a:r>
              <a:rPr kumimoji="0" lang="en-US" altLang="zh-TW" sz="2400" i="0" u="none" strike="noStrike" kern="0" cap="none" spc="0" normalizeH="0" baseline="-25000" noProof="0" dirty="0" smtClean="0">
                <a:ln>
                  <a:noFill/>
                </a:ln>
                <a:solidFill>
                  <a:schemeClr val="bg2">
                    <a:lumMod val="10000"/>
                  </a:schemeClr>
                </a:solidFill>
                <a:effectLst/>
                <a:uLnTx/>
                <a:uFillTx/>
                <a:latin typeface="Arial"/>
              </a:rPr>
              <a:t>16</a:t>
            </a:r>
            <a:r>
              <a:rPr kumimoji="0" lang="en-US" altLang="zh-TW" sz="2400" i="0" u="none" strike="noStrike" kern="0" cap="none" spc="0" normalizeH="0" baseline="0" noProof="0" dirty="0" smtClean="0">
                <a:ln>
                  <a:noFill/>
                </a:ln>
                <a:solidFill>
                  <a:schemeClr val="bg2">
                    <a:lumMod val="10000"/>
                  </a:schemeClr>
                </a:solidFill>
                <a:effectLst/>
                <a:uLnTx/>
                <a:uFillTx/>
                <a:latin typeface="Arial"/>
              </a:rPr>
              <a:t>L</a:t>
            </a:r>
            <a:r>
              <a:rPr kumimoji="0" lang="en-US" altLang="zh-TW" sz="2400" i="0" u="none" strike="noStrike" kern="0" cap="none" spc="0" normalizeH="0" baseline="-25000" noProof="0" dirty="0" smtClean="0">
                <a:ln>
                  <a:noFill/>
                </a:ln>
                <a:solidFill>
                  <a:schemeClr val="bg2">
                    <a:lumMod val="10000"/>
                  </a:schemeClr>
                </a:solidFill>
                <a:effectLst/>
                <a:uLnTx/>
                <a:uFillTx/>
                <a:latin typeface="Arial"/>
              </a:rPr>
              <a:t>16</a:t>
            </a:r>
            <a:endParaRPr kumimoji="0" lang="en-US" altLang="zh-TW" sz="2400" i="0" u="none" strike="noStrike" kern="0" cap="none" spc="0" normalizeH="0" baseline="0" noProof="0" dirty="0" smtClean="0">
              <a:ln>
                <a:noFill/>
              </a:ln>
              <a:solidFill>
                <a:schemeClr val="bg2">
                  <a:lumMod val="10000"/>
                </a:schemeClr>
              </a:solidFill>
              <a:effectLst/>
              <a:uLnTx/>
              <a:uFillTx/>
              <a:latin typeface="Arial"/>
            </a:endParaRPr>
          </a:p>
          <a:p>
            <a:pPr marL="1143000" marR="0" lvl="2" indent="-228600" algn="l" defTabSz="914400" rtl="0" eaLnBrk="1" fontAlgn="base" latinLnBrk="0" hangingPunct="1">
              <a:lnSpc>
                <a:spcPct val="100000"/>
              </a:lnSpc>
              <a:spcBef>
                <a:spcPct val="20000"/>
              </a:spcBef>
              <a:spcAft>
                <a:spcPct val="0"/>
              </a:spcAft>
              <a:buClr>
                <a:srgbClr val="527C3A"/>
              </a:buClr>
              <a:buSzPct val="90000"/>
              <a:buFont typeface="Wingdings" pitchFamily="2" charset="2"/>
              <a:buBlip>
                <a:blip r:embed="rId3"/>
              </a:buBlip>
              <a:tabLst/>
              <a:defRPr/>
            </a:pPr>
            <a:r>
              <a:rPr kumimoji="0" lang="en-US" altLang="zh-TW" i="0" u="none" strike="noStrike" kern="0" cap="none" spc="0" normalizeH="0" baseline="0" noProof="0" dirty="0" smtClean="0">
                <a:ln>
                  <a:noFill/>
                </a:ln>
                <a:solidFill>
                  <a:schemeClr val="bg2">
                    <a:lumMod val="10000"/>
                  </a:schemeClr>
                </a:solidFill>
                <a:effectLst/>
                <a:uLnTx/>
                <a:uFillTx/>
                <a:latin typeface="Arial"/>
              </a:rPr>
              <a:t>Avalanche effect</a:t>
            </a:r>
          </a:p>
        </p:txBody>
      </p:sp>
      <p:sp>
        <p:nvSpPr>
          <p:cNvPr id="3" name="Rectangle 2"/>
          <p:cNvSpPr txBox="1">
            <a:spLocks noChangeArrowheads="1"/>
          </p:cNvSpPr>
          <p:nvPr/>
        </p:nvSpPr>
        <p:spPr bwMode="auto">
          <a:xfrm>
            <a:off x="79375" y="130175"/>
            <a:ext cx="8964613" cy="561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0" cap="none" spc="0" normalizeH="0" baseline="0" noProof="0" dirty="0" smtClean="0">
                <a:ln>
                  <a:noFill/>
                </a:ln>
                <a:solidFill>
                  <a:srgbClr val="000000"/>
                </a:solidFill>
                <a:effectLst/>
                <a:uLnTx/>
                <a:uFillTx/>
                <a:latin typeface="Arial"/>
                <a:ea typeface="+mj-ea"/>
                <a:cs typeface="+mj-cs"/>
              </a:rPr>
              <a:t>Avalanche Effect </a:t>
            </a:r>
          </a:p>
        </p:txBody>
      </p:sp>
    </p:spTree>
    <p:extLst>
      <p:ext uri="{BB962C8B-B14F-4D97-AF65-F5344CB8AC3E}">
        <p14:creationId xmlns="" xmlns:p14="http://schemas.microsoft.com/office/powerpoint/2010/main" val="2651792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66775" y="1752600"/>
            <a:ext cx="7408863" cy="426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5"/>
          <p:cNvSpPr>
            <a:spLocks noChangeArrowheads="1"/>
          </p:cNvSpPr>
          <p:nvPr/>
        </p:nvSpPr>
        <p:spPr bwMode="auto">
          <a:xfrm>
            <a:off x="1447800" y="2819400"/>
            <a:ext cx="2392363" cy="396875"/>
          </a:xfrm>
          <a:prstGeom prst="rect">
            <a:avLst/>
          </a:prstGeom>
          <a:noFill/>
          <a:ln w="22225">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 name="Rectangle 6"/>
          <p:cNvSpPr>
            <a:spLocks noChangeArrowheads="1"/>
          </p:cNvSpPr>
          <p:nvPr/>
        </p:nvSpPr>
        <p:spPr bwMode="auto">
          <a:xfrm>
            <a:off x="5122863" y="2833688"/>
            <a:ext cx="2392362" cy="396875"/>
          </a:xfrm>
          <a:prstGeom prst="rect">
            <a:avLst/>
          </a:prstGeom>
          <a:noFill/>
          <a:ln w="22225">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 name="Rectangle 2"/>
          <p:cNvSpPr txBox="1">
            <a:spLocks noChangeArrowheads="1"/>
          </p:cNvSpPr>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3200" i="0" u="none" strike="noStrike" kern="0" cap="none" spc="0" normalizeH="0" baseline="0" noProof="0" dirty="0" smtClean="0">
                <a:ln>
                  <a:noFill/>
                </a:ln>
                <a:solidFill>
                  <a:schemeClr val="bg2">
                    <a:lumMod val="10000"/>
                  </a:schemeClr>
                </a:solidFill>
                <a:effectLst/>
                <a:uLnTx/>
                <a:uFillTx/>
                <a:latin typeface="Arial"/>
                <a:ea typeface="+mj-ea"/>
                <a:cs typeface="+mj-cs"/>
              </a:rPr>
              <a:t>Fast avalanche effect</a:t>
            </a:r>
          </a:p>
        </p:txBody>
      </p:sp>
    </p:spTree>
    <p:extLst>
      <p:ext uri="{BB962C8B-B14F-4D97-AF65-F5344CB8AC3E}">
        <p14:creationId xmlns="" xmlns:p14="http://schemas.microsoft.com/office/powerpoint/2010/main" val="33174980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423863" y="1268413"/>
            <a:ext cx="8296275"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har char="•"/>
              <a:defRPr sz="2400">
                <a:solidFill>
                  <a:srgbClr val="0000FF"/>
                </a:solidFill>
                <a:latin typeface="+mn-lt"/>
                <a:ea typeface="+mn-ea"/>
                <a:cs typeface="+mn-cs"/>
              </a:defRPr>
            </a:lvl1pPr>
            <a:lvl2pPr marL="855663" indent="-398463" algn="l" rtl="0" eaLnBrk="0" fontAlgn="base" hangingPunct="0">
              <a:spcBef>
                <a:spcPct val="50000"/>
              </a:spcBef>
              <a:spcAft>
                <a:spcPct val="0"/>
              </a:spcAft>
              <a:buFont typeface="Wingdings" pitchFamily="2" charset="2"/>
              <a:buChar char="§"/>
              <a:defRPr sz="2400">
                <a:solidFill>
                  <a:srgbClr val="0000FF"/>
                </a:solidFill>
                <a:latin typeface="+mn-lt"/>
              </a:defRPr>
            </a:lvl2pPr>
            <a:lvl3pPr marL="1379538" indent="-409575" algn="l" rtl="0" eaLnBrk="0" fontAlgn="base" hangingPunct="0">
              <a:spcBef>
                <a:spcPct val="50000"/>
              </a:spcBef>
              <a:spcAft>
                <a:spcPct val="0"/>
              </a:spcAft>
              <a:buFont typeface="Wingdings" pitchFamily="2" charset="2"/>
              <a:buChar char="w"/>
              <a:defRPr sz="2400">
                <a:solidFill>
                  <a:srgbClr val="0000FF"/>
                </a:solidFill>
                <a:latin typeface="+mn-lt"/>
              </a:defRPr>
            </a:lvl3pPr>
            <a:lvl4pPr marL="1822450" indent="-228600" algn="l" rtl="0" eaLnBrk="0" fontAlgn="base" hangingPunct="0">
              <a:spcBef>
                <a:spcPct val="20000"/>
              </a:spcBef>
              <a:spcAft>
                <a:spcPct val="0"/>
              </a:spcAft>
              <a:buChar char="–"/>
              <a:defRPr sz="2000">
                <a:solidFill>
                  <a:schemeClr val="tx1"/>
                </a:solidFill>
                <a:latin typeface="+mn-lt"/>
              </a:defRPr>
            </a:lvl4pPr>
            <a:lvl5pPr marL="2165350" indent="-228600" algn="l" rtl="0" eaLnBrk="0" fontAlgn="base" hangingPunct="0">
              <a:spcBef>
                <a:spcPct val="20000"/>
              </a:spcBef>
              <a:spcAft>
                <a:spcPct val="0"/>
              </a:spcAft>
              <a:buChar char="»"/>
              <a:defRPr sz="2000">
                <a:solidFill>
                  <a:schemeClr val="tx1"/>
                </a:solidFill>
                <a:latin typeface="+mn-lt"/>
              </a:defRPr>
            </a:lvl5pPr>
            <a:lvl6pPr marL="2622550" indent="-228600" algn="l" rtl="0" fontAlgn="base">
              <a:spcBef>
                <a:spcPct val="20000"/>
              </a:spcBef>
              <a:spcAft>
                <a:spcPct val="0"/>
              </a:spcAft>
              <a:buChar char="»"/>
              <a:defRPr sz="2000">
                <a:solidFill>
                  <a:schemeClr val="tx1"/>
                </a:solidFill>
                <a:latin typeface="+mn-lt"/>
              </a:defRPr>
            </a:lvl6pPr>
            <a:lvl7pPr marL="3079750" indent="-228600" algn="l" rtl="0" fontAlgn="base">
              <a:spcBef>
                <a:spcPct val="20000"/>
              </a:spcBef>
              <a:spcAft>
                <a:spcPct val="0"/>
              </a:spcAft>
              <a:buChar char="»"/>
              <a:defRPr sz="2000">
                <a:solidFill>
                  <a:schemeClr val="tx1"/>
                </a:solidFill>
                <a:latin typeface="+mn-lt"/>
              </a:defRPr>
            </a:lvl7pPr>
            <a:lvl8pPr marL="3536950" indent="-228600" algn="l" rtl="0" fontAlgn="base">
              <a:spcBef>
                <a:spcPct val="20000"/>
              </a:spcBef>
              <a:spcAft>
                <a:spcPct val="0"/>
              </a:spcAft>
              <a:buChar char="»"/>
              <a:defRPr sz="2000">
                <a:solidFill>
                  <a:schemeClr val="tx1"/>
                </a:solidFill>
                <a:latin typeface="+mn-lt"/>
              </a:defRPr>
            </a:lvl8pPr>
            <a:lvl9pPr marL="3994150" indent="-228600" algn="l" rtl="0" fontAlgn="base">
              <a:spcBef>
                <a:spcPct val="20000"/>
              </a:spcBef>
              <a:spcAft>
                <a:spcPct val="0"/>
              </a:spcAft>
              <a:buChar char="»"/>
              <a:defRPr sz="2000">
                <a:solidFill>
                  <a:schemeClr val="tx1"/>
                </a:solidFill>
                <a:latin typeface="+mn-lt"/>
              </a:defRPr>
            </a:lvl9pPr>
          </a:lstStyle>
          <a:p>
            <a:pPr marL="465138" marR="0" lvl="0" indent="-465138" algn="l" defTabSz="914400" rtl="0" eaLnBrk="1" fontAlgn="base" latinLnBrk="0" hangingPunct="1">
              <a:lnSpc>
                <a:spcPct val="100000"/>
              </a:lnSpc>
              <a:spcBef>
                <a:spcPct val="50000"/>
              </a:spcBef>
              <a:spcAft>
                <a:spcPct val="0"/>
              </a:spcAft>
              <a:buClr>
                <a:srgbClr val="0000FF"/>
              </a:buClr>
              <a:buSzPct val="150000"/>
              <a:buFontTx/>
              <a:buChar char="•"/>
              <a:tabLst/>
              <a:defRPr/>
            </a:pPr>
            <a:r>
              <a:rPr kumimoji="0" lang="en-US" sz="2400" b="0" i="0" u="none" strike="noStrike" kern="0" cap="none" spc="0" normalizeH="0" baseline="0" noProof="0" smtClean="0">
                <a:ln>
                  <a:noFill/>
                </a:ln>
                <a:solidFill>
                  <a:srgbClr val="0000FF"/>
                </a:solidFill>
                <a:effectLst/>
                <a:uLnTx/>
                <a:uFillTx/>
                <a:latin typeface="Arial"/>
                <a:ea typeface="+mn-ea"/>
                <a:cs typeface="+mn-cs"/>
              </a:rPr>
              <a:t>The concerns about the </a:t>
            </a:r>
            <a:r>
              <a:rPr kumimoji="0" lang="en-US" sz="2400" b="0" i="1" u="none" strike="noStrike" kern="0" cap="none" spc="0" normalizeH="0" baseline="0" noProof="0" smtClean="0">
                <a:ln>
                  <a:noFill/>
                </a:ln>
                <a:solidFill>
                  <a:srgbClr val="FF0000"/>
                </a:solidFill>
                <a:effectLst/>
                <a:uLnTx/>
                <a:uFillTx/>
                <a:latin typeface="Arial"/>
                <a:ea typeface="+mn-ea"/>
                <a:cs typeface="+mn-cs"/>
              </a:rPr>
              <a:t>level of security</a:t>
            </a:r>
            <a:r>
              <a:rPr kumimoji="0" lang="en-US" sz="2400" b="0" i="0" u="none" strike="noStrike" kern="0" cap="none" spc="0" normalizeH="0" baseline="0" noProof="0" smtClean="0">
                <a:ln>
                  <a:noFill/>
                </a:ln>
                <a:solidFill>
                  <a:srgbClr val="0000FF"/>
                </a:solidFill>
                <a:effectLst/>
                <a:uLnTx/>
                <a:uFillTx/>
                <a:latin typeface="Arial"/>
                <a:ea typeface="+mn-ea"/>
                <a:cs typeface="+mn-cs"/>
              </a:rPr>
              <a:t> provided by </a:t>
            </a:r>
            <a:r>
              <a:rPr kumimoji="0" lang="en-US" sz="2400" b="0" i="1" u="none" strike="noStrike" kern="0" cap="none" spc="0" normalizeH="0" baseline="0" noProof="0" smtClean="0">
                <a:ln>
                  <a:noFill/>
                </a:ln>
                <a:solidFill>
                  <a:srgbClr val="FF0000"/>
                </a:solidFill>
                <a:effectLst/>
                <a:uLnTx/>
                <a:uFillTx/>
                <a:latin typeface="Arial"/>
                <a:ea typeface="+mn-ea"/>
                <a:cs typeface="+mn-cs"/>
              </a:rPr>
              <a:t>DES</a:t>
            </a:r>
            <a:r>
              <a:rPr kumimoji="0" lang="en-US" sz="2400" b="0" i="0" u="none" strike="noStrike" kern="0" cap="none" spc="0" normalizeH="0" baseline="0" noProof="0" smtClean="0">
                <a:ln>
                  <a:noFill/>
                </a:ln>
                <a:solidFill>
                  <a:srgbClr val="0000FF"/>
                </a:solidFill>
                <a:effectLst/>
                <a:uLnTx/>
                <a:uFillTx/>
                <a:latin typeface="Arial"/>
                <a:ea typeface="+mn-ea"/>
                <a:cs typeface="+mn-cs"/>
              </a:rPr>
              <a:t> falls </a:t>
            </a:r>
            <a:r>
              <a:rPr kumimoji="0" lang="en-US" sz="2400" b="0" i="1" u="none" strike="noStrike" kern="0" cap="none" spc="0" normalizeH="0" baseline="0" noProof="0" smtClean="0">
                <a:ln>
                  <a:noFill/>
                </a:ln>
                <a:solidFill>
                  <a:srgbClr val="FF0000"/>
                </a:solidFill>
                <a:effectLst/>
                <a:uLnTx/>
                <a:uFillTx/>
                <a:latin typeface="Arial"/>
                <a:ea typeface="+mn-ea"/>
                <a:cs typeface="+mn-cs"/>
              </a:rPr>
              <a:t>into three areas</a:t>
            </a:r>
            <a:r>
              <a:rPr kumimoji="0" lang="en-US" sz="2400" b="0" i="0" u="none" strike="noStrike" kern="0" cap="none" spc="0" normalizeH="0" baseline="0" noProof="0" smtClean="0">
                <a:ln>
                  <a:noFill/>
                </a:ln>
                <a:solidFill>
                  <a:srgbClr val="0000FF"/>
                </a:solidFill>
                <a:effectLst/>
                <a:uLnTx/>
                <a:uFillTx/>
                <a:latin typeface="Arial"/>
                <a:ea typeface="+mn-ea"/>
                <a:cs typeface="+mn-cs"/>
              </a:rPr>
              <a:t>:</a:t>
            </a:r>
          </a:p>
          <a:p>
            <a:pPr marL="1112838" marR="0" lvl="1" indent="-533400" algn="l" defTabSz="914400" rtl="0" eaLnBrk="1" fontAlgn="base" latinLnBrk="0" hangingPunct="1">
              <a:lnSpc>
                <a:spcPct val="100000"/>
              </a:lnSpc>
              <a:spcBef>
                <a:spcPct val="50000"/>
              </a:spcBef>
              <a:spcAft>
                <a:spcPct val="0"/>
              </a:spcAft>
              <a:buClr>
                <a:srgbClr val="0000FF"/>
              </a:buClr>
              <a:buSzTx/>
              <a:buFontTx/>
              <a:buAutoNum type="arabicPeriod"/>
              <a:tabLst/>
              <a:defRPr/>
            </a:pPr>
            <a:r>
              <a:rPr kumimoji="0" lang="en-US" sz="2400" b="0" i="1" u="none" strike="noStrike" kern="0" cap="none" spc="0" normalizeH="0" baseline="0" noProof="0" smtClean="0">
                <a:ln>
                  <a:noFill/>
                </a:ln>
                <a:solidFill>
                  <a:srgbClr val="FF0000"/>
                </a:solidFill>
                <a:effectLst/>
                <a:uLnTx/>
                <a:uFillTx/>
                <a:latin typeface="Arial"/>
              </a:rPr>
              <a:t>Key size (use of 56-bit keys).</a:t>
            </a:r>
          </a:p>
          <a:p>
            <a:pPr marL="1112838" marR="0" lvl="1" indent="-533400" algn="l" defTabSz="914400" rtl="0" eaLnBrk="1" fontAlgn="base" latinLnBrk="0" hangingPunct="1">
              <a:lnSpc>
                <a:spcPct val="100000"/>
              </a:lnSpc>
              <a:spcBef>
                <a:spcPct val="50000"/>
              </a:spcBef>
              <a:spcAft>
                <a:spcPct val="0"/>
              </a:spcAft>
              <a:buClr>
                <a:srgbClr val="0000FF"/>
              </a:buClr>
              <a:buSzTx/>
              <a:buFontTx/>
              <a:buAutoNum type="arabicPeriod"/>
              <a:tabLst/>
              <a:defRPr/>
            </a:pPr>
            <a:r>
              <a:rPr kumimoji="0" lang="en-US" sz="2400" b="0" i="1" u="none" strike="noStrike" kern="0" cap="none" spc="0" normalizeH="0" baseline="0" noProof="0" smtClean="0">
                <a:ln>
                  <a:noFill/>
                </a:ln>
                <a:solidFill>
                  <a:srgbClr val="FF0000"/>
                </a:solidFill>
                <a:effectLst/>
                <a:uLnTx/>
                <a:uFillTx/>
                <a:latin typeface="Arial"/>
              </a:rPr>
              <a:t>The nature of the DES algorithm.</a:t>
            </a:r>
          </a:p>
          <a:p>
            <a:pPr marL="1112838" marR="0" lvl="1" indent="-533400" algn="l" defTabSz="914400" rtl="0" eaLnBrk="1" fontAlgn="base" latinLnBrk="0" hangingPunct="1">
              <a:lnSpc>
                <a:spcPct val="100000"/>
              </a:lnSpc>
              <a:spcBef>
                <a:spcPct val="50000"/>
              </a:spcBef>
              <a:spcAft>
                <a:spcPct val="0"/>
              </a:spcAft>
              <a:buClr>
                <a:srgbClr val="0000FF"/>
              </a:buClr>
              <a:buSzTx/>
              <a:buFontTx/>
              <a:buAutoNum type="arabicPeriod"/>
              <a:tabLst/>
              <a:defRPr/>
            </a:pPr>
            <a:r>
              <a:rPr kumimoji="0" lang="en-US" sz="2400" b="0" i="1" u="none" strike="noStrike" kern="0" cap="none" spc="0" normalizeH="0" baseline="0" noProof="0" smtClean="0">
                <a:ln>
                  <a:noFill/>
                </a:ln>
                <a:solidFill>
                  <a:srgbClr val="FF0000"/>
                </a:solidFill>
                <a:effectLst/>
                <a:uLnTx/>
                <a:uFillTx/>
                <a:latin typeface="Arial"/>
              </a:rPr>
              <a:t>Timing attack.</a:t>
            </a:r>
            <a:endParaRPr kumimoji="0" lang="en-AU" sz="2400" b="0" i="1" u="none" strike="noStrike" kern="0" cap="none" spc="0" normalizeH="0" baseline="0" noProof="0" dirty="0" smtClean="0">
              <a:ln>
                <a:noFill/>
              </a:ln>
              <a:solidFill>
                <a:srgbClr val="FF0000"/>
              </a:solidFill>
              <a:effectLst/>
              <a:uLnTx/>
              <a:uFillTx/>
              <a:latin typeface="Arial"/>
            </a:endParaRPr>
          </a:p>
        </p:txBody>
      </p:sp>
      <p:sp>
        <p:nvSpPr>
          <p:cNvPr id="3" name="Rectangle 2"/>
          <p:cNvSpPr txBox="1">
            <a:spLocks noChangeArrowheads="1"/>
          </p:cNvSpPr>
          <p:nvPr/>
        </p:nvSpPr>
        <p:spPr bwMode="auto">
          <a:xfrm>
            <a:off x="100013" y="188913"/>
            <a:ext cx="8964612" cy="417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smtClean="0">
                <a:ln>
                  <a:noFill/>
                </a:ln>
                <a:solidFill>
                  <a:srgbClr val="000000"/>
                </a:solidFill>
                <a:effectLst/>
                <a:uLnTx/>
                <a:uFillTx/>
                <a:latin typeface="Arial"/>
                <a:ea typeface="+mj-ea"/>
                <a:cs typeface="+mj-cs"/>
              </a:rPr>
              <a:t>Strength of DES – Key Size</a:t>
            </a:r>
            <a:endParaRPr kumimoji="0" lang="en-AU" sz="2400" b="1" i="0" u="none" strike="noStrike" kern="0" cap="none" spc="0" normalizeH="0" baseline="0" noProof="0" dirty="0" smtClean="0">
              <a:ln>
                <a:noFill/>
              </a:ln>
              <a:solidFill>
                <a:srgbClr val="000000"/>
              </a:solidFill>
              <a:effectLst/>
              <a:uLnTx/>
              <a:uFillTx/>
              <a:latin typeface="Arial"/>
              <a:ea typeface="+mj-ea"/>
              <a:cs typeface="+mj-cs"/>
            </a:endParaRPr>
          </a:p>
        </p:txBody>
      </p:sp>
    </p:spTree>
    <p:extLst>
      <p:ext uri="{BB962C8B-B14F-4D97-AF65-F5344CB8AC3E}">
        <p14:creationId xmlns="" xmlns:p14="http://schemas.microsoft.com/office/powerpoint/2010/main" val="33872203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570230" y="838200"/>
            <a:ext cx="8002588" cy="4827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har char="•"/>
              <a:defRPr sz="2400">
                <a:solidFill>
                  <a:srgbClr val="0000FF"/>
                </a:solidFill>
                <a:latin typeface="+mn-lt"/>
                <a:ea typeface="+mn-ea"/>
                <a:cs typeface="+mn-cs"/>
              </a:defRPr>
            </a:lvl1pPr>
            <a:lvl2pPr marL="855663" indent="-398463" algn="l" rtl="0" eaLnBrk="0" fontAlgn="base" hangingPunct="0">
              <a:spcBef>
                <a:spcPct val="50000"/>
              </a:spcBef>
              <a:spcAft>
                <a:spcPct val="0"/>
              </a:spcAft>
              <a:buFont typeface="Wingdings" pitchFamily="2" charset="2"/>
              <a:buChar char="§"/>
              <a:defRPr sz="2400">
                <a:solidFill>
                  <a:srgbClr val="0000FF"/>
                </a:solidFill>
                <a:latin typeface="+mn-lt"/>
              </a:defRPr>
            </a:lvl2pPr>
            <a:lvl3pPr marL="1379538" indent="-409575" algn="l" rtl="0" eaLnBrk="0" fontAlgn="base" hangingPunct="0">
              <a:spcBef>
                <a:spcPct val="50000"/>
              </a:spcBef>
              <a:spcAft>
                <a:spcPct val="0"/>
              </a:spcAft>
              <a:buFont typeface="Wingdings" pitchFamily="2" charset="2"/>
              <a:buChar char="w"/>
              <a:defRPr sz="2400">
                <a:solidFill>
                  <a:srgbClr val="0000FF"/>
                </a:solidFill>
                <a:latin typeface="+mn-lt"/>
              </a:defRPr>
            </a:lvl3pPr>
            <a:lvl4pPr marL="1822450" indent="-228600" algn="l" rtl="0" eaLnBrk="0" fontAlgn="base" hangingPunct="0">
              <a:spcBef>
                <a:spcPct val="20000"/>
              </a:spcBef>
              <a:spcAft>
                <a:spcPct val="0"/>
              </a:spcAft>
              <a:buChar char="–"/>
              <a:defRPr sz="2000">
                <a:solidFill>
                  <a:schemeClr val="tx1"/>
                </a:solidFill>
                <a:latin typeface="+mn-lt"/>
              </a:defRPr>
            </a:lvl4pPr>
            <a:lvl5pPr marL="2165350" indent="-228600" algn="l" rtl="0" eaLnBrk="0" fontAlgn="base" hangingPunct="0">
              <a:spcBef>
                <a:spcPct val="20000"/>
              </a:spcBef>
              <a:spcAft>
                <a:spcPct val="0"/>
              </a:spcAft>
              <a:buChar char="»"/>
              <a:defRPr sz="2000">
                <a:solidFill>
                  <a:schemeClr val="tx1"/>
                </a:solidFill>
                <a:latin typeface="+mn-lt"/>
              </a:defRPr>
            </a:lvl5pPr>
            <a:lvl6pPr marL="2622550" indent="-228600" algn="l" rtl="0" fontAlgn="base">
              <a:spcBef>
                <a:spcPct val="20000"/>
              </a:spcBef>
              <a:spcAft>
                <a:spcPct val="0"/>
              </a:spcAft>
              <a:buChar char="»"/>
              <a:defRPr sz="2000">
                <a:solidFill>
                  <a:schemeClr val="tx1"/>
                </a:solidFill>
                <a:latin typeface="+mn-lt"/>
              </a:defRPr>
            </a:lvl6pPr>
            <a:lvl7pPr marL="3079750" indent="-228600" algn="l" rtl="0" fontAlgn="base">
              <a:spcBef>
                <a:spcPct val="20000"/>
              </a:spcBef>
              <a:spcAft>
                <a:spcPct val="0"/>
              </a:spcAft>
              <a:buChar char="»"/>
              <a:defRPr sz="2000">
                <a:solidFill>
                  <a:schemeClr val="tx1"/>
                </a:solidFill>
                <a:latin typeface="+mn-lt"/>
              </a:defRPr>
            </a:lvl7pPr>
            <a:lvl8pPr marL="3536950" indent="-228600" algn="l" rtl="0" fontAlgn="base">
              <a:spcBef>
                <a:spcPct val="20000"/>
              </a:spcBef>
              <a:spcAft>
                <a:spcPct val="0"/>
              </a:spcAft>
              <a:buChar char="»"/>
              <a:defRPr sz="2000">
                <a:solidFill>
                  <a:schemeClr val="tx1"/>
                </a:solidFill>
                <a:latin typeface="+mn-lt"/>
              </a:defRPr>
            </a:lvl8pPr>
            <a:lvl9pPr marL="399415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50000"/>
              </a:spcBef>
              <a:spcAft>
                <a:spcPct val="0"/>
              </a:spcAft>
              <a:buClr>
                <a:srgbClr val="0000FF"/>
              </a:buClr>
              <a:buSzPct val="150000"/>
              <a:buFontTx/>
              <a:buChar char="•"/>
              <a:tabLst/>
              <a:defRPr/>
            </a:pPr>
            <a:r>
              <a:rPr kumimoji="0" lang="en-US" sz="2400" b="0" i="1" u="none" strike="noStrike" kern="0" cap="none" spc="0" normalizeH="0" baseline="0" noProof="0" dirty="0" smtClean="0">
                <a:ln>
                  <a:noFill/>
                </a:ln>
                <a:solidFill>
                  <a:srgbClr val="FF0000"/>
                </a:solidFill>
                <a:effectLst/>
                <a:uLnTx/>
                <a:uFillTx/>
                <a:latin typeface="Arial"/>
                <a:ea typeface="+mn-ea"/>
                <a:cs typeface="+mn-cs"/>
              </a:rPr>
              <a:t>56-bit keys</a:t>
            </a:r>
            <a:r>
              <a:rPr kumimoji="0" lang="en-US" sz="2400" b="0" i="0" u="none" strike="noStrike" kern="0" cap="none" spc="0" normalizeH="0" baseline="0" noProof="0" dirty="0" smtClean="0">
                <a:ln>
                  <a:noFill/>
                </a:ln>
                <a:solidFill>
                  <a:srgbClr val="0000FF"/>
                </a:solidFill>
                <a:effectLst/>
                <a:uLnTx/>
                <a:uFillTx/>
                <a:latin typeface="Arial"/>
                <a:ea typeface="+mn-ea"/>
                <a:cs typeface="+mn-cs"/>
              </a:rPr>
              <a:t> have </a:t>
            </a:r>
            <a:r>
              <a:rPr kumimoji="0" lang="en-US" sz="2400" b="0" i="1" u="none" strike="noStrike" kern="0" cap="none" spc="0" normalizeH="0" baseline="0" noProof="0" dirty="0" smtClean="0">
                <a:ln>
                  <a:noFill/>
                </a:ln>
                <a:solidFill>
                  <a:srgbClr val="FF0000"/>
                </a:solidFill>
                <a:effectLst/>
                <a:uLnTx/>
                <a:uFillTx/>
                <a:latin typeface="Arial"/>
                <a:ea typeface="+mn-ea"/>
                <a:cs typeface="+mn-cs"/>
              </a:rPr>
              <a:t>2</a:t>
            </a:r>
            <a:r>
              <a:rPr kumimoji="0" lang="en-US" sz="2400" b="0" i="1" u="none" strike="noStrike" kern="0" cap="none" spc="0" normalizeH="0" baseline="30000" noProof="0" dirty="0" smtClean="0">
                <a:ln>
                  <a:noFill/>
                </a:ln>
                <a:solidFill>
                  <a:srgbClr val="FF0000"/>
                </a:solidFill>
                <a:effectLst/>
                <a:uLnTx/>
                <a:uFillTx/>
                <a:latin typeface="Arial"/>
                <a:ea typeface="+mn-ea"/>
                <a:cs typeface="+mn-cs"/>
              </a:rPr>
              <a:t>56</a:t>
            </a:r>
            <a:r>
              <a:rPr kumimoji="0" lang="en-US" sz="2400" b="0" i="1" u="none" strike="noStrike" kern="0" cap="none" spc="0" normalizeH="0" baseline="0" noProof="0" dirty="0" smtClean="0">
                <a:ln>
                  <a:noFill/>
                </a:ln>
                <a:solidFill>
                  <a:srgbClr val="FF0000"/>
                </a:solidFill>
                <a:effectLst/>
                <a:uLnTx/>
                <a:uFillTx/>
                <a:latin typeface="Arial"/>
                <a:ea typeface="+mn-ea"/>
                <a:cs typeface="+mn-cs"/>
              </a:rPr>
              <a:t> = 7.2 x 10</a:t>
            </a:r>
            <a:r>
              <a:rPr kumimoji="0" lang="en-US" sz="2400" b="0" i="1" u="none" strike="noStrike" kern="0" cap="none" spc="0" normalizeH="0" baseline="30000" noProof="0" dirty="0" smtClean="0">
                <a:ln>
                  <a:noFill/>
                </a:ln>
                <a:solidFill>
                  <a:srgbClr val="FF0000"/>
                </a:solidFill>
                <a:effectLst/>
                <a:uLnTx/>
                <a:uFillTx/>
                <a:latin typeface="Arial"/>
                <a:ea typeface="+mn-ea"/>
                <a:cs typeface="+mn-cs"/>
              </a:rPr>
              <a:t>16</a:t>
            </a:r>
            <a:r>
              <a:rPr kumimoji="0" lang="en-US" sz="2400" b="0" i="1" u="none" strike="noStrike" kern="0" cap="none" spc="0" normalizeH="0" baseline="0" noProof="0" dirty="0" smtClean="0">
                <a:ln>
                  <a:noFill/>
                </a:ln>
                <a:solidFill>
                  <a:srgbClr val="FF0000"/>
                </a:solidFill>
                <a:effectLst/>
                <a:uLnTx/>
                <a:uFillTx/>
                <a:latin typeface="Arial"/>
                <a:ea typeface="+mn-ea"/>
                <a:cs typeface="+mn-cs"/>
              </a:rPr>
              <a:t> values</a:t>
            </a:r>
            <a:r>
              <a:rPr kumimoji="0" lang="en-US" sz="2400" b="0" i="0" u="none" strike="noStrike" kern="0" cap="none" spc="0" normalizeH="0" baseline="0" noProof="0" dirty="0" smtClean="0">
                <a:ln>
                  <a:noFill/>
                </a:ln>
                <a:solidFill>
                  <a:srgbClr val="0000FF"/>
                </a:solidFill>
                <a:effectLst/>
                <a:uLnTx/>
                <a:uFillTx/>
                <a:latin typeface="Arial"/>
                <a:ea typeface="+mn-ea"/>
                <a:cs typeface="+mn-cs"/>
              </a:rPr>
              <a:t>.</a:t>
            </a:r>
          </a:p>
          <a:p>
            <a:pPr marL="342900" marR="0" lvl="0" indent="-342900" algn="l" defTabSz="914400" rtl="0" eaLnBrk="1" fontAlgn="base" latinLnBrk="0" hangingPunct="1">
              <a:lnSpc>
                <a:spcPct val="100000"/>
              </a:lnSpc>
              <a:spcBef>
                <a:spcPct val="50000"/>
              </a:spcBef>
              <a:spcAft>
                <a:spcPct val="0"/>
              </a:spcAft>
              <a:buClr>
                <a:srgbClr val="0000FF"/>
              </a:buClr>
              <a:buSzPct val="150000"/>
              <a:buFontTx/>
              <a:buChar char="•"/>
              <a:tabLst/>
              <a:defRPr/>
            </a:pPr>
            <a:r>
              <a:rPr kumimoji="0" lang="en-US" sz="2400" b="0" i="1" u="none" strike="noStrike" kern="0" cap="none" spc="0" normalizeH="0" baseline="0" noProof="0" dirty="0" smtClean="0">
                <a:ln>
                  <a:noFill/>
                </a:ln>
                <a:solidFill>
                  <a:srgbClr val="FF0000"/>
                </a:solidFill>
                <a:effectLst/>
                <a:uLnTx/>
                <a:uFillTx/>
                <a:latin typeface="Arial"/>
                <a:ea typeface="+mn-ea"/>
                <a:cs typeface="+mn-cs"/>
              </a:rPr>
              <a:t>Brute force search</a:t>
            </a:r>
            <a:r>
              <a:rPr kumimoji="0" lang="en-US" sz="2400" b="0" i="0" u="none" strike="noStrike" kern="0" cap="none" spc="0" normalizeH="0" baseline="0" noProof="0" dirty="0" smtClean="0">
                <a:ln>
                  <a:noFill/>
                </a:ln>
                <a:solidFill>
                  <a:srgbClr val="0000FF"/>
                </a:solidFill>
                <a:effectLst/>
                <a:uLnTx/>
                <a:uFillTx/>
                <a:latin typeface="Arial"/>
                <a:ea typeface="+mn-ea"/>
                <a:cs typeface="+mn-cs"/>
              </a:rPr>
              <a:t> looks </a:t>
            </a:r>
            <a:r>
              <a:rPr kumimoji="0" lang="en-US" sz="2400" b="0" i="1" u="none" strike="noStrike" kern="0" cap="none" spc="0" normalizeH="0" baseline="0" noProof="0" dirty="0" smtClean="0">
                <a:ln>
                  <a:noFill/>
                </a:ln>
                <a:solidFill>
                  <a:srgbClr val="FF0000"/>
                </a:solidFill>
                <a:effectLst/>
                <a:uLnTx/>
                <a:uFillTx/>
                <a:latin typeface="Arial"/>
                <a:ea typeface="+mn-ea"/>
                <a:cs typeface="+mn-cs"/>
              </a:rPr>
              <a:t>hard</a:t>
            </a:r>
            <a:r>
              <a:rPr kumimoji="0" lang="en-US" sz="2400" b="0" i="0" u="none" strike="noStrike" kern="0" cap="none" spc="0" normalizeH="0" baseline="0" noProof="0" dirty="0" smtClean="0">
                <a:ln>
                  <a:noFill/>
                </a:ln>
                <a:solidFill>
                  <a:srgbClr val="0000FF"/>
                </a:solidFill>
                <a:effectLst/>
                <a:uLnTx/>
                <a:uFillTx/>
                <a:latin typeface="Arial"/>
                <a:ea typeface="+mn-ea"/>
                <a:cs typeface="+mn-cs"/>
              </a:rPr>
              <a:t>.</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US" sz="2400" b="0" i="0" u="none" strike="noStrike" kern="0" cap="none" spc="0" normalizeH="0" baseline="0" noProof="0" dirty="0" smtClean="0">
                <a:ln>
                  <a:noFill/>
                </a:ln>
                <a:solidFill>
                  <a:srgbClr val="0000FF"/>
                </a:solidFill>
                <a:effectLst/>
                <a:uLnTx/>
                <a:uFillTx/>
                <a:latin typeface="Arial"/>
                <a:ea typeface="+mn-ea"/>
                <a:cs typeface="+mn-cs"/>
              </a:rPr>
              <a:t>Recent advances have shown is possible</a:t>
            </a:r>
          </a:p>
          <a:p>
            <a:pPr marL="855663" marR="0" lvl="1" indent="-398463" algn="l" defTabSz="914400" rtl="0" eaLnBrk="1" fontAlgn="base" latinLnBrk="0" hangingPunct="1">
              <a:lnSpc>
                <a:spcPct val="100000"/>
              </a:lnSpc>
              <a:spcBef>
                <a:spcPct val="50000"/>
              </a:spcBef>
              <a:spcAft>
                <a:spcPct val="0"/>
              </a:spcAft>
              <a:buClrTx/>
              <a:buSzTx/>
              <a:buFont typeface="Wingdings" pitchFamily="2" charset="2"/>
              <a:buChar char="§"/>
              <a:tabLst/>
              <a:defRPr/>
            </a:pPr>
            <a:r>
              <a:rPr kumimoji="0" lang="en-AU" sz="2400" b="0" i="0" u="none" strike="noStrike" kern="0" cap="none" spc="0" normalizeH="0" baseline="0" noProof="0" dirty="0" smtClean="0">
                <a:ln>
                  <a:noFill/>
                </a:ln>
                <a:solidFill>
                  <a:srgbClr val="0000FF"/>
                </a:solidFill>
                <a:effectLst/>
                <a:uLnTx/>
                <a:uFillTx/>
                <a:latin typeface="Arial"/>
              </a:rPr>
              <a:t>in </a:t>
            </a:r>
            <a:r>
              <a:rPr kumimoji="0" lang="en-AU" sz="2400" b="0" i="1" u="none" strike="noStrike" kern="0" cap="none" spc="0" normalizeH="0" baseline="0" noProof="0" dirty="0" smtClean="0">
                <a:ln>
                  <a:noFill/>
                </a:ln>
                <a:solidFill>
                  <a:srgbClr val="FF0000"/>
                </a:solidFill>
                <a:effectLst/>
                <a:uLnTx/>
                <a:uFillTx/>
                <a:latin typeface="Arial"/>
              </a:rPr>
              <a:t>1997</a:t>
            </a:r>
            <a:r>
              <a:rPr kumimoji="0" lang="en-AU" sz="2400" b="0" i="0" u="none" strike="noStrike" kern="0" cap="none" spc="0" normalizeH="0" baseline="0" noProof="0" dirty="0" smtClean="0">
                <a:ln>
                  <a:noFill/>
                </a:ln>
                <a:solidFill>
                  <a:srgbClr val="0000FF"/>
                </a:solidFill>
                <a:effectLst/>
                <a:uLnTx/>
                <a:uFillTx/>
                <a:latin typeface="Arial"/>
              </a:rPr>
              <a:t> on </a:t>
            </a:r>
            <a:r>
              <a:rPr kumimoji="0" lang="en-AU" sz="2400" b="0" i="1" u="none" strike="noStrike" kern="0" cap="none" spc="0" normalizeH="0" baseline="0" noProof="0" dirty="0" smtClean="0">
                <a:ln>
                  <a:noFill/>
                </a:ln>
                <a:solidFill>
                  <a:srgbClr val="FF0000"/>
                </a:solidFill>
                <a:effectLst/>
                <a:uLnTx/>
                <a:uFillTx/>
                <a:latin typeface="Arial"/>
              </a:rPr>
              <a:t>Internet</a:t>
            </a:r>
            <a:r>
              <a:rPr kumimoji="0" lang="en-AU" sz="2400" b="0" i="0" u="none" strike="noStrike" kern="0" cap="none" spc="0" normalizeH="0" baseline="0" noProof="0" dirty="0" smtClean="0">
                <a:ln>
                  <a:noFill/>
                </a:ln>
                <a:solidFill>
                  <a:srgbClr val="0000FF"/>
                </a:solidFill>
                <a:effectLst/>
                <a:uLnTx/>
                <a:uFillTx/>
                <a:latin typeface="Arial"/>
              </a:rPr>
              <a:t> in a </a:t>
            </a:r>
            <a:r>
              <a:rPr kumimoji="0" lang="en-AU" sz="2400" b="0" i="1" u="none" strike="noStrike" kern="0" cap="none" spc="0" normalizeH="0" baseline="0" noProof="0" dirty="0" smtClean="0">
                <a:ln>
                  <a:noFill/>
                </a:ln>
                <a:solidFill>
                  <a:srgbClr val="FF0000"/>
                </a:solidFill>
                <a:effectLst/>
                <a:uLnTx/>
                <a:uFillTx/>
                <a:latin typeface="Arial"/>
              </a:rPr>
              <a:t>few months</a:t>
            </a:r>
            <a:r>
              <a:rPr kumimoji="0" lang="en-AU" sz="2400" b="0" i="0" u="none" strike="noStrike" kern="0" cap="none" spc="0" normalizeH="0" baseline="0" noProof="0" dirty="0" smtClean="0">
                <a:ln>
                  <a:noFill/>
                </a:ln>
                <a:solidFill>
                  <a:srgbClr val="0000FF"/>
                </a:solidFill>
                <a:effectLst/>
                <a:uLnTx/>
                <a:uFillTx/>
                <a:latin typeface="Arial"/>
              </a:rPr>
              <a:t>. </a:t>
            </a:r>
          </a:p>
          <a:p>
            <a:pPr marL="855663" marR="0" lvl="1" indent="-398463" algn="l" defTabSz="914400" rtl="0" eaLnBrk="1" fontAlgn="base" latinLnBrk="0" hangingPunct="1">
              <a:lnSpc>
                <a:spcPct val="100000"/>
              </a:lnSpc>
              <a:spcBef>
                <a:spcPct val="50000"/>
              </a:spcBef>
              <a:spcAft>
                <a:spcPct val="0"/>
              </a:spcAft>
              <a:buClrTx/>
              <a:buSzTx/>
              <a:buFont typeface="Wingdings" pitchFamily="2" charset="2"/>
              <a:buChar char="§"/>
              <a:tabLst/>
              <a:defRPr/>
            </a:pPr>
            <a:r>
              <a:rPr kumimoji="0" lang="en-AU" sz="2400" b="0" i="0" u="none" strike="noStrike" kern="0" cap="none" spc="0" normalizeH="0" baseline="0" noProof="0" dirty="0" smtClean="0">
                <a:ln>
                  <a:noFill/>
                </a:ln>
                <a:solidFill>
                  <a:srgbClr val="0000FF"/>
                </a:solidFill>
                <a:effectLst/>
                <a:uLnTx/>
                <a:uFillTx/>
                <a:latin typeface="Arial"/>
              </a:rPr>
              <a:t>in </a:t>
            </a:r>
            <a:r>
              <a:rPr kumimoji="0" lang="en-AU" sz="2400" b="0" i="1" u="none" strike="noStrike" kern="0" cap="none" spc="0" normalizeH="0" baseline="0" noProof="0" dirty="0" smtClean="0">
                <a:ln>
                  <a:noFill/>
                </a:ln>
                <a:solidFill>
                  <a:srgbClr val="FF0000"/>
                </a:solidFill>
                <a:effectLst/>
                <a:uLnTx/>
                <a:uFillTx/>
                <a:latin typeface="Arial"/>
              </a:rPr>
              <a:t>1998 </a:t>
            </a:r>
            <a:r>
              <a:rPr kumimoji="0" lang="en-AU" sz="2400" b="0" i="0" u="none" strike="noStrike" kern="0" cap="none" spc="0" normalizeH="0" baseline="0" noProof="0" dirty="0" smtClean="0">
                <a:ln>
                  <a:noFill/>
                </a:ln>
                <a:solidFill>
                  <a:srgbClr val="0000FF"/>
                </a:solidFill>
                <a:effectLst/>
                <a:uLnTx/>
                <a:uFillTx/>
                <a:latin typeface="Arial"/>
              </a:rPr>
              <a:t>on </a:t>
            </a:r>
            <a:r>
              <a:rPr kumimoji="0" lang="en-AU" sz="2400" b="0" i="1" u="none" strike="noStrike" kern="0" cap="none" spc="0" normalizeH="0" baseline="0" noProof="0" dirty="0" smtClean="0">
                <a:ln>
                  <a:noFill/>
                </a:ln>
                <a:solidFill>
                  <a:srgbClr val="FF0000"/>
                </a:solidFill>
                <a:effectLst/>
                <a:uLnTx/>
                <a:uFillTx/>
                <a:latin typeface="Arial"/>
              </a:rPr>
              <a:t>dedicated hardware</a:t>
            </a:r>
            <a:r>
              <a:rPr kumimoji="0" lang="en-AU" sz="2400" b="0" i="0" u="none" strike="noStrike" kern="0" cap="none" spc="0" normalizeH="0" baseline="0" noProof="0" dirty="0" smtClean="0">
                <a:ln>
                  <a:noFill/>
                </a:ln>
                <a:solidFill>
                  <a:srgbClr val="0000FF"/>
                </a:solidFill>
                <a:effectLst/>
                <a:uLnTx/>
                <a:uFillTx/>
                <a:latin typeface="Arial"/>
              </a:rPr>
              <a:t> (</a:t>
            </a:r>
            <a:r>
              <a:rPr kumimoji="0" lang="en-AU" sz="2400" b="0" i="1" u="none" strike="noStrike" kern="0" cap="none" spc="0" normalizeH="0" baseline="0" noProof="0" dirty="0" smtClean="0">
                <a:ln>
                  <a:noFill/>
                </a:ln>
                <a:solidFill>
                  <a:srgbClr val="FF0000"/>
                </a:solidFill>
                <a:effectLst/>
                <a:uLnTx/>
                <a:uFillTx/>
                <a:latin typeface="Arial"/>
              </a:rPr>
              <a:t>EFF</a:t>
            </a:r>
            <a:r>
              <a:rPr kumimoji="0" lang="en-AU" sz="2400" b="0" i="0" u="none" strike="noStrike" kern="0" cap="none" spc="0" normalizeH="0" baseline="0" noProof="0" dirty="0" smtClean="0">
                <a:ln>
                  <a:noFill/>
                </a:ln>
                <a:solidFill>
                  <a:srgbClr val="0000FF"/>
                </a:solidFill>
                <a:effectLst/>
                <a:uLnTx/>
                <a:uFillTx/>
                <a:latin typeface="Arial"/>
              </a:rPr>
              <a:t>) in a </a:t>
            </a:r>
            <a:r>
              <a:rPr kumimoji="0" lang="en-AU" sz="2400" b="0" i="1" u="none" strike="noStrike" kern="0" cap="none" spc="0" normalizeH="0" baseline="0" noProof="0" dirty="0" smtClean="0">
                <a:ln>
                  <a:noFill/>
                </a:ln>
                <a:solidFill>
                  <a:srgbClr val="FF0000"/>
                </a:solidFill>
                <a:effectLst/>
                <a:uLnTx/>
                <a:uFillTx/>
                <a:latin typeface="Arial"/>
              </a:rPr>
              <a:t>few days</a:t>
            </a:r>
            <a:r>
              <a:rPr kumimoji="0" lang="en-AU" sz="2400" b="0" i="0" u="none" strike="noStrike" kern="0" cap="none" spc="0" normalizeH="0" baseline="0" noProof="0" dirty="0" smtClean="0">
                <a:ln>
                  <a:noFill/>
                </a:ln>
                <a:solidFill>
                  <a:srgbClr val="0000FF"/>
                </a:solidFill>
                <a:effectLst/>
                <a:uLnTx/>
                <a:uFillTx/>
                <a:latin typeface="Arial"/>
              </a:rPr>
              <a:t>. </a:t>
            </a:r>
          </a:p>
          <a:p>
            <a:pPr marL="855663" marR="0" lvl="1" indent="-398463" algn="l" defTabSz="914400" rtl="0" eaLnBrk="1" fontAlgn="base" latinLnBrk="0" hangingPunct="1">
              <a:lnSpc>
                <a:spcPct val="100000"/>
              </a:lnSpc>
              <a:spcBef>
                <a:spcPct val="50000"/>
              </a:spcBef>
              <a:spcAft>
                <a:spcPct val="0"/>
              </a:spcAft>
              <a:buClrTx/>
              <a:buSzTx/>
              <a:buFont typeface="Wingdings" pitchFamily="2" charset="2"/>
              <a:buChar char="§"/>
              <a:tabLst/>
              <a:defRPr/>
            </a:pPr>
            <a:r>
              <a:rPr kumimoji="0" lang="en-AU" sz="2400" b="0" i="0" u="none" strike="noStrike" kern="0" cap="none" spc="0" normalizeH="0" baseline="0" noProof="0" dirty="0" smtClean="0">
                <a:ln>
                  <a:noFill/>
                </a:ln>
                <a:solidFill>
                  <a:srgbClr val="0000FF"/>
                </a:solidFill>
                <a:effectLst/>
                <a:uLnTx/>
                <a:uFillTx/>
                <a:latin typeface="Arial"/>
              </a:rPr>
              <a:t>in </a:t>
            </a:r>
            <a:r>
              <a:rPr kumimoji="0" lang="en-AU" sz="2400" b="0" i="1" u="none" strike="noStrike" kern="0" cap="none" spc="0" normalizeH="0" baseline="0" noProof="0" dirty="0" smtClean="0">
                <a:ln>
                  <a:noFill/>
                </a:ln>
                <a:solidFill>
                  <a:srgbClr val="FF0000"/>
                </a:solidFill>
                <a:effectLst/>
                <a:uLnTx/>
                <a:uFillTx/>
                <a:latin typeface="Arial"/>
              </a:rPr>
              <a:t>1999</a:t>
            </a:r>
            <a:r>
              <a:rPr kumimoji="0" lang="en-AU" sz="2400" b="0" i="0" u="none" strike="noStrike" kern="0" cap="none" spc="0" normalizeH="0" baseline="0" noProof="0" dirty="0" smtClean="0">
                <a:ln>
                  <a:noFill/>
                </a:ln>
                <a:solidFill>
                  <a:srgbClr val="0000FF"/>
                </a:solidFill>
                <a:effectLst/>
                <a:uLnTx/>
                <a:uFillTx/>
                <a:latin typeface="Arial"/>
              </a:rPr>
              <a:t> above </a:t>
            </a:r>
            <a:r>
              <a:rPr kumimoji="0" lang="en-AU" sz="2400" b="0" i="1" u="none" strike="noStrike" kern="0" cap="none" spc="0" normalizeH="0" baseline="0" noProof="0" dirty="0" smtClean="0">
                <a:ln>
                  <a:noFill/>
                </a:ln>
                <a:solidFill>
                  <a:srgbClr val="FF0000"/>
                </a:solidFill>
                <a:effectLst/>
                <a:uLnTx/>
                <a:uFillTx/>
                <a:latin typeface="Arial"/>
              </a:rPr>
              <a:t>combined </a:t>
            </a:r>
            <a:r>
              <a:rPr kumimoji="0" lang="en-AU" sz="2400" b="0" i="0" u="none" strike="noStrike" kern="0" cap="none" spc="0" normalizeH="0" baseline="0" noProof="0" dirty="0" smtClean="0">
                <a:ln>
                  <a:noFill/>
                </a:ln>
                <a:solidFill>
                  <a:srgbClr val="0000FF"/>
                </a:solidFill>
                <a:effectLst/>
                <a:uLnTx/>
                <a:uFillTx/>
                <a:latin typeface="Arial"/>
              </a:rPr>
              <a:t>in </a:t>
            </a:r>
            <a:r>
              <a:rPr kumimoji="0" lang="en-AU" sz="2400" b="0" i="1" u="none" strike="noStrike" kern="0" cap="none" spc="0" normalizeH="0" baseline="0" noProof="0" dirty="0" smtClean="0">
                <a:ln>
                  <a:noFill/>
                </a:ln>
                <a:solidFill>
                  <a:srgbClr val="FF0000"/>
                </a:solidFill>
                <a:effectLst/>
                <a:uLnTx/>
                <a:uFillTx/>
                <a:latin typeface="Arial"/>
              </a:rPr>
              <a:t>22 hrs.</a:t>
            </a:r>
            <a:endParaRPr kumimoji="0" lang="en-AU" sz="2400" b="0" i="0" u="none" strike="noStrike" kern="0" cap="none" spc="0" normalizeH="0" baseline="0" noProof="0" dirty="0" smtClean="0">
              <a:ln>
                <a:noFill/>
              </a:ln>
              <a:solidFill>
                <a:srgbClr val="0000FF"/>
              </a:solidFill>
              <a:effectLst/>
              <a:uLnTx/>
              <a:uFillTx/>
              <a:latin typeface="Arial"/>
            </a:endParaRP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US" sz="2400" b="0" i="0" u="none" strike="noStrike" kern="0" cap="none" spc="0" normalizeH="0" baseline="0" noProof="0" dirty="0" smtClean="0">
                <a:ln>
                  <a:noFill/>
                </a:ln>
                <a:solidFill>
                  <a:srgbClr val="0000FF"/>
                </a:solidFill>
                <a:effectLst/>
                <a:uLnTx/>
                <a:uFillTx/>
                <a:latin typeface="Arial"/>
                <a:ea typeface="+mn-ea"/>
                <a:cs typeface="+mn-cs"/>
              </a:rPr>
              <a:t>Still must be able to </a:t>
            </a:r>
            <a:r>
              <a:rPr kumimoji="0" lang="en-US" sz="2400" b="0" i="1" u="none" strike="noStrike" kern="0" cap="none" spc="0" normalizeH="0" baseline="0" noProof="0" dirty="0" smtClean="0">
                <a:ln>
                  <a:noFill/>
                </a:ln>
                <a:solidFill>
                  <a:srgbClr val="FF0000"/>
                </a:solidFill>
                <a:effectLst/>
                <a:uLnTx/>
                <a:uFillTx/>
                <a:latin typeface="Arial"/>
                <a:ea typeface="+mn-ea"/>
                <a:cs typeface="+mn-cs"/>
              </a:rPr>
              <a:t>recognize plaintext</a:t>
            </a:r>
            <a:r>
              <a:rPr kumimoji="0" lang="en-US" sz="2400" b="0" i="0" u="none" strike="noStrike" kern="0" cap="none" spc="0" normalizeH="0" baseline="0" noProof="0" dirty="0" smtClean="0">
                <a:ln>
                  <a:noFill/>
                </a:ln>
                <a:solidFill>
                  <a:srgbClr val="0000FF"/>
                </a:solidFill>
                <a:effectLst/>
                <a:uLnTx/>
                <a:uFillTx/>
                <a:latin typeface="Arial"/>
                <a:ea typeface="+mn-ea"/>
                <a:cs typeface="+mn-cs"/>
              </a:rPr>
              <a:t>.</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US" sz="2400" b="0" i="0" u="none" strike="noStrike" kern="0" cap="none" spc="0" normalizeH="0" baseline="0" noProof="0" dirty="0" smtClean="0">
                <a:ln>
                  <a:noFill/>
                </a:ln>
                <a:solidFill>
                  <a:srgbClr val="0000FF"/>
                </a:solidFill>
                <a:effectLst/>
                <a:uLnTx/>
                <a:uFillTx/>
                <a:latin typeface="Arial"/>
                <a:ea typeface="+mn-ea"/>
                <a:cs typeface="+mn-cs"/>
              </a:rPr>
              <a:t>Now considering </a:t>
            </a:r>
            <a:r>
              <a:rPr kumimoji="0" lang="en-US" sz="2400" b="0" i="1" u="none" strike="noStrike" kern="0" cap="none" spc="0" normalizeH="0" baseline="0" noProof="0" dirty="0" smtClean="0">
                <a:ln>
                  <a:noFill/>
                </a:ln>
                <a:solidFill>
                  <a:srgbClr val="FF0000"/>
                </a:solidFill>
                <a:effectLst/>
                <a:uLnTx/>
                <a:uFillTx/>
                <a:latin typeface="Arial"/>
                <a:ea typeface="+mn-ea"/>
                <a:cs typeface="+mn-cs"/>
              </a:rPr>
              <a:t>alternatives to DES</a:t>
            </a:r>
            <a:r>
              <a:rPr kumimoji="0" lang="en-US" sz="2400" b="0" i="0" u="none" strike="noStrike" kern="0" cap="none" spc="0" normalizeH="0" baseline="0" noProof="0" dirty="0" smtClean="0">
                <a:ln>
                  <a:noFill/>
                </a:ln>
                <a:solidFill>
                  <a:srgbClr val="0000FF"/>
                </a:solidFill>
                <a:effectLst/>
                <a:uLnTx/>
                <a:uFillTx/>
                <a:latin typeface="Arial"/>
                <a:ea typeface="+mn-ea"/>
                <a:cs typeface="+mn-cs"/>
              </a:rPr>
              <a:t>.</a:t>
            </a:r>
            <a:endParaRPr kumimoji="0" lang="en-AU" sz="2400" b="0" i="0" u="none" strike="noStrike" kern="0" cap="none" spc="0" normalizeH="0" baseline="0" noProof="0" dirty="0" smtClean="0">
              <a:ln>
                <a:noFill/>
              </a:ln>
              <a:solidFill>
                <a:srgbClr val="0000FF"/>
              </a:solidFill>
              <a:effectLst/>
              <a:uLnTx/>
              <a:uFillTx/>
              <a:latin typeface="Arial"/>
              <a:ea typeface="+mn-ea"/>
              <a:cs typeface="+mn-cs"/>
            </a:endParaRPr>
          </a:p>
        </p:txBody>
      </p:sp>
      <p:sp>
        <p:nvSpPr>
          <p:cNvPr id="3" name="Rectangle 2"/>
          <p:cNvSpPr txBox="1">
            <a:spLocks noChangeArrowheads="1"/>
          </p:cNvSpPr>
          <p:nvPr/>
        </p:nvSpPr>
        <p:spPr bwMode="auto">
          <a:xfrm>
            <a:off x="79375" y="188913"/>
            <a:ext cx="8964613" cy="417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smtClean="0">
                <a:ln>
                  <a:noFill/>
                </a:ln>
                <a:solidFill>
                  <a:srgbClr val="000000"/>
                </a:solidFill>
                <a:effectLst/>
                <a:uLnTx/>
                <a:uFillTx/>
                <a:latin typeface="Arial"/>
                <a:ea typeface="+mj-ea"/>
                <a:cs typeface="+mj-cs"/>
              </a:rPr>
              <a:t>Strength of DES – Key Size</a:t>
            </a:r>
            <a:endParaRPr kumimoji="0" lang="en-AU" sz="2400" b="1" i="0" u="none" strike="noStrike" kern="0" cap="none" spc="0" normalizeH="0" baseline="0" noProof="0" dirty="0" smtClean="0">
              <a:ln>
                <a:noFill/>
              </a:ln>
              <a:solidFill>
                <a:srgbClr val="000000"/>
              </a:solidFill>
              <a:effectLst/>
              <a:uLnTx/>
              <a:uFillTx/>
              <a:latin typeface="Arial"/>
              <a:ea typeface="+mj-ea"/>
              <a:cs typeface="+mj-cs"/>
            </a:endParaRPr>
          </a:p>
        </p:txBody>
      </p:sp>
    </p:spTree>
    <p:extLst>
      <p:ext uri="{BB962C8B-B14F-4D97-AF65-F5344CB8AC3E}">
        <p14:creationId xmlns="" xmlns:p14="http://schemas.microsoft.com/office/powerpoint/2010/main" val="8849148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423863" y="1268413"/>
            <a:ext cx="8180387"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har char="•"/>
              <a:defRPr sz="2400">
                <a:solidFill>
                  <a:srgbClr val="0000FF"/>
                </a:solidFill>
                <a:latin typeface="+mn-lt"/>
                <a:ea typeface="+mn-ea"/>
                <a:cs typeface="+mn-cs"/>
              </a:defRPr>
            </a:lvl1pPr>
            <a:lvl2pPr marL="855663" indent="-398463" algn="l" rtl="0" eaLnBrk="0" fontAlgn="base" hangingPunct="0">
              <a:spcBef>
                <a:spcPct val="50000"/>
              </a:spcBef>
              <a:spcAft>
                <a:spcPct val="0"/>
              </a:spcAft>
              <a:buFont typeface="Wingdings" pitchFamily="2" charset="2"/>
              <a:buChar char="§"/>
              <a:defRPr sz="2400">
                <a:solidFill>
                  <a:srgbClr val="0000FF"/>
                </a:solidFill>
                <a:latin typeface="+mn-lt"/>
              </a:defRPr>
            </a:lvl2pPr>
            <a:lvl3pPr marL="1379538" indent="-409575" algn="l" rtl="0" eaLnBrk="0" fontAlgn="base" hangingPunct="0">
              <a:spcBef>
                <a:spcPct val="50000"/>
              </a:spcBef>
              <a:spcAft>
                <a:spcPct val="0"/>
              </a:spcAft>
              <a:buFont typeface="Wingdings" pitchFamily="2" charset="2"/>
              <a:buChar char="w"/>
              <a:defRPr sz="2400">
                <a:solidFill>
                  <a:srgbClr val="0000FF"/>
                </a:solidFill>
                <a:latin typeface="+mn-lt"/>
              </a:defRPr>
            </a:lvl3pPr>
            <a:lvl4pPr marL="1822450" indent="-228600" algn="l" rtl="0" eaLnBrk="0" fontAlgn="base" hangingPunct="0">
              <a:spcBef>
                <a:spcPct val="20000"/>
              </a:spcBef>
              <a:spcAft>
                <a:spcPct val="0"/>
              </a:spcAft>
              <a:buChar char="–"/>
              <a:defRPr sz="2000">
                <a:solidFill>
                  <a:schemeClr val="tx1"/>
                </a:solidFill>
                <a:latin typeface="+mn-lt"/>
              </a:defRPr>
            </a:lvl4pPr>
            <a:lvl5pPr marL="2165350" indent="-228600" algn="l" rtl="0" eaLnBrk="0" fontAlgn="base" hangingPunct="0">
              <a:spcBef>
                <a:spcPct val="20000"/>
              </a:spcBef>
              <a:spcAft>
                <a:spcPct val="0"/>
              </a:spcAft>
              <a:buChar char="»"/>
              <a:defRPr sz="2000">
                <a:solidFill>
                  <a:schemeClr val="tx1"/>
                </a:solidFill>
                <a:latin typeface="+mn-lt"/>
              </a:defRPr>
            </a:lvl5pPr>
            <a:lvl6pPr marL="2622550" indent="-228600" algn="l" rtl="0" fontAlgn="base">
              <a:spcBef>
                <a:spcPct val="20000"/>
              </a:spcBef>
              <a:spcAft>
                <a:spcPct val="0"/>
              </a:spcAft>
              <a:buChar char="»"/>
              <a:defRPr sz="2000">
                <a:solidFill>
                  <a:schemeClr val="tx1"/>
                </a:solidFill>
                <a:latin typeface="+mn-lt"/>
              </a:defRPr>
            </a:lvl6pPr>
            <a:lvl7pPr marL="3079750" indent="-228600" algn="l" rtl="0" fontAlgn="base">
              <a:spcBef>
                <a:spcPct val="20000"/>
              </a:spcBef>
              <a:spcAft>
                <a:spcPct val="0"/>
              </a:spcAft>
              <a:buChar char="»"/>
              <a:defRPr sz="2000">
                <a:solidFill>
                  <a:schemeClr val="tx1"/>
                </a:solidFill>
                <a:latin typeface="+mn-lt"/>
              </a:defRPr>
            </a:lvl7pPr>
            <a:lvl8pPr marL="3536950" indent="-228600" algn="l" rtl="0" fontAlgn="base">
              <a:spcBef>
                <a:spcPct val="20000"/>
              </a:spcBef>
              <a:spcAft>
                <a:spcPct val="0"/>
              </a:spcAft>
              <a:buChar char="»"/>
              <a:defRPr sz="2000">
                <a:solidFill>
                  <a:schemeClr val="tx1"/>
                </a:solidFill>
                <a:latin typeface="+mn-lt"/>
              </a:defRPr>
            </a:lvl8pPr>
            <a:lvl9pPr marL="399415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Attacks actual </a:t>
            </a:r>
            <a:r>
              <a:rPr kumimoji="0" lang="en-AU" sz="2400" b="0" i="1" u="none" strike="noStrike" kern="0" cap="none" spc="0" normalizeH="0" baseline="0" noProof="0" smtClean="0">
                <a:ln>
                  <a:noFill/>
                </a:ln>
                <a:solidFill>
                  <a:srgbClr val="FF0000"/>
                </a:solidFill>
                <a:effectLst/>
                <a:uLnTx/>
                <a:uFillTx/>
                <a:latin typeface="Arial"/>
                <a:ea typeface="+mn-ea"/>
                <a:cs typeface="+mn-cs"/>
              </a:rPr>
              <a:t>implementation of cipher</a:t>
            </a:r>
            <a:r>
              <a:rPr kumimoji="0" lang="en-AU" sz="2400" b="0" i="0" u="none" strike="noStrike" kern="0" cap="none" spc="0" normalizeH="0" baseline="0" noProof="0" smtClean="0">
                <a:ln>
                  <a:noFill/>
                </a:ln>
                <a:solidFill>
                  <a:srgbClr val="0000FF"/>
                </a:solidFill>
                <a:effectLst/>
                <a:uLnTx/>
                <a:uFillTx/>
                <a:latin typeface="Arial"/>
                <a:ea typeface="+mn-ea"/>
                <a:cs typeface="+mn-cs"/>
              </a:rPr>
              <a:t>.</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Use knowledge of </a:t>
            </a:r>
            <a:r>
              <a:rPr kumimoji="0" lang="en-AU" sz="2400" b="0" i="1" u="none" strike="noStrike" kern="0" cap="none" spc="0" normalizeH="0" baseline="0" noProof="0" smtClean="0">
                <a:ln>
                  <a:noFill/>
                </a:ln>
                <a:solidFill>
                  <a:srgbClr val="FF0000"/>
                </a:solidFill>
                <a:effectLst/>
                <a:uLnTx/>
                <a:uFillTx/>
                <a:latin typeface="Arial"/>
                <a:ea typeface="+mn-ea"/>
                <a:cs typeface="+mn-cs"/>
              </a:rPr>
              <a:t>consequences of implementation</a:t>
            </a:r>
            <a:r>
              <a:rPr kumimoji="0" lang="en-AU" sz="2400" b="0" i="0" u="none" strike="noStrike" kern="0" cap="none" spc="0" normalizeH="0" baseline="0" noProof="0" smtClean="0">
                <a:ln>
                  <a:noFill/>
                </a:ln>
                <a:solidFill>
                  <a:srgbClr val="0000FF"/>
                </a:solidFill>
                <a:effectLst/>
                <a:uLnTx/>
                <a:uFillTx/>
                <a:latin typeface="Arial"/>
                <a:ea typeface="+mn-ea"/>
                <a:cs typeface="+mn-cs"/>
              </a:rPr>
              <a:t> to derive knowledge of </a:t>
            </a:r>
            <a:r>
              <a:rPr kumimoji="0" lang="en-AU" sz="2400" b="0" i="1" u="none" strike="noStrike" kern="0" cap="none" spc="0" normalizeH="0" baseline="0" noProof="0" smtClean="0">
                <a:ln>
                  <a:noFill/>
                </a:ln>
                <a:solidFill>
                  <a:srgbClr val="FF0000"/>
                </a:solidFill>
                <a:effectLst/>
                <a:uLnTx/>
                <a:uFillTx/>
                <a:latin typeface="Arial"/>
                <a:ea typeface="+mn-ea"/>
                <a:cs typeface="+mn-cs"/>
              </a:rPr>
              <a:t>some/all subkey bits</a:t>
            </a:r>
            <a:r>
              <a:rPr kumimoji="0" lang="en-AU" sz="2400" b="0" i="0" u="none" strike="noStrike" kern="0" cap="none" spc="0" normalizeH="0" baseline="0" noProof="0" smtClean="0">
                <a:ln>
                  <a:noFill/>
                </a:ln>
                <a:solidFill>
                  <a:srgbClr val="0000FF"/>
                </a:solidFill>
                <a:effectLst/>
                <a:uLnTx/>
                <a:uFillTx/>
                <a:latin typeface="Arial"/>
                <a:ea typeface="+mn-ea"/>
                <a:cs typeface="+mn-cs"/>
              </a:rPr>
              <a:t>.</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Specifically use fact that </a:t>
            </a:r>
            <a:r>
              <a:rPr kumimoji="0" lang="en-AU" sz="2400" b="0" i="1" u="none" strike="noStrike" kern="0" cap="none" spc="0" normalizeH="0" baseline="0" noProof="0" smtClean="0">
                <a:ln>
                  <a:noFill/>
                </a:ln>
                <a:solidFill>
                  <a:srgbClr val="FF0000"/>
                </a:solidFill>
                <a:effectLst/>
                <a:uLnTx/>
                <a:uFillTx/>
                <a:latin typeface="Arial"/>
                <a:ea typeface="+mn-ea"/>
                <a:cs typeface="+mn-cs"/>
              </a:rPr>
              <a:t>calculations</a:t>
            </a:r>
            <a:r>
              <a:rPr kumimoji="0" lang="en-AU" sz="2400" b="0" i="0" u="none" strike="noStrike" kern="0" cap="none" spc="0" normalizeH="0" baseline="0" noProof="0" smtClean="0">
                <a:ln>
                  <a:noFill/>
                </a:ln>
                <a:solidFill>
                  <a:srgbClr val="0000FF"/>
                </a:solidFill>
                <a:effectLst/>
                <a:uLnTx/>
                <a:uFillTx/>
                <a:latin typeface="Arial"/>
                <a:ea typeface="+mn-ea"/>
                <a:cs typeface="+mn-cs"/>
              </a:rPr>
              <a:t> can </a:t>
            </a:r>
            <a:r>
              <a:rPr kumimoji="0" lang="en-AU" sz="2400" b="0" i="1" u="none" strike="noStrike" kern="0" cap="none" spc="0" normalizeH="0" baseline="0" noProof="0" smtClean="0">
                <a:ln>
                  <a:noFill/>
                </a:ln>
                <a:solidFill>
                  <a:srgbClr val="FF0000"/>
                </a:solidFill>
                <a:effectLst/>
                <a:uLnTx/>
                <a:uFillTx/>
                <a:latin typeface="Arial"/>
                <a:ea typeface="+mn-ea"/>
                <a:cs typeface="+mn-cs"/>
              </a:rPr>
              <a:t>take varying times</a:t>
            </a:r>
            <a:r>
              <a:rPr kumimoji="0" lang="en-AU" sz="2400" b="0" i="0" u="none" strike="noStrike" kern="0" cap="none" spc="0" normalizeH="0" baseline="0" noProof="0" smtClean="0">
                <a:ln>
                  <a:noFill/>
                </a:ln>
                <a:solidFill>
                  <a:srgbClr val="0000FF"/>
                </a:solidFill>
                <a:effectLst/>
                <a:uLnTx/>
                <a:uFillTx/>
                <a:latin typeface="Arial"/>
                <a:ea typeface="+mn-ea"/>
                <a:cs typeface="+mn-cs"/>
              </a:rPr>
              <a:t> depending on the </a:t>
            </a:r>
            <a:r>
              <a:rPr kumimoji="0" lang="en-AU" sz="2400" b="0" i="1" u="none" strike="noStrike" kern="0" cap="none" spc="0" normalizeH="0" baseline="0" noProof="0" smtClean="0">
                <a:ln>
                  <a:noFill/>
                </a:ln>
                <a:solidFill>
                  <a:srgbClr val="FF0000"/>
                </a:solidFill>
                <a:effectLst/>
                <a:uLnTx/>
                <a:uFillTx/>
                <a:latin typeface="Arial"/>
                <a:ea typeface="+mn-ea"/>
                <a:cs typeface="+mn-cs"/>
              </a:rPr>
              <a:t>value of the inputs</a:t>
            </a:r>
            <a:r>
              <a:rPr kumimoji="0" lang="en-AU" sz="2400" b="0" i="0" u="none" strike="noStrike" kern="0" cap="none" spc="0" normalizeH="0" baseline="0" noProof="0" smtClean="0">
                <a:ln>
                  <a:noFill/>
                </a:ln>
                <a:solidFill>
                  <a:srgbClr val="0000FF"/>
                </a:solidFill>
                <a:effectLst/>
                <a:uLnTx/>
                <a:uFillTx/>
                <a:latin typeface="Arial"/>
                <a:ea typeface="+mn-ea"/>
                <a:cs typeface="+mn-cs"/>
              </a:rPr>
              <a:t>.</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Particularly </a:t>
            </a:r>
            <a:r>
              <a:rPr kumimoji="0" lang="en-AU" sz="2400" b="0" i="1" u="none" strike="noStrike" kern="0" cap="none" spc="0" normalizeH="0" baseline="0" noProof="0" smtClean="0">
                <a:ln>
                  <a:noFill/>
                </a:ln>
                <a:solidFill>
                  <a:srgbClr val="FF0000"/>
                </a:solidFill>
                <a:effectLst/>
                <a:uLnTx/>
                <a:uFillTx/>
                <a:latin typeface="Arial"/>
                <a:ea typeface="+mn-ea"/>
                <a:cs typeface="+mn-cs"/>
              </a:rPr>
              <a:t>problematic</a:t>
            </a:r>
            <a:r>
              <a:rPr kumimoji="0" lang="en-AU" sz="2400" b="0" i="0" u="none" strike="noStrike" kern="0" cap="none" spc="0" normalizeH="0" baseline="0" noProof="0" smtClean="0">
                <a:ln>
                  <a:noFill/>
                </a:ln>
                <a:solidFill>
                  <a:srgbClr val="0000FF"/>
                </a:solidFill>
                <a:effectLst/>
                <a:uLnTx/>
                <a:uFillTx/>
                <a:latin typeface="Arial"/>
                <a:ea typeface="+mn-ea"/>
                <a:cs typeface="+mn-cs"/>
              </a:rPr>
              <a:t> </a:t>
            </a:r>
            <a:r>
              <a:rPr kumimoji="0" lang="en-AU" sz="2400" b="0" i="1" u="none" strike="noStrike" kern="0" cap="none" spc="0" normalizeH="0" baseline="0" noProof="0" smtClean="0">
                <a:ln>
                  <a:noFill/>
                </a:ln>
                <a:solidFill>
                  <a:srgbClr val="FF0000"/>
                </a:solidFill>
                <a:effectLst/>
                <a:uLnTx/>
                <a:uFillTx/>
                <a:latin typeface="Arial"/>
                <a:ea typeface="+mn-ea"/>
                <a:cs typeface="+mn-cs"/>
              </a:rPr>
              <a:t>on smartcards</a:t>
            </a:r>
            <a:r>
              <a:rPr kumimoji="0" lang="en-AU" sz="2400" b="0" i="0" u="none" strike="noStrike" kern="0" cap="none" spc="0" normalizeH="0" baseline="0" noProof="0" smtClean="0">
                <a:ln>
                  <a:noFill/>
                </a:ln>
                <a:solidFill>
                  <a:srgbClr val="0000FF"/>
                </a:solidFill>
                <a:effectLst/>
                <a:uLnTx/>
                <a:uFillTx/>
                <a:latin typeface="Arial"/>
                <a:ea typeface="+mn-ea"/>
                <a:cs typeface="+mn-cs"/>
              </a:rPr>
              <a:t>. </a:t>
            </a:r>
            <a:endParaRPr kumimoji="0" lang="en-AU" sz="2400" b="0" i="0" u="none" strike="noStrike" kern="0" cap="none" spc="0" normalizeH="0" baseline="0" noProof="0" dirty="0" smtClean="0">
              <a:ln>
                <a:noFill/>
              </a:ln>
              <a:solidFill>
                <a:srgbClr val="0000FF"/>
              </a:solidFill>
              <a:effectLst/>
              <a:uLnTx/>
              <a:uFillTx/>
              <a:latin typeface="Arial"/>
              <a:ea typeface="+mn-ea"/>
              <a:cs typeface="+mn-cs"/>
            </a:endParaRPr>
          </a:p>
        </p:txBody>
      </p:sp>
      <p:sp>
        <p:nvSpPr>
          <p:cNvPr id="3" name="Rectangle 2"/>
          <p:cNvSpPr txBox="1">
            <a:spLocks noChangeArrowheads="1"/>
          </p:cNvSpPr>
          <p:nvPr/>
        </p:nvSpPr>
        <p:spPr bwMode="auto">
          <a:xfrm>
            <a:off x="79375" y="146050"/>
            <a:ext cx="8964613" cy="490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smtClean="0">
                <a:ln>
                  <a:noFill/>
                </a:ln>
                <a:solidFill>
                  <a:srgbClr val="000000"/>
                </a:solidFill>
                <a:effectLst/>
                <a:uLnTx/>
                <a:uFillTx/>
                <a:latin typeface="Arial"/>
                <a:ea typeface="+mj-ea"/>
                <a:cs typeface="+mj-cs"/>
              </a:rPr>
              <a:t>Strength of DES – Timing Attacks</a:t>
            </a:r>
            <a:endParaRPr kumimoji="0" lang="en-AU" sz="2400" b="1" i="0" u="none" strike="noStrike" kern="0" cap="none" spc="0" normalizeH="0" baseline="0" noProof="0" dirty="0" smtClean="0">
              <a:ln>
                <a:noFill/>
              </a:ln>
              <a:solidFill>
                <a:srgbClr val="000000"/>
              </a:solidFill>
              <a:effectLst/>
              <a:uLnTx/>
              <a:uFillTx/>
              <a:latin typeface="Arial"/>
              <a:ea typeface="+mj-ea"/>
              <a:cs typeface="+mj-cs"/>
            </a:endParaRPr>
          </a:p>
        </p:txBody>
      </p:sp>
    </p:spTree>
    <p:extLst>
      <p:ext uri="{BB962C8B-B14F-4D97-AF65-F5344CB8AC3E}">
        <p14:creationId xmlns="" xmlns:p14="http://schemas.microsoft.com/office/powerpoint/2010/main" val="2347283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422529" y="838200"/>
            <a:ext cx="8178800" cy="2881313"/>
          </a:xfrm>
          <a:prstGeom prst="rect">
            <a:avLst/>
          </a:prstGeom>
          <a:noFill/>
        </p:spPr>
        <p:txBody>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a:buSzPct val="150000"/>
            </a:pPr>
            <a:r>
              <a:rPr lang="en-AU" dirty="0" smtClean="0"/>
              <a:t>The </a:t>
            </a:r>
            <a:r>
              <a:rPr lang="en-AU" i="1" dirty="0" smtClean="0">
                <a:solidFill>
                  <a:srgbClr val="FF0000"/>
                </a:solidFill>
              </a:rPr>
              <a:t>S-DES</a:t>
            </a:r>
            <a:r>
              <a:rPr lang="en-AU" i="1" dirty="0" smtClean="0"/>
              <a:t> </a:t>
            </a:r>
            <a:r>
              <a:rPr lang="en-AU" dirty="0" smtClean="0"/>
              <a:t>encryption algorithm takes an </a:t>
            </a:r>
            <a:r>
              <a:rPr lang="en-AU" i="1" dirty="0" smtClean="0">
                <a:solidFill>
                  <a:srgbClr val="FF0000"/>
                </a:solidFill>
              </a:rPr>
              <a:t>8-bit</a:t>
            </a:r>
            <a:r>
              <a:rPr lang="en-AU" dirty="0" smtClean="0"/>
              <a:t> </a:t>
            </a:r>
            <a:r>
              <a:rPr lang="en-AU" i="1" dirty="0" smtClean="0">
                <a:solidFill>
                  <a:srgbClr val="FF0000"/>
                </a:solidFill>
              </a:rPr>
              <a:t>block of plaintext</a:t>
            </a:r>
            <a:r>
              <a:rPr lang="en-AU" dirty="0" smtClean="0"/>
              <a:t> and a </a:t>
            </a:r>
            <a:r>
              <a:rPr lang="en-AU" i="1" dirty="0" smtClean="0">
                <a:solidFill>
                  <a:srgbClr val="FF0000"/>
                </a:solidFill>
              </a:rPr>
              <a:t>10-bit key</a:t>
            </a:r>
            <a:r>
              <a:rPr lang="en-AU" dirty="0" smtClean="0"/>
              <a:t> as </a:t>
            </a:r>
            <a:r>
              <a:rPr lang="en-AU" i="1" dirty="0" smtClean="0">
                <a:solidFill>
                  <a:srgbClr val="FF0000"/>
                </a:solidFill>
              </a:rPr>
              <a:t>input</a:t>
            </a:r>
            <a:r>
              <a:rPr lang="en-AU" dirty="0" smtClean="0"/>
              <a:t> and produces an </a:t>
            </a:r>
            <a:r>
              <a:rPr lang="en-AU" i="1" dirty="0" smtClean="0">
                <a:solidFill>
                  <a:srgbClr val="FF0000"/>
                </a:solidFill>
              </a:rPr>
              <a:t>8-bit block of </a:t>
            </a:r>
            <a:r>
              <a:rPr lang="en-AU" i="1" dirty="0" err="1" smtClean="0">
                <a:solidFill>
                  <a:srgbClr val="FF0000"/>
                </a:solidFill>
              </a:rPr>
              <a:t>ciphertext</a:t>
            </a:r>
            <a:r>
              <a:rPr lang="en-AU" dirty="0" smtClean="0"/>
              <a:t> as </a:t>
            </a:r>
            <a:r>
              <a:rPr lang="en-AU" i="1" dirty="0" smtClean="0">
                <a:solidFill>
                  <a:srgbClr val="FF0000"/>
                </a:solidFill>
              </a:rPr>
              <a:t>output</a:t>
            </a:r>
            <a:r>
              <a:rPr lang="en-AU" dirty="0" smtClean="0"/>
              <a:t>.</a:t>
            </a:r>
          </a:p>
          <a:p>
            <a:pPr>
              <a:buSzPct val="150000"/>
            </a:pPr>
            <a:r>
              <a:rPr lang="en-AU" dirty="0" smtClean="0"/>
              <a:t>The </a:t>
            </a:r>
            <a:r>
              <a:rPr lang="en-AU" i="1" dirty="0" smtClean="0">
                <a:solidFill>
                  <a:srgbClr val="FF0000"/>
                </a:solidFill>
              </a:rPr>
              <a:t>S-DES</a:t>
            </a:r>
            <a:r>
              <a:rPr lang="en-AU" i="1" dirty="0" smtClean="0"/>
              <a:t> </a:t>
            </a:r>
            <a:r>
              <a:rPr lang="en-AU" dirty="0" smtClean="0"/>
              <a:t>decryption algorithm takes an </a:t>
            </a:r>
            <a:r>
              <a:rPr lang="en-AU" i="1" dirty="0" smtClean="0">
                <a:solidFill>
                  <a:srgbClr val="FF0000"/>
                </a:solidFill>
              </a:rPr>
              <a:t>8-bit block of </a:t>
            </a:r>
            <a:r>
              <a:rPr lang="en-AU" i="1" dirty="0" err="1" smtClean="0">
                <a:solidFill>
                  <a:srgbClr val="FF0000"/>
                </a:solidFill>
              </a:rPr>
              <a:t>ciphertext</a:t>
            </a:r>
            <a:r>
              <a:rPr lang="en-AU" dirty="0" smtClean="0"/>
              <a:t> and the same </a:t>
            </a:r>
            <a:r>
              <a:rPr lang="en-AU" i="1" dirty="0" smtClean="0">
                <a:solidFill>
                  <a:srgbClr val="FF0000"/>
                </a:solidFill>
              </a:rPr>
              <a:t>10-bit key</a:t>
            </a:r>
            <a:r>
              <a:rPr lang="en-AU" dirty="0" smtClean="0"/>
              <a:t> used to produce the </a:t>
            </a:r>
            <a:r>
              <a:rPr lang="en-AU" dirty="0" err="1" smtClean="0"/>
              <a:t>ciphertext</a:t>
            </a:r>
            <a:r>
              <a:rPr lang="en-AU" dirty="0" smtClean="0"/>
              <a:t> as</a:t>
            </a:r>
            <a:r>
              <a:rPr lang="en-AU" i="1" dirty="0" smtClean="0">
                <a:solidFill>
                  <a:srgbClr val="FF0000"/>
                </a:solidFill>
              </a:rPr>
              <a:t> input </a:t>
            </a:r>
            <a:r>
              <a:rPr lang="en-AU" dirty="0" smtClean="0"/>
              <a:t>and produces the original </a:t>
            </a:r>
            <a:r>
              <a:rPr lang="en-AU" i="1" dirty="0" smtClean="0">
                <a:solidFill>
                  <a:srgbClr val="FF0000"/>
                </a:solidFill>
              </a:rPr>
              <a:t>8-bit block of plaintext</a:t>
            </a:r>
            <a:r>
              <a:rPr lang="en-AU" dirty="0" smtClean="0"/>
              <a:t> as </a:t>
            </a:r>
            <a:r>
              <a:rPr lang="en-AU" i="1" dirty="0" smtClean="0">
                <a:solidFill>
                  <a:srgbClr val="FF0000"/>
                </a:solidFill>
              </a:rPr>
              <a:t>output</a:t>
            </a:r>
            <a:r>
              <a:rPr lang="en-AU" dirty="0" smtClean="0"/>
              <a:t>.</a:t>
            </a:r>
            <a:r>
              <a:rPr lang="en-AU" i="1" dirty="0" smtClean="0"/>
              <a:t> </a:t>
            </a:r>
          </a:p>
        </p:txBody>
      </p:sp>
      <p:grpSp>
        <p:nvGrpSpPr>
          <p:cNvPr id="3" name="Group 7"/>
          <p:cNvGrpSpPr>
            <a:grpSpLocks/>
          </p:cNvGrpSpPr>
          <p:nvPr/>
        </p:nvGrpSpPr>
        <p:grpSpPr bwMode="auto">
          <a:xfrm>
            <a:off x="366712" y="4360928"/>
            <a:ext cx="4090987" cy="1800225"/>
            <a:chOff x="249" y="2659"/>
            <a:chExt cx="2577" cy="1134"/>
          </a:xfrm>
        </p:grpSpPr>
        <p:sp>
          <p:nvSpPr>
            <p:cNvPr id="4" name="Rectangle 8"/>
            <p:cNvSpPr>
              <a:spLocks noChangeArrowheads="1"/>
            </p:cNvSpPr>
            <p:nvPr/>
          </p:nvSpPr>
          <p:spPr bwMode="auto">
            <a:xfrm>
              <a:off x="295" y="2659"/>
              <a:ext cx="2449" cy="1134"/>
            </a:xfrm>
            <a:prstGeom prst="rect">
              <a:avLst/>
            </a:prstGeom>
            <a:solidFill>
              <a:srgbClr val="DDDDD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5" name="Group 9"/>
            <p:cNvGrpSpPr>
              <a:grpSpLocks/>
            </p:cNvGrpSpPr>
            <p:nvPr/>
          </p:nvGrpSpPr>
          <p:grpSpPr bwMode="auto">
            <a:xfrm>
              <a:off x="249" y="2704"/>
              <a:ext cx="2577" cy="1006"/>
              <a:chOff x="458" y="2923"/>
              <a:chExt cx="2577" cy="1006"/>
            </a:xfrm>
          </p:grpSpPr>
          <p:sp>
            <p:nvSpPr>
              <p:cNvPr id="6" name="Text Box 10"/>
              <p:cNvSpPr txBox="1">
                <a:spLocks noChangeArrowheads="1"/>
              </p:cNvSpPr>
              <p:nvPr/>
            </p:nvSpPr>
            <p:spPr bwMode="auto">
              <a:xfrm>
                <a:off x="1202" y="3011"/>
                <a:ext cx="998" cy="422"/>
              </a:xfrm>
              <a:prstGeom prst="rect">
                <a:avLst/>
              </a:prstGeom>
              <a:solidFill>
                <a:srgbClr val="CCECFF"/>
              </a:solidFill>
              <a:ln w="28575">
                <a:solidFill>
                  <a:srgbClr val="0000FF"/>
                </a:solidFill>
                <a:miter lim="800000"/>
                <a:headEnd/>
                <a:tailEnd/>
              </a:ln>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smtClean="0">
                    <a:ln>
                      <a:noFill/>
                    </a:ln>
                    <a:solidFill>
                      <a:srgbClr val="0000FF"/>
                    </a:solidFill>
                    <a:effectLst/>
                    <a:uLnTx/>
                    <a:uFillTx/>
                    <a:latin typeface="Arial" charset="0"/>
                  </a:rPr>
                  <a:t>Encryption Algorithm</a:t>
                </a:r>
                <a:endParaRPr kumimoji="0" lang="en-GB" sz="1800" b="1" i="0" u="none" strike="noStrike" kern="0" cap="none" spc="0" normalizeH="0" baseline="0" noProof="0" smtClean="0">
                  <a:ln>
                    <a:noFill/>
                  </a:ln>
                  <a:solidFill>
                    <a:srgbClr val="0000FF"/>
                  </a:solidFill>
                  <a:effectLst/>
                  <a:uLnTx/>
                  <a:uFillTx/>
                  <a:latin typeface="Arial" charset="0"/>
                </a:endParaRPr>
              </a:p>
            </p:txBody>
          </p:sp>
          <p:sp>
            <p:nvSpPr>
              <p:cNvPr id="7" name="Line 11"/>
              <p:cNvSpPr>
                <a:spLocks noChangeShapeType="1"/>
              </p:cNvSpPr>
              <p:nvPr/>
            </p:nvSpPr>
            <p:spPr bwMode="auto">
              <a:xfrm>
                <a:off x="703" y="3249"/>
                <a:ext cx="499" cy="0"/>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 name="Line 12"/>
              <p:cNvSpPr>
                <a:spLocks noChangeShapeType="1"/>
              </p:cNvSpPr>
              <p:nvPr/>
            </p:nvSpPr>
            <p:spPr bwMode="auto">
              <a:xfrm rot="16200000" flipV="1">
                <a:off x="1433" y="3680"/>
                <a:ext cx="499" cy="0"/>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9" name="Line 13"/>
              <p:cNvSpPr>
                <a:spLocks noChangeShapeType="1"/>
              </p:cNvSpPr>
              <p:nvPr/>
            </p:nvSpPr>
            <p:spPr bwMode="auto">
              <a:xfrm>
                <a:off x="2200" y="3249"/>
                <a:ext cx="499" cy="0"/>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0" name="Text Box 14"/>
              <p:cNvSpPr txBox="1">
                <a:spLocks noChangeArrowheads="1"/>
              </p:cNvSpPr>
              <p:nvPr/>
            </p:nvSpPr>
            <p:spPr bwMode="auto">
              <a:xfrm>
                <a:off x="458" y="2923"/>
                <a:ext cx="771" cy="5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50000"/>
                  </a:lnSpc>
                  <a:spcBef>
                    <a:spcPct val="50000"/>
                  </a:spcBef>
                  <a:spcAft>
                    <a:spcPts val="0"/>
                  </a:spcAft>
                  <a:buClrTx/>
                  <a:buSzTx/>
                  <a:buFontTx/>
                  <a:buNone/>
                  <a:tabLst/>
                  <a:defRPr/>
                </a:pPr>
                <a:r>
                  <a:rPr kumimoji="0" lang="en-US" sz="1800" b="1" i="0" u="none" strike="noStrike" kern="0" cap="none" spc="0" normalizeH="0" baseline="0" noProof="0" smtClean="0">
                    <a:ln>
                      <a:noFill/>
                    </a:ln>
                    <a:solidFill>
                      <a:srgbClr val="0000FF"/>
                    </a:solidFill>
                    <a:effectLst/>
                    <a:uLnTx/>
                    <a:uFillTx/>
                    <a:latin typeface="Arial" charset="0"/>
                  </a:rPr>
                  <a:t>8-bit plaintext</a:t>
                </a:r>
                <a:endParaRPr kumimoji="0" lang="en-GB" sz="1800" b="1" i="0" u="none" strike="noStrike" kern="0" cap="none" spc="0" normalizeH="0" baseline="0" noProof="0" smtClean="0">
                  <a:ln>
                    <a:noFill/>
                  </a:ln>
                  <a:solidFill>
                    <a:srgbClr val="0000FF"/>
                  </a:solidFill>
                  <a:effectLst/>
                  <a:uLnTx/>
                  <a:uFillTx/>
                  <a:latin typeface="Arial" charset="0"/>
                </a:endParaRPr>
              </a:p>
            </p:txBody>
          </p:sp>
          <p:sp>
            <p:nvSpPr>
              <p:cNvPr id="11" name="Text Box 15"/>
              <p:cNvSpPr txBox="1">
                <a:spLocks noChangeArrowheads="1"/>
              </p:cNvSpPr>
              <p:nvPr/>
            </p:nvSpPr>
            <p:spPr bwMode="auto">
              <a:xfrm>
                <a:off x="2128" y="2931"/>
                <a:ext cx="907" cy="5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50000"/>
                  </a:lnSpc>
                  <a:spcBef>
                    <a:spcPct val="50000"/>
                  </a:spcBef>
                  <a:spcAft>
                    <a:spcPts val="0"/>
                  </a:spcAft>
                  <a:buClrTx/>
                  <a:buSzTx/>
                  <a:buFontTx/>
                  <a:buNone/>
                  <a:tabLst/>
                  <a:defRPr/>
                </a:pPr>
                <a:r>
                  <a:rPr kumimoji="0" lang="en-US" sz="1800" b="1" i="0" u="none" strike="noStrike" kern="0" cap="none" spc="0" normalizeH="0" baseline="0" noProof="0" dirty="0" smtClean="0">
                    <a:ln>
                      <a:noFill/>
                    </a:ln>
                    <a:solidFill>
                      <a:srgbClr val="0000FF"/>
                    </a:solidFill>
                    <a:effectLst/>
                    <a:uLnTx/>
                    <a:uFillTx/>
                    <a:latin typeface="Arial" charset="0"/>
                  </a:rPr>
                  <a:t>8-bit </a:t>
                </a:r>
                <a:r>
                  <a:rPr kumimoji="0" lang="en-US" sz="1800" b="1" i="0" u="none" strike="noStrike" kern="0" cap="none" spc="0" normalizeH="0" baseline="0" noProof="0" dirty="0" err="1" smtClean="0">
                    <a:ln>
                      <a:noFill/>
                    </a:ln>
                    <a:solidFill>
                      <a:srgbClr val="0000FF"/>
                    </a:solidFill>
                    <a:effectLst/>
                    <a:uLnTx/>
                    <a:uFillTx/>
                    <a:latin typeface="Arial" charset="0"/>
                  </a:rPr>
                  <a:t>ciphertext</a:t>
                </a:r>
                <a:endParaRPr kumimoji="0" lang="en-GB" sz="1800" b="1" i="0" u="none" strike="noStrike" kern="0" cap="none" spc="0" normalizeH="0" baseline="0" noProof="0" dirty="0" smtClean="0">
                  <a:ln>
                    <a:noFill/>
                  </a:ln>
                  <a:solidFill>
                    <a:srgbClr val="0000FF"/>
                  </a:solidFill>
                  <a:effectLst/>
                  <a:uLnTx/>
                  <a:uFillTx/>
                  <a:latin typeface="Arial" charset="0"/>
                </a:endParaRPr>
              </a:p>
            </p:txBody>
          </p:sp>
          <p:sp>
            <p:nvSpPr>
              <p:cNvPr id="12" name="Text Box 16"/>
              <p:cNvSpPr txBox="1">
                <a:spLocks noChangeArrowheads="1"/>
              </p:cNvSpPr>
              <p:nvPr/>
            </p:nvSpPr>
            <p:spPr bwMode="auto">
              <a:xfrm>
                <a:off x="1111" y="3475"/>
                <a:ext cx="598" cy="4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smtClean="0">
                    <a:ln>
                      <a:noFill/>
                    </a:ln>
                    <a:solidFill>
                      <a:srgbClr val="0000FF"/>
                    </a:solidFill>
                    <a:effectLst/>
                    <a:uLnTx/>
                    <a:uFillTx/>
                    <a:latin typeface="Arial" charset="0"/>
                  </a:rPr>
                  <a:t>10-bit   key</a:t>
                </a:r>
                <a:endParaRPr kumimoji="0" lang="en-GB" sz="1800" b="1" i="0" u="none" strike="noStrike" kern="0" cap="none" spc="0" normalizeH="0" baseline="0" noProof="0" smtClean="0">
                  <a:ln>
                    <a:noFill/>
                  </a:ln>
                  <a:solidFill>
                    <a:srgbClr val="0000FF"/>
                  </a:solidFill>
                  <a:effectLst/>
                  <a:uLnTx/>
                  <a:uFillTx/>
                  <a:latin typeface="Arial" charset="0"/>
                </a:endParaRPr>
              </a:p>
            </p:txBody>
          </p:sp>
        </p:grpSp>
      </p:grpSp>
      <p:grpSp>
        <p:nvGrpSpPr>
          <p:cNvPr id="13" name="Group 17"/>
          <p:cNvGrpSpPr>
            <a:grpSpLocks/>
          </p:cNvGrpSpPr>
          <p:nvPr/>
        </p:nvGrpSpPr>
        <p:grpSpPr bwMode="auto">
          <a:xfrm>
            <a:off x="4578224" y="4360420"/>
            <a:ext cx="4176712" cy="1800225"/>
            <a:chOff x="2789" y="2659"/>
            <a:chExt cx="2631" cy="1134"/>
          </a:xfrm>
        </p:grpSpPr>
        <p:sp>
          <p:nvSpPr>
            <p:cNvPr id="14" name="Rectangle 18"/>
            <p:cNvSpPr>
              <a:spLocks noChangeArrowheads="1"/>
            </p:cNvSpPr>
            <p:nvPr/>
          </p:nvSpPr>
          <p:spPr bwMode="auto">
            <a:xfrm>
              <a:off x="2880" y="2659"/>
              <a:ext cx="2449" cy="1134"/>
            </a:xfrm>
            <a:prstGeom prst="rect">
              <a:avLst/>
            </a:prstGeom>
            <a:solidFill>
              <a:srgbClr val="DDDDD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5" name="Text Box 19"/>
            <p:cNvSpPr txBox="1">
              <a:spLocks noChangeArrowheads="1"/>
            </p:cNvSpPr>
            <p:nvPr/>
          </p:nvSpPr>
          <p:spPr bwMode="auto">
            <a:xfrm>
              <a:off x="3632" y="2792"/>
              <a:ext cx="998" cy="422"/>
            </a:xfrm>
            <a:prstGeom prst="rect">
              <a:avLst/>
            </a:prstGeom>
            <a:solidFill>
              <a:srgbClr val="CCECFF"/>
            </a:solidFill>
            <a:ln w="28575">
              <a:solidFill>
                <a:srgbClr val="0000FF"/>
              </a:solidFill>
              <a:miter lim="800000"/>
              <a:headEnd/>
              <a:tailEnd/>
            </a:ln>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smtClean="0">
                  <a:ln>
                    <a:noFill/>
                  </a:ln>
                  <a:solidFill>
                    <a:srgbClr val="0000FF"/>
                  </a:solidFill>
                  <a:effectLst/>
                  <a:uLnTx/>
                  <a:uFillTx/>
                  <a:latin typeface="Arial" charset="0"/>
                </a:rPr>
                <a:t>Decryption Algorithm</a:t>
              </a:r>
              <a:endParaRPr kumimoji="0" lang="en-GB" sz="1800" b="1" i="0" u="none" strike="noStrike" kern="0" cap="none" spc="0" normalizeH="0" baseline="0" noProof="0" smtClean="0">
                <a:ln>
                  <a:noFill/>
                </a:ln>
                <a:solidFill>
                  <a:srgbClr val="0000FF"/>
                </a:solidFill>
                <a:effectLst/>
                <a:uLnTx/>
                <a:uFillTx/>
                <a:latin typeface="Arial" charset="0"/>
              </a:endParaRPr>
            </a:p>
          </p:txBody>
        </p:sp>
        <p:sp>
          <p:nvSpPr>
            <p:cNvPr id="16" name="Line 20"/>
            <p:cNvSpPr>
              <a:spLocks noChangeShapeType="1"/>
            </p:cNvSpPr>
            <p:nvPr/>
          </p:nvSpPr>
          <p:spPr bwMode="auto">
            <a:xfrm>
              <a:off x="3133" y="3030"/>
              <a:ext cx="499" cy="0"/>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7" name="Line 21"/>
            <p:cNvSpPr>
              <a:spLocks noChangeShapeType="1"/>
            </p:cNvSpPr>
            <p:nvPr/>
          </p:nvSpPr>
          <p:spPr bwMode="auto">
            <a:xfrm rot="16200000" flipV="1">
              <a:off x="3863" y="3461"/>
              <a:ext cx="499" cy="0"/>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8" name="Line 22"/>
            <p:cNvSpPr>
              <a:spLocks noChangeShapeType="1"/>
            </p:cNvSpPr>
            <p:nvPr/>
          </p:nvSpPr>
          <p:spPr bwMode="auto">
            <a:xfrm>
              <a:off x="4630" y="3030"/>
              <a:ext cx="499" cy="0"/>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9" name="Text Box 23"/>
            <p:cNvSpPr txBox="1">
              <a:spLocks noChangeArrowheads="1"/>
            </p:cNvSpPr>
            <p:nvPr/>
          </p:nvSpPr>
          <p:spPr bwMode="auto">
            <a:xfrm>
              <a:off x="4513" y="2712"/>
              <a:ext cx="907" cy="5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50000"/>
                </a:lnSpc>
                <a:spcBef>
                  <a:spcPct val="50000"/>
                </a:spcBef>
                <a:spcAft>
                  <a:spcPts val="0"/>
                </a:spcAft>
                <a:buClrTx/>
                <a:buSzTx/>
                <a:buFontTx/>
                <a:buNone/>
                <a:tabLst/>
                <a:defRPr/>
              </a:pPr>
              <a:r>
                <a:rPr kumimoji="0" lang="en-US" sz="1800" b="1" i="0" u="none" strike="noStrike" kern="0" cap="none" spc="0" normalizeH="0" baseline="0" noProof="0" smtClean="0">
                  <a:ln>
                    <a:noFill/>
                  </a:ln>
                  <a:solidFill>
                    <a:srgbClr val="0000FF"/>
                  </a:solidFill>
                  <a:effectLst/>
                  <a:uLnTx/>
                  <a:uFillTx/>
                  <a:latin typeface="Arial" charset="0"/>
                </a:rPr>
                <a:t>8-bit plaintext</a:t>
              </a:r>
              <a:endParaRPr kumimoji="0" lang="en-GB" sz="1800" b="1" i="0" u="none" strike="noStrike" kern="0" cap="none" spc="0" normalizeH="0" baseline="0" noProof="0" smtClean="0">
                <a:ln>
                  <a:noFill/>
                </a:ln>
                <a:solidFill>
                  <a:srgbClr val="0000FF"/>
                </a:solidFill>
                <a:effectLst/>
                <a:uLnTx/>
                <a:uFillTx/>
                <a:latin typeface="Arial" charset="0"/>
              </a:endParaRPr>
            </a:p>
          </p:txBody>
        </p:sp>
        <p:sp>
          <p:nvSpPr>
            <p:cNvPr id="20" name="Text Box 24"/>
            <p:cNvSpPr txBox="1">
              <a:spLocks noChangeArrowheads="1"/>
            </p:cNvSpPr>
            <p:nvPr/>
          </p:nvSpPr>
          <p:spPr bwMode="auto">
            <a:xfrm>
              <a:off x="3541" y="3256"/>
              <a:ext cx="598" cy="4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smtClean="0">
                  <a:ln>
                    <a:noFill/>
                  </a:ln>
                  <a:solidFill>
                    <a:srgbClr val="0000FF"/>
                  </a:solidFill>
                  <a:effectLst/>
                  <a:uLnTx/>
                  <a:uFillTx/>
                  <a:latin typeface="Arial" charset="0"/>
                </a:rPr>
                <a:t>10-bit   key</a:t>
              </a:r>
              <a:endParaRPr kumimoji="0" lang="en-GB" sz="1800" b="1" i="0" u="none" strike="noStrike" kern="0" cap="none" spc="0" normalizeH="0" baseline="0" noProof="0" smtClean="0">
                <a:ln>
                  <a:noFill/>
                </a:ln>
                <a:solidFill>
                  <a:srgbClr val="0000FF"/>
                </a:solidFill>
                <a:effectLst/>
                <a:uLnTx/>
                <a:uFillTx/>
                <a:latin typeface="Arial" charset="0"/>
              </a:endParaRPr>
            </a:p>
          </p:txBody>
        </p:sp>
        <p:sp>
          <p:nvSpPr>
            <p:cNvPr id="21" name="Text Box 25"/>
            <p:cNvSpPr txBox="1">
              <a:spLocks noChangeArrowheads="1"/>
            </p:cNvSpPr>
            <p:nvPr/>
          </p:nvSpPr>
          <p:spPr bwMode="auto">
            <a:xfrm>
              <a:off x="2789" y="2704"/>
              <a:ext cx="870" cy="5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50000"/>
                </a:lnSpc>
                <a:spcBef>
                  <a:spcPct val="50000"/>
                </a:spcBef>
                <a:spcAft>
                  <a:spcPts val="0"/>
                </a:spcAft>
                <a:buClrTx/>
                <a:buSzTx/>
                <a:buFontTx/>
                <a:buNone/>
                <a:tabLst/>
                <a:defRPr/>
              </a:pPr>
              <a:r>
                <a:rPr kumimoji="0" lang="en-US" sz="1800" b="1" i="0" u="none" strike="noStrike" kern="0" cap="none" spc="0" normalizeH="0" baseline="0" noProof="0" dirty="0" smtClean="0">
                  <a:ln>
                    <a:noFill/>
                  </a:ln>
                  <a:solidFill>
                    <a:srgbClr val="0000FF"/>
                  </a:solidFill>
                  <a:effectLst/>
                  <a:uLnTx/>
                  <a:uFillTx/>
                  <a:latin typeface="Arial" charset="0"/>
                </a:rPr>
                <a:t>8-bit </a:t>
              </a:r>
              <a:r>
                <a:rPr kumimoji="0" lang="en-US" sz="1800" b="1" i="0" u="none" strike="noStrike" kern="0" cap="none" spc="0" normalizeH="0" baseline="0" noProof="0" dirty="0" err="1" smtClean="0">
                  <a:ln>
                    <a:noFill/>
                  </a:ln>
                  <a:solidFill>
                    <a:srgbClr val="0000FF"/>
                  </a:solidFill>
                  <a:effectLst/>
                  <a:uLnTx/>
                  <a:uFillTx/>
                  <a:latin typeface="Arial" charset="0"/>
                </a:rPr>
                <a:t>ciphertext</a:t>
              </a:r>
              <a:endParaRPr kumimoji="0" lang="en-GB" sz="1800" b="1" i="0" u="none" strike="noStrike" kern="0" cap="none" spc="0" normalizeH="0" baseline="0" noProof="0" dirty="0" smtClean="0">
                <a:ln>
                  <a:noFill/>
                </a:ln>
                <a:solidFill>
                  <a:srgbClr val="0000FF"/>
                </a:solidFill>
                <a:effectLst/>
                <a:uLnTx/>
                <a:uFillTx/>
                <a:latin typeface="Arial" charset="0"/>
              </a:endParaRPr>
            </a:p>
          </p:txBody>
        </p:sp>
      </p:grpSp>
      <p:sp>
        <p:nvSpPr>
          <p:cNvPr id="22" name="Rectangle 2"/>
          <p:cNvSpPr txBox="1">
            <a:spLocks noChangeArrowheads="1"/>
          </p:cNvSpPr>
          <p:nvPr/>
        </p:nvSpPr>
        <p:spPr>
          <a:xfrm>
            <a:off x="468313" y="71438"/>
            <a:ext cx="8229600" cy="765175"/>
          </a:xfrm>
          <a:prstGeom prst="rect">
            <a:avLst/>
          </a:prstGeom>
        </p:spPr>
        <p:txBody>
          <a:bodyPr/>
          <a:lst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algn="ctr"/>
            <a:r>
              <a:rPr lang="en-AU" sz="3200" dirty="0" smtClean="0"/>
              <a:t>Simplified DES ( Overview )</a:t>
            </a:r>
          </a:p>
        </p:txBody>
      </p:sp>
    </p:spTree>
    <p:extLst>
      <p:ext uri="{BB962C8B-B14F-4D97-AF65-F5344CB8AC3E}">
        <p14:creationId xmlns="" xmlns:p14="http://schemas.microsoft.com/office/powerpoint/2010/main" val="401658406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en-US" sz="3600" b="1" dirty="0" smtClean="0">
                <a:latin typeface="Arial" pitchFamily="34" charset="0"/>
                <a:cs typeface="Arial" pitchFamily="34" charset="0"/>
              </a:rPr>
              <a:t>Average time required for exhaustive</a:t>
            </a:r>
            <a:r>
              <a:rPr lang="sv-SE" sz="3600" b="1" dirty="0" smtClean="0">
                <a:latin typeface="Arial" pitchFamily="34" charset="0"/>
                <a:cs typeface="Arial" pitchFamily="34" charset="0"/>
              </a:rPr>
              <a:t> key search </a:t>
            </a:r>
            <a:endParaRPr lang="en-US" sz="3600" b="1" dirty="0" smtClean="0">
              <a:latin typeface="Arial" pitchFamily="34" charset="0"/>
              <a:cs typeface="Arial" pitchFamily="34" charset="0"/>
            </a:endParaRPr>
          </a:p>
        </p:txBody>
      </p:sp>
      <p:graphicFrame>
        <p:nvGraphicFramePr>
          <p:cNvPr id="4" name="Group 3"/>
          <p:cNvGraphicFramePr>
            <a:graphicFrameLocks noGrp="1"/>
          </p:cNvGraphicFramePr>
          <p:nvPr>
            <p:extLst>
              <p:ext uri="{D42A27DB-BD31-4B8C-83A1-F6EECF244321}">
                <p14:modId xmlns="" xmlns:p14="http://schemas.microsoft.com/office/powerpoint/2010/main" val="806880799"/>
              </p:ext>
            </p:extLst>
          </p:nvPr>
        </p:nvGraphicFramePr>
        <p:xfrm>
          <a:off x="457200" y="1600200"/>
          <a:ext cx="8305800" cy="3798888"/>
        </p:xfrm>
        <a:graphic>
          <a:graphicData uri="http://schemas.openxmlformats.org/drawingml/2006/table">
            <a:tbl>
              <a:tblPr/>
              <a:tblGrid>
                <a:gridCol w="1752600"/>
                <a:gridCol w="3124200"/>
                <a:gridCol w="3429000"/>
              </a:tblGrid>
              <a:tr h="1016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dirty="0" smtClean="0">
                          <a:ln>
                            <a:noFill/>
                          </a:ln>
                          <a:solidFill>
                            <a:schemeClr val="tx1"/>
                          </a:solidFill>
                          <a:effectLst/>
                          <a:latin typeface="Arial" pitchFamily="34" charset="0"/>
                          <a:cs typeface="Arial" pitchFamily="34" charset="0"/>
                        </a:rPr>
                        <a:t>Key Size (bits)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dirty="0" smtClean="0">
                          <a:ln>
                            <a:noFill/>
                          </a:ln>
                          <a:solidFill>
                            <a:schemeClr val="tx1"/>
                          </a:solidFill>
                          <a:effectLst/>
                          <a:latin typeface="Arial" pitchFamily="34" charset="0"/>
                          <a:cs typeface="Arial" pitchFamily="34" charset="0"/>
                        </a:rPr>
                        <a:t>Number of Alternative Keys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dirty="0" smtClean="0">
                          <a:ln>
                            <a:noFill/>
                          </a:ln>
                          <a:solidFill>
                            <a:schemeClr val="tx1"/>
                          </a:solidFill>
                          <a:effectLst/>
                          <a:latin typeface="Arial" pitchFamily="34" charset="0"/>
                          <a:cs typeface="Arial" pitchFamily="34" charset="0"/>
                        </a:rPr>
                        <a:t>Time required at 10</a:t>
                      </a:r>
                      <a:r>
                        <a:rPr kumimoji="0" lang="en-US" sz="2800" b="1" i="0" u="none" strike="noStrike" cap="none" normalizeH="0" baseline="30000" dirty="0" smtClean="0">
                          <a:ln>
                            <a:noFill/>
                          </a:ln>
                          <a:solidFill>
                            <a:schemeClr val="tx1"/>
                          </a:solidFill>
                          <a:effectLst/>
                          <a:latin typeface="Arial" pitchFamily="34" charset="0"/>
                          <a:cs typeface="Arial" pitchFamily="34" charset="0"/>
                        </a:rPr>
                        <a:t>6</a:t>
                      </a:r>
                      <a:r>
                        <a:rPr kumimoji="0" lang="en-US" sz="2800" b="1" i="0" u="none" strike="noStrike" cap="none" normalizeH="0" baseline="0" dirty="0" smtClean="0">
                          <a:ln>
                            <a:noFill/>
                          </a:ln>
                          <a:solidFill>
                            <a:schemeClr val="tx1"/>
                          </a:solidFill>
                          <a:effectLst/>
                          <a:latin typeface="Arial" pitchFamily="34" charset="0"/>
                          <a:cs typeface="Arial" pitchFamily="34" charset="0"/>
                        </a:rPr>
                        <a:t> Decryption/µs</a:t>
                      </a:r>
                      <a:endParaRPr kumimoji="0" lang="en-US" sz="2800" b="1" i="0" u="none" strike="noStrike" cap="none" normalizeH="0" baseline="3000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85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rPr>
                        <a:t>32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2</a:t>
                      </a:r>
                      <a:r>
                        <a:rPr kumimoji="0" lang="en-US" sz="2800" b="0" i="0" u="none" strike="noStrike" cap="none" normalizeH="0" baseline="30000" dirty="0" smtClean="0">
                          <a:ln>
                            <a:noFill/>
                          </a:ln>
                          <a:solidFill>
                            <a:schemeClr val="tx1"/>
                          </a:solidFill>
                          <a:effectLst/>
                          <a:latin typeface="Arial" charset="0"/>
                          <a:cs typeface="Times New Roman" pitchFamily="18" charset="0"/>
                        </a:rPr>
                        <a:t>32</a:t>
                      </a:r>
                      <a:r>
                        <a:rPr kumimoji="0" lang="en-US" sz="2800" b="0" i="0" u="none" strike="noStrike" cap="none" normalizeH="0" baseline="0" dirty="0" smtClean="0">
                          <a:ln>
                            <a:noFill/>
                          </a:ln>
                          <a:solidFill>
                            <a:schemeClr val="tx1"/>
                          </a:solidFill>
                          <a:effectLst/>
                          <a:latin typeface="Arial" charset="0"/>
                          <a:cs typeface="Times New Roman" pitchFamily="18" charset="0"/>
                        </a:rPr>
                        <a:t> = 4.3 x 10</a:t>
                      </a:r>
                      <a:r>
                        <a:rPr kumimoji="0" lang="en-US" sz="2800" b="0" i="0" u="none" strike="noStrike" cap="none" normalizeH="0" baseline="30000" dirty="0" smtClean="0">
                          <a:ln>
                            <a:noFill/>
                          </a:ln>
                          <a:solidFill>
                            <a:schemeClr val="tx1"/>
                          </a:solidFill>
                          <a:effectLst/>
                          <a:latin typeface="Arial" charset="0"/>
                          <a:cs typeface="Times New Roman" pitchFamily="18" charset="0"/>
                        </a:rPr>
                        <a:t>9</a:t>
                      </a:r>
                      <a:endParaRPr kumimoji="0" lang="en-US" sz="2800" b="0" i="0" u="none" strike="noStrike" cap="none" normalizeH="0" baseline="3000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rPr>
                        <a:t>2.15 milliseconds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37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56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2</a:t>
                      </a:r>
                      <a:r>
                        <a:rPr kumimoji="0" lang="en-US" sz="2800" b="0" i="0" u="none" strike="noStrike" cap="none" normalizeH="0" baseline="30000" dirty="0" smtClean="0">
                          <a:ln>
                            <a:noFill/>
                          </a:ln>
                          <a:solidFill>
                            <a:schemeClr val="tx1"/>
                          </a:solidFill>
                          <a:effectLst/>
                          <a:latin typeface="Arial" charset="0"/>
                        </a:rPr>
                        <a:t>56</a:t>
                      </a:r>
                      <a:r>
                        <a:rPr kumimoji="0" lang="en-US" sz="2800" b="0" i="0" u="none" strike="noStrike" cap="none" normalizeH="0" baseline="0" dirty="0" smtClean="0">
                          <a:ln>
                            <a:noFill/>
                          </a:ln>
                          <a:solidFill>
                            <a:schemeClr val="tx1"/>
                          </a:solidFill>
                          <a:effectLst/>
                          <a:latin typeface="Arial" charset="0"/>
                        </a:rPr>
                        <a:t> = 7.2 x 10</a:t>
                      </a:r>
                      <a:r>
                        <a:rPr kumimoji="0" lang="en-US" sz="2800" b="0" i="0" u="none" strike="noStrike" cap="none" normalizeH="0" baseline="30000" dirty="0" smtClean="0">
                          <a:ln>
                            <a:noFill/>
                          </a:ln>
                          <a:solidFill>
                            <a:schemeClr val="tx1"/>
                          </a:solidFill>
                          <a:effectLst/>
                          <a:latin typeface="Arial"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10 hours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rPr>
                        <a:t>128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rPr>
                        <a:t>2</a:t>
                      </a:r>
                      <a:r>
                        <a:rPr kumimoji="0" lang="en-US" sz="2800" b="0" i="0" u="none" strike="noStrike" cap="none" normalizeH="0" baseline="30000" smtClean="0">
                          <a:ln>
                            <a:noFill/>
                          </a:ln>
                          <a:solidFill>
                            <a:schemeClr val="tx1"/>
                          </a:solidFill>
                          <a:effectLst/>
                          <a:latin typeface="Arial" charset="0"/>
                        </a:rPr>
                        <a:t>128 </a:t>
                      </a:r>
                      <a:r>
                        <a:rPr kumimoji="0" lang="en-US" sz="2800" b="0" i="0" u="none" strike="noStrike" cap="none" normalizeH="0" baseline="0" smtClean="0">
                          <a:ln>
                            <a:noFill/>
                          </a:ln>
                          <a:solidFill>
                            <a:schemeClr val="tx1"/>
                          </a:solidFill>
                          <a:effectLst/>
                          <a:latin typeface="Arial" charset="0"/>
                        </a:rPr>
                        <a:t>= 3.4 x 10</a:t>
                      </a:r>
                      <a:r>
                        <a:rPr kumimoji="0" lang="en-US" sz="2800" b="0" i="0" u="none" strike="noStrike" cap="none" normalizeH="0" baseline="30000" smtClean="0">
                          <a:ln>
                            <a:noFill/>
                          </a:ln>
                          <a:solidFill>
                            <a:schemeClr val="tx1"/>
                          </a:solidFill>
                          <a:effectLst/>
                          <a:latin typeface="Arial" charset="0"/>
                        </a:rPr>
                        <a:t>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5.4 x 10</a:t>
                      </a:r>
                      <a:r>
                        <a:rPr kumimoji="0" lang="en-US" sz="2800" b="0" i="0" u="none" strike="noStrike" cap="none" normalizeH="0" baseline="30000" dirty="0" smtClean="0">
                          <a:ln>
                            <a:noFill/>
                          </a:ln>
                          <a:solidFill>
                            <a:schemeClr val="tx1"/>
                          </a:solidFill>
                          <a:effectLst/>
                          <a:latin typeface="Arial" charset="0"/>
                        </a:rPr>
                        <a:t>18</a:t>
                      </a:r>
                      <a:r>
                        <a:rPr kumimoji="0" lang="sv-SE" sz="2800" b="0" i="0" u="none" strike="noStrike" cap="none" normalizeH="0" baseline="30000" dirty="0" smtClean="0">
                          <a:ln>
                            <a:noFill/>
                          </a:ln>
                          <a:solidFill>
                            <a:schemeClr val="tx1"/>
                          </a:solidFill>
                          <a:effectLst/>
                          <a:latin typeface="Arial" charset="0"/>
                        </a:rPr>
                        <a:t> </a:t>
                      </a:r>
                      <a:r>
                        <a:rPr kumimoji="0" lang="sv-SE" sz="2800" b="0" i="0" u="none" strike="noStrike" cap="none" normalizeH="0" baseline="0" dirty="0" smtClean="0">
                          <a:ln>
                            <a:noFill/>
                          </a:ln>
                          <a:solidFill>
                            <a:schemeClr val="tx1"/>
                          </a:solidFill>
                          <a:effectLst/>
                          <a:latin typeface="Arial" charset="0"/>
                        </a:rPr>
                        <a:t>years</a:t>
                      </a:r>
                      <a:endParaRPr kumimoji="0" lang="en-US" sz="2800" b="0" i="0" u="none" strike="noStrike" cap="none" normalizeH="0" baseline="3000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rPr>
                        <a:t>168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rPr>
                        <a:t>2</a:t>
                      </a:r>
                      <a:r>
                        <a:rPr kumimoji="0" lang="en-US" sz="2800" b="0" i="0" u="none" strike="noStrike" cap="none" normalizeH="0" baseline="30000" smtClean="0">
                          <a:ln>
                            <a:noFill/>
                          </a:ln>
                          <a:solidFill>
                            <a:schemeClr val="tx1"/>
                          </a:solidFill>
                          <a:effectLst/>
                          <a:latin typeface="Arial" charset="0"/>
                        </a:rPr>
                        <a:t>168 </a:t>
                      </a:r>
                      <a:r>
                        <a:rPr kumimoji="0" lang="en-US" sz="2800" b="0" i="0" u="none" strike="noStrike" cap="none" normalizeH="0" baseline="0" smtClean="0">
                          <a:ln>
                            <a:noFill/>
                          </a:ln>
                          <a:solidFill>
                            <a:schemeClr val="tx1"/>
                          </a:solidFill>
                          <a:effectLst/>
                          <a:latin typeface="Arial" charset="0"/>
                        </a:rPr>
                        <a:t>= 3.7 x 10</a:t>
                      </a:r>
                      <a:r>
                        <a:rPr kumimoji="0" lang="en-US" sz="2800" b="0" i="0" u="none" strike="noStrike" cap="none" normalizeH="0" baseline="30000" smtClean="0">
                          <a:ln>
                            <a:noFill/>
                          </a:ln>
                          <a:solidFill>
                            <a:schemeClr val="tx1"/>
                          </a:solidFill>
                          <a:effectLst/>
                          <a:latin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5.9 </a:t>
                      </a:r>
                      <a:r>
                        <a:rPr kumimoji="0" lang="sv-SE" sz="2800" b="0" i="0" u="none" strike="noStrike" cap="none" normalizeH="0" baseline="0" dirty="0" smtClean="0">
                          <a:ln>
                            <a:noFill/>
                          </a:ln>
                          <a:solidFill>
                            <a:schemeClr val="tx1"/>
                          </a:solidFill>
                          <a:effectLst/>
                          <a:latin typeface="Arial" charset="0"/>
                        </a:rPr>
                        <a:t>x</a:t>
                      </a:r>
                      <a:r>
                        <a:rPr kumimoji="0" lang="en-US" sz="2800" b="0" i="0" u="none" strike="noStrike" cap="none" normalizeH="0" baseline="0" dirty="0" smtClean="0">
                          <a:ln>
                            <a:noFill/>
                          </a:ln>
                          <a:solidFill>
                            <a:schemeClr val="tx1"/>
                          </a:solidFill>
                          <a:effectLst/>
                          <a:latin typeface="Arial" charset="0"/>
                        </a:rPr>
                        <a:t> 10</a:t>
                      </a:r>
                      <a:r>
                        <a:rPr kumimoji="0" lang="en-US" sz="2800" b="0" i="0" u="none" strike="noStrike" cap="none" normalizeH="0" baseline="30000" dirty="0" smtClean="0">
                          <a:ln>
                            <a:noFill/>
                          </a:ln>
                          <a:solidFill>
                            <a:schemeClr val="tx1"/>
                          </a:solidFill>
                          <a:effectLst/>
                          <a:latin typeface="Arial" charset="0"/>
                        </a:rPr>
                        <a:t>30</a:t>
                      </a:r>
                      <a:r>
                        <a:rPr kumimoji="0" lang="sv-SE" sz="2800" b="0" i="0" u="none" strike="noStrike" cap="none" normalizeH="0" baseline="30000" dirty="0" smtClean="0">
                          <a:ln>
                            <a:noFill/>
                          </a:ln>
                          <a:solidFill>
                            <a:schemeClr val="tx1"/>
                          </a:solidFill>
                          <a:effectLst/>
                          <a:latin typeface="Arial" charset="0"/>
                        </a:rPr>
                        <a:t> </a:t>
                      </a:r>
                      <a:r>
                        <a:rPr kumimoji="0" lang="sv-SE" sz="2800" b="0" i="0" u="none" strike="noStrike" cap="none" normalizeH="0" baseline="0" dirty="0" smtClean="0">
                          <a:ln>
                            <a:noFill/>
                          </a:ln>
                          <a:solidFill>
                            <a:schemeClr val="tx1"/>
                          </a:solidFill>
                          <a:effectLst/>
                          <a:latin typeface="Arial" charset="0"/>
                        </a:rPr>
                        <a:t>years</a:t>
                      </a:r>
                      <a:endParaRPr kumimoji="0" lang="en-US" sz="2800" b="0" i="0" u="none" strike="noStrike" cap="none" normalizeH="0" baseline="3000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25396211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9375" y="188913"/>
            <a:ext cx="8964613" cy="417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smtClean="0">
                <a:ln>
                  <a:noFill/>
                </a:ln>
                <a:solidFill>
                  <a:srgbClr val="000000"/>
                </a:solidFill>
                <a:effectLst/>
                <a:uLnTx/>
                <a:uFillTx/>
                <a:latin typeface="Arial"/>
                <a:ea typeface="+mj-ea"/>
                <a:cs typeface="+mj-cs"/>
              </a:rPr>
              <a:t>Strength of DES – Analytic Attacks</a:t>
            </a:r>
            <a:endParaRPr kumimoji="0" lang="en-AU" sz="2400" b="1" i="0" u="none" strike="noStrike" kern="0" cap="none" spc="0" normalizeH="0" baseline="0" noProof="0" smtClean="0">
              <a:ln>
                <a:noFill/>
              </a:ln>
              <a:solidFill>
                <a:srgbClr val="000000"/>
              </a:solidFill>
              <a:effectLst/>
              <a:uLnTx/>
              <a:uFillTx/>
              <a:latin typeface="Arial"/>
              <a:ea typeface="+mj-ea"/>
              <a:cs typeface="+mj-cs"/>
            </a:endParaRPr>
          </a:p>
        </p:txBody>
      </p:sp>
      <p:sp>
        <p:nvSpPr>
          <p:cNvPr id="3" name="Rectangle 3"/>
          <p:cNvSpPr txBox="1">
            <a:spLocks noChangeArrowheads="1"/>
          </p:cNvSpPr>
          <p:nvPr/>
        </p:nvSpPr>
        <p:spPr bwMode="auto">
          <a:xfrm>
            <a:off x="490538" y="1123950"/>
            <a:ext cx="8170862" cy="5040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har char="•"/>
              <a:defRPr sz="2400">
                <a:solidFill>
                  <a:srgbClr val="0000FF"/>
                </a:solidFill>
                <a:latin typeface="+mn-lt"/>
                <a:ea typeface="+mn-ea"/>
                <a:cs typeface="+mn-cs"/>
              </a:defRPr>
            </a:lvl1pPr>
            <a:lvl2pPr marL="855663" indent="-398463" algn="l" rtl="0" eaLnBrk="0" fontAlgn="base" hangingPunct="0">
              <a:spcBef>
                <a:spcPct val="50000"/>
              </a:spcBef>
              <a:spcAft>
                <a:spcPct val="0"/>
              </a:spcAft>
              <a:buFont typeface="Wingdings" pitchFamily="2" charset="2"/>
              <a:buChar char="§"/>
              <a:defRPr sz="2400">
                <a:solidFill>
                  <a:srgbClr val="0000FF"/>
                </a:solidFill>
                <a:latin typeface="+mn-lt"/>
              </a:defRPr>
            </a:lvl2pPr>
            <a:lvl3pPr marL="1379538" indent="-409575" algn="l" rtl="0" eaLnBrk="0" fontAlgn="base" hangingPunct="0">
              <a:spcBef>
                <a:spcPct val="50000"/>
              </a:spcBef>
              <a:spcAft>
                <a:spcPct val="0"/>
              </a:spcAft>
              <a:buFont typeface="Wingdings" pitchFamily="2" charset="2"/>
              <a:buChar char="w"/>
              <a:defRPr sz="2400">
                <a:solidFill>
                  <a:srgbClr val="0000FF"/>
                </a:solidFill>
                <a:latin typeface="+mn-lt"/>
              </a:defRPr>
            </a:lvl3pPr>
            <a:lvl4pPr marL="1822450" indent="-228600" algn="l" rtl="0" eaLnBrk="0" fontAlgn="base" hangingPunct="0">
              <a:spcBef>
                <a:spcPct val="20000"/>
              </a:spcBef>
              <a:spcAft>
                <a:spcPct val="0"/>
              </a:spcAft>
              <a:buChar char="–"/>
              <a:defRPr sz="2000">
                <a:solidFill>
                  <a:schemeClr val="tx1"/>
                </a:solidFill>
                <a:latin typeface="+mn-lt"/>
              </a:defRPr>
            </a:lvl4pPr>
            <a:lvl5pPr marL="2165350" indent="-228600" algn="l" rtl="0" eaLnBrk="0" fontAlgn="base" hangingPunct="0">
              <a:spcBef>
                <a:spcPct val="20000"/>
              </a:spcBef>
              <a:spcAft>
                <a:spcPct val="0"/>
              </a:spcAft>
              <a:buChar char="»"/>
              <a:defRPr sz="2000">
                <a:solidFill>
                  <a:schemeClr val="tx1"/>
                </a:solidFill>
                <a:latin typeface="+mn-lt"/>
              </a:defRPr>
            </a:lvl5pPr>
            <a:lvl6pPr marL="2622550" indent="-228600" algn="l" rtl="0" fontAlgn="base">
              <a:spcBef>
                <a:spcPct val="20000"/>
              </a:spcBef>
              <a:spcAft>
                <a:spcPct val="0"/>
              </a:spcAft>
              <a:buChar char="»"/>
              <a:defRPr sz="2000">
                <a:solidFill>
                  <a:schemeClr val="tx1"/>
                </a:solidFill>
                <a:latin typeface="+mn-lt"/>
              </a:defRPr>
            </a:lvl6pPr>
            <a:lvl7pPr marL="3079750" indent="-228600" algn="l" rtl="0" fontAlgn="base">
              <a:spcBef>
                <a:spcPct val="20000"/>
              </a:spcBef>
              <a:spcAft>
                <a:spcPct val="0"/>
              </a:spcAft>
              <a:buChar char="»"/>
              <a:defRPr sz="2000">
                <a:solidFill>
                  <a:schemeClr val="tx1"/>
                </a:solidFill>
                <a:latin typeface="+mn-lt"/>
              </a:defRPr>
            </a:lvl7pPr>
            <a:lvl8pPr marL="3536950" indent="-228600" algn="l" rtl="0" fontAlgn="base">
              <a:spcBef>
                <a:spcPct val="20000"/>
              </a:spcBef>
              <a:spcAft>
                <a:spcPct val="0"/>
              </a:spcAft>
              <a:buChar char="»"/>
              <a:defRPr sz="2000">
                <a:solidFill>
                  <a:schemeClr val="tx1"/>
                </a:solidFill>
                <a:latin typeface="+mn-lt"/>
              </a:defRPr>
            </a:lvl8pPr>
            <a:lvl9pPr marL="399415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90000"/>
              </a:lnSpc>
              <a:spcBef>
                <a:spcPct val="50000"/>
              </a:spcBef>
              <a:spcAft>
                <a:spcPct val="0"/>
              </a:spcAft>
              <a:buClrTx/>
              <a:buSzPct val="150000"/>
              <a:buFontTx/>
              <a:buChar char="•"/>
              <a:tabLst/>
              <a:defRPr/>
            </a:pPr>
            <a:r>
              <a:rPr kumimoji="0" lang="en-US" sz="2400" b="0" i="0" u="none" strike="noStrike" kern="0" cap="none" spc="0" normalizeH="0" baseline="0" noProof="0" dirty="0" smtClean="0">
                <a:ln>
                  <a:noFill/>
                </a:ln>
                <a:solidFill>
                  <a:srgbClr val="0000FF"/>
                </a:solidFill>
                <a:effectLst/>
                <a:uLnTx/>
                <a:uFillTx/>
                <a:latin typeface="Arial"/>
                <a:ea typeface="+mn-ea"/>
                <a:cs typeface="+mn-cs"/>
              </a:rPr>
              <a:t>Now have several </a:t>
            </a:r>
            <a:r>
              <a:rPr kumimoji="0" lang="en-US" sz="2400" b="0" i="1" u="none" strike="noStrike" kern="0" cap="none" spc="0" normalizeH="0" baseline="0" noProof="0" dirty="0" smtClean="0">
                <a:ln>
                  <a:noFill/>
                </a:ln>
                <a:solidFill>
                  <a:srgbClr val="FF0000"/>
                </a:solidFill>
                <a:effectLst/>
                <a:uLnTx/>
                <a:uFillTx/>
                <a:latin typeface="Arial"/>
                <a:ea typeface="+mn-ea"/>
                <a:cs typeface="+mn-cs"/>
              </a:rPr>
              <a:t>analytic attacks</a:t>
            </a:r>
            <a:r>
              <a:rPr kumimoji="0" lang="en-US" sz="2400" b="0" i="0" u="none" strike="noStrike" kern="0" cap="none" spc="0" normalizeH="0" baseline="0" noProof="0" dirty="0" smtClean="0">
                <a:ln>
                  <a:noFill/>
                </a:ln>
                <a:solidFill>
                  <a:srgbClr val="0000FF"/>
                </a:solidFill>
                <a:effectLst/>
                <a:uLnTx/>
                <a:uFillTx/>
                <a:latin typeface="Arial"/>
                <a:ea typeface="+mn-ea"/>
                <a:cs typeface="+mn-cs"/>
              </a:rPr>
              <a:t> on </a:t>
            </a:r>
            <a:r>
              <a:rPr kumimoji="0" lang="en-US" sz="2400" b="0" i="1" u="none" strike="noStrike" kern="0" cap="none" spc="0" normalizeH="0" baseline="0" noProof="0" dirty="0" smtClean="0">
                <a:ln>
                  <a:noFill/>
                </a:ln>
                <a:solidFill>
                  <a:srgbClr val="FF0000"/>
                </a:solidFill>
                <a:effectLst/>
                <a:uLnTx/>
                <a:uFillTx/>
                <a:latin typeface="Arial"/>
                <a:ea typeface="+mn-ea"/>
                <a:cs typeface="+mn-cs"/>
              </a:rPr>
              <a:t>DES</a:t>
            </a:r>
            <a:r>
              <a:rPr kumimoji="0" lang="en-US" sz="2400" b="0" i="0" u="none" strike="noStrike" kern="0" cap="none" spc="0" normalizeH="0" baseline="0" noProof="0" dirty="0" smtClean="0">
                <a:ln>
                  <a:noFill/>
                </a:ln>
                <a:solidFill>
                  <a:srgbClr val="0000FF"/>
                </a:solidFill>
                <a:effectLst/>
                <a:uLnTx/>
                <a:uFillTx/>
                <a:latin typeface="Arial"/>
                <a:ea typeface="+mn-ea"/>
                <a:cs typeface="+mn-cs"/>
              </a:rPr>
              <a:t>.</a:t>
            </a:r>
          </a:p>
          <a:p>
            <a:pPr marL="342900" marR="0" lvl="0" indent="-342900" algn="l" defTabSz="914400" rtl="0" eaLnBrk="1" fontAlgn="base" latinLnBrk="0" hangingPunct="1">
              <a:lnSpc>
                <a:spcPct val="90000"/>
              </a:lnSpc>
              <a:spcBef>
                <a:spcPct val="50000"/>
              </a:spcBef>
              <a:spcAft>
                <a:spcPct val="0"/>
              </a:spcAft>
              <a:buClrTx/>
              <a:buSzPct val="150000"/>
              <a:buFontTx/>
              <a:buChar char="•"/>
              <a:tabLst/>
              <a:defRPr/>
            </a:pPr>
            <a:r>
              <a:rPr kumimoji="0" lang="en-US" sz="2400" b="0" i="0" u="none" strike="noStrike" kern="0" cap="none" spc="0" normalizeH="0" baseline="0" noProof="0" dirty="0" smtClean="0">
                <a:ln>
                  <a:noFill/>
                </a:ln>
                <a:solidFill>
                  <a:srgbClr val="0000FF"/>
                </a:solidFill>
                <a:effectLst/>
                <a:uLnTx/>
                <a:uFillTx/>
                <a:latin typeface="Arial"/>
                <a:ea typeface="+mn-ea"/>
                <a:cs typeface="+mn-cs"/>
              </a:rPr>
              <a:t>These </a:t>
            </a:r>
            <a:r>
              <a:rPr kumimoji="0" lang="en-AU" sz="2400" b="0" i="0" u="none" strike="noStrike" kern="0" cap="none" spc="0" normalizeH="0" baseline="0" noProof="0" dirty="0" smtClean="0">
                <a:ln>
                  <a:noFill/>
                </a:ln>
                <a:solidFill>
                  <a:srgbClr val="0000FF"/>
                </a:solidFill>
                <a:effectLst/>
                <a:uLnTx/>
                <a:uFillTx/>
                <a:latin typeface="Arial"/>
                <a:ea typeface="+mn-ea"/>
                <a:cs typeface="+mn-cs"/>
              </a:rPr>
              <a:t>utilise some deep structure of the cipher </a:t>
            </a:r>
          </a:p>
          <a:p>
            <a:pPr marL="855663" marR="0" lvl="1" indent="-398463" algn="l" defTabSz="914400" rtl="0" eaLnBrk="1" fontAlgn="base" latinLnBrk="0" hangingPunct="1">
              <a:lnSpc>
                <a:spcPct val="90000"/>
              </a:lnSpc>
              <a:spcBef>
                <a:spcPct val="50000"/>
              </a:spcBef>
              <a:spcAft>
                <a:spcPct val="0"/>
              </a:spcAft>
              <a:buClr>
                <a:srgbClr val="0000FF"/>
              </a:buClr>
              <a:buSzTx/>
              <a:buFont typeface="Wingdings" pitchFamily="2" charset="2"/>
              <a:buChar char="§"/>
              <a:tabLst/>
              <a:defRPr/>
            </a:pPr>
            <a:r>
              <a:rPr kumimoji="0" lang="en-AU" sz="2400" b="0" i="1" u="none" strike="noStrike" kern="0" cap="none" spc="0" normalizeH="0" baseline="0" noProof="0" dirty="0" smtClean="0">
                <a:ln>
                  <a:noFill/>
                </a:ln>
                <a:solidFill>
                  <a:srgbClr val="FF0000"/>
                </a:solidFill>
                <a:effectLst/>
                <a:uLnTx/>
                <a:uFillTx/>
                <a:latin typeface="Arial"/>
              </a:rPr>
              <a:t>By gathering information about encryptions </a:t>
            </a:r>
          </a:p>
          <a:p>
            <a:pPr marL="855663" marR="0" lvl="1" indent="-398463" algn="l" defTabSz="914400" rtl="0" eaLnBrk="1" fontAlgn="base" latinLnBrk="0" hangingPunct="1">
              <a:lnSpc>
                <a:spcPct val="90000"/>
              </a:lnSpc>
              <a:spcBef>
                <a:spcPct val="50000"/>
              </a:spcBef>
              <a:spcAft>
                <a:spcPct val="0"/>
              </a:spcAft>
              <a:buClr>
                <a:srgbClr val="0000FF"/>
              </a:buClr>
              <a:buSzTx/>
              <a:buFont typeface="Wingdings" pitchFamily="2" charset="2"/>
              <a:buChar char="§"/>
              <a:tabLst/>
              <a:defRPr/>
            </a:pPr>
            <a:r>
              <a:rPr kumimoji="0" lang="en-AU" sz="2400" b="0" i="1" u="none" strike="noStrike" kern="0" cap="none" spc="0" normalizeH="0" baseline="0" noProof="0" dirty="0" smtClean="0">
                <a:ln>
                  <a:noFill/>
                </a:ln>
                <a:solidFill>
                  <a:srgbClr val="FF0000"/>
                </a:solidFill>
                <a:effectLst/>
                <a:uLnTx/>
                <a:uFillTx/>
                <a:latin typeface="Arial"/>
              </a:rPr>
              <a:t>Can eventually recover some/all of the sub-key bits </a:t>
            </a:r>
          </a:p>
          <a:p>
            <a:pPr marL="855663" marR="0" lvl="1" indent="-398463" algn="l" defTabSz="914400" rtl="0" eaLnBrk="1" fontAlgn="base" latinLnBrk="0" hangingPunct="1">
              <a:lnSpc>
                <a:spcPct val="90000"/>
              </a:lnSpc>
              <a:spcBef>
                <a:spcPct val="50000"/>
              </a:spcBef>
              <a:spcAft>
                <a:spcPct val="0"/>
              </a:spcAft>
              <a:buClr>
                <a:srgbClr val="0000FF"/>
              </a:buClr>
              <a:buSzTx/>
              <a:buFont typeface="Wingdings" pitchFamily="2" charset="2"/>
              <a:buChar char="§"/>
              <a:tabLst/>
              <a:defRPr/>
            </a:pPr>
            <a:r>
              <a:rPr kumimoji="0" lang="en-AU" sz="2400" b="0" i="1" u="none" strike="noStrike" kern="0" cap="none" spc="0" normalizeH="0" baseline="0" noProof="0" dirty="0" smtClean="0">
                <a:ln>
                  <a:noFill/>
                </a:ln>
                <a:solidFill>
                  <a:srgbClr val="FF0000"/>
                </a:solidFill>
                <a:effectLst/>
                <a:uLnTx/>
                <a:uFillTx/>
                <a:latin typeface="Arial"/>
              </a:rPr>
              <a:t>If necessary then exhaustively search for the rest</a:t>
            </a:r>
            <a:r>
              <a:rPr kumimoji="0" lang="en-AU" sz="2400" b="0" i="0" u="none" strike="noStrike" kern="0" cap="none" spc="0" normalizeH="0" baseline="0" noProof="0" dirty="0" smtClean="0">
                <a:ln>
                  <a:noFill/>
                </a:ln>
                <a:solidFill>
                  <a:srgbClr val="0000FF"/>
                </a:solidFill>
                <a:effectLst/>
                <a:uLnTx/>
                <a:uFillTx/>
                <a:latin typeface="Arial"/>
              </a:rPr>
              <a:t> </a:t>
            </a:r>
          </a:p>
          <a:p>
            <a:pPr marL="342900" marR="0" lvl="0" indent="-342900" algn="l" defTabSz="914400" rtl="0" eaLnBrk="1" fontAlgn="base" latinLnBrk="0" hangingPunct="1">
              <a:lnSpc>
                <a:spcPct val="90000"/>
              </a:lnSpc>
              <a:spcBef>
                <a:spcPct val="50000"/>
              </a:spcBef>
              <a:spcAft>
                <a:spcPct val="0"/>
              </a:spcAft>
              <a:buClrTx/>
              <a:buSzPct val="150000"/>
              <a:buFontTx/>
              <a:buChar char="•"/>
              <a:tabLst/>
              <a:defRPr/>
            </a:pPr>
            <a:r>
              <a:rPr kumimoji="0" lang="en-AU" sz="2400" b="0" i="0" u="none" strike="noStrike" kern="0" cap="none" spc="0" normalizeH="0" baseline="0" noProof="0" dirty="0" smtClean="0">
                <a:ln>
                  <a:noFill/>
                </a:ln>
                <a:solidFill>
                  <a:srgbClr val="0000FF"/>
                </a:solidFill>
                <a:effectLst/>
                <a:uLnTx/>
                <a:uFillTx/>
                <a:latin typeface="Arial"/>
                <a:ea typeface="+mn-ea"/>
                <a:cs typeface="+mn-cs"/>
              </a:rPr>
              <a:t>Generally these are </a:t>
            </a:r>
            <a:r>
              <a:rPr kumimoji="0" lang="en-AU" sz="2400" b="0" i="1" u="none" strike="noStrike" kern="0" cap="none" spc="0" normalizeH="0" baseline="0" noProof="0" dirty="0" smtClean="0">
                <a:ln>
                  <a:noFill/>
                </a:ln>
                <a:solidFill>
                  <a:srgbClr val="FF0000"/>
                </a:solidFill>
                <a:effectLst/>
                <a:uLnTx/>
                <a:uFillTx/>
                <a:latin typeface="Arial"/>
                <a:ea typeface="+mn-ea"/>
                <a:cs typeface="+mn-cs"/>
              </a:rPr>
              <a:t>statistical attacks</a:t>
            </a:r>
            <a:r>
              <a:rPr kumimoji="0" lang="en-AU" sz="2400" b="0" i="0" u="none" strike="noStrike" kern="0" cap="none" spc="0" normalizeH="0" baseline="0" noProof="0" dirty="0" smtClean="0">
                <a:ln>
                  <a:noFill/>
                </a:ln>
                <a:solidFill>
                  <a:srgbClr val="0000FF"/>
                </a:solidFill>
                <a:effectLst/>
                <a:uLnTx/>
                <a:uFillTx/>
                <a:latin typeface="Arial"/>
                <a:ea typeface="+mn-ea"/>
                <a:cs typeface="+mn-cs"/>
              </a:rPr>
              <a:t>. </a:t>
            </a:r>
            <a:r>
              <a:rPr kumimoji="0" lang="en-US" sz="2400" b="0" i="0" u="none" strike="noStrike" kern="0" cap="none" spc="0" normalizeH="0" baseline="0" noProof="0" dirty="0" smtClean="0">
                <a:ln>
                  <a:noFill/>
                </a:ln>
                <a:solidFill>
                  <a:srgbClr val="0000FF"/>
                </a:solidFill>
                <a:effectLst/>
                <a:uLnTx/>
                <a:uFillTx/>
                <a:latin typeface="Arial"/>
                <a:ea typeface="+mn-ea"/>
                <a:cs typeface="+mn-cs"/>
              </a:rPr>
              <a:t>Include</a:t>
            </a:r>
            <a:endParaRPr kumimoji="0" lang="en-AU" sz="2400" b="0" i="0" u="none" strike="noStrike" kern="0" cap="none" spc="0" normalizeH="0" baseline="0" noProof="0" dirty="0" smtClean="0">
              <a:ln>
                <a:noFill/>
              </a:ln>
              <a:solidFill>
                <a:srgbClr val="0000FF"/>
              </a:solidFill>
              <a:effectLst/>
              <a:uLnTx/>
              <a:uFillTx/>
              <a:latin typeface="Arial"/>
              <a:ea typeface="+mn-ea"/>
              <a:cs typeface="+mn-cs"/>
            </a:endParaRPr>
          </a:p>
          <a:p>
            <a:pPr marL="855663" marR="0" lvl="1" indent="-398463" algn="l" defTabSz="914400" rtl="0" eaLnBrk="1" fontAlgn="base" latinLnBrk="0" hangingPunct="1">
              <a:lnSpc>
                <a:spcPct val="90000"/>
              </a:lnSpc>
              <a:spcBef>
                <a:spcPct val="50000"/>
              </a:spcBef>
              <a:spcAft>
                <a:spcPct val="0"/>
              </a:spcAft>
              <a:buClr>
                <a:srgbClr val="0000FF"/>
              </a:buClr>
              <a:buSzTx/>
              <a:buFont typeface="Wingdings" pitchFamily="2" charset="2"/>
              <a:buChar char="§"/>
              <a:tabLst/>
              <a:defRPr/>
            </a:pPr>
            <a:r>
              <a:rPr kumimoji="0" lang="en-AU" sz="2400" b="0" i="1" u="none" strike="noStrike" kern="0" cap="none" spc="0" normalizeH="0" baseline="0" noProof="0" dirty="0" smtClean="0">
                <a:ln>
                  <a:noFill/>
                </a:ln>
                <a:solidFill>
                  <a:srgbClr val="FF0000"/>
                </a:solidFill>
                <a:effectLst/>
                <a:uLnTx/>
                <a:uFillTx/>
                <a:latin typeface="Arial"/>
              </a:rPr>
              <a:t>Differential cryptanalysis. </a:t>
            </a:r>
          </a:p>
          <a:p>
            <a:pPr marL="855663" marR="0" lvl="1" indent="-398463" algn="l" defTabSz="914400" rtl="0" eaLnBrk="1" fontAlgn="base" latinLnBrk="0" hangingPunct="1">
              <a:lnSpc>
                <a:spcPct val="90000"/>
              </a:lnSpc>
              <a:spcBef>
                <a:spcPct val="50000"/>
              </a:spcBef>
              <a:spcAft>
                <a:spcPct val="0"/>
              </a:spcAft>
              <a:buClr>
                <a:srgbClr val="0000FF"/>
              </a:buClr>
              <a:buSzTx/>
              <a:buFont typeface="Wingdings" pitchFamily="2" charset="2"/>
              <a:buChar char="§"/>
              <a:tabLst/>
              <a:defRPr/>
            </a:pPr>
            <a:r>
              <a:rPr kumimoji="0" lang="en-AU" sz="2400" b="0" i="1" u="none" strike="noStrike" kern="0" cap="none" spc="0" normalizeH="0" baseline="0" noProof="0" dirty="0" smtClean="0">
                <a:ln>
                  <a:noFill/>
                </a:ln>
                <a:solidFill>
                  <a:srgbClr val="FF0000"/>
                </a:solidFill>
                <a:effectLst/>
                <a:uLnTx/>
                <a:uFillTx/>
                <a:latin typeface="Arial"/>
              </a:rPr>
              <a:t>Linear cryptanalysis. </a:t>
            </a:r>
          </a:p>
          <a:p>
            <a:pPr marL="855663" marR="0" lvl="1" indent="-398463" algn="l" defTabSz="914400" rtl="0" eaLnBrk="1" fontAlgn="base" latinLnBrk="0" hangingPunct="1">
              <a:lnSpc>
                <a:spcPct val="90000"/>
              </a:lnSpc>
              <a:spcBef>
                <a:spcPct val="50000"/>
              </a:spcBef>
              <a:spcAft>
                <a:spcPct val="0"/>
              </a:spcAft>
              <a:buClr>
                <a:srgbClr val="0000FF"/>
              </a:buClr>
              <a:buSzTx/>
              <a:buFont typeface="Wingdings" pitchFamily="2" charset="2"/>
              <a:buChar char="§"/>
              <a:tabLst/>
              <a:defRPr/>
            </a:pPr>
            <a:r>
              <a:rPr kumimoji="0" lang="en-AU" sz="2400" b="0" i="1" u="none" strike="noStrike" kern="0" cap="none" spc="0" normalizeH="0" baseline="0" noProof="0" dirty="0" smtClean="0">
                <a:ln>
                  <a:noFill/>
                </a:ln>
                <a:solidFill>
                  <a:srgbClr val="FF0000"/>
                </a:solidFill>
                <a:effectLst/>
                <a:uLnTx/>
                <a:uFillTx/>
                <a:latin typeface="Arial"/>
              </a:rPr>
              <a:t>Related key attacks.</a:t>
            </a:r>
            <a:r>
              <a:rPr kumimoji="0" lang="en-AU" sz="2400" b="0" i="0" u="none" strike="noStrike" kern="0" cap="none" spc="0" normalizeH="0" baseline="0" noProof="0" dirty="0" smtClean="0">
                <a:ln>
                  <a:noFill/>
                </a:ln>
                <a:solidFill>
                  <a:srgbClr val="0000FF"/>
                </a:solidFill>
                <a:effectLst/>
                <a:uLnTx/>
                <a:uFillTx/>
                <a:latin typeface="Arial"/>
              </a:rPr>
              <a:t> </a:t>
            </a:r>
          </a:p>
        </p:txBody>
      </p:sp>
    </p:spTree>
    <p:extLst>
      <p:ext uri="{BB962C8B-B14F-4D97-AF65-F5344CB8AC3E}">
        <p14:creationId xmlns="" xmlns:p14="http://schemas.microsoft.com/office/powerpoint/2010/main" val="19056259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00013" y="173038"/>
            <a:ext cx="8964612" cy="490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0" cap="none" spc="0" normalizeH="0" baseline="0" noProof="0" smtClean="0">
                <a:ln>
                  <a:noFill/>
                </a:ln>
                <a:solidFill>
                  <a:srgbClr val="000000"/>
                </a:solidFill>
                <a:effectLst/>
                <a:uLnTx/>
                <a:uFillTx/>
                <a:latin typeface="Arial"/>
                <a:ea typeface="+mj-ea"/>
                <a:cs typeface="+mj-cs"/>
              </a:rPr>
              <a:t>Differential Cryptanalysis</a:t>
            </a:r>
            <a:endParaRPr kumimoji="0" lang="en-AU" sz="2400" b="1" i="0" u="none" strike="noStrike" kern="0" cap="none" spc="0" normalizeH="0" baseline="0" noProof="0" dirty="0" smtClean="0">
              <a:ln>
                <a:noFill/>
              </a:ln>
              <a:solidFill>
                <a:srgbClr val="000000"/>
              </a:solidFill>
              <a:effectLst/>
              <a:uLnTx/>
              <a:uFillTx/>
              <a:latin typeface="Arial"/>
              <a:ea typeface="+mj-ea"/>
              <a:cs typeface="+mj-cs"/>
            </a:endParaRPr>
          </a:p>
        </p:txBody>
      </p:sp>
      <p:sp>
        <p:nvSpPr>
          <p:cNvPr id="3" name="Rectangle 3"/>
          <p:cNvSpPr txBox="1">
            <a:spLocks noChangeArrowheads="1"/>
          </p:cNvSpPr>
          <p:nvPr/>
        </p:nvSpPr>
        <p:spPr bwMode="auto">
          <a:xfrm>
            <a:off x="482600" y="1182688"/>
            <a:ext cx="8178800"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har char="•"/>
              <a:defRPr sz="2400">
                <a:solidFill>
                  <a:srgbClr val="0000FF"/>
                </a:solidFill>
                <a:latin typeface="+mn-lt"/>
                <a:ea typeface="+mn-ea"/>
                <a:cs typeface="+mn-cs"/>
              </a:defRPr>
            </a:lvl1pPr>
            <a:lvl2pPr marL="855663" indent="-398463" algn="l" rtl="0" eaLnBrk="0" fontAlgn="base" hangingPunct="0">
              <a:spcBef>
                <a:spcPct val="50000"/>
              </a:spcBef>
              <a:spcAft>
                <a:spcPct val="0"/>
              </a:spcAft>
              <a:buFont typeface="Wingdings" pitchFamily="2" charset="2"/>
              <a:buChar char="§"/>
              <a:defRPr sz="2400">
                <a:solidFill>
                  <a:srgbClr val="0000FF"/>
                </a:solidFill>
                <a:latin typeface="+mn-lt"/>
              </a:defRPr>
            </a:lvl2pPr>
            <a:lvl3pPr marL="1379538" indent="-409575" algn="l" rtl="0" eaLnBrk="0" fontAlgn="base" hangingPunct="0">
              <a:spcBef>
                <a:spcPct val="50000"/>
              </a:spcBef>
              <a:spcAft>
                <a:spcPct val="0"/>
              </a:spcAft>
              <a:buFont typeface="Wingdings" pitchFamily="2" charset="2"/>
              <a:buChar char="w"/>
              <a:defRPr sz="2400">
                <a:solidFill>
                  <a:srgbClr val="0000FF"/>
                </a:solidFill>
                <a:latin typeface="+mn-lt"/>
              </a:defRPr>
            </a:lvl3pPr>
            <a:lvl4pPr marL="1822450" indent="-228600" algn="l" rtl="0" eaLnBrk="0" fontAlgn="base" hangingPunct="0">
              <a:spcBef>
                <a:spcPct val="20000"/>
              </a:spcBef>
              <a:spcAft>
                <a:spcPct val="0"/>
              </a:spcAft>
              <a:buChar char="–"/>
              <a:defRPr sz="2000">
                <a:solidFill>
                  <a:schemeClr val="tx1"/>
                </a:solidFill>
                <a:latin typeface="+mn-lt"/>
              </a:defRPr>
            </a:lvl4pPr>
            <a:lvl5pPr marL="2165350" indent="-228600" algn="l" rtl="0" eaLnBrk="0" fontAlgn="base" hangingPunct="0">
              <a:spcBef>
                <a:spcPct val="20000"/>
              </a:spcBef>
              <a:spcAft>
                <a:spcPct val="0"/>
              </a:spcAft>
              <a:buChar char="»"/>
              <a:defRPr sz="2000">
                <a:solidFill>
                  <a:schemeClr val="tx1"/>
                </a:solidFill>
                <a:latin typeface="+mn-lt"/>
              </a:defRPr>
            </a:lvl5pPr>
            <a:lvl6pPr marL="2622550" indent="-228600" algn="l" rtl="0" fontAlgn="base">
              <a:spcBef>
                <a:spcPct val="20000"/>
              </a:spcBef>
              <a:spcAft>
                <a:spcPct val="0"/>
              </a:spcAft>
              <a:buChar char="»"/>
              <a:defRPr sz="2000">
                <a:solidFill>
                  <a:schemeClr val="tx1"/>
                </a:solidFill>
                <a:latin typeface="+mn-lt"/>
              </a:defRPr>
            </a:lvl6pPr>
            <a:lvl7pPr marL="3079750" indent="-228600" algn="l" rtl="0" fontAlgn="base">
              <a:spcBef>
                <a:spcPct val="20000"/>
              </a:spcBef>
              <a:spcAft>
                <a:spcPct val="0"/>
              </a:spcAft>
              <a:buChar char="»"/>
              <a:defRPr sz="2000">
                <a:solidFill>
                  <a:schemeClr val="tx1"/>
                </a:solidFill>
                <a:latin typeface="+mn-lt"/>
              </a:defRPr>
            </a:lvl7pPr>
            <a:lvl8pPr marL="3536950" indent="-228600" algn="l" rtl="0" fontAlgn="base">
              <a:spcBef>
                <a:spcPct val="20000"/>
              </a:spcBef>
              <a:spcAft>
                <a:spcPct val="0"/>
              </a:spcAft>
              <a:buChar char="»"/>
              <a:defRPr sz="2000">
                <a:solidFill>
                  <a:schemeClr val="tx1"/>
                </a:solidFill>
                <a:latin typeface="+mn-lt"/>
              </a:defRPr>
            </a:lvl8pPr>
            <a:lvl9pPr marL="399415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One of the most significant recent (public) advances in </a:t>
            </a:r>
            <a:r>
              <a:rPr kumimoji="0" lang="en-AU" sz="2400" b="0" i="1" u="none" strike="noStrike" kern="0" cap="none" spc="0" normalizeH="0" baseline="0" noProof="0" smtClean="0">
                <a:ln>
                  <a:noFill/>
                </a:ln>
                <a:solidFill>
                  <a:srgbClr val="FF0000"/>
                </a:solidFill>
                <a:effectLst/>
                <a:uLnTx/>
                <a:uFillTx/>
                <a:latin typeface="Arial"/>
                <a:ea typeface="+mn-ea"/>
                <a:cs typeface="+mn-cs"/>
              </a:rPr>
              <a:t>cryptanalysis</a:t>
            </a:r>
            <a:r>
              <a:rPr kumimoji="0" lang="en-AU" sz="2400" b="0" i="0" u="none" strike="noStrike" kern="0" cap="none" spc="0" normalizeH="0" baseline="0" noProof="0" smtClean="0">
                <a:ln>
                  <a:noFill/>
                </a:ln>
                <a:solidFill>
                  <a:srgbClr val="0000FF"/>
                </a:solidFill>
                <a:effectLst/>
                <a:uLnTx/>
                <a:uFillTx/>
                <a:latin typeface="Arial"/>
                <a:ea typeface="+mn-ea"/>
                <a:cs typeface="+mn-cs"/>
              </a:rPr>
              <a:t>. </a:t>
            </a:r>
          </a:p>
          <a:p>
            <a:pPr marL="342900" marR="0" lvl="0" indent="-342900" algn="l" defTabSz="914400" rtl="0" eaLnBrk="1" fontAlgn="base" latinLnBrk="0" hangingPunct="1">
              <a:lnSpc>
                <a:spcPct val="100000"/>
              </a:lnSpc>
              <a:spcBef>
                <a:spcPct val="50000"/>
              </a:spcBef>
              <a:spcAft>
                <a:spcPct val="0"/>
              </a:spcAft>
              <a:buClr>
                <a:srgbClr val="0000FF"/>
              </a:buClr>
              <a:buSzPct val="150000"/>
              <a:buFontTx/>
              <a:buChar char="•"/>
              <a:tabLst/>
              <a:defRPr/>
            </a:pPr>
            <a:r>
              <a:rPr kumimoji="0" lang="en-US" sz="2400" b="0" i="1" u="none" strike="noStrike" kern="0" cap="none" spc="0" normalizeH="0" baseline="0" noProof="0" smtClean="0">
                <a:ln>
                  <a:noFill/>
                </a:ln>
                <a:solidFill>
                  <a:srgbClr val="FF0000"/>
                </a:solidFill>
                <a:effectLst/>
                <a:uLnTx/>
                <a:uFillTx/>
                <a:latin typeface="Arial"/>
                <a:ea typeface="+mn-ea"/>
                <a:cs typeface="+mn-cs"/>
              </a:rPr>
              <a:t>Murphy</a:t>
            </a:r>
            <a:r>
              <a:rPr kumimoji="0" lang="en-US" sz="2400" b="0" i="0" u="none" strike="noStrike" kern="0" cap="none" spc="0" normalizeH="0" baseline="0" noProof="0" smtClean="0">
                <a:ln>
                  <a:noFill/>
                </a:ln>
                <a:solidFill>
                  <a:srgbClr val="0000FF"/>
                </a:solidFill>
                <a:effectLst/>
                <a:uLnTx/>
                <a:uFillTx/>
                <a:latin typeface="Arial"/>
                <a:ea typeface="+mn-ea"/>
                <a:cs typeface="+mn-cs"/>
              </a:rPr>
              <a:t> (</a:t>
            </a:r>
            <a:r>
              <a:rPr kumimoji="0" lang="en-US" sz="2400" b="0" i="1" u="none" strike="noStrike" kern="0" cap="none" spc="0" normalizeH="0" baseline="0" noProof="0" smtClean="0">
                <a:ln>
                  <a:noFill/>
                </a:ln>
                <a:solidFill>
                  <a:srgbClr val="FF0000"/>
                </a:solidFill>
                <a:effectLst/>
                <a:uLnTx/>
                <a:uFillTx/>
                <a:latin typeface="Arial"/>
                <a:ea typeface="+mn-ea"/>
                <a:cs typeface="+mn-cs"/>
              </a:rPr>
              <a:t>1990</a:t>
            </a:r>
            <a:r>
              <a:rPr kumimoji="0" lang="en-US" sz="2400" b="0" i="0" u="none" strike="noStrike" kern="0" cap="none" spc="0" normalizeH="0" baseline="0" noProof="0" smtClean="0">
                <a:ln>
                  <a:noFill/>
                </a:ln>
                <a:solidFill>
                  <a:srgbClr val="0000FF"/>
                </a:solidFill>
                <a:effectLst/>
                <a:uLnTx/>
                <a:uFillTx/>
                <a:latin typeface="Arial"/>
                <a:ea typeface="+mn-ea"/>
                <a:cs typeface="+mn-cs"/>
              </a:rPr>
              <a:t>), </a:t>
            </a:r>
            <a:r>
              <a:rPr kumimoji="0" lang="en-US" sz="2400" b="0" i="1" u="none" strike="noStrike" kern="0" cap="none" spc="0" normalizeH="0" baseline="0" noProof="0" smtClean="0">
                <a:ln>
                  <a:noFill/>
                </a:ln>
                <a:solidFill>
                  <a:srgbClr val="FF0000"/>
                </a:solidFill>
                <a:effectLst/>
                <a:uLnTx/>
                <a:uFillTx/>
                <a:latin typeface="Arial"/>
                <a:ea typeface="+mn-ea"/>
                <a:cs typeface="+mn-cs"/>
              </a:rPr>
              <a:t>Biham</a:t>
            </a:r>
            <a:r>
              <a:rPr kumimoji="0" lang="en-US" sz="2400" b="0" i="0" u="none" strike="noStrike" kern="0" cap="none" spc="0" normalizeH="0" baseline="0" noProof="0" smtClean="0">
                <a:ln>
                  <a:noFill/>
                </a:ln>
                <a:solidFill>
                  <a:srgbClr val="0000FF"/>
                </a:solidFill>
                <a:effectLst/>
                <a:uLnTx/>
                <a:uFillTx/>
                <a:latin typeface="Arial"/>
                <a:ea typeface="+mn-ea"/>
                <a:cs typeface="+mn-cs"/>
              </a:rPr>
              <a:t> and </a:t>
            </a:r>
            <a:r>
              <a:rPr kumimoji="0" lang="en-US" sz="2400" b="0" i="1" u="none" strike="noStrike" kern="0" cap="none" spc="0" normalizeH="0" baseline="0" noProof="0" smtClean="0">
                <a:ln>
                  <a:noFill/>
                </a:ln>
                <a:solidFill>
                  <a:srgbClr val="FF0000"/>
                </a:solidFill>
                <a:effectLst/>
                <a:uLnTx/>
                <a:uFillTx/>
                <a:latin typeface="Arial"/>
                <a:ea typeface="+mn-ea"/>
                <a:cs typeface="+mn-cs"/>
              </a:rPr>
              <a:t>Shamir</a:t>
            </a:r>
            <a:r>
              <a:rPr kumimoji="0" lang="en-US" sz="2400" b="0" i="0" u="none" strike="noStrike" kern="0" cap="none" spc="0" normalizeH="0" baseline="0" noProof="0" smtClean="0">
                <a:ln>
                  <a:noFill/>
                </a:ln>
                <a:solidFill>
                  <a:srgbClr val="0000FF"/>
                </a:solidFill>
                <a:effectLst/>
                <a:uLnTx/>
                <a:uFillTx/>
                <a:latin typeface="Arial"/>
                <a:ea typeface="+mn-ea"/>
                <a:cs typeface="+mn-cs"/>
              </a:rPr>
              <a:t>. </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Powerful method to analyse </a:t>
            </a:r>
            <a:r>
              <a:rPr kumimoji="0" lang="en-AU" sz="2400" b="0" i="1" u="none" strike="noStrike" kern="0" cap="none" spc="0" normalizeH="0" baseline="0" noProof="0" smtClean="0">
                <a:ln>
                  <a:noFill/>
                </a:ln>
                <a:solidFill>
                  <a:srgbClr val="FF0000"/>
                </a:solidFill>
                <a:effectLst/>
                <a:uLnTx/>
                <a:uFillTx/>
                <a:latin typeface="Arial"/>
                <a:ea typeface="+mn-ea"/>
                <a:cs typeface="+mn-cs"/>
              </a:rPr>
              <a:t>block ciphers</a:t>
            </a:r>
            <a:r>
              <a:rPr kumimoji="0" lang="en-AU" sz="2400" b="0" i="0" u="none" strike="noStrike" kern="0" cap="none" spc="0" normalizeH="0" baseline="0" noProof="0" smtClean="0">
                <a:ln>
                  <a:noFill/>
                </a:ln>
                <a:solidFill>
                  <a:srgbClr val="0000FF"/>
                </a:solidFill>
                <a:effectLst/>
                <a:uLnTx/>
                <a:uFillTx/>
                <a:latin typeface="Arial"/>
                <a:ea typeface="+mn-ea"/>
                <a:cs typeface="+mn-cs"/>
              </a:rPr>
              <a:t>. </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Used to analyse most current </a:t>
            </a:r>
            <a:r>
              <a:rPr kumimoji="0" lang="en-AU" sz="2400" b="0" i="1" u="none" strike="noStrike" kern="0" cap="none" spc="0" normalizeH="0" baseline="0" noProof="0" smtClean="0">
                <a:ln>
                  <a:noFill/>
                </a:ln>
                <a:solidFill>
                  <a:srgbClr val="FF0000"/>
                </a:solidFill>
                <a:effectLst/>
                <a:uLnTx/>
                <a:uFillTx/>
                <a:latin typeface="Arial"/>
                <a:ea typeface="+mn-ea"/>
                <a:cs typeface="+mn-cs"/>
              </a:rPr>
              <a:t>block ciphers</a:t>
            </a:r>
            <a:r>
              <a:rPr kumimoji="0" lang="en-AU" sz="2400" b="0" i="0" u="none" strike="noStrike" kern="0" cap="none" spc="0" normalizeH="0" baseline="0" noProof="0" smtClean="0">
                <a:ln>
                  <a:noFill/>
                </a:ln>
                <a:solidFill>
                  <a:srgbClr val="0000FF"/>
                </a:solidFill>
                <a:effectLst/>
                <a:uLnTx/>
                <a:uFillTx/>
                <a:latin typeface="Arial"/>
                <a:ea typeface="+mn-ea"/>
                <a:cs typeface="+mn-cs"/>
              </a:rPr>
              <a:t> with varying degrees of success.</a:t>
            </a:r>
          </a:p>
          <a:p>
            <a:pPr marL="342900" marR="0" lvl="0" indent="-342900" algn="l" defTabSz="914400" rtl="0" eaLnBrk="1" fontAlgn="base" latinLnBrk="0" hangingPunct="1">
              <a:lnSpc>
                <a:spcPct val="100000"/>
              </a:lnSpc>
              <a:spcBef>
                <a:spcPct val="50000"/>
              </a:spcBef>
              <a:spcAft>
                <a:spcPct val="0"/>
              </a:spcAft>
              <a:buClr>
                <a:srgbClr val="0000FF"/>
              </a:buClr>
              <a:buSzPct val="150000"/>
              <a:buFontTx/>
              <a:buChar char="•"/>
              <a:tabLst/>
              <a:defRPr/>
            </a:pPr>
            <a:r>
              <a:rPr kumimoji="0" lang="en-US" sz="2400" b="0" i="1" u="none" strike="noStrike" kern="0" cap="none" spc="0" normalizeH="0" baseline="0" noProof="0" smtClean="0">
                <a:ln>
                  <a:noFill/>
                </a:ln>
                <a:solidFill>
                  <a:srgbClr val="FF0000"/>
                </a:solidFill>
                <a:effectLst/>
                <a:uLnTx/>
                <a:uFillTx/>
                <a:latin typeface="Arial"/>
                <a:ea typeface="+mn-ea"/>
                <a:cs typeface="+mn-cs"/>
              </a:rPr>
              <a:t>DES</a:t>
            </a:r>
            <a:r>
              <a:rPr kumimoji="0" lang="en-US" sz="2400" b="0" i="0" u="none" strike="noStrike" kern="0" cap="none" spc="0" normalizeH="0" baseline="0" noProof="0" smtClean="0">
                <a:ln>
                  <a:noFill/>
                </a:ln>
                <a:solidFill>
                  <a:srgbClr val="0000FF"/>
                </a:solidFill>
                <a:effectLst/>
                <a:uLnTx/>
                <a:uFillTx/>
                <a:latin typeface="Arial"/>
                <a:ea typeface="+mn-ea"/>
                <a:cs typeface="+mn-cs"/>
              </a:rPr>
              <a:t> reasonably resistant to </a:t>
            </a:r>
            <a:r>
              <a:rPr kumimoji="0" lang="en-US" sz="2400" b="0" i="1" u="none" strike="noStrike" kern="0" cap="none" spc="0" normalizeH="0" baseline="0" noProof="0" smtClean="0">
                <a:ln>
                  <a:noFill/>
                </a:ln>
                <a:solidFill>
                  <a:srgbClr val="FF0000"/>
                </a:solidFill>
                <a:effectLst/>
                <a:uLnTx/>
                <a:uFillTx/>
                <a:latin typeface="Arial"/>
                <a:ea typeface="+mn-ea"/>
                <a:cs typeface="+mn-cs"/>
              </a:rPr>
              <a:t>differential cryptanalysis</a:t>
            </a:r>
            <a:r>
              <a:rPr kumimoji="0" lang="en-US" sz="2400" b="0" i="0" u="none" strike="noStrike" kern="0" cap="none" spc="0" normalizeH="0" baseline="0" noProof="0" smtClean="0">
                <a:ln>
                  <a:noFill/>
                </a:ln>
                <a:solidFill>
                  <a:srgbClr val="0000FF"/>
                </a:solidFill>
                <a:effectLst/>
                <a:uLnTx/>
                <a:uFillTx/>
                <a:latin typeface="Arial"/>
                <a:ea typeface="+mn-ea"/>
                <a:cs typeface="+mn-cs"/>
              </a:rPr>
              <a:t>.</a:t>
            </a:r>
            <a:endParaRPr kumimoji="0" lang="en-AU" sz="2400" b="0" i="0" u="none" strike="noStrike" kern="0" cap="none" spc="0" normalizeH="0" baseline="0" noProof="0" dirty="0" smtClean="0">
              <a:ln>
                <a:noFill/>
              </a:ln>
              <a:solidFill>
                <a:srgbClr val="0000FF"/>
              </a:solidFill>
              <a:effectLst/>
              <a:uLnTx/>
              <a:uFillTx/>
              <a:latin typeface="Arial"/>
              <a:ea typeface="+mn-ea"/>
              <a:cs typeface="+mn-cs"/>
            </a:endParaRPr>
          </a:p>
        </p:txBody>
      </p:sp>
    </p:spTree>
    <p:extLst>
      <p:ext uri="{BB962C8B-B14F-4D97-AF65-F5344CB8AC3E}">
        <p14:creationId xmlns="" xmlns:p14="http://schemas.microsoft.com/office/powerpoint/2010/main" val="16635872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507111" y="649288"/>
            <a:ext cx="814705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har char="•"/>
              <a:defRPr sz="2400">
                <a:solidFill>
                  <a:srgbClr val="0000FF"/>
                </a:solidFill>
                <a:latin typeface="+mn-lt"/>
                <a:ea typeface="+mn-ea"/>
                <a:cs typeface="+mn-cs"/>
              </a:defRPr>
            </a:lvl1pPr>
            <a:lvl2pPr marL="855663" indent="-398463" algn="l" rtl="0" eaLnBrk="0" fontAlgn="base" hangingPunct="0">
              <a:spcBef>
                <a:spcPct val="50000"/>
              </a:spcBef>
              <a:spcAft>
                <a:spcPct val="0"/>
              </a:spcAft>
              <a:buFont typeface="Wingdings" pitchFamily="2" charset="2"/>
              <a:buChar char="§"/>
              <a:defRPr sz="2400">
                <a:solidFill>
                  <a:srgbClr val="0000FF"/>
                </a:solidFill>
                <a:latin typeface="+mn-lt"/>
              </a:defRPr>
            </a:lvl2pPr>
            <a:lvl3pPr marL="1379538" indent="-409575" algn="l" rtl="0" eaLnBrk="0" fontAlgn="base" hangingPunct="0">
              <a:spcBef>
                <a:spcPct val="50000"/>
              </a:spcBef>
              <a:spcAft>
                <a:spcPct val="0"/>
              </a:spcAft>
              <a:buFont typeface="Wingdings" pitchFamily="2" charset="2"/>
              <a:buChar char="w"/>
              <a:defRPr sz="2400">
                <a:solidFill>
                  <a:srgbClr val="0000FF"/>
                </a:solidFill>
                <a:latin typeface="+mn-lt"/>
              </a:defRPr>
            </a:lvl3pPr>
            <a:lvl4pPr marL="1822450" indent="-228600" algn="l" rtl="0" eaLnBrk="0" fontAlgn="base" hangingPunct="0">
              <a:spcBef>
                <a:spcPct val="20000"/>
              </a:spcBef>
              <a:spcAft>
                <a:spcPct val="0"/>
              </a:spcAft>
              <a:buChar char="–"/>
              <a:defRPr sz="2000">
                <a:solidFill>
                  <a:schemeClr val="tx1"/>
                </a:solidFill>
                <a:latin typeface="+mn-lt"/>
              </a:defRPr>
            </a:lvl4pPr>
            <a:lvl5pPr marL="2165350" indent="-228600" algn="l" rtl="0" eaLnBrk="0" fontAlgn="base" hangingPunct="0">
              <a:spcBef>
                <a:spcPct val="20000"/>
              </a:spcBef>
              <a:spcAft>
                <a:spcPct val="0"/>
              </a:spcAft>
              <a:buChar char="»"/>
              <a:defRPr sz="2000">
                <a:solidFill>
                  <a:schemeClr val="tx1"/>
                </a:solidFill>
                <a:latin typeface="+mn-lt"/>
              </a:defRPr>
            </a:lvl5pPr>
            <a:lvl6pPr marL="2622550" indent="-228600" algn="l" rtl="0" fontAlgn="base">
              <a:spcBef>
                <a:spcPct val="20000"/>
              </a:spcBef>
              <a:spcAft>
                <a:spcPct val="0"/>
              </a:spcAft>
              <a:buChar char="»"/>
              <a:defRPr sz="2000">
                <a:solidFill>
                  <a:schemeClr val="tx1"/>
                </a:solidFill>
                <a:latin typeface="+mn-lt"/>
              </a:defRPr>
            </a:lvl6pPr>
            <a:lvl7pPr marL="3079750" indent="-228600" algn="l" rtl="0" fontAlgn="base">
              <a:spcBef>
                <a:spcPct val="20000"/>
              </a:spcBef>
              <a:spcAft>
                <a:spcPct val="0"/>
              </a:spcAft>
              <a:buChar char="»"/>
              <a:defRPr sz="2000">
                <a:solidFill>
                  <a:schemeClr val="tx1"/>
                </a:solidFill>
                <a:latin typeface="+mn-lt"/>
              </a:defRPr>
            </a:lvl7pPr>
            <a:lvl8pPr marL="3536950" indent="-228600" algn="l" rtl="0" fontAlgn="base">
              <a:spcBef>
                <a:spcPct val="20000"/>
              </a:spcBef>
              <a:spcAft>
                <a:spcPct val="0"/>
              </a:spcAft>
              <a:buChar char="»"/>
              <a:defRPr sz="2000">
                <a:solidFill>
                  <a:schemeClr val="tx1"/>
                </a:solidFill>
                <a:latin typeface="+mn-lt"/>
              </a:defRPr>
            </a:lvl8pPr>
            <a:lvl9pPr marL="399415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A </a:t>
            </a:r>
            <a:r>
              <a:rPr kumimoji="0" lang="en-AU" sz="2400" b="0" i="1" u="none" strike="noStrike" kern="0" cap="none" spc="0" normalizeH="0" baseline="0" noProof="0" smtClean="0">
                <a:ln>
                  <a:noFill/>
                </a:ln>
                <a:solidFill>
                  <a:srgbClr val="FF0000"/>
                </a:solidFill>
                <a:effectLst/>
                <a:uLnTx/>
                <a:uFillTx/>
                <a:latin typeface="Arial"/>
                <a:ea typeface="+mn-ea"/>
                <a:cs typeface="+mn-cs"/>
              </a:rPr>
              <a:t>statistical attack</a:t>
            </a:r>
            <a:r>
              <a:rPr kumimoji="0" lang="en-AU" sz="2400" b="0" i="0" u="none" strike="noStrike" kern="0" cap="none" spc="0" normalizeH="0" baseline="0" noProof="0" smtClean="0">
                <a:ln>
                  <a:noFill/>
                </a:ln>
                <a:solidFill>
                  <a:srgbClr val="0000FF"/>
                </a:solidFill>
                <a:effectLst/>
                <a:uLnTx/>
                <a:uFillTx/>
                <a:latin typeface="Arial"/>
                <a:ea typeface="+mn-ea"/>
                <a:cs typeface="+mn-cs"/>
              </a:rPr>
              <a:t> against </a:t>
            </a:r>
            <a:r>
              <a:rPr kumimoji="0" lang="en-AU" sz="2400" b="0" i="1" u="none" strike="noStrike" kern="0" cap="none" spc="0" normalizeH="0" baseline="0" noProof="0" smtClean="0">
                <a:ln>
                  <a:noFill/>
                </a:ln>
                <a:solidFill>
                  <a:srgbClr val="FF0000"/>
                </a:solidFill>
                <a:effectLst/>
                <a:uLnTx/>
                <a:uFillTx/>
                <a:latin typeface="Arial"/>
                <a:ea typeface="+mn-ea"/>
                <a:cs typeface="+mn-cs"/>
              </a:rPr>
              <a:t>Feistel ciphers</a:t>
            </a:r>
            <a:r>
              <a:rPr kumimoji="0" lang="en-AU" sz="2400" b="0" i="0" u="none" strike="noStrike" kern="0" cap="none" spc="0" normalizeH="0" baseline="0" noProof="0" smtClean="0">
                <a:ln>
                  <a:noFill/>
                </a:ln>
                <a:solidFill>
                  <a:srgbClr val="0000FF"/>
                </a:solidFill>
                <a:effectLst/>
                <a:uLnTx/>
                <a:uFillTx/>
                <a:latin typeface="Arial"/>
                <a:ea typeface="+mn-ea"/>
                <a:cs typeface="+mn-cs"/>
              </a:rPr>
              <a:t>. </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Uses </a:t>
            </a:r>
            <a:r>
              <a:rPr kumimoji="0" lang="en-AU" sz="2400" b="0" i="1" u="none" strike="noStrike" kern="0" cap="none" spc="0" normalizeH="0" baseline="0" noProof="0" smtClean="0">
                <a:ln>
                  <a:noFill/>
                </a:ln>
                <a:solidFill>
                  <a:srgbClr val="FF0000"/>
                </a:solidFill>
                <a:effectLst/>
                <a:uLnTx/>
                <a:uFillTx/>
                <a:latin typeface="Arial"/>
                <a:ea typeface="+mn-ea"/>
                <a:cs typeface="+mn-cs"/>
              </a:rPr>
              <a:t>cipher structure</a:t>
            </a:r>
            <a:r>
              <a:rPr kumimoji="0" lang="en-AU" sz="2400" b="0" i="0" u="none" strike="noStrike" kern="0" cap="none" spc="0" normalizeH="0" baseline="0" noProof="0" smtClean="0">
                <a:ln>
                  <a:noFill/>
                </a:ln>
                <a:solidFill>
                  <a:srgbClr val="0000FF"/>
                </a:solidFill>
                <a:effectLst/>
                <a:uLnTx/>
                <a:uFillTx/>
                <a:latin typeface="Arial"/>
                <a:ea typeface="+mn-ea"/>
                <a:cs typeface="+mn-cs"/>
              </a:rPr>
              <a:t> not previously used. </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Design of </a:t>
            </a:r>
            <a:r>
              <a:rPr kumimoji="0" lang="en-AU" sz="2400" b="0" i="1" u="none" strike="noStrike" kern="0" cap="none" spc="0" normalizeH="0" baseline="0" noProof="0" smtClean="0">
                <a:ln>
                  <a:noFill/>
                </a:ln>
                <a:solidFill>
                  <a:srgbClr val="FF0000"/>
                </a:solidFill>
                <a:effectLst/>
                <a:uLnTx/>
                <a:uFillTx/>
                <a:latin typeface="Arial"/>
                <a:ea typeface="+mn-ea"/>
                <a:cs typeface="+mn-cs"/>
              </a:rPr>
              <a:t>S-P networks</a:t>
            </a:r>
            <a:r>
              <a:rPr kumimoji="0" lang="en-AU" sz="2400" b="0" i="0" u="none" strike="noStrike" kern="0" cap="none" spc="0" normalizeH="0" baseline="0" noProof="0" smtClean="0">
                <a:ln>
                  <a:noFill/>
                </a:ln>
                <a:solidFill>
                  <a:srgbClr val="0000FF"/>
                </a:solidFill>
                <a:effectLst/>
                <a:uLnTx/>
                <a:uFillTx/>
                <a:latin typeface="Arial"/>
                <a:ea typeface="+mn-ea"/>
                <a:cs typeface="+mn-cs"/>
              </a:rPr>
              <a:t> has output of </a:t>
            </a:r>
            <a:r>
              <a:rPr kumimoji="0" lang="en-AU" sz="2400" b="0" i="1" u="none" strike="noStrike" kern="0" cap="none" spc="0" normalizeH="0" baseline="0" noProof="0" smtClean="0">
                <a:ln>
                  <a:noFill/>
                </a:ln>
                <a:solidFill>
                  <a:srgbClr val="FF0000"/>
                </a:solidFill>
                <a:effectLst/>
                <a:uLnTx/>
                <a:uFillTx/>
                <a:latin typeface="Arial"/>
                <a:ea typeface="+mn-ea"/>
                <a:cs typeface="+mn-cs"/>
              </a:rPr>
              <a:t>function F</a:t>
            </a:r>
            <a:r>
              <a:rPr kumimoji="0" lang="en-AU" sz="2400" b="0" i="1" u="none" strike="noStrike" kern="0" cap="none" spc="0" normalizeH="0" baseline="0" noProof="0" smtClean="0">
                <a:ln>
                  <a:noFill/>
                </a:ln>
                <a:solidFill>
                  <a:srgbClr val="0000FF"/>
                </a:solidFill>
                <a:effectLst/>
                <a:uLnTx/>
                <a:uFillTx/>
                <a:latin typeface="Arial"/>
                <a:ea typeface="+mn-ea"/>
                <a:cs typeface="+mn-cs"/>
              </a:rPr>
              <a:t> </a:t>
            </a:r>
            <a:r>
              <a:rPr kumimoji="0" lang="en-AU" sz="2400" b="0" i="0" u="none" strike="noStrike" kern="0" cap="none" spc="0" normalizeH="0" baseline="0" noProof="0" smtClean="0">
                <a:ln>
                  <a:noFill/>
                </a:ln>
                <a:solidFill>
                  <a:srgbClr val="0000FF"/>
                </a:solidFill>
                <a:effectLst/>
                <a:uLnTx/>
                <a:uFillTx/>
                <a:latin typeface="Arial"/>
                <a:ea typeface="+mn-ea"/>
                <a:cs typeface="+mn-cs"/>
              </a:rPr>
              <a:t>influenced by both </a:t>
            </a:r>
            <a:r>
              <a:rPr kumimoji="0" lang="en-AU" sz="2400" b="0" i="1" u="none" strike="noStrike" kern="0" cap="none" spc="0" normalizeH="0" baseline="0" noProof="0" smtClean="0">
                <a:ln>
                  <a:noFill/>
                </a:ln>
                <a:solidFill>
                  <a:srgbClr val="FF0000"/>
                </a:solidFill>
                <a:effectLst/>
                <a:uLnTx/>
                <a:uFillTx/>
                <a:latin typeface="Arial"/>
                <a:ea typeface="+mn-ea"/>
                <a:cs typeface="+mn-cs"/>
              </a:rPr>
              <a:t>input </a:t>
            </a:r>
            <a:r>
              <a:rPr kumimoji="0" lang="en-AU" sz="2400" b="0" i="0" u="none" strike="noStrike" kern="0" cap="none" spc="0" normalizeH="0" baseline="0" noProof="0" smtClean="0">
                <a:ln>
                  <a:noFill/>
                </a:ln>
                <a:solidFill>
                  <a:srgbClr val="0000FF"/>
                </a:solidFill>
                <a:effectLst/>
                <a:uLnTx/>
                <a:uFillTx/>
                <a:latin typeface="Arial"/>
                <a:ea typeface="+mn-ea"/>
                <a:cs typeface="+mn-cs"/>
              </a:rPr>
              <a:t>and </a:t>
            </a:r>
            <a:r>
              <a:rPr kumimoji="0" lang="en-AU" sz="2400" b="0" i="1" u="none" strike="noStrike" kern="0" cap="none" spc="0" normalizeH="0" baseline="0" noProof="0" smtClean="0">
                <a:ln>
                  <a:noFill/>
                </a:ln>
                <a:solidFill>
                  <a:srgbClr val="FF0000"/>
                </a:solidFill>
                <a:effectLst/>
                <a:uLnTx/>
                <a:uFillTx/>
                <a:latin typeface="Arial"/>
                <a:ea typeface="+mn-ea"/>
                <a:cs typeface="+mn-cs"/>
              </a:rPr>
              <a:t>key</a:t>
            </a:r>
            <a:r>
              <a:rPr kumimoji="0" lang="en-AU" sz="2400" b="0" i="0" u="none" strike="noStrike" kern="0" cap="none" spc="0" normalizeH="0" baseline="0" noProof="0" smtClean="0">
                <a:ln>
                  <a:noFill/>
                </a:ln>
                <a:solidFill>
                  <a:srgbClr val="0000FF"/>
                </a:solidFill>
                <a:effectLst/>
                <a:uLnTx/>
                <a:uFillTx/>
                <a:latin typeface="Arial"/>
                <a:ea typeface="+mn-ea"/>
                <a:cs typeface="+mn-cs"/>
              </a:rPr>
              <a:t>.</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Hence cannot trace values back through cipher without knowing values of the key. </a:t>
            </a:r>
          </a:p>
          <a:p>
            <a:pPr marL="342900" marR="0" lvl="0" indent="-342900" algn="l" defTabSz="914400" rtl="0" eaLnBrk="1" fontAlgn="base" latinLnBrk="0" hangingPunct="1">
              <a:lnSpc>
                <a:spcPct val="100000"/>
              </a:lnSpc>
              <a:spcBef>
                <a:spcPct val="50000"/>
              </a:spcBef>
              <a:spcAft>
                <a:spcPct val="0"/>
              </a:spcAft>
              <a:buClr>
                <a:srgbClr val="0000FF"/>
              </a:buClr>
              <a:buSzPct val="150000"/>
              <a:buFontTx/>
              <a:buChar char="•"/>
              <a:tabLst/>
              <a:defRPr/>
            </a:pPr>
            <a:r>
              <a:rPr kumimoji="0" lang="en-AU" sz="2400" b="0" i="1" u="none" strike="noStrike" kern="0" cap="none" spc="0" normalizeH="0" baseline="0" noProof="0" smtClean="0">
                <a:ln>
                  <a:noFill/>
                </a:ln>
                <a:solidFill>
                  <a:srgbClr val="FF0000"/>
                </a:solidFill>
                <a:effectLst/>
                <a:uLnTx/>
                <a:uFillTx/>
                <a:latin typeface="Arial"/>
                <a:ea typeface="+mn-ea"/>
                <a:cs typeface="+mn-cs"/>
              </a:rPr>
              <a:t>Differential Cryptanalysis</a:t>
            </a:r>
            <a:r>
              <a:rPr kumimoji="0" lang="en-AU" sz="2400" b="0" i="0" u="none" strike="noStrike" kern="0" cap="none" spc="0" normalizeH="0" baseline="0" noProof="0" smtClean="0">
                <a:ln>
                  <a:noFill/>
                </a:ln>
                <a:solidFill>
                  <a:srgbClr val="0000FF"/>
                </a:solidFill>
                <a:effectLst/>
                <a:uLnTx/>
                <a:uFillTx/>
                <a:latin typeface="Arial"/>
                <a:ea typeface="+mn-ea"/>
                <a:cs typeface="+mn-cs"/>
              </a:rPr>
              <a:t> compares two related pairs of encryptions.</a:t>
            </a:r>
            <a:endParaRPr kumimoji="0" lang="en-AU" sz="2400" b="0" i="0" u="none" strike="noStrike" kern="0" cap="none" spc="0" normalizeH="0" baseline="0" noProof="0" dirty="0" smtClean="0">
              <a:ln>
                <a:noFill/>
              </a:ln>
              <a:solidFill>
                <a:srgbClr val="0000FF"/>
              </a:solidFill>
              <a:effectLst/>
              <a:uLnTx/>
              <a:uFillTx/>
              <a:latin typeface="Arial"/>
              <a:ea typeface="+mn-ea"/>
              <a:cs typeface="+mn-cs"/>
            </a:endParaRPr>
          </a:p>
        </p:txBody>
      </p:sp>
      <p:sp>
        <p:nvSpPr>
          <p:cNvPr id="3" name="Rectangle 2"/>
          <p:cNvSpPr txBox="1">
            <a:spLocks noChangeArrowheads="1"/>
          </p:cNvSpPr>
          <p:nvPr/>
        </p:nvSpPr>
        <p:spPr bwMode="auto">
          <a:xfrm>
            <a:off x="93663" y="146050"/>
            <a:ext cx="8964612" cy="50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0" cap="none" spc="0" normalizeH="0" baseline="0" noProof="0" smtClean="0">
                <a:ln>
                  <a:noFill/>
                </a:ln>
                <a:solidFill>
                  <a:srgbClr val="000000"/>
                </a:solidFill>
                <a:effectLst/>
                <a:uLnTx/>
                <a:uFillTx/>
                <a:latin typeface="Arial"/>
                <a:ea typeface="+mj-ea"/>
                <a:cs typeface="+mj-cs"/>
              </a:rPr>
              <a:t>Differential Cryptanalysis</a:t>
            </a:r>
            <a:endParaRPr kumimoji="0" lang="en-AU" sz="2400" b="1" i="0" u="none" strike="noStrike" kern="0" cap="none" spc="0" normalizeH="0" baseline="0" noProof="0" dirty="0" smtClean="0">
              <a:ln>
                <a:noFill/>
              </a:ln>
              <a:solidFill>
                <a:srgbClr val="000000"/>
              </a:solidFill>
              <a:effectLst/>
              <a:uLnTx/>
              <a:uFillTx/>
              <a:latin typeface="Arial"/>
              <a:ea typeface="+mj-ea"/>
              <a:cs typeface="+mj-cs"/>
            </a:endParaRPr>
          </a:p>
        </p:txBody>
      </p:sp>
    </p:spTree>
    <p:extLst>
      <p:ext uri="{BB962C8B-B14F-4D97-AF65-F5344CB8AC3E}">
        <p14:creationId xmlns="" xmlns:p14="http://schemas.microsoft.com/office/powerpoint/2010/main" val="13976623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423863" y="1239838"/>
            <a:ext cx="8296275"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har char="•"/>
              <a:defRPr sz="2400">
                <a:solidFill>
                  <a:srgbClr val="0000FF"/>
                </a:solidFill>
                <a:latin typeface="+mn-lt"/>
                <a:ea typeface="+mn-ea"/>
                <a:cs typeface="+mn-cs"/>
              </a:defRPr>
            </a:lvl1pPr>
            <a:lvl2pPr marL="855663" indent="-398463" algn="l" rtl="0" eaLnBrk="0" fontAlgn="base" hangingPunct="0">
              <a:spcBef>
                <a:spcPct val="50000"/>
              </a:spcBef>
              <a:spcAft>
                <a:spcPct val="0"/>
              </a:spcAft>
              <a:buFont typeface="Wingdings" pitchFamily="2" charset="2"/>
              <a:buChar char="§"/>
              <a:defRPr sz="2400">
                <a:solidFill>
                  <a:srgbClr val="0000FF"/>
                </a:solidFill>
                <a:latin typeface="+mn-lt"/>
              </a:defRPr>
            </a:lvl2pPr>
            <a:lvl3pPr marL="1379538" indent="-409575" algn="l" rtl="0" eaLnBrk="0" fontAlgn="base" hangingPunct="0">
              <a:spcBef>
                <a:spcPct val="50000"/>
              </a:spcBef>
              <a:spcAft>
                <a:spcPct val="0"/>
              </a:spcAft>
              <a:buFont typeface="Wingdings" pitchFamily="2" charset="2"/>
              <a:buChar char="w"/>
              <a:defRPr sz="2400">
                <a:solidFill>
                  <a:srgbClr val="0000FF"/>
                </a:solidFill>
                <a:latin typeface="+mn-lt"/>
              </a:defRPr>
            </a:lvl3pPr>
            <a:lvl4pPr marL="1822450" indent="-228600" algn="l" rtl="0" eaLnBrk="0" fontAlgn="base" hangingPunct="0">
              <a:spcBef>
                <a:spcPct val="20000"/>
              </a:spcBef>
              <a:spcAft>
                <a:spcPct val="0"/>
              </a:spcAft>
              <a:buChar char="–"/>
              <a:defRPr sz="2000">
                <a:solidFill>
                  <a:schemeClr val="tx1"/>
                </a:solidFill>
                <a:latin typeface="+mn-lt"/>
              </a:defRPr>
            </a:lvl4pPr>
            <a:lvl5pPr marL="2165350" indent="-228600" algn="l" rtl="0" eaLnBrk="0" fontAlgn="base" hangingPunct="0">
              <a:spcBef>
                <a:spcPct val="20000"/>
              </a:spcBef>
              <a:spcAft>
                <a:spcPct val="0"/>
              </a:spcAft>
              <a:buChar char="»"/>
              <a:defRPr sz="2000">
                <a:solidFill>
                  <a:schemeClr val="tx1"/>
                </a:solidFill>
                <a:latin typeface="+mn-lt"/>
              </a:defRPr>
            </a:lvl5pPr>
            <a:lvl6pPr marL="2622550" indent="-228600" algn="l" rtl="0" fontAlgn="base">
              <a:spcBef>
                <a:spcPct val="20000"/>
              </a:spcBef>
              <a:spcAft>
                <a:spcPct val="0"/>
              </a:spcAft>
              <a:buChar char="»"/>
              <a:defRPr sz="2000">
                <a:solidFill>
                  <a:schemeClr val="tx1"/>
                </a:solidFill>
                <a:latin typeface="+mn-lt"/>
              </a:defRPr>
            </a:lvl6pPr>
            <a:lvl7pPr marL="3079750" indent="-228600" algn="l" rtl="0" fontAlgn="base">
              <a:spcBef>
                <a:spcPct val="20000"/>
              </a:spcBef>
              <a:spcAft>
                <a:spcPct val="0"/>
              </a:spcAft>
              <a:buChar char="»"/>
              <a:defRPr sz="2000">
                <a:solidFill>
                  <a:schemeClr val="tx1"/>
                </a:solidFill>
                <a:latin typeface="+mn-lt"/>
              </a:defRPr>
            </a:lvl7pPr>
            <a:lvl8pPr marL="3536950" indent="-228600" algn="l" rtl="0" fontAlgn="base">
              <a:spcBef>
                <a:spcPct val="20000"/>
              </a:spcBef>
              <a:spcAft>
                <a:spcPct val="0"/>
              </a:spcAft>
              <a:buChar char="»"/>
              <a:defRPr sz="2000">
                <a:solidFill>
                  <a:schemeClr val="tx1"/>
                </a:solidFill>
                <a:latin typeface="+mn-lt"/>
              </a:defRPr>
            </a:lvl8pPr>
            <a:lvl9pPr marL="399415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9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The </a:t>
            </a:r>
            <a:r>
              <a:rPr kumimoji="0" lang="en-AU" sz="2400" b="0" i="1" u="none" strike="noStrike" kern="0" cap="none" spc="0" normalizeH="0" baseline="0" noProof="0" smtClean="0">
                <a:ln>
                  <a:noFill/>
                </a:ln>
                <a:solidFill>
                  <a:srgbClr val="FF0000"/>
                </a:solidFill>
                <a:effectLst/>
                <a:uLnTx/>
                <a:uFillTx/>
                <a:latin typeface="Arial"/>
                <a:ea typeface="+mn-ea"/>
                <a:cs typeface="+mn-cs"/>
              </a:rPr>
              <a:t>differential cryptanalysis attack</a:t>
            </a:r>
            <a:r>
              <a:rPr kumimoji="0" lang="en-AU" sz="2400" b="0" i="0" u="none" strike="noStrike" kern="0" cap="none" spc="0" normalizeH="0" baseline="0" noProof="0" smtClean="0">
                <a:ln>
                  <a:noFill/>
                </a:ln>
                <a:solidFill>
                  <a:srgbClr val="0000FF"/>
                </a:solidFill>
                <a:effectLst/>
                <a:uLnTx/>
                <a:uFillTx/>
                <a:latin typeface="Arial"/>
                <a:ea typeface="+mn-ea"/>
                <a:cs typeface="+mn-cs"/>
              </a:rPr>
              <a:t> is </a:t>
            </a:r>
            <a:r>
              <a:rPr kumimoji="0" lang="en-AU" sz="2400" b="0" i="1" u="none" strike="noStrike" kern="0" cap="none" spc="0" normalizeH="0" baseline="0" noProof="0" smtClean="0">
                <a:ln>
                  <a:noFill/>
                </a:ln>
                <a:solidFill>
                  <a:srgbClr val="FF0000"/>
                </a:solidFill>
                <a:effectLst/>
                <a:uLnTx/>
                <a:uFillTx/>
                <a:latin typeface="Arial"/>
                <a:ea typeface="+mn-ea"/>
                <a:cs typeface="+mn-cs"/>
              </a:rPr>
              <a:t>complex</a:t>
            </a:r>
            <a:r>
              <a:rPr kumimoji="0" lang="en-AU" sz="2400" b="0" i="0" u="none" strike="noStrike" kern="0" cap="none" spc="0" normalizeH="0" baseline="0" noProof="0" smtClean="0">
                <a:ln>
                  <a:noFill/>
                </a:ln>
                <a:solidFill>
                  <a:srgbClr val="0000FF"/>
                </a:solidFill>
                <a:effectLst/>
                <a:uLnTx/>
                <a:uFillTx/>
                <a:latin typeface="Arial"/>
                <a:ea typeface="+mn-ea"/>
                <a:cs typeface="+mn-cs"/>
              </a:rPr>
              <a:t>. </a:t>
            </a:r>
          </a:p>
          <a:p>
            <a:pPr marL="342900" marR="0" lvl="0" indent="-342900" algn="l" defTabSz="914400" rtl="0" eaLnBrk="1" fontAlgn="base" latinLnBrk="0" hangingPunct="1">
              <a:lnSpc>
                <a:spcPct val="9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Consider the original plaintext block </a:t>
            </a:r>
            <a:r>
              <a:rPr kumimoji="0" lang="en-AU" sz="2400" b="0" i="0" u="none" strike="noStrike" kern="0" cap="none" spc="0" normalizeH="0" baseline="0" noProof="0" smtClean="0">
                <a:ln>
                  <a:noFill/>
                </a:ln>
                <a:solidFill>
                  <a:srgbClr val="FF0000"/>
                </a:solidFill>
                <a:effectLst/>
                <a:uLnTx/>
                <a:uFillTx/>
                <a:latin typeface="Arial"/>
                <a:ea typeface="+mn-ea"/>
                <a:cs typeface="+mn-cs"/>
              </a:rPr>
              <a:t>m</a:t>
            </a:r>
            <a:r>
              <a:rPr kumimoji="0" lang="en-AU" sz="2400" b="0" i="0" u="none" strike="noStrike" kern="0" cap="none" spc="0" normalizeH="0" baseline="0" noProof="0" smtClean="0">
                <a:ln>
                  <a:noFill/>
                </a:ln>
                <a:solidFill>
                  <a:srgbClr val="0000FF"/>
                </a:solidFill>
                <a:effectLst/>
                <a:uLnTx/>
                <a:uFillTx/>
                <a:latin typeface="Arial"/>
                <a:ea typeface="+mn-ea"/>
                <a:cs typeface="+mn-cs"/>
              </a:rPr>
              <a:t> to consist of two halves</a:t>
            </a:r>
            <a:r>
              <a:rPr kumimoji="0" lang="en-AU" sz="2400" b="0" i="1" u="none" strike="noStrike" kern="0" cap="none" spc="0" normalizeH="0" baseline="0" noProof="0" smtClean="0">
                <a:ln>
                  <a:noFill/>
                </a:ln>
                <a:solidFill>
                  <a:srgbClr val="FF0000"/>
                </a:solidFill>
                <a:effectLst/>
                <a:uLnTx/>
                <a:uFillTx/>
                <a:latin typeface="Arial"/>
                <a:ea typeface="+mn-ea"/>
                <a:cs typeface="+mn-cs"/>
              </a:rPr>
              <a:t> m</a:t>
            </a:r>
            <a:r>
              <a:rPr kumimoji="0" lang="en-AU" sz="2400" b="0" i="1" u="none" strike="noStrike" kern="0" cap="none" spc="0" normalizeH="0" baseline="-25000" noProof="0" smtClean="0">
                <a:ln>
                  <a:noFill/>
                </a:ln>
                <a:solidFill>
                  <a:srgbClr val="FF0000"/>
                </a:solidFill>
                <a:effectLst/>
                <a:uLnTx/>
                <a:uFillTx/>
                <a:latin typeface="Arial"/>
                <a:ea typeface="+mn-ea"/>
                <a:cs typeface="+mn-cs"/>
              </a:rPr>
              <a:t>0</a:t>
            </a:r>
            <a:r>
              <a:rPr kumimoji="0" lang="en-AU" sz="2400" b="0" i="0" u="none" strike="noStrike" kern="0" cap="none" spc="0" normalizeH="0" baseline="0" noProof="0" smtClean="0">
                <a:ln>
                  <a:noFill/>
                </a:ln>
                <a:solidFill>
                  <a:srgbClr val="0000FF"/>
                </a:solidFill>
                <a:effectLst/>
                <a:uLnTx/>
                <a:uFillTx/>
                <a:latin typeface="Arial"/>
                <a:ea typeface="+mn-ea"/>
                <a:cs typeface="+mn-cs"/>
              </a:rPr>
              <a:t>, </a:t>
            </a:r>
            <a:r>
              <a:rPr kumimoji="0" lang="en-AU" sz="2400" b="0" i="1" u="none" strike="noStrike" kern="0" cap="none" spc="0" normalizeH="0" baseline="0" noProof="0" smtClean="0">
                <a:ln>
                  <a:noFill/>
                </a:ln>
                <a:solidFill>
                  <a:srgbClr val="FF0000"/>
                </a:solidFill>
                <a:effectLst/>
                <a:uLnTx/>
                <a:uFillTx/>
                <a:latin typeface="Arial"/>
                <a:ea typeface="+mn-ea"/>
                <a:cs typeface="+mn-cs"/>
              </a:rPr>
              <a:t>m</a:t>
            </a:r>
            <a:r>
              <a:rPr kumimoji="0" lang="en-AU" sz="2400" b="0" i="1" u="none" strike="noStrike" kern="0" cap="none" spc="0" normalizeH="0" baseline="-25000" noProof="0" smtClean="0">
                <a:ln>
                  <a:noFill/>
                </a:ln>
                <a:solidFill>
                  <a:srgbClr val="FF0000"/>
                </a:solidFill>
                <a:effectLst/>
                <a:uLnTx/>
                <a:uFillTx/>
                <a:latin typeface="Arial"/>
                <a:ea typeface="+mn-ea"/>
                <a:cs typeface="+mn-cs"/>
              </a:rPr>
              <a:t>1</a:t>
            </a:r>
            <a:r>
              <a:rPr kumimoji="0" lang="en-AU" sz="2400" b="0" i="0" u="none" strike="noStrike" kern="0" cap="none" spc="0" normalizeH="0" baseline="0" noProof="0" smtClean="0">
                <a:ln>
                  <a:noFill/>
                </a:ln>
                <a:solidFill>
                  <a:srgbClr val="0000FF"/>
                </a:solidFill>
                <a:effectLst/>
                <a:uLnTx/>
                <a:uFillTx/>
                <a:latin typeface="Arial"/>
                <a:ea typeface="+mn-ea"/>
                <a:cs typeface="+mn-cs"/>
              </a:rPr>
              <a:t>.</a:t>
            </a:r>
          </a:p>
          <a:p>
            <a:pPr marL="342900" marR="0" lvl="0" indent="-342900" algn="l" defTabSz="914400" rtl="0" eaLnBrk="1" fontAlgn="base" latinLnBrk="0" hangingPunct="1">
              <a:lnSpc>
                <a:spcPct val="9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Each </a:t>
            </a:r>
            <a:r>
              <a:rPr kumimoji="0" lang="en-AU" sz="2400" b="0" i="1" u="none" strike="noStrike" kern="0" cap="none" spc="0" normalizeH="0" baseline="0" noProof="0" smtClean="0">
                <a:ln>
                  <a:noFill/>
                </a:ln>
                <a:solidFill>
                  <a:srgbClr val="FF0000"/>
                </a:solidFill>
                <a:effectLst/>
                <a:uLnTx/>
                <a:uFillTx/>
                <a:latin typeface="Arial"/>
                <a:ea typeface="+mn-ea"/>
                <a:cs typeface="+mn-cs"/>
              </a:rPr>
              <a:t>round of DES</a:t>
            </a:r>
            <a:r>
              <a:rPr kumimoji="0" lang="en-AU" sz="2400" b="0" i="0" u="none" strike="noStrike" kern="0" cap="none" spc="0" normalizeH="0" baseline="0" noProof="0" smtClean="0">
                <a:ln>
                  <a:noFill/>
                </a:ln>
                <a:solidFill>
                  <a:srgbClr val="0000FF"/>
                </a:solidFill>
                <a:effectLst/>
                <a:uLnTx/>
                <a:uFillTx/>
                <a:latin typeface="Arial"/>
                <a:ea typeface="+mn-ea"/>
                <a:cs typeface="+mn-cs"/>
              </a:rPr>
              <a:t> maps the </a:t>
            </a:r>
            <a:r>
              <a:rPr kumimoji="0" lang="en-AU" sz="2400" b="0" i="1" u="none" strike="noStrike" kern="0" cap="none" spc="0" normalizeH="0" baseline="0" noProof="0" smtClean="0">
                <a:ln>
                  <a:noFill/>
                </a:ln>
                <a:solidFill>
                  <a:srgbClr val="FF0000"/>
                </a:solidFill>
                <a:effectLst/>
                <a:uLnTx/>
                <a:uFillTx/>
                <a:latin typeface="Arial"/>
                <a:ea typeface="+mn-ea"/>
                <a:cs typeface="+mn-cs"/>
              </a:rPr>
              <a:t>RH input</a:t>
            </a:r>
            <a:r>
              <a:rPr kumimoji="0" lang="en-AU" sz="2400" b="0" i="0" u="none" strike="noStrike" kern="0" cap="none" spc="0" normalizeH="0" baseline="0" noProof="0" smtClean="0">
                <a:ln>
                  <a:noFill/>
                </a:ln>
                <a:solidFill>
                  <a:srgbClr val="0000FF"/>
                </a:solidFill>
                <a:effectLst/>
                <a:uLnTx/>
                <a:uFillTx/>
                <a:latin typeface="Arial"/>
                <a:ea typeface="+mn-ea"/>
                <a:cs typeface="+mn-cs"/>
              </a:rPr>
              <a:t> to the </a:t>
            </a:r>
            <a:r>
              <a:rPr kumimoji="0" lang="en-AU" sz="2400" b="0" i="1" u="none" strike="noStrike" kern="0" cap="none" spc="0" normalizeH="0" baseline="0" noProof="0" smtClean="0">
                <a:ln>
                  <a:noFill/>
                </a:ln>
                <a:solidFill>
                  <a:srgbClr val="FF0000"/>
                </a:solidFill>
                <a:effectLst/>
                <a:uLnTx/>
                <a:uFillTx/>
                <a:latin typeface="Arial"/>
                <a:ea typeface="+mn-ea"/>
                <a:cs typeface="+mn-cs"/>
              </a:rPr>
              <a:t>LH output</a:t>
            </a:r>
            <a:r>
              <a:rPr kumimoji="0" lang="en-AU" sz="2400" b="0" i="0" u="none" strike="noStrike" kern="0" cap="none" spc="0" normalizeH="0" baseline="0" noProof="0" smtClean="0">
                <a:ln>
                  <a:noFill/>
                </a:ln>
                <a:solidFill>
                  <a:srgbClr val="0000FF"/>
                </a:solidFill>
                <a:effectLst/>
                <a:uLnTx/>
                <a:uFillTx/>
                <a:latin typeface="Arial"/>
                <a:ea typeface="+mn-ea"/>
                <a:cs typeface="+mn-cs"/>
              </a:rPr>
              <a:t> and sets the </a:t>
            </a:r>
            <a:r>
              <a:rPr kumimoji="0" lang="en-AU" sz="2400" b="0" i="1" u="none" strike="noStrike" kern="0" cap="none" spc="0" normalizeH="0" baseline="0" noProof="0" smtClean="0">
                <a:ln>
                  <a:noFill/>
                </a:ln>
                <a:solidFill>
                  <a:srgbClr val="FF0000"/>
                </a:solidFill>
                <a:effectLst/>
                <a:uLnTx/>
                <a:uFillTx/>
                <a:latin typeface="Arial"/>
                <a:ea typeface="+mn-ea"/>
                <a:cs typeface="+mn-cs"/>
              </a:rPr>
              <a:t>RH output</a:t>
            </a:r>
            <a:r>
              <a:rPr kumimoji="0" lang="en-AU" sz="2400" b="0" i="0" u="none" strike="noStrike" kern="0" cap="none" spc="0" normalizeH="0" baseline="0" noProof="0" smtClean="0">
                <a:ln>
                  <a:noFill/>
                </a:ln>
                <a:solidFill>
                  <a:srgbClr val="0000FF"/>
                </a:solidFill>
                <a:effectLst/>
                <a:uLnTx/>
                <a:uFillTx/>
                <a:latin typeface="Arial"/>
                <a:ea typeface="+mn-ea"/>
                <a:cs typeface="+mn-cs"/>
              </a:rPr>
              <a:t> to be a </a:t>
            </a:r>
            <a:r>
              <a:rPr kumimoji="0" lang="en-AU" sz="2400" b="0" i="1" u="none" strike="noStrike" kern="0" cap="none" spc="0" normalizeH="0" baseline="0" noProof="0" smtClean="0">
                <a:ln>
                  <a:noFill/>
                </a:ln>
                <a:solidFill>
                  <a:srgbClr val="FF0000"/>
                </a:solidFill>
                <a:effectLst/>
                <a:uLnTx/>
                <a:uFillTx/>
                <a:latin typeface="Arial"/>
                <a:ea typeface="+mn-ea"/>
                <a:cs typeface="+mn-cs"/>
              </a:rPr>
              <a:t>function</a:t>
            </a:r>
            <a:r>
              <a:rPr kumimoji="0" lang="en-AU" sz="2400" b="0" i="0" u="none" strike="noStrike" kern="0" cap="none" spc="0" normalizeH="0" baseline="0" noProof="0" smtClean="0">
                <a:ln>
                  <a:noFill/>
                </a:ln>
                <a:solidFill>
                  <a:srgbClr val="0000FF"/>
                </a:solidFill>
                <a:effectLst/>
                <a:uLnTx/>
                <a:uFillTx/>
                <a:latin typeface="Arial"/>
                <a:ea typeface="+mn-ea"/>
                <a:cs typeface="+mn-cs"/>
              </a:rPr>
              <a:t> of the </a:t>
            </a:r>
            <a:r>
              <a:rPr kumimoji="0" lang="en-AU" sz="2400" b="0" i="1" u="none" strike="noStrike" kern="0" cap="none" spc="0" normalizeH="0" baseline="0" noProof="0" smtClean="0">
                <a:ln>
                  <a:noFill/>
                </a:ln>
                <a:solidFill>
                  <a:srgbClr val="FF0000"/>
                </a:solidFill>
                <a:effectLst/>
                <a:uLnTx/>
                <a:uFillTx/>
                <a:latin typeface="Arial"/>
                <a:ea typeface="+mn-ea"/>
                <a:cs typeface="+mn-cs"/>
              </a:rPr>
              <a:t>LH input</a:t>
            </a:r>
            <a:r>
              <a:rPr kumimoji="0" lang="en-AU" sz="2400" b="0" i="0" u="none" strike="noStrike" kern="0" cap="none" spc="0" normalizeH="0" baseline="0" noProof="0" smtClean="0">
                <a:ln>
                  <a:noFill/>
                </a:ln>
                <a:solidFill>
                  <a:srgbClr val="0000FF"/>
                </a:solidFill>
                <a:effectLst/>
                <a:uLnTx/>
                <a:uFillTx/>
                <a:latin typeface="Arial"/>
                <a:ea typeface="+mn-ea"/>
                <a:cs typeface="+mn-cs"/>
              </a:rPr>
              <a:t> and the </a:t>
            </a:r>
            <a:r>
              <a:rPr kumimoji="0" lang="en-AU" sz="2400" b="0" i="1" u="none" strike="noStrike" kern="0" cap="none" spc="0" normalizeH="0" baseline="0" noProof="0" smtClean="0">
                <a:ln>
                  <a:noFill/>
                </a:ln>
                <a:solidFill>
                  <a:srgbClr val="FF0000"/>
                </a:solidFill>
                <a:effectLst/>
                <a:uLnTx/>
                <a:uFillTx/>
                <a:latin typeface="Arial"/>
                <a:ea typeface="+mn-ea"/>
                <a:cs typeface="+mn-cs"/>
              </a:rPr>
              <a:t>subkey</a:t>
            </a:r>
            <a:r>
              <a:rPr kumimoji="0" lang="en-AU" sz="2400" b="0" i="0" u="none" strike="noStrike" kern="0" cap="none" spc="0" normalizeH="0" baseline="0" noProof="0" smtClean="0">
                <a:ln>
                  <a:noFill/>
                </a:ln>
                <a:solidFill>
                  <a:srgbClr val="0000FF"/>
                </a:solidFill>
                <a:effectLst/>
                <a:uLnTx/>
                <a:uFillTx/>
                <a:latin typeface="Arial"/>
                <a:ea typeface="+mn-ea"/>
                <a:cs typeface="+mn-cs"/>
              </a:rPr>
              <a:t> for </a:t>
            </a:r>
            <a:r>
              <a:rPr kumimoji="0" lang="en-AU" sz="2400" b="0" i="1" u="none" strike="noStrike" kern="0" cap="none" spc="0" normalizeH="0" baseline="0" noProof="0" smtClean="0">
                <a:ln>
                  <a:noFill/>
                </a:ln>
                <a:solidFill>
                  <a:srgbClr val="FF0000"/>
                </a:solidFill>
                <a:effectLst/>
                <a:uLnTx/>
                <a:uFillTx/>
                <a:latin typeface="Arial"/>
                <a:ea typeface="+mn-ea"/>
                <a:cs typeface="+mn-cs"/>
              </a:rPr>
              <a:t>this round</a:t>
            </a:r>
            <a:r>
              <a:rPr kumimoji="0" lang="en-AU" sz="2400" b="0" i="0" u="none" strike="noStrike" kern="0" cap="none" spc="0" normalizeH="0" baseline="0" noProof="0" smtClean="0">
                <a:ln>
                  <a:noFill/>
                </a:ln>
                <a:solidFill>
                  <a:srgbClr val="0000FF"/>
                </a:solidFill>
                <a:effectLst/>
                <a:uLnTx/>
                <a:uFillTx/>
                <a:latin typeface="Arial"/>
                <a:ea typeface="+mn-ea"/>
                <a:cs typeface="+mn-cs"/>
              </a:rPr>
              <a:t>.</a:t>
            </a:r>
          </a:p>
          <a:p>
            <a:pPr marL="342900" marR="0" lvl="0" indent="-342900" algn="l" defTabSz="914400" rtl="0" eaLnBrk="1" fontAlgn="base" latinLnBrk="0" hangingPunct="1">
              <a:lnSpc>
                <a:spcPct val="9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So, at </a:t>
            </a:r>
            <a:r>
              <a:rPr kumimoji="0" lang="en-AU" sz="2400" b="0" i="1" u="none" strike="noStrike" kern="0" cap="none" spc="0" normalizeH="0" baseline="0" noProof="0" smtClean="0">
                <a:ln>
                  <a:noFill/>
                </a:ln>
                <a:solidFill>
                  <a:srgbClr val="FF0000"/>
                </a:solidFill>
                <a:effectLst/>
                <a:uLnTx/>
                <a:uFillTx/>
                <a:latin typeface="Arial"/>
                <a:ea typeface="+mn-ea"/>
                <a:cs typeface="+mn-cs"/>
              </a:rPr>
              <a:t>each round</a:t>
            </a:r>
            <a:r>
              <a:rPr kumimoji="0" lang="en-AU" sz="2400" b="0" i="0" u="none" strike="noStrike" kern="0" cap="none" spc="0" normalizeH="0" baseline="0" noProof="0" smtClean="0">
                <a:ln>
                  <a:noFill/>
                </a:ln>
                <a:solidFill>
                  <a:srgbClr val="0000FF"/>
                </a:solidFill>
                <a:effectLst/>
                <a:uLnTx/>
                <a:uFillTx/>
                <a:latin typeface="Arial"/>
                <a:ea typeface="+mn-ea"/>
                <a:cs typeface="+mn-cs"/>
              </a:rPr>
              <a:t>, one </a:t>
            </a:r>
            <a:r>
              <a:rPr kumimoji="0" lang="en-AU" sz="2400" b="0" i="1" u="none" strike="noStrike" kern="0" cap="none" spc="0" normalizeH="0" baseline="0" noProof="0" smtClean="0">
                <a:ln>
                  <a:noFill/>
                </a:ln>
                <a:solidFill>
                  <a:srgbClr val="FF0000"/>
                </a:solidFill>
                <a:effectLst/>
                <a:uLnTx/>
                <a:uFillTx/>
                <a:latin typeface="Arial"/>
                <a:ea typeface="+mn-ea"/>
                <a:cs typeface="+mn-cs"/>
              </a:rPr>
              <a:t>32-bit block</a:t>
            </a:r>
            <a:r>
              <a:rPr kumimoji="0" lang="en-AU" sz="2400" b="0" i="0" u="none" strike="noStrike" kern="0" cap="none" spc="0" normalizeH="0" baseline="0" noProof="0" smtClean="0">
                <a:ln>
                  <a:noFill/>
                </a:ln>
                <a:solidFill>
                  <a:srgbClr val="0000FF"/>
                </a:solidFill>
                <a:effectLst/>
                <a:uLnTx/>
                <a:uFillTx/>
                <a:latin typeface="Arial"/>
                <a:ea typeface="+mn-ea"/>
                <a:cs typeface="+mn-cs"/>
              </a:rPr>
              <a:t> is created.</a:t>
            </a:r>
          </a:p>
          <a:p>
            <a:pPr marL="342900" marR="0" lvl="0" indent="-342900" algn="l" defTabSz="914400" rtl="0" eaLnBrk="1" fontAlgn="base" latinLnBrk="0" hangingPunct="1">
              <a:lnSpc>
                <a:spcPct val="9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If each new block </a:t>
            </a:r>
            <a:r>
              <a:rPr kumimoji="0" lang="en-AU" sz="2400" b="0" i="1" u="none" strike="noStrike" kern="0" cap="none" spc="0" normalizeH="0" baseline="0" noProof="0" smtClean="0">
                <a:ln>
                  <a:noFill/>
                </a:ln>
                <a:solidFill>
                  <a:srgbClr val="FF0000"/>
                </a:solidFill>
                <a:effectLst/>
                <a:uLnTx/>
                <a:uFillTx/>
                <a:latin typeface="Arial"/>
                <a:ea typeface="+mn-ea"/>
                <a:cs typeface="+mn-cs"/>
              </a:rPr>
              <a:t>m</a:t>
            </a:r>
            <a:r>
              <a:rPr kumimoji="0" lang="en-AU" sz="2400" b="0" i="1" u="none" strike="noStrike" kern="0" cap="none" spc="0" normalizeH="0" baseline="-25000" noProof="0" smtClean="0">
                <a:ln>
                  <a:noFill/>
                </a:ln>
                <a:solidFill>
                  <a:srgbClr val="FF0000"/>
                </a:solidFill>
                <a:effectLst/>
                <a:uLnTx/>
                <a:uFillTx/>
                <a:latin typeface="Arial"/>
                <a:ea typeface="+mn-ea"/>
                <a:cs typeface="+mn-cs"/>
              </a:rPr>
              <a:t>i</a:t>
            </a:r>
            <a:r>
              <a:rPr kumimoji="0" lang="en-AU" sz="2400" b="0" i="0" u="none" strike="noStrike" kern="0" cap="none" spc="0" normalizeH="0" baseline="0" noProof="0" smtClean="0">
                <a:ln>
                  <a:noFill/>
                </a:ln>
                <a:solidFill>
                  <a:srgbClr val="0000FF"/>
                </a:solidFill>
                <a:effectLst/>
                <a:uLnTx/>
                <a:uFillTx/>
                <a:latin typeface="Arial"/>
                <a:ea typeface="+mn-ea"/>
                <a:cs typeface="+mn-cs"/>
              </a:rPr>
              <a:t> (</a:t>
            </a:r>
            <a:r>
              <a:rPr kumimoji="0" lang="en-AU" sz="2400" b="0" i="1" u="none" strike="noStrike" kern="0" cap="none" spc="0" normalizeH="0" baseline="0" noProof="0" smtClean="0">
                <a:ln>
                  <a:noFill/>
                </a:ln>
                <a:solidFill>
                  <a:srgbClr val="FF0000"/>
                </a:solidFill>
                <a:effectLst/>
                <a:uLnTx/>
                <a:uFillTx/>
                <a:latin typeface="Arial"/>
                <a:ea typeface="+mn-ea"/>
                <a:cs typeface="+mn-cs"/>
              </a:rPr>
              <a:t>2 </a:t>
            </a:r>
            <a:r>
              <a:rPr kumimoji="0" lang="en-AU" sz="2400" b="0" i="1" u="none" strike="noStrike" kern="0" cap="none" spc="0" normalizeH="0" baseline="0" noProof="0" smtClean="0">
                <a:ln>
                  <a:noFill/>
                </a:ln>
                <a:solidFill>
                  <a:srgbClr val="FF0000"/>
                </a:solidFill>
                <a:effectLst/>
                <a:uLnTx/>
                <a:uFillTx/>
                <a:latin typeface="Arial"/>
                <a:ea typeface="+mn-ea"/>
                <a:cs typeface="Arial" charset="0"/>
              </a:rPr>
              <a:t>≤ </a:t>
            </a:r>
            <a:r>
              <a:rPr kumimoji="0" lang="en-AU" sz="2400" b="0" i="1" u="none" strike="noStrike" kern="0" cap="none" spc="0" normalizeH="0" baseline="0" noProof="0" smtClean="0">
                <a:ln>
                  <a:noFill/>
                </a:ln>
                <a:solidFill>
                  <a:srgbClr val="FF0000"/>
                </a:solidFill>
                <a:effectLst/>
                <a:uLnTx/>
                <a:uFillTx/>
                <a:latin typeface="Arial"/>
                <a:ea typeface="+mn-ea"/>
                <a:cs typeface="+mn-cs"/>
              </a:rPr>
              <a:t>i </a:t>
            </a:r>
            <a:r>
              <a:rPr kumimoji="0" lang="en-AU" sz="2400" b="0" i="1" u="none" strike="noStrike" kern="0" cap="none" spc="0" normalizeH="0" baseline="0" noProof="0" smtClean="0">
                <a:ln>
                  <a:noFill/>
                </a:ln>
                <a:solidFill>
                  <a:srgbClr val="FF0000"/>
                </a:solidFill>
                <a:effectLst/>
                <a:uLnTx/>
                <a:uFillTx/>
                <a:latin typeface="Arial"/>
                <a:ea typeface="+mn-ea"/>
                <a:cs typeface="Arial" charset="0"/>
              </a:rPr>
              <a:t>≤</a:t>
            </a:r>
            <a:r>
              <a:rPr kumimoji="0" lang="en-AU" sz="2400" b="0" i="1" u="none" strike="noStrike" kern="0" cap="none" spc="0" normalizeH="0" baseline="0" noProof="0" smtClean="0">
                <a:ln>
                  <a:noFill/>
                </a:ln>
                <a:solidFill>
                  <a:srgbClr val="FF0000"/>
                </a:solidFill>
                <a:effectLst/>
                <a:uLnTx/>
                <a:uFillTx/>
                <a:latin typeface="Arial"/>
                <a:ea typeface="+mn-ea"/>
                <a:cs typeface="+mn-cs"/>
              </a:rPr>
              <a:t> 17</a:t>
            </a:r>
            <a:r>
              <a:rPr kumimoji="0" lang="en-AU" sz="2400" b="0" i="0" u="none" strike="noStrike" kern="0" cap="none" spc="0" normalizeH="0" baseline="0" noProof="0" smtClean="0">
                <a:ln>
                  <a:noFill/>
                </a:ln>
                <a:solidFill>
                  <a:srgbClr val="0000FF"/>
                </a:solidFill>
                <a:effectLst/>
                <a:uLnTx/>
                <a:uFillTx/>
                <a:latin typeface="Arial"/>
                <a:ea typeface="+mn-ea"/>
                <a:cs typeface="+mn-cs"/>
              </a:rPr>
              <a:t>), then the intermediate message halves are related as follows:</a:t>
            </a:r>
          </a:p>
          <a:p>
            <a:pPr marL="342900" marR="0" lvl="0" indent="-342900" algn="l" defTabSz="914400" rtl="0" eaLnBrk="1" fontAlgn="base" latinLnBrk="0" hangingPunct="1">
              <a:lnSpc>
                <a:spcPct val="90000"/>
              </a:lnSpc>
              <a:spcBef>
                <a:spcPct val="50000"/>
              </a:spcBef>
              <a:spcAft>
                <a:spcPct val="0"/>
              </a:spcAft>
              <a:buClrTx/>
              <a:buSzPct val="150000"/>
              <a:buFontTx/>
              <a:buNone/>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		</a:t>
            </a:r>
            <a:r>
              <a:rPr kumimoji="0" lang="en-AU" sz="2400" b="0" i="1" u="none" strike="noStrike" kern="0" cap="none" spc="0" normalizeH="0" baseline="0" noProof="0" smtClean="0">
                <a:ln>
                  <a:noFill/>
                </a:ln>
                <a:solidFill>
                  <a:srgbClr val="0000FF"/>
                </a:solidFill>
                <a:effectLst/>
                <a:uLnTx/>
                <a:uFillTx/>
                <a:latin typeface="Arial"/>
                <a:ea typeface="+mn-ea"/>
                <a:cs typeface="+mn-cs"/>
              </a:rPr>
              <a:t>m</a:t>
            </a:r>
            <a:r>
              <a:rPr kumimoji="0" lang="en-AU" sz="2400" b="0" i="1" u="none" strike="noStrike" kern="0" cap="none" spc="0" normalizeH="0" baseline="-25000" noProof="0" smtClean="0">
                <a:ln>
                  <a:noFill/>
                </a:ln>
                <a:solidFill>
                  <a:srgbClr val="0000FF"/>
                </a:solidFill>
                <a:effectLst/>
                <a:uLnTx/>
                <a:uFillTx/>
                <a:latin typeface="Arial"/>
                <a:ea typeface="+mn-ea"/>
                <a:cs typeface="+mn-cs"/>
              </a:rPr>
              <a:t>i+1</a:t>
            </a:r>
            <a:r>
              <a:rPr kumimoji="0" lang="en-AU" sz="2400" b="0" i="1" u="none" strike="noStrike" kern="0" cap="none" spc="0" normalizeH="0" baseline="0" noProof="0" smtClean="0">
                <a:ln>
                  <a:noFill/>
                </a:ln>
                <a:solidFill>
                  <a:srgbClr val="0000FF"/>
                </a:solidFill>
                <a:effectLst/>
                <a:uLnTx/>
                <a:uFillTx/>
                <a:latin typeface="Arial"/>
                <a:ea typeface="+mn-ea"/>
                <a:cs typeface="+mn-cs"/>
              </a:rPr>
              <a:t> = m</a:t>
            </a:r>
            <a:r>
              <a:rPr kumimoji="0" lang="en-AU" sz="2400" b="0" i="1" u="none" strike="noStrike" kern="0" cap="none" spc="0" normalizeH="0" baseline="-25000" noProof="0" smtClean="0">
                <a:ln>
                  <a:noFill/>
                </a:ln>
                <a:solidFill>
                  <a:srgbClr val="0000FF"/>
                </a:solidFill>
                <a:effectLst/>
                <a:uLnTx/>
                <a:uFillTx/>
                <a:latin typeface="Arial"/>
                <a:ea typeface="+mn-ea"/>
                <a:cs typeface="+mn-cs"/>
              </a:rPr>
              <a:t>i-1</a:t>
            </a:r>
            <a:r>
              <a:rPr kumimoji="0" lang="en-AU" sz="2400" b="0" i="1" u="none" strike="noStrike" kern="0" cap="none" spc="0" normalizeH="0" baseline="0" noProof="0" smtClean="0">
                <a:ln>
                  <a:noFill/>
                </a:ln>
                <a:solidFill>
                  <a:srgbClr val="0000FF"/>
                </a:solidFill>
                <a:effectLst/>
                <a:uLnTx/>
                <a:uFillTx/>
                <a:latin typeface="Arial"/>
                <a:ea typeface="+mn-ea"/>
                <a:cs typeface="+mn-cs"/>
              </a:rPr>
              <a:t> </a:t>
            </a:r>
            <a:r>
              <a:rPr kumimoji="0" lang="en-AU" sz="3200" b="0" i="1" u="none" strike="noStrike" kern="0" cap="none" spc="0" normalizeH="0" baseline="0" noProof="0" smtClean="0">
                <a:ln>
                  <a:noFill/>
                </a:ln>
                <a:solidFill>
                  <a:srgbClr val="0000FF"/>
                </a:solidFill>
                <a:effectLst/>
                <a:uLnTx/>
                <a:uFillTx/>
                <a:latin typeface="Arial"/>
                <a:ea typeface="+mn-ea"/>
                <a:cs typeface="+mn-cs"/>
              </a:rPr>
              <a:t> </a:t>
            </a:r>
            <a:r>
              <a:rPr kumimoji="0" lang="en-AU" sz="3200" b="0" i="1" u="none" strike="noStrike" kern="0" cap="none" spc="0" normalizeH="0" baseline="0" noProof="0" smtClean="0">
                <a:ln>
                  <a:noFill/>
                </a:ln>
                <a:solidFill>
                  <a:srgbClr val="0000FF"/>
                </a:solidFill>
                <a:effectLst/>
                <a:uLnTx/>
                <a:uFillTx/>
                <a:latin typeface="NSimSun" pitchFamily="49" charset="-122"/>
                <a:ea typeface="NSimSun" pitchFamily="49" charset="-122"/>
                <a:cs typeface="+mn-cs"/>
              </a:rPr>
              <a:t>⊕ </a:t>
            </a:r>
            <a:r>
              <a:rPr kumimoji="0" lang="en-AU" sz="2400" b="0" i="1" u="none" strike="noStrike" kern="0" cap="none" spc="0" normalizeH="0" baseline="0" noProof="0" smtClean="0">
                <a:ln>
                  <a:noFill/>
                </a:ln>
                <a:solidFill>
                  <a:srgbClr val="0000FF"/>
                </a:solidFill>
                <a:effectLst/>
                <a:uLnTx/>
                <a:uFillTx/>
                <a:latin typeface="Arial"/>
                <a:ea typeface="+mn-ea"/>
                <a:cs typeface="+mn-cs"/>
              </a:rPr>
              <a:t>f(m</a:t>
            </a:r>
            <a:r>
              <a:rPr kumimoji="0" lang="en-AU" sz="2400" b="0" i="1" u="none" strike="noStrike" kern="0" cap="none" spc="0" normalizeH="0" baseline="-25000" noProof="0" smtClean="0">
                <a:ln>
                  <a:noFill/>
                </a:ln>
                <a:solidFill>
                  <a:srgbClr val="0000FF"/>
                </a:solidFill>
                <a:effectLst/>
                <a:uLnTx/>
                <a:uFillTx/>
                <a:latin typeface="Arial"/>
                <a:ea typeface="+mn-ea"/>
                <a:cs typeface="+mn-cs"/>
              </a:rPr>
              <a:t>i</a:t>
            </a:r>
            <a:r>
              <a:rPr kumimoji="0" lang="en-AU" sz="2400" b="0" i="1" u="none" strike="noStrike" kern="0" cap="none" spc="0" normalizeH="0" baseline="0" noProof="0" smtClean="0">
                <a:ln>
                  <a:noFill/>
                </a:ln>
                <a:solidFill>
                  <a:srgbClr val="0000FF"/>
                </a:solidFill>
                <a:effectLst/>
                <a:uLnTx/>
                <a:uFillTx/>
                <a:latin typeface="Arial"/>
                <a:ea typeface="+mn-ea"/>
                <a:cs typeface="+mn-cs"/>
              </a:rPr>
              <a:t>, k</a:t>
            </a:r>
            <a:r>
              <a:rPr kumimoji="0" lang="en-AU" sz="2400" b="0" i="1" u="none" strike="noStrike" kern="0" cap="none" spc="0" normalizeH="0" baseline="-25000" noProof="0" smtClean="0">
                <a:ln>
                  <a:noFill/>
                </a:ln>
                <a:solidFill>
                  <a:srgbClr val="0000FF"/>
                </a:solidFill>
                <a:effectLst/>
                <a:uLnTx/>
                <a:uFillTx/>
                <a:latin typeface="Arial"/>
                <a:ea typeface="+mn-ea"/>
                <a:cs typeface="+mn-cs"/>
              </a:rPr>
              <a:t>i</a:t>
            </a:r>
            <a:r>
              <a:rPr kumimoji="0" lang="en-AU" sz="2400" b="0" i="1" u="none" strike="noStrike" kern="0" cap="none" spc="0" normalizeH="0" baseline="0" noProof="0" smtClean="0">
                <a:ln>
                  <a:noFill/>
                </a:ln>
                <a:solidFill>
                  <a:srgbClr val="0000FF"/>
                </a:solidFill>
                <a:effectLst/>
                <a:uLnTx/>
                <a:uFillTx/>
                <a:latin typeface="Arial"/>
                <a:ea typeface="+mn-ea"/>
                <a:cs typeface="+mn-cs"/>
              </a:rPr>
              <a:t>)</a:t>
            </a:r>
            <a:r>
              <a:rPr kumimoji="0" lang="en-AU" sz="2400" b="0" i="0" u="none" strike="noStrike" kern="0" cap="none" spc="0" normalizeH="0" baseline="0" noProof="0" smtClean="0">
                <a:ln>
                  <a:noFill/>
                </a:ln>
                <a:solidFill>
                  <a:srgbClr val="0000FF"/>
                </a:solidFill>
                <a:effectLst/>
                <a:uLnTx/>
                <a:uFillTx/>
                <a:latin typeface="Arial"/>
                <a:ea typeface="+mn-ea"/>
                <a:cs typeface="+mn-cs"/>
              </a:rPr>
              <a:t>		</a:t>
            </a:r>
            <a:r>
              <a:rPr kumimoji="0" lang="en-AU" sz="2400" b="0" i="1" u="none" strike="noStrike" kern="0" cap="none" spc="0" normalizeH="0" baseline="0" noProof="0" smtClean="0">
                <a:ln>
                  <a:noFill/>
                </a:ln>
                <a:solidFill>
                  <a:srgbClr val="0000FF"/>
                </a:solidFill>
                <a:effectLst/>
                <a:uLnTx/>
                <a:uFillTx/>
                <a:latin typeface="Arial"/>
                <a:ea typeface="+mn-ea"/>
                <a:cs typeface="+mn-cs"/>
              </a:rPr>
              <a:t>i = 1, 2, 3, …, 16</a:t>
            </a:r>
            <a:endParaRPr kumimoji="0" lang="en-AU" sz="2400" b="0" i="1" u="none" strike="noStrike" kern="0" cap="none" spc="0" normalizeH="0" baseline="0" noProof="0" dirty="0" smtClean="0">
              <a:ln>
                <a:noFill/>
              </a:ln>
              <a:solidFill>
                <a:srgbClr val="0000FF"/>
              </a:solidFill>
              <a:effectLst/>
              <a:uLnTx/>
              <a:uFillTx/>
              <a:latin typeface="Arial"/>
              <a:ea typeface="+mn-ea"/>
              <a:cs typeface="+mn-cs"/>
            </a:endParaRPr>
          </a:p>
        </p:txBody>
      </p:sp>
      <p:sp>
        <p:nvSpPr>
          <p:cNvPr id="3" name="Rectangle 2"/>
          <p:cNvSpPr txBox="1">
            <a:spLocks noChangeArrowheads="1"/>
          </p:cNvSpPr>
          <p:nvPr/>
        </p:nvSpPr>
        <p:spPr bwMode="auto">
          <a:xfrm>
            <a:off x="382588" y="160338"/>
            <a:ext cx="8351837" cy="490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0" cap="none" spc="0" normalizeH="0" baseline="0" noProof="0" smtClean="0">
                <a:ln>
                  <a:noFill/>
                </a:ln>
                <a:solidFill>
                  <a:srgbClr val="000000"/>
                </a:solidFill>
                <a:effectLst/>
                <a:uLnTx/>
                <a:uFillTx/>
                <a:latin typeface="Arial"/>
                <a:ea typeface="+mj-ea"/>
                <a:cs typeface="+mj-cs"/>
              </a:rPr>
              <a:t>Differential Cryptanalysis Attack </a:t>
            </a:r>
            <a:endParaRPr kumimoji="0" lang="en-AU" sz="2400" b="1" i="0" u="none" strike="noStrike" kern="0" cap="none" spc="0" normalizeH="0" baseline="0" noProof="0" dirty="0" smtClean="0">
              <a:ln>
                <a:noFill/>
              </a:ln>
              <a:solidFill>
                <a:srgbClr val="000000"/>
              </a:solidFill>
              <a:effectLst/>
              <a:uLnTx/>
              <a:uFillTx/>
              <a:latin typeface="Arial"/>
              <a:ea typeface="+mj-ea"/>
              <a:cs typeface="+mj-cs"/>
            </a:endParaRPr>
          </a:p>
        </p:txBody>
      </p:sp>
    </p:spTree>
    <p:extLst>
      <p:ext uri="{BB962C8B-B14F-4D97-AF65-F5344CB8AC3E}">
        <p14:creationId xmlns="" xmlns:p14="http://schemas.microsoft.com/office/powerpoint/2010/main" val="25627219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601663" y="1196975"/>
            <a:ext cx="793115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har char="•"/>
              <a:defRPr sz="2400">
                <a:solidFill>
                  <a:srgbClr val="0000FF"/>
                </a:solidFill>
                <a:latin typeface="+mn-lt"/>
                <a:ea typeface="+mn-ea"/>
                <a:cs typeface="+mn-cs"/>
              </a:defRPr>
            </a:lvl1pPr>
            <a:lvl2pPr marL="855663" indent="-398463" algn="l" rtl="0" eaLnBrk="0" fontAlgn="base" hangingPunct="0">
              <a:spcBef>
                <a:spcPct val="50000"/>
              </a:spcBef>
              <a:spcAft>
                <a:spcPct val="0"/>
              </a:spcAft>
              <a:buFont typeface="Wingdings" pitchFamily="2" charset="2"/>
              <a:buChar char="§"/>
              <a:defRPr sz="2400">
                <a:solidFill>
                  <a:srgbClr val="0000FF"/>
                </a:solidFill>
                <a:latin typeface="+mn-lt"/>
              </a:defRPr>
            </a:lvl2pPr>
            <a:lvl3pPr marL="1379538" indent="-409575" algn="l" rtl="0" eaLnBrk="0" fontAlgn="base" hangingPunct="0">
              <a:spcBef>
                <a:spcPct val="50000"/>
              </a:spcBef>
              <a:spcAft>
                <a:spcPct val="0"/>
              </a:spcAft>
              <a:buFont typeface="Wingdings" pitchFamily="2" charset="2"/>
              <a:buChar char="w"/>
              <a:defRPr sz="2400">
                <a:solidFill>
                  <a:srgbClr val="0000FF"/>
                </a:solidFill>
                <a:latin typeface="+mn-lt"/>
              </a:defRPr>
            </a:lvl3pPr>
            <a:lvl4pPr marL="1822450" indent="-228600" algn="l" rtl="0" eaLnBrk="0" fontAlgn="base" hangingPunct="0">
              <a:spcBef>
                <a:spcPct val="20000"/>
              </a:spcBef>
              <a:spcAft>
                <a:spcPct val="0"/>
              </a:spcAft>
              <a:buChar char="–"/>
              <a:defRPr sz="2000">
                <a:solidFill>
                  <a:schemeClr val="tx1"/>
                </a:solidFill>
                <a:latin typeface="+mn-lt"/>
              </a:defRPr>
            </a:lvl4pPr>
            <a:lvl5pPr marL="2165350" indent="-228600" algn="l" rtl="0" eaLnBrk="0" fontAlgn="base" hangingPunct="0">
              <a:spcBef>
                <a:spcPct val="20000"/>
              </a:spcBef>
              <a:spcAft>
                <a:spcPct val="0"/>
              </a:spcAft>
              <a:buChar char="»"/>
              <a:defRPr sz="2000">
                <a:solidFill>
                  <a:schemeClr val="tx1"/>
                </a:solidFill>
                <a:latin typeface="+mn-lt"/>
              </a:defRPr>
            </a:lvl5pPr>
            <a:lvl6pPr marL="2622550" indent="-228600" algn="l" rtl="0" fontAlgn="base">
              <a:spcBef>
                <a:spcPct val="20000"/>
              </a:spcBef>
              <a:spcAft>
                <a:spcPct val="0"/>
              </a:spcAft>
              <a:buChar char="»"/>
              <a:defRPr sz="2000">
                <a:solidFill>
                  <a:schemeClr val="tx1"/>
                </a:solidFill>
                <a:latin typeface="+mn-lt"/>
              </a:defRPr>
            </a:lvl6pPr>
            <a:lvl7pPr marL="3079750" indent="-228600" algn="l" rtl="0" fontAlgn="base">
              <a:spcBef>
                <a:spcPct val="20000"/>
              </a:spcBef>
              <a:spcAft>
                <a:spcPct val="0"/>
              </a:spcAft>
              <a:buChar char="»"/>
              <a:defRPr sz="2000">
                <a:solidFill>
                  <a:schemeClr val="tx1"/>
                </a:solidFill>
                <a:latin typeface="+mn-lt"/>
              </a:defRPr>
            </a:lvl7pPr>
            <a:lvl8pPr marL="3536950" indent="-228600" algn="l" rtl="0" fontAlgn="base">
              <a:spcBef>
                <a:spcPct val="20000"/>
              </a:spcBef>
              <a:spcAft>
                <a:spcPct val="0"/>
              </a:spcAft>
              <a:buChar char="»"/>
              <a:defRPr sz="2000">
                <a:solidFill>
                  <a:schemeClr val="tx1"/>
                </a:solidFill>
                <a:latin typeface="+mn-lt"/>
              </a:defRPr>
            </a:lvl8pPr>
            <a:lvl9pPr marL="399415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With a known difference in the input. </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Searching for a known difference in output when same subkeys are used</a:t>
            </a:r>
            <a:endParaRPr kumimoji="0" lang="en-AU" sz="2400" b="0" i="0" u="none" strike="noStrike" kern="0" cap="none" spc="0" normalizeH="0" baseline="0" noProof="0" dirty="0" smtClean="0">
              <a:ln>
                <a:noFill/>
              </a:ln>
              <a:solidFill>
                <a:srgbClr val="0000FF"/>
              </a:solidFill>
              <a:effectLst/>
              <a:uLnTx/>
              <a:uFillTx/>
              <a:latin typeface="Arial"/>
              <a:ea typeface="+mn-ea"/>
              <a:cs typeface="+mn-cs"/>
            </a:endParaRPr>
          </a:p>
        </p:txBody>
      </p:sp>
      <p:pic>
        <p:nvPicPr>
          <p:cNvPr id="3"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90688" y="2924175"/>
            <a:ext cx="5761037" cy="2628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396875" y="160338"/>
            <a:ext cx="8351838" cy="490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0" cap="none" spc="0" normalizeH="0" baseline="0" noProof="0" smtClean="0">
                <a:ln>
                  <a:noFill/>
                </a:ln>
                <a:solidFill>
                  <a:srgbClr val="000000"/>
                </a:solidFill>
                <a:effectLst/>
                <a:uLnTx/>
                <a:uFillTx/>
                <a:latin typeface="Arial"/>
                <a:ea typeface="+mj-ea"/>
                <a:cs typeface="+mj-cs"/>
              </a:rPr>
              <a:t>Differential Cryptanalysis Attack </a:t>
            </a:r>
            <a:endParaRPr kumimoji="0" lang="en-AU" sz="2400" b="1" i="0" u="none" strike="noStrike" kern="0" cap="none" spc="0" normalizeH="0" baseline="0" noProof="0" dirty="0" smtClean="0">
              <a:ln>
                <a:noFill/>
              </a:ln>
              <a:solidFill>
                <a:srgbClr val="000000"/>
              </a:solidFill>
              <a:effectLst/>
              <a:uLnTx/>
              <a:uFillTx/>
              <a:latin typeface="Arial"/>
              <a:ea typeface="+mj-ea"/>
              <a:cs typeface="+mj-cs"/>
            </a:endParaRPr>
          </a:p>
        </p:txBody>
      </p:sp>
    </p:spTree>
    <p:extLst>
      <p:ext uri="{BB962C8B-B14F-4D97-AF65-F5344CB8AC3E}">
        <p14:creationId xmlns="" xmlns:p14="http://schemas.microsoft.com/office/powerpoint/2010/main" val="21929007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423863" y="1208088"/>
            <a:ext cx="8296275"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har char="•"/>
              <a:defRPr sz="2400">
                <a:solidFill>
                  <a:srgbClr val="0000FF"/>
                </a:solidFill>
                <a:latin typeface="+mn-lt"/>
                <a:ea typeface="+mn-ea"/>
                <a:cs typeface="+mn-cs"/>
              </a:defRPr>
            </a:lvl1pPr>
            <a:lvl2pPr marL="855663" indent="-398463" algn="l" rtl="0" eaLnBrk="0" fontAlgn="base" hangingPunct="0">
              <a:spcBef>
                <a:spcPct val="50000"/>
              </a:spcBef>
              <a:spcAft>
                <a:spcPct val="0"/>
              </a:spcAft>
              <a:buFont typeface="Wingdings" pitchFamily="2" charset="2"/>
              <a:buChar char="§"/>
              <a:defRPr sz="2400">
                <a:solidFill>
                  <a:srgbClr val="0000FF"/>
                </a:solidFill>
                <a:latin typeface="+mn-lt"/>
              </a:defRPr>
            </a:lvl2pPr>
            <a:lvl3pPr marL="1379538" indent="-409575" algn="l" rtl="0" eaLnBrk="0" fontAlgn="base" hangingPunct="0">
              <a:spcBef>
                <a:spcPct val="50000"/>
              </a:spcBef>
              <a:spcAft>
                <a:spcPct val="0"/>
              </a:spcAft>
              <a:buFont typeface="Wingdings" pitchFamily="2" charset="2"/>
              <a:buChar char="w"/>
              <a:defRPr sz="2400">
                <a:solidFill>
                  <a:srgbClr val="0000FF"/>
                </a:solidFill>
                <a:latin typeface="+mn-lt"/>
              </a:defRPr>
            </a:lvl3pPr>
            <a:lvl4pPr marL="1822450" indent="-228600" algn="l" rtl="0" eaLnBrk="0" fontAlgn="base" hangingPunct="0">
              <a:spcBef>
                <a:spcPct val="20000"/>
              </a:spcBef>
              <a:spcAft>
                <a:spcPct val="0"/>
              </a:spcAft>
              <a:buChar char="–"/>
              <a:defRPr sz="2000">
                <a:solidFill>
                  <a:schemeClr val="tx1"/>
                </a:solidFill>
                <a:latin typeface="+mn-lt"/>
              </a:defRPr>
            </a:lvl4pPr>
            <a:lvl5pPr marL="2165350" indent="-228600" algn="l" rtl="0" eaLnBrk="0" fontAlgn="base" hangingPunct="0">
              <a:spcBef>
                <a:spcPct val="20000"/>
              </a:spcBef>
              <a:spcAft>
                <a:spcPct val="0"/>
              </a:spcAft>
              <a:buChar char="»"/>
              <a:defRPr sz="2000">
                <a:solidFill>
                  <a:schemeClr val="tx1"/>
                </a:solidFill>
                <a:latin typeface="+mn-lt"/>
              </a:defRPr>
            </a:lvl5pPr>
            <a:lvl6pPr marL="2622550" indent="-228600" algn="l" rtl="0" fontAlgn="base">
              <a:spcBef>
                <a:spcPct val="20000"/>
              </a:spcBef>
              <a:spcAft>
                <a:spcPct val="0"/>
              </a:spcAft>
              <a:buChar char="»"/>
              <a:defRPr sz="2000">
                <a:solidFill>
                  <a:schemeClr val="tx1"/>
                </a:solidFill>
                <a:latin typeface="+mn-lt"/>
              </a:defRPr>
            </a:lvl6pPr>
            <a:lvl7pPr marL="3079750" indent="-228600" algn="l" rtl="0" fontAlgn="base">
              <a:spcBef>
                <a:spcPct val="20000"/>
              </a:spcBef>
              <a:spcAft>
                <a:spcPct val="0"/>
              </a:spcAft>
              <a:buChar char="»"/>
              <a:defRPr sz="2000">
                <a:solidFill>
                  <a:schemeClr val="tx1"/>
                </a:solidFill>
                <a:latin typeface="+mn-lt"/>
              </a:defRPr>
            </a:lvl7pPr>
            <a:lvl8pPr marL="3536950" indent="-228600" algn="l" rtl="0" fontAlgn="base">
              <a:spcBef>
                <a:spcPct val="20000"/>
              </a:spcBef>
              <a:spcAft>
                <a:spcPct val="0"/>
              </a:spcAft>
              <a:buChar char="»"/>
              <a:defRPr sz="2000">
                <a:solidFill>
                  <a:schemeClr val="tx1"/>
                </a:solidFill>
                <a:latin typeface="+mn-lt"/>
              </a:defRPr>
            </a:lvl8pPr>
            <a:lvl9pPr marL="399415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Have some </a:t>
            </a:r>
            <a:r>
              <a:rPr kumimoji="0" lang="en-AU" sz="2400" b="0" i="1" u="none" strike="noStrike" kern="0" cap="none" spc="0" normalizeH="0" baseline="0" noProof="0" smtClean="0">
                <a:ln>
                  <a:noFill/>
                </a:ln>
                <a:solidFill>
                  <a:srgbClr val="FF0000"/>
                </a:solidFill>
                <a:effectLst/>
                <a:uLnTx/>
                <a:uFillTx/>
                <a:latin typeface="Arial"/>
                <a:ea typeface="+mn-ea"/>
                <a:cs typeface="+mn-cs"/>
              </a:rPr>
              <a:t>input difference</a:t>
            </a:r>
            <a:r>
              <a:rPr kumimoji="0" lang="en-AU" sz="2400" b="0" i="0" u="none" strike="noStrike" kern="0" cap="none" spc="0" normalizeH="0" baseline="0" noProof="0" smtClean="0">
                <a:ln>
                  <a:noFill/>
                </a:ln>
                <a:solidFill>
                  <a:srgbClr val="0000FF"/>
                </a:solidFill>
                <a:effectLst/>
                <a:uLnTx/>
                <a:uFillTx/>
                <a:latin typeface="Arial"/>
                <a:ea typeface="+mn-ea"/>
                <a:cs typeface="+mn-cs"/>
              </a:rPr>
              <a:t> giving some </a:t>
            </a:r>
            <a:r>
              <a:rPr kumimoji="0" lang="en-AU" sz="2400" b="0" i="1" u="none" strike="noStrike" kern="0" cap="none" spc="0" normalizeH="0" baseline="0" noProof="0" smtClean="0">
                <a:ln>
                  <a:noFill/>
                </a:ln>
                <a:solidFill>
                  <a:srgbClr val="FF0000"/>
                </a:solidFill>
                <a:effectLst/>
                <a:uLnTx/>
                <a:uFillTx/>
                <a:latin typeface="Arial"/>
                <a:ea typeface="+mn-ea"/>
                <a:cs typeface="+mn-cs"/>
              </a:rPr>
              <a:t>output difference</a:t>
            </a:r>
            <a:r>
              <a:rPr kumimoji="0" lang="en-AU" sz="2400" b="0" i="0" u="none" strike="noStrike" kern="0" cap="none" spc="0" normalizeH="0" baseline="0" noProof="0" smtClean="0">
                <a:ln>
                  <a:noFill/>
                </a:ln>
                <a:solidFill>
                  <a:srgbClr val="0000FF"/>
                </a:solidFill>
                <a:effectLst/>
                <a:uLnTx/>
                <a:uFillTx/>
                <a:latin typeface="Arial"/>
                <a:ea typeface="+mn-ea"/>
                <a:cs typeface="+mn-cs"/>
              </a:rPr>
              <a:t> with </a:t>
            </a:r>
            <a:r>
              <a:rPr kumimoji="0" lang="en-AU" sz="2400" b="0" i="1" u="none" strike="noStrike" kern="0" cap="none" spc="0" normalizeH="0" baseline="0" noProof="0" smtClean="0">
                <a:ln>
                  <a:noFill/>
                </a:ln>
                <a:solidFill>
                  <a:srgbClr val="FF0000"/>
                </a:solidFill>
                <a:effectLst/>
                <a:uLnTx/>
                <a:uFillTx/>
                <a:latin typeface="Arial"/>
                <a:ea typeface="+mn-ea"/>
                <a:cs typeface="+mn-cs"/>
              </a:rPr>
              <a:t>probability p</a:t>
            </a:r>
            <a:r>
              <a:rPr kumimoji="0" lang="en-AU" sz="2400" b="0" i="0" u="none" strike="noStrike" kern="0" cap="none" spc="0" normalizeH="0" baseline="0" noProof="0" smtClean="0">
                <a:ln>
                  <a:noFill/>
                </a:ln>
                <a:solidFill>
                  <a:srgbClr val="0000FF"/>
                </a:solidFill>
                <a:effectLst/>
                <a:uLnTx/>
                <a:uFillTx/>
                <a:latin typeface="Arial"/>
                <a:ea typeface="+mn-ea"/>
                <a:cs typeface="+mn-cs"/>
              </a:rPr>
              <a:t>.</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US" sz="2400" b="0" i="0" u="none" strike="noStrike" kern="0" cap="none" spc="0" normalizeH="0" baseline="0" noProof="0" smtClean="0">
                <a:ln>
                  <a:noFill/>
                </a:ln>
                <a:solidFill>
                  <a:srgbClr val="0000FF"/>
                </a:solidFill>
                <a:effectLst/>
                <a:uLnTx/>
                <a:uFillTx/>
                <a:latin typeface="Arial"/>
                <a:ea typeface="+mn-ea"/>
                <a:cs typeface="+mn-cs"/>
              </a:rPr>
              <a:t>If find instances of some </a:t>
            </a:r>
            <a:r>
              <a:rPr kumimoji="0" lang="en-US" sz="2400" b="0" i="1" u="none" strike="noStrike" kern="0" cap="none" spc="0" normalizeH="0" baseline="0" noProof="0" smtClean="0">
                <a:ln>
                  <a:noFill/>
                </a:ln>
                <a:solidFill>
                  <a:srgbClr val="FF0000"/>
                </a:solidFill>
                <a:effectLst/>
                <a:uLnTx/>
                <a:uFillTx/>
                <a:latin typeface="Arial"/>
                <a:ea typeface="+mn-ea"/>
                <a:cs typeface="+mn-cs"/>
              </a:rPr>
              <a:t>higher probability input/output difference pairs</a:t>
            </a:r>
            <a:r>
              <a:rPr kumimoji="0" lang="en-US" sz="2400" b="0" i="0" u="none" strike="noStrike" kern="0" cap="none" spc="0" normalizeH="0" baseline="0" noProof="0" smtClean="0">
                <a:ln>
                  <a:noFill/>
                </a:ln>
                <a:solidFill>
                  <a:srgbClr val="0000FF"/>
                </a:solidFill>
                <a:effectLst/>
                <a:uLnTx/>
                <a:uFillTx/>
                <a:latin typeface="Arial"/>
                <a:ea typeface="+mn-ea"/>
                <a:cs typeface="+mn-cs"/>
              </a:rPr>
              <a:t> occurring, can infer subkey that was used in round</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US" sz="2400" b="0" i="0" u="none" strike="noStrike" kern="0" cap="none" spc="0" normalizeH="0" baseline="0" noProof="0" smtClean="0">
                <a:ln>
                  <a:noFill/>
                </a:ln>
                <a:solidFill>
                  <a:srgbClr val="0000FF"/>
                </a:solidFill>
                <a:effectLst/>
                <a:uLnTx/>
                <a:uFillTx/>
                <a:latin typeface="Arial"/>
                <a:ea typeface="+mn-ea"/>
                <a:cs typeface="+mn-cs"/>
              </a:rPr>
              <a:t>Then must iterate process over many rounds (with decreasing probabilities).</a:t>
            </a:r>
            <a:endParaRPr kumimoji="0" lang="en-US" sz="2400" b="0" i="0" u="none" strike="noStrike" kern="0" cap="none" spc="0" normalizeH="0" baseline="0" noProof="0" dirty="0" smtClean="0">
              <a:ln>
                <a:noFill/>
              </a:ln>
              <a:solidFill>
                <a:srgbClr val="0000FF"/>
              </a:solidFill>
              <a:effectLst/>
              <a:uLnTx/>
              <a:uFillTx/>
              <a:latin typeface="Arial"/>
              <a:ea typeface="+mn-ea"/>
              <a:cs typeface="+mn-cs"/>
            </a:endParaRPr>
          </a:p>
        </p:txBody>
      </p:sp>
      <p:sp>
        <p:nvSpPr>
          <p:cNvPr id="3" name="Rectangle 2"/>
          <p:cNvSpPr txBox="1">
            <a:spLocks noChangeArrowheads="1"/>
          </p:cNvSpPr>
          <p:nvPr/>
        </p:nvSpPr>
        <p:spPr bwMode="auto">
          <a:xfrm>
            <a:off x="93663" y="144463"/>
            <a:ext cx="8964612" cy="490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0" cap="none" spc="0" normalizeH="0" baseline="0" noProof="0" smtClean="0">
                <a:ln>
                  <a:noFill/>
                </a:ln>
                <a:solidFill>
                  <a:srgbClr val="000000"/>
                </a:solidFill>
                <a:effectLst/>
                <a:uLnTx/>
                <a:uFillTx/>
                <a:latin typeface="Arial"/>
                <a:ea typeface="+mj-ea"/>
                <a:cs typeface="+mj-cs"/>
              </a:rPr>
              <a:t>Differential Cryptanalysis</a:t>
            </a:r>
            <a:endParaRPr kumimoji="0" lang="en-AU" sz="2400" b="1" i="0" u="none" strike="noStrike" kern="0" cap="none" spc="0" normalizeH="0" baseline="0" noProof="0" dirty="0" smtClean="0">
              <a:ln>
                <a:noFill/>
              </a:ln>
              <a:solidFill>
                <a:srgbClr val="000000"/>
              </a:solidFill>
              <a:effectLst/>
              <a:uLnTx/>
              <a:uFillTx/>
              <a:latin typeface="Arial"/>
              <a:ea typeface="+mj-ea"/>
              <a:cs typeface="+mj-cs"/>
            </a:endParaRPr>
          </a:p>
        </p:txBody>
      </p:sp>
    </p:spTree>
    <p:extLst>
      <p:ext uri="{BB962C8B-B14F-4D97-AF65-F5344CB8AC3E}">
        <p14:creationId xmlns="" xmlns:p14="http://schemas.microsoft.com/office/powerpoint/2010/main" val="41160963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62088" y="981075"/>
            <a:ext cx="6192837" cy="5183188"/>
          </a:xfrm>
          <a:prstGeom prst="rect">
            <a:avLst/>
          </a:prstGeom>
          <a:noFill/>
          <a:ln w="38100">
            <a:solidFill>
              <a:srgbClr val="0000FF"/>
            </a:solidFill>
            <a:miter lim="800000"/>
            <a:headEnd/>
            <a:tailEnd/>
          </a:ln>
          <a:extLst>
            <a:ext uri="{909E8E84-426E-40DD-AFC4-6F175D3DCCD1}">
              <a14:hiddenFill xmlns="" xmlns:a14="http://schemas.microsoft.com/office/drawing/2010/main">
                <a:solidFill>
                  <a:srgbClr val="FFFFFF"/>
                </a:solidFill>
              </a14:hiddenFill>
            </a:ext>
          </a:extLst>
        </p:spPr>
      </p:pic>
      <p:sp>
        <p:nvSpPr>
          <p:cNvPr id="3" name="Rectangle 2"/>
          <p:cNvSpPr txBox="1">
            <a:spLocks noChangeArrowheads="1"/>
          </p:cNvSpPr>
          <p:nvPr/>
        </p:nvSpPr>
        <p:spPr bwMode="auto">
          <a:xfrm>
            <a:off x="79375" y="144463"/>
            <a:ext cx="8964613" cy="490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0" cap="none" spc="0" normalizeH="0" baseline="0" noProof="0" smtClean="0">
                <a:ln>
                  <a:noFill/>
                </a:ln>
                <a:solidFill>
                  <a:srgbClr val="000000"/>
                </a:solidFill>
                <a:effectLst/>
                <a:uLnTx/>
                <a:uFillTx/>
                <a:latin typeface="Arial"/>
                <a:ea typeface="+mj-ea"/>
                <a:cs typeface="+mj-cs"/>
              </a:rPr>
              <a:t>Differential Cryptanalysis</a:t>
            </a:r>
            <a:endParaRPr kumimoji="0" lang="en-AU" sz="2400" b="1" i="0" u="none" strike="noStrike" kern="0" cap="none" spc="0" normalizeH="0" baseline="0" noProof="0" dirty="0" smtClean="0">
              <a:ln>
                <a:noFill/>
              </a:ln>
              <a:solidFill>
                <a:srgbClr val="000000"/>
              </a:solidFill>
              <a:effectLst/>
              <a:uLnTx/>
              <a:uFillTx/>
              <a:latin typeface="Arial"/>
              <a:ea typeface="+mj-ea"/>
              <a:cs typeface="+mj-cs"/>
            </a:endParaRPr>
          </a:p>
        </p:txBody>
      </p:sp>
    </p:spTree>
    <p:extLst>
      <p:ext uri="{BB962C8B-B14F-4D97-AF65-F5344CB8AC3E}">
        <p14:creationId xmlns="" xmlns:p14="http://schemas.microsoft.com/office/powerpoint/2010/main" val="8256341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539750" y="1196975"/>
            <a:ext cx="8074025" cy="489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har char="•"/>
              <a:defRPr sz="2400">
                <a:solidFill>
                  <a:srgbClr val="0000FF"/>
                </a:solidFill>
                <a:latin typeface="+mn-lt"/>
                <a:ea typeface="+mn-ea"/>
                <a:cs typeface="+mn-cs"/>
              </a:defRPr>
            </a:lvl1pPr>
            <a:lvl2pPr marL="855663" indent="-398463" algn="l" rtl="0" eaLnBrk="0" fontAlgn="base" hangingPunct="0">
              <a:spcBef>
                <a:spcPct val="50000"/>
              </a:spcBef>
              <a:spcAft>
                <a:spcPct val="0"/>
              </a:spcAft>
              <a:buFont typeface="Wingdings" pitchFamily="2" charset="2"/>
              <a:buChar char="§"/>
              <a:defRPr sz="2400">
                <a:solidFill>
                  <a:srgbClr val="0000FF"/>
                </a:solidFill>
                <a:latin typeface="+mn-lt"/>
              </a:defRPr>
            </a:lvl2pPr>
            <a:lvl3pPr marL="1379538" indent="-409575" algn="l" rtl="0" eaLnBrk="0" fontAlgn="base" hangingPunct="0">
              <a:spcBef>
                <a:spcPct val="50000"/>
              </a:spcBef>
              <a:spcAft>
                <a:spcPct val="0"/>
              </a:spcAft>
              <a:buFont typeface="Wingdings" pitchFamily="2" charset="2"/>
              <a:buChar char="w"/>
              <a:defRPr sz="2400">
                <a:solidFill>
                  <a:srgbClr val="0000FF"/>
                </a:solidFill>
                <a:latin typeface="+mn-lt"/>
              </a:defRPr>
            </a:lvl3pPr>
            <a:lvl4pPr marL="1822450" indent="-228600" algn="l" rtl="0" eaLnBrk="0" fontAlgn="base" hangingPunct="0">
              <a:spcBef>
                <a:spcPct val="20000"/>
              </a:spcBef>
              <a:spcAft>
                <a:spcPct val="0"/>
              </a:spcAft>
              <a:buChar char="–"/>
              <a:defRPr sz="2000">
                <a:solidFill>
                  <a:schemeClr val="tx1"/>
                </a:solidFill>
                <a:latin typeface="+mn-lt"/>
              </a:defRPr>
            </a:lvl4pPr>
            <a:lvl5pPr marL="2165350" indent="-228600" algn="l" rtl="0" eaLnBrk="0" fontAlgn="base" hangingPunct="0">
              <a:spcBef>
                <a:spcPct val="20000"/>
              </a:spcBef>
              <a:spcAft>
                <a:spcPct val="0"/>
              </a:spcAft>
              <a:buChar char="»"/>
              <a:defRPr sz="2000">
                <a:solidFill>
                  <a:schemeClr val="tx1"/>
                </a:solidFill>
                <a:latin typeface="+mn-lt"/>
              </a:defRPr>
            </a:lvl5pPr>
            <a:lvl6pPr marL="2622550" indent="-228600" algn="l" rtl="0" fontAlgn="base">
              <a:spcBef>
                <a:spcPct val="20000"/>
              </a:spcBef>
              <a:spcAft>
                <a:spcPct val="0"/>
              </a:spcAft>
              <a:buChar char="»"/>
              <a:defRPr sz="2000">
                <a:solidFill>
                  <a:schemeClr val="tx1"/>
                </a:solidFill>
                <a:latin typeface="+mn-lt"/>
              </a:defRPr>
            </a:lvl6pPr>
            <a:lvl7pPr marL="3079750" indent="-228600" algn="l" rtl="0" fontAlgn="base">
              <a:spcBef>
                <a:spcPct val="20000"/>
              </a:spcBef>
              <a:spcAft>
                <a:spcPct val="0"/>
              </a:spcAft>
              <a:buChar char="»"/>
              <a:defRPr sz="2000">
                <a:solidFill>
                  <a:schemeClr val="tx1"/>
                </a:solidFill>
                <a:latin typeface="+mn-lt"/>
              </a:defRPr>
            </a:lvl7pPr>
            <a:lvl8pPr marL="3536950" indent="-228600" algn="l" rtl="0" fontAlgn="base">
              <a:spcBef>
                <a:spcPct val="20000"/>
              </a:spcBef>
              <a:spcAft>
                <a:spcPct val="0"/>
              </a:spcAft>
              <a:buChar char="»"/>
              <a:defRPr sz="2000">
                <a:solidFill>
                  <a:schemeClr val="tx1"/>
                </a:solidFill>
                <a:latin typeface="+mn-lt"/>
              </a:defRPr>
            </a:lvl8pPr>
            <a:lvl9pPr marL="399415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5000"/>
              </a:spcBef>
              <a:spcAft>
                <a:spcPct val="0"/>
              </a:spcAft>
              <a:buClrTx/>
              <a:buSzTx/>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Perform attack by </a:t>
            </a:r>
            <a:r>
              <a:rPr kumimoji="0" lang="en-AU" sz="2400" b="0" i="1" u="none" strike="noStrike" kern="0" cap="none" spc="0" normalizeH="0" baseline="0" noProof="0" smtClean="0">
                <a:ln>
                  <a:noFill/>
                </a:ln>
                <a:solidFill>
                  <a:srgbClr val="FF0000"/>
                </a:solidFill>
                <a:effectLst/>
                <a:uLnTx/>
                <a:uFillTx/>
                <a:latin typeface="Arial"/>
                <a:ea typeface="+mn-ea"/>
                <a:cs typeface="+mn-cs"/>
              </a:rPr>
              <a:t>repeatedly encrypting plaintext pairs</a:t>
            </a:r>
            <a:r>
              <a:rPr kumimoji="0" lang="en-AU" sz="2400" b="0" i="0" u="none" strike="noStrike" kern="0" cap="none" spc="0" normalizeH="0" baseline="0" noProof="0" smtClean="0">
                <a:ln>
                  <a:noFill/>
                </a:ln>
                <a:solidFill>
                  <a:srgbClr val="0000FF"/>
                </a:solidFill>
                <a:effectLst/>
                <a:uLnTx/>
                <a:uFillTx/>
                <a:latin typeface="Arial"/>
                <a:ea typeface="+mn-ea"/>
                <a:cs typeface="+mn-cs"/>
              </a:rPr>
              <a:t> with known </a:t>
            </a:r>
            <a:r>
              <a:rPr kumimoji="0" lang="en-AU" sz="2400" b="0" i="1" u="none" strike="noStrike" kern="0" cap="none" spc="0" normalizeH="0" baseline="0" noProof="0" smtClean="0">
                <a:ln>
                  <a:noFill/>
                </a:ln>
                <a:solidFill>
                  <a:srgbClr val="FF0000"/>
                </a:solidFill>
                <a:effectLst/>
                <a:uLnTx/>
                <a:uFillTx/>
                <a:latin typeface="Arial"/>
                <a:ea typeface="+mn-ea"/>
                <a:cs typeface="+mn-cs"/>
              </a:rPr>
              <a:t>input XOR</a:t>
            </a:r>
            <a:r>
              <a:rPr kumimoji="0" lang="en-AU" sz="2400" b="0" i="0" u="none" strike="noStrike" kern="0" cap="none" spc="0" normalizeH="0" baseline="0" noProof="0" smtClean="0">
                <a:ln>
                  <a:noFill/>
                </a:ln>
                <a:solidFill>
                  <a:srgbClr val="0000FF"/>
                </a:solidFill>
                <a:effectLst/>
                <a:uLnTx/>
                <a:uFillTx/>
                <a:latin typeface="Arial"/>
                <a:ea typeface="+mn-ea"/>
                <a:cs typeface="+mn-cs"/>
              </a:rPr>
              <a:t> until obtain desired </a:t>
            </a:r>
            <a:r>
              <a:rPr kumimoji="0" lang="en-AU" sz="2400" b="0" i="1" u="none" strike="noStrike" kern="0" cap="none" spc="0" normalizeH="0" baseline="0" noProof="0" smtClean="0">
                <a:ln>
                  <a:noFill/>
                </a:ln>
                <a:solidFill>
                  <a:srgbClr val="FF0000"/>
                </a:solidFill>
                <a:effectLst/>
                <a:uLnTx/>
                <a:uFillTx/>
                <a:latin typeface="Arial"/>
                <a:ea typeface="+mn-ea"/>
                <a:cs typeface="+mn-cs"/>
              </a:rPr>
              <a:t>output XOR</a:t>
            </a:r>
            <a:r>
              <a:rPr kumimoji="0" lang="en-AU" sz="2400" b="0" i="0" u="none" strike="noStrike" kern="0" cap="none" spc="0" normalizeH="0" baseline="0" noProof="0" smtClean="0">
                <a:ln>
                  <a:noFill/>
                </a:ln>
                <a:solidFill>
                  <a:srgbClr val="0000FF"/>
                </a:solidFill>
                <a:effectLst/>
                <a:uLnTx/>
                <a:uFillTx/>
                <a:latin typeface="Arial"/>
                <a:ea typeface="+mn-ea"/>
                <a:cs typeface="+mn-cs"/>
              </a:rPr>
              <a:t> </a:t>
            </a:r>
          </a:p>
          <a:p>
            <a:pPr marL="342900" marR="0" lvl="0" indent="-342900" algn="l" defTabSz="914400" rtl="0" eaLnBrk="1" fontAlgn="base" latinLnBrk="0" hangingPunct="1">
              <a:lnSpc>
                <a:spcPct val="100000"/>
              </a:lnSpc>
              <a:spcBef>
                <a:spcPct val="25000"/>
              </a:spcBef>
              <a:spcAft>
                <a:spcPct val="0"/>
              </a:spcAft>
              <a:buClrTx/>
              <a:buSzTx/>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when found</a:t>
            </a:r>
          </a:p>
          <a:p>
            <a:pPr marL="855663" marR="0" lvl="1" indent="-398463" algn="l" defTabSz="914400" rtl="0" eaLnBrk="1" fontAlgn="base" latinLnBrk="0" hangingPunct="1">
              <a:lnSpc>
                <a:spcPct val="100000"/>
              </a:lnSpc>
              <a:spcBef>
                <a:spcPct val="25000"/>
              </a:spcBef>
              <a:spcAft>
                <a:spcPct val="0"/>
              </a:spcAft>
              <a:buClr>
                <a:srgbClr val="0000FF"/>
              </a:buClr>
              <a:buSzTx/>
              <a:buFont typeface="Wingdings" pitchFamily="2" charset="2"/>
              <a:buChar char="§"/>
              <a:tabLst/>
              <a:defRPr/>
            </a:pPr>
            <a:r>
              <a:rPr kumimoji="0" lang="en-AU" sz="2400" b="0" i="1" u="none" strike="noStrike" kern="0" cap="none" spc="0" normalizeH="0" baseline="0" noProof="0" smtClean="0">
                <a:ln>
                  <a:noFill/>
                </a:ln>
                <a:solidFill>
                  <a:srgbClr val="FF0000"/>
                </a:solidFill>
                <a:effectLst/>
                <a:uLnTx/>
                <a:uFillTx/>
                <a:latin typeface="Arial"/>
              </a:rPr>
              <a:t>if intermediate rounds match required XOR have a right pair.</a:t>
            </a:r>
          </a:p>
          <a:p>
            <a:pPr marL="855663" marR="0" lvl="1" indent="-398463" algn="l" defTabSz="914400" rtl="0" eaLnBrk="1" fontAlgn="base" latinLnBrk="0" hangingPunct="1">
              <a:lnSpc>
                <a:spcPct val="100000"/>
              </a:lnSpc>
              <a:spcBef>
                <a:spcPct val="25000"/>
              </a:spcBef>
              <a:spcAft>
                <a:spcPct val="0"/>
              </a:spcAft>
              <a:buClr>
                <a:srgbClr val="0000FF"/>
              </a:buClr>
              <a:buSzTx/>
              <a:buFont typeface="Wingdings" pitchFamily="2" charset="2"/>
              <a:buChar char="§"/>
              <a:tabLst/>
              <a:defRPr/>
            </a:pPr>
            <a:r>
              <a:rPr kumimoji="0" lang="en-AU" sz="2400" b="0" i="1" u="none" strike="noStrike" kern="0" cap="none" spc="0" normalizeH="0" baseline="0" noProof="0" smtClean="0">
                <a:ln>
                  <a:noFill/>
                </a:ln>
                <a:solidFill>
                  <a:srgbClr val="FF0000"/>
                </a:solidFill>
                <a:effectLst/>
                <a:uLnTx/>
                <a:uFillTx/>
                <a:latin typeface="Arial"/>
              </a:rPr>
              <a:t>if not then have a wrong pair, relative ratio is S/N for attack.</a:t>
            </a:r>
            <a:r>
              <a:rPr kumimoji="0" lang="en-AU" sz="2400" b="0" i="0" u="none" strike="noStrike" kern="0" cap="none" spc="0" normalizeH="0" baseline="0" noProof="0" smtClean="0">
                <a:ln>
                  <a:noFill/>
                </a:ln>
                <a:solidFill>
                  <a:srgbClr val="0000FF"/>
                </a:solidFill>
                <a:effectLst/>
                <a:uLnTx/>
                <a:uFillTx/>
                <a:latin typeface="Arial"/>
              </a:rPr>
              <a:t> </a:t>
            </a:r>
            <a:endParaRPr kumimoji="0" lang="en-AU" sz="2400" b="0" i="0" u="none" strike="noStrike" kern="0" cap="none" spc="0" normalizeH="0" baseline="0" noProof="0" dirty="0" smtClean="0">
              <a:ln>
                <a:noFill/>
              </a:ln>
              <a:solidFill>
                <a:srgbClr val="0000FF"/>
              </a:solidFill>
              <a:effectLst/>
              <a:uLnTx/>
              <a:uFillTx/>
              <a:latin typeface="Arial"/>
            </a:endParaRPr>
          </a:p>
        </p:txBody>
      </p:sp>
      <p:sp>
        <p:nvSpPr>
          <p:cNvPr id="3" name="Rectangle 2"/>
          <p:cNvSpPr txBox="1">
            <a:spLocks noChangeArrowheads="1"/>
          </p:cNvSpPr>
          <p:nvPr/>
        </p:nvSpPr>
        <p:spPr bwMode="auto">
          <a:xfrm>
            <a:off x="79375" y="130175"/>
            <a:ext cx="8964613" cy="561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0" cap="none" spc="0" normalizeH="0" baseline="0" noProof="0" smtClean="0">
                <a:ln>
                  <a:noFill/>
                </a:ln>
                <a:solidFill>
                  <a:srgbClr val="000000"/>
                </a:solidFill>
                <a:effectLst/>
                <a:uLnTx/>
                <a:uFillTx/>
                <a:latin typeface="Arial"/>
                <a:ea typeface="+mj-ea"/>
                <a:cs typeface="+mj-cs"/>
              </a:rPr>
              <a:t>Differential Cryptanalysis</a:t>
            </a:r>
            <a:endParaRPr kumimoji="0" lang="en-AU" sz="2400" b="1" i="0" u="none" strike="noStrike" kern="0" cap="none" spc="0" normalizeH="0" baseline="0" noProof="0" dirty="0" smtClean="0">
              <a:ln>
                <a:noFill/>
              </a:ln>
              <a:solidFill>
                <a:srgbClr val="000000"/>
              </a:solidFill>
              <a:effectLst/>
              <a:uLnTx/>
              <a:uFillTx/>
              <a:latin typeface="Arial"/>
              <a:ea typeface="+mj-ea"/>
              <a:cs typeface="+mj-cs"/>
            </a:endParaRPr>
          </a:p>
        </p:txBody>
      </p:sp>
    </p:spTree>
    <p:extLst>
      <p:ext uri="{BB962C8B-B14F-4D97-AF65-F5344CB8AC3E}">
        <p14:creationId xmlns="" xmlns:p14="http://schemas.microsoft.com/office/powerpoint/2010/main" val="9181629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539750" y="1196975"/>
            <a:ext cx="8074025" cy="489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har char="•"/>
              <a:defRPr sz="2400">
                <a:solidFill>
                  <a:srgbClr val="0000FF"/>
                </a:solidFill>
                <a:latin typeface="+mn-lt"/>
                <a:ea typeface="+mn-ea"/>
                <a:cs typeface="+mn-cs"/>
              </a:defRPr>
            </a:lvl1pPr>
            <a:lvl2pPr marL="855663" indent="-398463" algn="l" rtl="0" eaLnBrk="0" fontAlgn="base" hangingPunct="0">
              <a:spcBef>
                <a:spcPct val="50000"/>
              </a:spcBef>
              <a:spcAft>
                <a:spcPct val="0"/>
              </a:spcAft>
              <a:buFont typeface="Wingdings" pitchFamily="2" charset="2"/>
              <a:buChar char="§"/>
              <a:defRPr sz="2400">
                <a:solidFill>
                  <a:srgbClr val="0000FF"/>
                </a:solidFill>
                <a:latin typeface="+mn-lt"/>
              </a:defRPr>
            </a:lvl2pPr>
            <a:lvl3pPr marL="1379538" indent="-409575" algn="l" rtl="0" eaLnBrk="0" fontAlgn="base" hangingPunct="0">
              <a:spcBef>
                <a:spcPct val="50000"/>
              </a:spcBef>
              <a:spcAft>
                <a:spcPct val="0"/>
              </a:spcAft>
              <a:buFont typeface="Wingdings" pitchFamily="2" charset="2"/>
              <a:buChar char="w"/>
              <a:defRPr sz="2400">
                <a:solidFill>
                  <a:srgbClr val="0000FF"/>
                </a:solidFill>
                <a:latin typeface="+mn-lt"/>
              </a:defRPr>
            </a:lvl3pPr>
            <a:lvl4pPr marL="1822450" indent="-228600" algn="l" rtl="0" eaLnBrk="0" fontAlgn="base" hangingPunct="0">
              <a:spcBef>
                <a:spcPct val="20000"/>
              </a:spcBef>
              <a:spcAft>
                <a:spcPct val="0"/>
              </a:spcAft>
              <a:buChar char="–"/>
              <a:defRPr sz="2000">
                <a:solidFill>
                  <a:schemeClr val="tx1"/>
                </a:solidFill>
                <a:latin typeface="+mn-lt"/>
              </a:defRPr>
            </a:lvl4pPr>
            <a:lvl5pPr marL="2165350" indent="-228600" algn="l" rtl="0" eaLnBrk="0" fontAlgn="base" hangingPunct="0">
              <a:spcBef>
                <a:spcPct val="20000"/>
              </a:spcBef>
              <a:spcAft>
                <a:spcPct val="0"/>
              </a:spcAft>
              <a:buChar char="»"/>
              <a:defRPr sz="2000">
                <a:solidFill>
                  <a:schemeClr val="tx1"/>
                </a:solidFill>
                <a:latin typeface="+mn-lt"/>
              </a:defRPr>
            </a:lvl5pPr>
            <a:lvl6pPr marL="2622550" indent="-228600" algn="l" rtl="0" fontAlgn="base">
              <a:spcBef>
                <a:spcPct val="20000"/>
              </a:spcBef>
              <a:spcAft>
                <a:spcPct val="0"/>
              </a:spcAft>
              <a:buChar char="»"/>
              <a:defRPr sz="2000">
                <a:solidFill>
                  <a:schemeClr val="tx1"/>
                </a:solidFill>
                <a:latin typeface="+mn-lt"/>
              </a:defRPr>
            </a:lvl6pPr>
            <a:lvl7pPr marL="3079750" indent="-228600" algn="l" rtl="0" fontAlgn="base">
              <a:spcBef>
                <a:spcPct val="20000"/>
              </a:spcBef>
              <a:spcAft>
                <a:spcPct val="0"/>
              </a:spcAft>
              <a:buChar char="»"/>
              <a:defRPr sz="2000">
                <a:solidFill>
                  <a:schemeClr val="tx1"/>
                </a:solidFill>
                <a:latin typeface="+mn-lt"/>
              </a:defRPr>
            </a:lvl7pPr>
            <a:lvl8pPr marL="3536950" indent="-228600" algn="l" rtl="0" fontAlgn="base">
              <a:spcBef>
                <a:spcPct val="20000"/>
              </a:spcBef>
              <a:spcAft>
                <a:spcPct val="0"/>
              </a:spcAft>
              <a:buChar char="»"/>
              <a:defRPr sz="2000">
                <a:solidFill>
                  <a:schemeClr val="tx1"/>
                </a:solidFill>
                <a:latin typeface="+mn-lt"/>
              </a:defRPr>
            </a:lvl8pPr>
            <a:lvl9pPr marL="399415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5000"/>
              </a:spcBef>
              <a:spcAft>
                <a:spcPct val="0"/>
              </a:spcAft>
              <a:buClrTx/>
              <a:buSzTx/>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Can then deduce keys values for the rounds</a:t>
            </a:r>
          </a:p>
          <a:p>
            <a:pPr marL="855663" marR="0" lvl="1" indent="-398463" algn="l" defTabSz="914400" rtl="0" eaLnBrk="1" fontAlgn="base" latinLnBrk="0" hangingPunct="1">
              <a:lnSpc>
                <a:spcPct val="100000"/>
              </a:lnSpc>
              <a:spcBef>
                <a:spcPct val="25000"/>
              </a:spcBef>
              <a:spcAft>
                <a:spcPct val="0"/>
              </a:spcAft>
              <a:buClr>
                <a:srgbClr val="0000FF"/>
              </a:buClr>
              <a:buSzTx/>
              <a:buFont typeface="Wingdings" pitchFamily="2" charset="2"/>
              <a:buChar char="§"/>
              <a:tabLst/>
              <a:defRPr/>
            </a:pPr>
            <a:r>
              <a:rPr kumimoji="0" lang="en-AU" sz="2400" b="0" i="1" u="none" strike="noStrike" kern="0" cap="none" spc="0" normalizeH="0" baseline="0" noProof="0" smtClean="0">
                <a:ln>
                  <a:noFill/>
                </a:ln>
                <a:solidFill>
                  <a:srgbClr val="FF0000"/>
                </a:solidFill>
                <a:effectLst/>
                <a:uLnTx/>
                <a:uFillTx/>
                <a:latin typeface="Arial"/>
              </a:rPr>
              <a:t>right pairs suggest same key bits.</a:t>
            </a:r>
          </a:p>
          <a:p>
            <a:pPr marL="855663" marR="0" lvl="1" indent="-398463" algn="l" defTabSz="914400" rtl="0" eaLnBrk="1" fontAlgn="base" latinLnBrk="0" hangingPunct="1">
              <a:lnSpc>
                <a:spcPct val="100000"/>
              </a:lnSpc>
              <a:spcBef>
                <a:spcPct val="25000"/>
              </a:spcBef>
              <a:spcAft>
                <a:spcPct val="0"/>
              </a:spcAft>
              <a:buClr>
                <a:srgbClr val="0000FF"/>
              </a:buClr>
              <a:buSzTx/>
              <a:buFont typeface="Wingdings" pitchFamily="2" charset="2"/>
              <a:buChar char="§"/>
              <a:tabLst/>
              <a:defRPr/>
            </a:pPr>
            <a:r>
              <a:rPr kumimoji="0" lang="en-AU" sz="2400" b="0" i="1" u="none" strike="noStrike" kern="0" cap="none" spc="0" normalizeH="0" baseline="0" noProof="0" smtClean="0">
                <a:ln>
                  <a:noFill/>
                </a:ln>
                <a:solidFill>
                  <a:srgbClr val="FF0000"/>
                </a:solidFill>
                <a:effectLst/>
                <a:uLnTx/>
                <a:uFillTx/>
                <a:latin typeface="Arial"/>
              </a:rPr>
              <a:t>wrong pairs give random values.</a:t>
            </a:r>
            <a:r>
              <a:rPr kumimoji="0" lang="en-AU" sz="2400" b="0" i="0" u="none" strike="noStrike" kern="0" cap="none" spc="0" normalizeH="0" baseline="0" noProof="0" smtClean="0">
                <a:ln>
                  <a:noFill/>
                </a:ln>
                <a:solidFill>
                  <a:srgbClr val="0000FF"/>
                </a:solidFill>
                <a:effectLst/>
                <a:uLnTx/>
                <a:uFillTx/>
                <a:latin typeface="Arial"/>
              </a:rPr>
              <a:t> </a:t>
            </a:r>
          </a:p>
          <a:p>
            <a:pPr marL="342900" marR="0" lvl="0" indent="-342900" algn="l" defTabSz="914400" rtl="0" eaLnBrk="1" fontAlgn="base" latinLnBrk="0" hangingPunct="1">
              <a:lnSpc>
                <a:spcPct val="100000"/>
              </a:lnSpc>
              <a:spcBef>
                <a:spcPct val="25000"/>
              </a:spcBef>
              <a:spcAft>
                <a:spcPct val="0"/>
              </a:spcAft>
              <a:buClrTx/>
              <a:buSzTx/>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For large numbers of rounds, probability is so low that more pairs are required than exist with </a:t>
            </a:r>
            <a:r>
              <a:rPr kumimoji="0" lang="en-AU" sz="2400" b="0" i="1" u="none" strike="noStrike" kern="0" cap="none" spc="0" normalizeH="0" baseline="0" noProof="0" smtClean="0">
                <a:ln>
                  <a:noFill/>
                </a:ln>
                <a:solidFill>
                  <a:srgbClr val="FF0000"/>
                </a:solidFill>
                <a:effectLst/>
                <a:uLnTx/>
                <a:uFillTx/>
                <a:latin typeface="Arial"/>
                <a:ea typeface="+mn-ea"/>
                <a:cs typeface="+mn-cs"/>
              </a:rPr>
              <a:t>64-bit inputs</a:t>
            </a:r>
            <a:r>
              <a:rPr kumimoji="0" lang="en-AU" sz="2400" b="0" i="0" u="none" strike="noStrike" kern="0" cap="none" spc="0" normalizeH="0" baseline="0" noProof="0" smtClean="0">
                <a:ln>
                  <a:noFill/>
                </a:ln>
                <a:solidFill>
                  <a:srgbClr val="0000FF"/>
                </a:solidFill>
                <a:effectLst/>
                <a:uLnTx/>
                <a:uFillTx/>
                <a:latin typeface="Arial"/>
                <a:ea typeface="+mn-ea"/>
                <a:cs typeface="+mn-cs"/>
              </a:rPr>
              <a:t>. </a:t>
            </a:r>
          </a:p>
          <a:p>
            <a:pPr marL="342900" marR="0" lvl="0" indent="-342900" algn="l" defTabSz="914400" rtl="0" eaLnBrk="1" fontAlgn="base" latinLnBrk="0" hangingPunct="1">
              <a:lnSpc>
                <a:spcPct val="100000"/>
              </a:lnSpc>
              <a:spcBef>
                <a:spcPct val="25000"/>
              </a:spcBef>
              <a:spcAft>
                <a:spcPct val="0"/>
              </a:spcAft>
              <a:buClr>
                <a:srgbClr val="0000FF"/>
              </a:buClr>
              <a:buSzTx/>
              <a:buFontTx/>
              <a:buChar char="•"/>
              <a:tabLst/>
              <a:defRPr/>
            </a:pPr>
            <a:r>
              <a:rPr kumimoji="0" lang="en-AU" sz="2400" b="0" i="1" u="none" strike="noStrike" kern="0" cap="none" spc="0" normalizeH="0" baseline="0" noProof="0" smtClean="0">
                <a:ln>
                  <a:noFill/>
                </a:ln>
                <a:solidFill>
                  <a:srgbClr val="FF0000"/>
                </a:solidFill>
                <a:effectLst/>
                <a:uLnTx/>
                <a:uFillTx/>
                <a:latin typeface="Arial"/>
                <a:ea typeface="+mn-ea"/>
                <a:cs typeface="+mn-cs"/>
              </a:rPr>
              <a:t>Biham </a:t>
            </a:r>
            <a:r>
              <a:rPr kumimoji="0" lang="en-AU" sz="2400" b="0" i="0" u="none" strike="noStrike" kern="0" cap="none" spc="0" normalizeH="0" baseline="0" noProof="0" smtClean="0">
                <a:ln>
                  <a:noFill/>
                </a:ln>
                <a:solidFill>
                  <a:srgbClr val="0000FF"/>
                </a:solidFill>
                <a:effectLst/>
                <a:uLnTx/>
                <a:uFillTx/>
                <a:latin typeface="Arial"/>
                <a:ea typeface="+mn-ea"/>
                <a:cs typeface="+mn-cs"/>
              </a:rPr>
              <a:t>and </a:t>
            </a:r>
            <a:r>
              <a:rPr kumimoji="0" lang="en-AU" sz="2400" b="0" i="1" u="none" strike="noStrike" kern="0" cap="none" spc="0" normalizeH="0" baseline="0" noProof="0" smtClean="0">
                <a:ln>
                  <a:noFill/>
                </a:ln>
                <a:solidFill>
                  <a:srgbClr val="FF0000"/>
                </a:solidFill>
                <a:effectLst/>
                <a:uLnTx/>
                <a:uFillTx/>
                <a:latin typeface="Arial"/>
                <a:ea typeface="+mn-ea"/>
                <a:cs typeface="+mn-cs"/>
              </a:rPr>
              <a:t>Shamir</a:t>
            </a:r>
            <a:r>
              <a:rPr kumimoji="0" lang="en-AU" sz="2400" b="0" i="0" u="none" strike="noStrike" kern="0" cap="none" spc="0" normalizeH="0" baseline="0" noProof="0" smtClean="0">
                <a:ln>
                  <a:noFill/>
                </a:ln>
                <a:solidFill>
                  <a:srgbClr val="0000FF"/>
                </a:solidFill>
                <a:effectLst/>
                <a:uLnTx/>
                <a:uFillTx/>
                <a:latin typeface="Arial"/>
                <a:ea typeface="+mn-ea"/>
                <a:cs typeface="+mn-cs"/>
              </a:rPr>
              <a:t> have shown how a </a:t>
            </a:r>
            <a:r>
              <a:rPr kumimoji="0" lang="en-AU" sz="2400" b="0" i="1" u="none" strike="noStrike" kern="0" cap="none" spc="0" normalizeH="0" baseline="0" noProof="0" smtClean="0">
                <a:ln>
                  <a:noFill/>
                </a:ln>
                <a:solidFill>
                  <a:srgbClr val="FF0000"/>
                </a:solidFill>
                <a:effectLst/>
                <a:uLnTx/>
                <a:uFillTx/>
                <a:latin typeface="Arial"/>
                <a:ea typeface="+mn-ea"/>
                <a:cs typeface="+mn-cs"/>
              </a:rPr>
              <a:t>13-round</a:t>
            </a:r>
            <a:r>
              <a:rPr kumimoji="0" lang="en-AU" sz="2400" b="0" i="0" u="none" strike="noStrike" kern="0" cap="none" spc="0" normalizeH="0" baseline="0" noProof="0" smtClean="0">
                <a:ln>
                  <a:noFill/>
                </a:ln>
                <a:solidFill>
                  <a:srgbClr val="0000FF"/>
                </a:solidFill>
                <a:effectLst/>
                <a:uLnTx/>
                <a:uFillTx/>
                <a:latin typeface="Arial"/>
                <a:ea typeface="+mn-ea"/>
                <a:cs typeface="+mn-cs"/>
              </a:rPr>
              <a:t> iterated characteristic can break the full </a:t>
            </a:r>
            <a:r>
              <a:rPr kumimoji="0" lang="en-AU" sz="2400" b="0" i="1" u="none" strike="noStrike" kern="0" cap="none" spc="0" normalizeH="0" baseline="0" noProof="0" smtClean="0">
                <a:ln>
                  <a:noFill/>
                </a:ln>
                <a:solidFill>
                  <a:srgbClr val="FF0000"/>
                </a:solidFill>
                <a:effectLst/>
                <a:uLnTx/>
                <a:uFillTx/>
                <a:latin typeface="Arial"/>
                <a:ea typeface="+mn-ea"/>
                <a:cs typeface="+mn-cs"/>
              </a:rPr>
              <a:t>16-round DES</a:t>
            </a:r>
            <a:r>
              <a:rPr kumimoji="0" lang="en-AU" sz="2400" b="0" i="0" u="none" strike="noStrike" kern="0" cap="none" spc="0" normalizeH="0" baseline="0" noProof="0" smtClean="0">
                <a:ln>
                  <a:noFill/>
                </a:ln>
                <a:solidFill>
                  <a:srgbClr val="0000FF"/>
                </a:solidFill>
                <a:effectLst/>
                <a:uLnTx/>
                <a:uFillTx/>
                <a:latin typeface="Arial"/>
                <a:ea typeface="+mn-ea"/>
                <a:cs typeface="+mn-cs"/>
              </a:rPr>
              <a:t>. </a:t>
            </a:r>
            <a:endParaRPr kumimoji="0" lang="en-AU" sz="2400" b="0" i="0" u="none" strike="noStrike" kern="0" cap="none" spc="0" normalizeH="0" baseline="0" noProof="0" dirty="0" smtClean="0">
              <a:ln>
                <a:noFill/>
              </a:ln>
              <a:solidFill>
                <a:srgbClr val="0000FF"/>
              </a:solidFill>
              <a:effectLst/>
              <a:uLnTx/>
              <a:uFillTx/>
              <a:latin typeface="Arial"/>
              <a:ea typeface="+mn-ea"/>
              <a:cs typeface="+mn-cs"/>
            </a:endParaRPr>
          </a:p>
        </p:txBody>
      </p:sp>
      <p:sp>
        <p:nvSpPr>
          <p:cNvPr id="3" name="Rectangle 2"/>
          <p:cNvSpPr txBox="1">
            <a:spLocks noChangeArrowheads="1"/>
          </p:cNvSpPr>
          <p:nvPr/>
        </p:nvSpPr>
        <p:spPr bwMode="auto">
          <a:xfrm>
            <a:off x="79375" y="130175"/>
            <a:ext cx="8964613" cy="561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0" cap="none" spc="0" normalizeH="0" baseline="0" noProof="0" smtClean="0">
                <a:ln>
                  <a:noFill/>
                </a:ln>
                <a:solidFill>
                  <a:srgbClr val="000000"/>
                </a:solidFill>
                <a:effectLst/>
                <a:uLnTx/>
                <a:uFillTx/>
                <a:latin typeface="Arial"/>
                <a:ea typeface="+mj-ea"/>
                <a:cs typeface="+mj-cs"/>
              </a:rPr>
              <a:t>Differential Cryptanalysis</a:t>
            </a:r>
            <a:endParaRPr kumimoji="0" lang="en-AU" sz="2400" b="1" i="0" u="none" strike="noStrike" kern="0" cap="none" spc="0" normalizeH="0" baseline="0" noProof="0" dirty="0" smtClean="0">
              <a:ln>
                <a:noFill/>
              </a:ln>
              <a:solidFill>
                <a:srgbClr val="000000"/>
              </a:solidFill>
              <a:effectLst/>
              <a:uLnTx/>
              <a:uFillTx/>
              <a:latin typeface="Arial"/>
              <a:ea typeface="+mj-ea"/>
              <a:cs typeface="+mj-cs"/>
            </a:endParaRPr>
          </a:p>
        </p:txBody>
      </p:sp>
    </p:spTree>
    <p:extLst>
      <p:ext uri="{BB962C8B-B14F-4D97-AF65-F5344CB8AC3E}">
        <p14:creationId xmlns="" xmlns:p14="http://schemas.microsoft.com/office/powerpoint/2010/main" val="990440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438150" y="1195388"/>
            <a:ext cx="8553450" cy="4826000"/>
          </a:xfrm>
          <a:prstGeom prst="rect">
            <a:avLst/>
          </a:prstGeom>
          <a:noFill/>
        </p:spPr>
        <p:txBody>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marL="363538" indent="-363538">
              <a:buSzPct val="150000"/>
            </a:pPr>
            <a:r>
              <a:rPr lang="en-AU" sz="2400" dirty="0" smtClean="0">
                <a:latin typeface="Arial" pitchFamily="34" charset="0"/>
                <a:cs typeface="Arial" pitchFamily="34" charset="0"/>
              </a:rPr>
              <a:t>The </a:t>
            </a:r>
            <a:r>
              <a:rPr lang="en-AU" sz="2400" i="1" dirty="0" smtClean="0">
                <a:solidFill>
                  <a:srgbClr val="FF0000"/>
                </a:solidFill>
                <a:latin typeface="Arial" pitchFamily="34" charset="0"/>
                <a:cs typeface="Arial" pitchFamily="34" charset="0"/>
              </a:rPr>
              <a:t>DES encryption algorithm</a:t>
            </a:r>
            <a:r>
              <a:rPr lang="en-AU" sz="2400" dirty="0" smtClean="0">
                <a:latin typeface="Arial" pitchFamily="34" charset="0"/>
                <a:cs typeface="Arial" pitchFamily="34" charset="0"/>
              </a:rPr>
              <a:t> involves five functions:</a:t>
            </a:r>
          </a:p>
          <a:p>
            <a:pPr marL="987425" lvl="1" indent="-444500">
              <a:buFontTx/>
              <a:buAutoNum type="arabicPeriod"/>
            </a:pPr>
            <a:r>
              <a:rPr lang="en-AU" sz="2400" dirty="0" smtClean="0">
                <a:latin typeface="Arial" pitchFamily="34" charset="0"/>
                <a:cs typeface="Arial" pitchFamily="34" charset="0"/>
              </a:rPr>
              <a:t>An </a:t>
            </a:r>
            <a:r>
              <a:rPr lang="en-AU" sz="2400" i="1" dirty="0" smtClean="0">
                <a:solidFill>
                  <a:srgbClr val="FF0000"/>
                </a:solidFill>
                <a:latin typeface="Arial" pitchFamily="34" charset="0"/>
                <a:cs typeface="Arial" pitchFamily="34" charset="0"/>
              </a:rPr>
              <a:t>initial permutation</a:t>
            </a:r>
            <a:r>
              <a:rPr lang="en-AU" sz="2400" dirty="0" smtClean="0">
                <a:latin typeface="Arial" pitchFamily="34" charset="0"/>
                <a:cs typeface="Arial" pitchFamily="34" charset="0"/>
              </a:rPr>
              <a:t> (</a:t>
            </a:r>
            <a:r>
              <a:rPr lang="en-AU" sz="2400" i="1" dirty="0" smtClean="0">
                <a:solidFill>
                  <a:srgbClr val="FF0000"/>
                </a:solidFill>
                <a:latin typeface="Arial" pitchFamily="34" charset="0"/>
                <a:cs typeface="Arial" pitchFamily="34" charset="0"/>
              </a:rPr>
              <a:t>IP</a:t>
            </a:r>
            <a:r>
              <a:rPr lang="en-AU" sz="2400" dirty="0" smtClean="0">
                <a:latin typeface="Arial" pitchFamily="34" charset="0"/>
                <a:cs typeface="Arial" pitchFamily="34" charset="0"/>
              </a:rPr>
              <a:t>); </a:t>
            </a:r>
          </a:p>
          <a:p>
            <a:pPr marL="987425" lvl="1" indent="-444500">
              <a:buFontTx/>
              <a:buAutoNum type="arabicPeriod"/>
            </a:pPr>
            <a:r>
              <a:rPr lang="en-AU" sz="2400" dirty="0" smtClean="0">
                <a:latin typeface="Arial" pitchFamily="34" charset="0"/>
                <a:cs typeface="Arial" pitchFamily="34" charset="0"/>
              </a:rPr>
              <a:t>A </a:t>
            </a:r>
            <a:r>
              <a:rPr lang="en-AU" sz="2400" i="1" dirty="0" smtClean="0">
                <a:solidFill>
                  <a:srgbClr val="FF0000"/>
                </a:solidFill>
                <a:latin typeface="Arial" pitchFamily="34" charset="0"/>
                <a:cs typeface="Arial" pitchFamily="34" charset="0"/>
              </a:rPr>
              <a:t>complex function</a:t>
            </a:r>
            <a:r>
              <a:rPr lang="en-AU" sz="2400" dirty="0" smtClean="0">
                <a:latin typeface="Arial" pitchFamily="34" charset="0"/>
                <a:cs typeface="Arial" pitchFamily="34" charset="0"/>
              </a:rPr>
              <a:t> called </a:t>
            </a:r>
            <a:r>
              <a:rPr lang="en-AU" sz="2400" i="1" dirty="0" err="1" smtClean="0">
                <a:solidFill>
                  <a:srgbClr val="FF0000"/>
                </a:solidFill>
                <a:latin typeface="Arial" pitchFamily="34" charset="0"/>
                <a:cs typeface="Arial" pitchFamily="34" charset="0"/>
              </a:rPr>
              <a:t>f</a:t>
            </a:r>
            <a:r>
              <a:rPr lang="en-AU" sz="2400" i="1" baseline="-30000" dirty="0" err="1" smtClean="0">
                <a:solidFill>
                  <a:srgbClr val="FF0000"/>
                </a:solidFill>
                <a:latin typeface="Arial" pitchFamily="34" charset="0"/>
                <a:cs typeface="Arial" pitchFamily="34" charset="0"/>
              </a:rPr>
              <a:t>k</a:t>
            </a:r>
            <a:r>
              <a:rPr lang="en-AU" sz="2400" dirty="0" smtClean="0">
                <a:latin typeface="Arial" pitchFamily="34" charset="0"/>
                <a:cs typeface="Arial" pitchFamily="34" charset="0"/>
              </a:rPr>
              <a:t>, which involves both </a:t>
            </a:r>
            <a:r>
              <a:rPr lang="en-AU" sz="2400" i="1" dirty="0" smtClean="0">
                <a:solidFill>
                  <a:srgbClr val="FF0000"/>
                </a:solidFill>
                <a:latin typeface="Arial" pitchFamily="34" charset="0"/>
                <a:cs typeface="Arial" pitchFamily="34" charset="0"/>
              </a:rPr>
              <a:t>permutation </a:t>
            </a:r>
            <a:r>
              <a:rPr lang="en-AU" sz="2400" dirty="0" smtClean="0">
                <a:latin typeface="Arial" pitchFamily="34" charset="0"/>
                <a:cs typeface="Arial" pitchFamily="34" charset="0"/>
              </a:rPr>
              <a:t>and </a:t>
            </a:r>
            <a:r>
              <a:rPr lang="en-AU" sz="2400" i="1" dirty="0" smtClean="0">
                <a:solidFill>
                  <a:srgbClr val="FF0000"/>
                </a:solidFill>
                <a:latin typeface="Arial" pitchFamily="34" charset="0"/>
                <a:cs typeface="Arial" pitchFamily="34" charset="0"/>
              </a:rPr>
              <a:t>substitution</a:t>
            </a:r>
            <a:r>
              <a:rPr lang="en-AU" sz="2400" dirty="0" smtClean="0">
                <a:latin typeface="Arial" pitchFamily="34" charset="0"/>
                <a:cs typeface="Arial" pitchFamily="34" charset="0"/>
              </a:rPr>
              <a:t> operations and depends on a </a:t>
            </a:r>
            <a:r>
              <a:rPr lang="en-AU" sz="2400" i="1" dirty="0" smtClean="0">
                <a:solidFill>
                  <a:srgbClr val="FF0000"/>
                </a:solidFill>
                <a:latin typeface="Arial" pitchFamily="34" charset="0"/>
                <a:cs typeface="Arial" pitchFamily="34" charset="0"/>
              </a:rPr>
              <a:t>key input</a:t>
            </a:r>
            <a:r>
              <a:rPr lang="en-AU" sz="2400" dirty="0" smtClean="0">
                <a:latin typeface="Arial" pitchFamily="34" charset="0"/>
                <a:cs typeface="Arial" pitchFamily="34" charset="0"/>
              </a:rPr>
              <a:t>;</a:t>
            </a:r>
          </a:p>
          <a:p>
            <a:pPr marL="987425" lvl="1" indent="-444500">
              <a:buFontTx/>
              <a:buAutoNum type="arabicPeriod"/>
            </a:pPr>
            <a:r>
              <a:rPr lang="en-AU" sz="2400" dirty="0" smtClean="0">
                <a:latin typeface="Arial" pitchFamily="34" charset="0"/>
                <a:cs typeface="Arial" pitchFamily="34" charset="0"/>
              </a:rPr>
              <a:t>A </a:t>
            </a:r>
            <a:r>
              <a:rPr lang="en-AU" sz="2400" i="1" dirty="0" smtClean="0">
                <a:solidFill>
                  <a:srgbClr val="FF0000"/>
                </a:solidFill>
                <a:latin typeface="Arial" pitchFamily="34" charset="0"/>
                <a:cs typeface="Arial" pitchFamily="34" charset="0"/>
              </a:rPr>
              <a:t>simple permutation function</a:t>
            </a:r>
            <a:r>
              <a:rPr lang="en-AU" sz="2400" dirty="0" smtClean="0">
                <a:latin typeface="Arial" pitchFamily="34" charset="0"/>
                <a:cs typeface="Arial" pitchFamily="34" charset="0"/>
              </a:rPr>
              <a:t> that </a:t>
            </a:r>
            <a:r>
              <a:rPr lang="en-AU" sz="2400" i="1" dirty="0" smtClean="0">
                <a:solidFill>
                  <a:srgbClr val="FF0000"/>
                </a:solidFill>
                <a:latin typeface="Arial" pitchFamily="34" charset="0"/>
                <a:cs typeface="Arial" pitchFamily="34" charset="0"/>
              </a:rPr>
              <a:t>switches</a:t>
            </a:r>
            <a:r>
              <a:rPr lang="en-AU" sz="2400" dirty="0" smtClean="0">
                <a:latin typeface="Arial" pitchFamily="34" charset="0"/>
                <a:cs typeface="Arial" pitchFamily="34" charset="0"/>
              </a:rPr>
              <a:t> (</a:t>
            </a:r>
            <a:r>
              <a:rPr lang="en-AU" sz="2400" i="1" dirty="0" smtClean="0">
                <a:solidFill>
                  <a:srgbClr val="FF0000"/>
                </a:solidFill>
                <a:latin typeface="Arial" pitchFamily="34" charset="0"/>
                <a:cs typeface="Arial" pitchFamily="34" charset="0"/>
              </a:rPr>
              <a:t>SW</a:t>
            </a:r>
            <a:r>
              <a:rPr lang="en-AU" sz="2400" dirty="0" smtClean="0">
                <a:latin typeface="Arial" pitchFamily="34" charset="0"/>
                <a:cs typeface="Arial" pitchFamily="34" charset="0"/>
              </a:rPr>
              <a:t>) the two halves of the data;</a:t>
            </a:r>
          </a:p>
          <a:p>
            <a:pPr marL="987425" lvl="1" indent="-444500">
              <a:buFontTx/>
              <a:buAutoNum type="arabicPeriod"/>
            </a:pPr>
            <a:r>
              <a:rPr lang="en-AU" sz="2400" dirty="0" smtClean="0">
                <a:latin typeface="Arial" pitchFamily="34" charset="0"/>
                <a:cs typeface="Arial" pitchFamily="34" charset="0"/>
              </a:rPr>
              <a:t>The function </a:t>
            </a:r>
            <a:r>
              <a:rPr lang="en-AU" sz="2400" i="1" dirty="0" err="1" smtClean="0">
                <a:solidFill>
                  <a:srgbClr val="FF0000"/>
                </a:solidFill>
                <a:latin typeface="Arial" pitchFamily="34" charset="0"/>
                <a:cs typeface="Arial" pitchFamily="34" charset="0"/>
              </a:rPr>
              <a:t>f</a:t>
            </a:r>
            <a:r>
              <a:rPr lang="en-AU" sz="2400" i="1" baseline="-30000" dirty="0" err="1" smtClean="0">
                <a:solidFill>
                  <a:srgbClr val="FF0000"/>
                </a:solidFill>
                <a:latin typeface="Arial" pitchFamily="34" charset="0"/>
                <a:cs typeface="Arial" pitchFamily="34" charset="0"/>
              </a:rPr>
              <a:t>k</a:t>
            </a:r>
            <a:r>
              <a:rPr lang="en-AU" sz="2400" dirty="0" smtClean="0">
                <a:latin typeface="Arial" pitchFamily="34" charset="0"/>
                <a:cs typeface="Arial" pitchFamily="34" charset="0"/>
              </a:rPr>
              <a:t> again;</a:t>
            </a:r>
          </a:p>
          <a:p>
            <a:pPr marL="987425" lvl="1" indent="-444500">
              <a:buFontTx/>
              <a:buAutoNum type="arabicPeriod"/>
            </a:pPr>
            <a:r>
              <a:rPr lang="en-AU" sz="2400" dirty="0" smtClean="0">
                <a:latin typeface="Arial" pitchFamily="34" charset="0"/>
                <a:cs typeface="Arial" pitchFamily="34" charset="0"/>
              </a:rPr>
              <a:t>A </a:t>
            </a:r>
            <a:r>
              <a:rPr lang="en-AU" sz="2400" i="1" dirty="0" smtClean="0">
                <a:solidFill>
                  <a:srgbClr val="FF0000"/>
                </a:solidFill>
                <a:latin typeface="Arial" pitchFamily="34" charset="0"/>
                <a:cs typeface="Arial" pitchFamily="34" charset="0"/>
              </a:rPr>
              <a:t>permutation function</a:t>
            </a:r>
            <a:r>
              <a:rPr lang="en-AU" sz="2400" dirty="0" smtClean="0">
                <a:latin typeface="Arial" pitchFamily="34" charset="0"/>
                <a:cs typeface="Arial" pitchFamily="34" charset="0"/>
              </a:rPr>
              <a:t> that is the </a:t>
            </a:r>
            <a:r>
              <a:rPr lang="en-AU" sz="2400" i="1" dirty="0" smtClean="0">
                <a:solidFill>
                  <a:srgbClr val="FF0000"/>
                </a:solidFill>
                <a:latin typeface="Arial" pitchFamily="34" charset="0"/>
                <a:cs typeface="Arial" pitchFamily="34" charset="0"/>
              </a:rPr>
              <a:t>inverse</a:t>
            </a:r>
            <a:r>
              <a:rPr lang="en-AU" sz="2400" dirty="0" smtClean="0">
                <a:latin typeface="Arial" pitchFamily="34" charset="0"/>
                <a:cs typeface="Arial" pitchFamily="34" charset="0"/>
              </a:rPr>
              <a:t> of the </a:t>
            </a:r>
            <a:r>
              <a:rPr lang="en-AU" sz="2400" i="1" dirty="0" smtClean="0">
                <a:solidFill>
                  <a:srgbClr val="FF0000"/>
                </a:solidFill>
                <a:latin typeface="Arial" pitchFamily="34" charset="0"/>
                <a:cs typeface="Arial" pitchFamily="34" charset="0"/>
              </a:rPr>
              <a:t>initial permutation</a:t>
            </a:r>
            <a:r>
              <a:rPr lang="en-AU" sz="2400" dirty="0" smtClean="0">
                <a:latin typeface="Arial" pitchFamily="34" charset="0"/>
                <a:cs typeface="Arial" pitchFamily="34" charset="0"/>
              </a:rPr>
              <a:t> (</a:t>
            </a:r>
            <a:r>
              <a:rPr lang="en-AU" sz="2400" i="1" dirty="0" smtClean="0">
                <a:solidFill>
                  <a:srgbClr val="FF0000"/>
                </a:solidFill>
                <a:latin typeface="Arial" pitchFamily="34" charset="0"/>
                <a:cs typeface="Arial" pitchFamily="34" charset="0"/>
              </a:rPr>
              <a:t>IP</a:t>
            </a:r>
            <a:r>
              <a:rPr lang="en-AU" sz="2400" i="1" baseline="30000" dirty="0" smtClean="0">
                <a:solidFill>
                  <a:srgbClr val="FF0000"/>
                </a:solidFill>
                <a:latin typeface="Arial" pitchFamily="34" charset="0"/>
                <a:cs typeface="Arial" pitchFamily="34" charset="0"/>
              </a:rPr>
              <a:t>-1</a:t>
            </a:r>
            <a:r>
              <a:rPr lang="en-AU" sz="2400" dirty="0" smtClean="0">
                <a:latin typeface="Arial" pitchFamily="34" charset="0"/>
                <a:cs typeface="Arial" pitchFamily="34" charset="0"/>
              </a:rPr>
              <a:t>).</a:t>
            </a:r>
          </a:p>
        </p:txBody>
      </p:sp>
      <p:sp>
        <p:nvSpPr>
          <p:cNvPr id="3" name="Rectangle 2"/>
          <p:cNvSpPr txBox="1">
            <a:spLocks noChangeArrowheads="1"/>
          </p:cNvSpPr>
          <p:nvPr/>
        </p:nvSpPr>
        <p:spPr>
          <a:xfrm>
            <a:off x="468313" y="71438"/>
            <a:ext cx="8229600" cy="765175"/>
          </a:xfrm>
          <a:prstGeom prst="rect">
            <a:avLst/>
          </a:prstGeom>
        </p:spPr>
        <p:txBody>
          <a:bodyPr/>
          <a:lst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algn="ctr"/>
            <a:r>
              <a:rPr lang="en-AU" sz="3200" dirty="0" smtClean="0"/>
              <a:t>Simplified DES ( Overview )</a:t>
            </a:r>
          </a:p>
        </p:txBody>
      </p:sp>
    </p:spTree>
    <p:extLst>
      <p:ext uri="{BB962C8B-B14F-4D97-AF65-F5344CB8AC3E}">
        <p14:creationId xmlns="" xmlns:p14="http://schemas.microsoft.com/office/powerpoint/2010/main" val="306920092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423863" y="1196975"/>
            <a:ext cx="8237537"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har char="•"/>
              <a:defRPr sz="2400">
                <a:solidFill>
                  <a:srgbClr val="0000FF"/>
                </a:solidFill>
                <a:latin typeface="+mn-lt"/>
                <a:ea typeface="+mn-ea"/>
                <a:cs typeface="+mn-cs"/>
              </a:defRPr>
            </a:lvl1pPr>
            <a:lvl2pPr marL="855663" indent="-398463" algn="l" rtl="0" eaLnBrk="0" fontAlgn="base" hangingPunct="0">
              <a:spcBef>
                <a:spcPct val="50000"/>
              </a:spcBef>
              <a:spcAft>
                <a:spcPct val="0"/>
              </a:spcAft>
              <a:buFont typeface="Wingdings" pitchFamily="2" charset="2"/>
              <a:buChar char="§"/>
              <a:defRPr sz="2400">
                <a:solidFill>
                  <a:srgbClr val="0000FF"/>
                </a:solidFill>
                <a:latin typeface="+mn-lt"/>
              </a:defRPr>
            </a:lvl2pPr>
            <a:lvl3pPr marL="1379538" indent="-409575" algn="l" rtl="0" eaLnBrk="0" fontAlgn="base" hangingPunct="0">
              <a:spcBef>
                <a:spcPct val="50000"/>
              </a:spcBef>
              <a:spcAft>
                <a:spcPct val="0"/>
              </a:spcAft>
              <a:buFont typeface="Wingdings" pitchFamily="2" charset="2"/>
              <a:buChar char="w"/>
              <a:defRPr sz="2400">
                <a:solidFill>
                  <a:srgbClr val="0000FF"/>
                </a:solidFill>
                <a:latin typeface="+mn-lt"/>
              </a:defRPr>
            </a:lvl3pPr>
            <a:lvl4pPr marL="1822450" indent="-228600" algn="l" rtl="0" eaLnBrk="0" fontAlgn="base" hangingPunct="0">
              <a:spcBef>
                <a:spcPct val="20000"/>
              </a:spcBef>
              <a:spcAft>
                <a:spcPct val="0"/>
              </a:spcAft>
              <a:buChar char="–"/>
              <a:defRPr sz="2000">
                <a:solidFill>
                  <a:schemeClr val="tx1"/>
                </a:solidFill>
                <a:latin typeface="+mn-lt"/>
              </a:defRPr>
            </a:lvl4pPr>
            <a:lvl5pPr marL="2165350" indent="-228600" algn="l" rtl="0" eaLnBrk="0" fontAlgn="base" hangingPunct="0">
              <a:spcBef>
                <a:spcPct val="20000"/>
              </a:spcBef>
              <a:spcAft>
                <a:spcPct val="0"/>
              </a:spcAft>
              <a:buChar char="»"/>
              <a:defRPr sz="2000">
                <a:solidFill>
                  <a:schemeClr val="tx1"/>
                </a:solidFill>
                <a:latin typeface="+mn-lt"/>
              </a:defRPr>
            </a:lvl5pPr>
            <a:lvl6pPr marL="2622550" indent="-228600" algn="l" rtl="0" fontAlgn="base">
              <a:spcBef>
                <a:spcPct val="20000"/>
              </a:spcBef>
              <a:spcAft>
                <a:spcPct val="0"/>
              </a:spcAft>
              <a:buChar char="»"/>
              <a:defRPr sz="2000">
                <a:solidFill>
                  <a:schemeClr val="tx1"/>
                </a:solidFill>
                <a:latin typeface="+mn-lt"/>
              </a:defRPr>
            </a:lvl6pPr>
            <a:lvl7pPr marL="3079750" indent="-228600" algn="l" rtl="0" fontAlgn="base">
              <a:spcBef>
                <a:spcPct val="20000"/>
              </a:spcBef>
              <a:spcAft>
                <a:spcPct val="0"/>
              </a:spcAft>
              <a:buChar char="»"/>
              <a:defRPr sz="2000">
                <a:solidFill>
                  <a:schemeClr val="tx1"/>
                </a:solidFill>
                <a:latin typeface="+mn-lt"/>
              </a:defRPr>
            </a:lvl7pPr>
            <a:lvl8pPr marL="3536950" indent="-228600" algn="l" rtl="0" fontAlgn="base">
              <a:spcBef>
                <a:spcPct val="20000"/>
              </a:spcBef>
              <a:spcAft>
                <a:spcPct val="0"/>
              </a:spcAft>
              <a:buChar char="»"/>
              <a:defRPr sz="2000">
                <a:solidFill>
                  <a:schemeClr val="tx1"/>
                </a:solidFill>
                <a:latin typeface="+mn-lt"/>
              </a:defRPr>
            </a:lvl8pPr>
            <a:lvl9pPr marL="399415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50000"/>
              </a:spcBef>
              <a:spcAft>
                <a:spcPct val="0"/>
              </a:spcAft>
              <a:buClrTx/>
              <a:buSzTx/>
              <a:buFontTx/>
              <a:buChar char="•"/>
              <a:tabLst/>
              <a:defRPr/>
            </a:pPr>
            <a:r>
              <a:rPr kumimoji="0" lang="en-AU" sz="2400" b="0" i="0" u="none" strike="noStrike" kern="0" cap="none" spc="0" normalizeH="0" baseline="0" noProof="0" dirty="0" smtClean="0">
                <a:ln>
                  <a:noFill/>
                </a:ln>
                <a:solidFill>
                  <a:srgbClr val="0000FF"/>
                </a:solidFill>
                <a:effectLst/>
                <a:uLnTx/>
                <a:uFillTx/>
                <a:latin typeface="Arial"/>
                <a:ea typeface="+mn-ea"/>
                <a:cs typeface="+mn-cs"/>
              </a:rPr>
              <a:t>Another recent development. </a:t>
            </a:r>
          </a:p>
          <a:p>
            <a:pPr marL="342900" marR="0" lvl="0" indent="-342900" algn="l" defTabSz="914400" rtl="0" eaLnBrk="1" fontAlgn="base" latinLnBrk="0" hangingPunct="1">
              <a:lnSpc>
                <a:spcPct val="100000"/>
              </a:lnSpc>
              <a:spcBef>
                <a:spcPct val="50000"/>
              </a:spcBef>
              <a:spcAft>
                <a:spcPct val="0"/>
              </a:spcAft>
              <a:buClrTx/>
              <a:buSzTx/>
              <a:buFontTx/>
              <a:buChar char="•"/>
              <a:tabLst/>
              <a:defRPr/>
            </a:pPr>
            <a:r>
              <a:rPr kumimoji="0" lang="en-AU" sz="2400" b="0" i="0" u="none" strike="noStrike" kern="0" cap="none" spc="0" normalizeH="0" baseline="0" noProof="0" dirty="0" smtClean="0">
                <a:ln>
                  <a:noFill/>
                </a:ln>
                <a:solidFill>
                  <a:srgbClr val="0000FF"/>
                </a:solidFill>
                <a:effectLst/>
                <a:uLnTx/>
                <a:uFillTx/>
                <a:latin typeface="Arial"/>
                <a:ea typeface="+mn-ea"/>
                <a:cs typeface="+mn-cs"/>
              </a:rPr>
              <a:t>Also a </a:t>
            </a:r>
            <a:r>
              <a:rPr kumimoji="0" lang="en-AU" sz="2400" b="0" i="1" u="none" strike="noStrike" kern="0" cap="none" spc="0" normalizeH="0" baseline="0" noProof="0" dirty="0" smtClean="0">
                <a:ln>
                  <a:noFill/>
                </a:ln>
                <a:solidFill>
                  <a:srgbClr val="FF0000"/>
                </a:solidFill>
                <a:effectLst/>
                <a:uLnTx/>
                <a:uFillTx/>
                <a:latin typeface="Arial"/>
                <a:ea typeface="+mn-ea"/>
                <a:cs typeface="+mn-cs"/>
              </a:rPr>
              <a:t>statistical method</a:t>
            </a:r>
            <a:r>
              <a:rPr kumimoji="0" lang="en-AU" sz="2400" b="0" i="0" u="none" strike="noStrike" kern="0" cap="none" spc="0" normalizeH="0" baseline="0" noProof="0" dirty="0" smtClean="0">
                <a:ln>
                  <a:noFill/>
                </a:ln>
                <a:solidFill>
                  <a:srgbClr val="0000FF"/>
                </a:solidFill>
                <a:effectLst/>
                <a:uLnTx/>
                <a:uFillTx/>
                <a:latin typeface="Arial"/>
                <a:ea typeface="+mn-ea"/>
                <a:cs typeface="+mn-cs"/>
              </a:rPr>
              <a:t>. </a:t>
            </a:r>
          </a:p>
          <a:p>
            <a:pPr marL="342900" marR="0" lvl="0" indent="-342900" algn="l" defTabSz="914400" rtl="0" eaLnBrk="1" fontAlgn="base" latinLnBrk="0" hangingPunct="1">
              <a:lnSpc>
                <a:spcPct val="100000"/>
              </a:lnSpc>
              <a:spcBef>
                <a:spcPct val="50000"/>
              </a:spcBef>
              <a:spcAft>
                <a:spcPct val="0"/>
              </a:spcAft>
              <a:buClrTx/>
              <a:buSzTx/>
              <a:buFontTx/>
              <a:buChar char="•"/>
              <a:tabLst/>
              <a:defRPr/>
            </a:pPr>
            <a:r>
              <a:rPr kumimoji="0" lang="en-US" sz="2400" b="0" i="0" u="none" strike="noStrike" kern="0" cap="none" spc="0" normalizeH="0" baseline="0" noProof="0" dirty="0" smtClean="0">
                <a:ln>
                  <a:noFill/>
                </a:ln>
                <a:solidFill>
                  <a:srgbClr val="0000FF"/>
                </a:solidFill>
                <a:effectLst/>
                <a:uLnTx/>
                <a:uFillTx/>
                <a:latin typeface="Arial"/>
                <a:ea typeface="+mn-ea"/>
                <a:cs typeface="+mn-cs"/>
              </a:rPr>
              <a:t>Must be iterated over rounds, with </a:t>
            </a:r>
            <a:r>
              <a:rPr kumimoji="0" lang="en-US" sz="2400" b="0" i="1" u="none" strike="noStrike" kern="0" cap="none" spc="0" normalizeH="0" baseline="0" noProof="0" dirty="0" smtClean="0">
                <a:ln>
                  <a:noFill/>
                </a:ln>
                <a:solidFill>
                  <a:srgbClr val="FF0000"/>
                </a:solidFill>
                <a:effectLst/>
                <a:uLnTx/>
                <a:uFillTx/>
                <a:latin typeface="Arial"/>
                <a:ea typeface="+mn-ea"/>
                <a:cs typeface="+mn-cs"/>
              </a:rPr>
              <a:t>decreasing probabilities</a:t>
            </a:r>
            <a:r>
              <a:rPr kumimoji="0" lang="en-US" sz="2400" b="0" i="0" u="none" strike="noStrike" kern="0" cap="none" spc="0" normalizeH="0" baseline="0" noProof="0" dirty="0" smtClean="0">
                <a:ln>
                  <a:noFill/>
                </a:ln>
                <a:solidFill>
                  <a:srgbClr val="0000FF"/>
                </a:solidFill>
                <a:effectLst/>
                <a:uLnTx/>
                <a:uFillTx/>
                <a:latin typeface="Arial"/>
                <a:ea typeface="+mn-ea"/>
                <a:cs typeface="+mn-cs"/>
              </a:rPr>
              <a:t>.</a:t>
            </a:r>
            <a:endParaRPr kumimoji="0" lang="en-AU" sz="2400" b="0" i="0" u="none" strike="noStrike" kern="0" cap="none" spc="0" normalizeH="0" baseline="0" noProof="0" dirty="0" smtClean="0">
              <a:ln>
                <a:noFill/>
              </a:ln>
              <a:solidFill>
                <a:srgbClr val="0000FF"/>
              </a:solidFill>
              <a:effectLst/>
              <a:uLnTx/>
              <a:uFillTx/>
              <a:latin typeface="Arial"/>
              <a:ea typeface="+mn-ea"/>
              <a:cs typeface="+mn-cs"/>
            </a:endParaRPr>
          </a:p>
          <a:p>
            <a:pPr marL="342900" marR="0" lvl="0" indent="-342900" algn="l" defTabSz="914400" rtl="0" eaLnBrk="1" fontAlgn="base" latinLnBrk="0" hangingPunct="1">
              <a:lnSpc>
                <a:spcPct val="100000"/>
              </a:lnSpc>
              <a:spcBef>
                <a:spcPct val="50000"/>
              </a:spcBef>
              <a:spcAft>
                <a:spcPct val="0"/>
              </a:spcAft>
              <a:buClrTx/>
              <a:buSzTx/>
              <a:buFontTx/>
              <a:buChar char="•"/>
              <a:tabLst/>
              <a:defRPr/>
            </a:pPr>
            <a:r>
              <a:rPr kumimoji="0" lang="en-AU" sz="2400" b="0" i="0" u="none" strike="noStrike" kern="0" cap="none" spc="0" normalizeH="0" baseline="0" noProof="0" dirty="0" smtClean="0">
                <a:ln>
                  <a:noFill/>
                </a:ln>
                <a:solidFill>
                  <a:srgbClr val="0000FF"/>
                </a:solidFill>
                <a:effectLst/>
                <a:uLnTx/>
                <a:uFillTx/>
                <a:latin typeface="Arial"/>
                <a:ea typeface="+mn-ea"/>
                <a:cs typeface="+mn-cs"/>
              </a:rPr>
              <a:t>Developed by </a:t>
            </a:r>
            <a:r>
              <a:rPr kumimoji="0" lang="en-AU" sz="2400" b="0" i="1" u="none" strike="noStrike" kern="0" cap="none" spc="0" normalizeH="0" baseline="0" noProof="0" dirty="0" smtClean="0">
                <a:ln>
                  <a:noFill/>
                </a:ln>
                <a:solidFill>
                  <a:srgbClr val="FF0000"/>
                </a:solidFill>
                <a:effectLst/>
                <a:uLnTx/>
                <a:uFillTx/>
                <a:latin typeface="Arial"/>
                <a:ea typeface="+mn-ea"/>
                <a:cs typeface="+mn-cs"/>
              </a:rPr>
              <a:t>Matsui et al</a:t>
            </a:r>
            <a:r>
              <a:rPr kumimoji="0" lang="en-AU" sz="2400" b="0" i="0" u="none" strike="noStrike" kern="0" cap="none" spc="0" normalizeH="0" baseline="0" noProof="0" dirty="0" smtClean="0">
                <a:ln>
                  <a:noFill/>
                </a:ln>
                <a:solidFill>
                  <a:srgbClr val="0000FF"/>
                </a:solidFill>
                <a:effectLst/>
                <a:uLnTx/>
                <a:uFillTx/>
                <a:latin typeface="Arial"/>
                <a:ea typeface="+mn-ea"/>
                <a:cs typeface="+mn-cs"/>
              </a:rPr>
              <a:t> in early </a:t>
            </a:r>
            <a:r>
              <a:rPr kumimoji="0" lang="en-AU" sz="2400" b="0" i="1" u="none" strike="noStrike" kern="0" cap="none" spc="0" normalizeH="0" baseline="0" noProof="0" dirty="0" smtClean="0">
                <a:ln>
                  <a:noFill/>
                </a:ln>
                <a:solidFill>
                  <a:srgbClr val="FF0000"/>
                </a:solidFill>
                <a:effectLst/>
                <a:uLnTx/>
                <a:uFillTx/>
                <a:latin typeface="Arial"/>
                <a:ea typeface="+mn-ea"/>
                <a:cs typeface="+mn-cs"/>
              </a:rPr>
              <a:t>90's</a:t>
            </a:r>
            <a:r>
              <a:rPr kumimoji="0" lang="en-AU" sz="2400" b="0" i="0" u="none" strike="noStrike" kern="0" cap="none" spc="0" normalizeH="0" baseline="0" noProof="0" dirty="0" smtClean="0">
                <a:ln>
                  <a:noFill/>
                </a:ln>
                <a:solidFill>
                  <a:srgbClr val="0000FF"/>
                </a:solidFill>
                <a:effectLst/>
                <a:uLnTx/>
                <a:uFillTx/>
                <a:latin typeface="Arial"/>
                <a:ea typeface="+mn-ea"/>
                <a:cs typeface="+mn-cs"/>
              </a:rPr>
              <a:t>.</a:t>
            </a:r>
          </a:p>
          <a:p>
            <a:pPr marL="342900" marR="0" lvl="0" indent="-342900" algn="l" defTabSz="914400" rtl="0" eaLnBrk="1" fontAlgn="base" latinLnBrk="0" hangingPunct="1">
              <a:lnSpc>
                <a:spcPct val="100000"/>
              </a:lnSpc>
              <a:spcBef>
                <a:spcPct val="50000"/>
              </a:spcBef>
              <a:spcAft>
                <a:spcPct val="0"/>
              </a:spcAft>
              <a:buClrTx/>
              <a:buSzTx/>
              <a:buFontTx/>
              <a:buChar char="•"/>
              <a:tabLst/>
              <a:defRPr/>
            </a:pPr>
            <a:r>
              <a:rPr kumimoji="0" lang="en-US" sz="2400" b="0" i="0" u="none" strike="noStrike" kern="0" cap="none" spc="0" normalizeH="0" baseline="0" noProof="0" dirty="0" smtClean="0">
                <a:ln>
                  <a:noFill/>
                </a:ln>
                <a:solidFill>
                  <a:srgbClr val="0000FF"/>
                </a:solidFill>
                <a:effectLst/>
                <a:uLnTx/>
                <a:uFillTx/>
                <a:latin typeface="Arial"/>
                <a:ea typeface="+mn-ea"/>
                <a:cs typeface="+mn-cs"/>
              </a:rPr>
              <a:t>Based on finding </a:t>
            </a:r>
            <a:r>
              <a:rPr kumimoji="0" lang="en-US" sz="2400" b="0" i="1" u="none" strike="noStrike" kern="0" cap="none" spc="0" normalizeH="0" baseline="0" noProof="0" dirty="0" smtClean="0">
                <a:ln>
                  <a:noFill/>
                </a:ln>
                <a:solidFill>
                  <a:srgbClr val="FF0000"/>
                </a:solidFill>
                <a:effectLst/>
                <a:uLnTx/>
                <a:uFillTx/>
                <a:latin typeface="Arial"/>
                <a:ea typeface="+mn-ea"/>
                <a:cs typeface="+mn-cs"/>
              </a:rPr>
              <a:t>linear approximations</a:t>
            </a:r>
            <a:r>
              <a:rPr kumimoji="0" lang="en-US" sz="2400" b="0" i="0" u="none" strike="noStrike" kern="0" cap="none" spc="0" normalizeH="0" baseline="0" noProof="0" dirty="0" smtClean="0">
                <a:ln>
                  <a:noFill/>
                </a:ln>
                <a:solidFill>
                  <a:srgbClr val="0000FF"/>
                </a:solidFill>
                <a:effectLst/>
                <a:uLnTx/>
                <a:uFillTx/>
                <a:latin typeface="Arial"/>
                <a:ea typeface="+mn-ea"/>
                <a:cs typeface="+mn-cs"/>
              </a:rPr>
              <a:t>.</a:t>
            </a:r>
          </a:p>
          <a:p>
            <a:pPr marL="342900" marR="0" lvl="0" indent="-342900" algn="l" defTabSz="914400" rtl="0" eaLnBrk="1" fontAlgn="base" latinLnBrk="0" hangingPunct="1">
              <a:lnSpc>
                <a:spcPct val="100000"/>
              </a:lnSpc>
              <a:spcBef>
                <a:spcPct val="50000"/>
              </a:spcBef>
              <a:spcAft>
                <a:spcPct val="0"/>
              </a:spcAft>
              <a:buClrTx/>
              <a:buSzTx/>
              <a:buFontTx/>
              <a:buChar char="•"/>
              <a:tabLst/>
              <a:defRPr/>
            </a:pPr>
            <a:r>
              <a:rPr kumimoji="0" lang="en-US" sz="2400" b="0" i="0" u="none" strike="noStrike" kern="0" cap="none" spc="0" normalizeH="0" baseline="0" noProof="0" dirty="0" smtClean="0">
                <a:ln>
                  <a:noFill/>
                </a:ln>
                <a:solidFill>
                  <a:srgbClr val="0000FF"/>
                </a:solidFill>
                <a:effectLst/>
                <a:uLnTx/>
                <a:uFillTx/>
                <a:latin typeface="Arial"/>
                <a:ea typeface="+mn-ea"/>
                <a:cs typeface="+mn-cs"/>
              </a:rPr>
              <a:t>Can attack </a:t>
            </a:r>
            <a:r>
              <a:rPr kumimoji="0" lang="en-US" sz="2400" b="0" i="1" u="none" strike="noStrike" kern="0" cap="none" spc="0" normalizeH="0" baseline="0" noProof="0" dirty="0" smtClean="0">
                <a:ln>
                  <a:noFill/>
                </a:ln>
                <a:solidFill>
                  <a:srgbClr val="FF0000"/>
                </a:solidFill>
                <a:effectLst/>
                <a:uLnTx/>
                <a:uFillTx/>
                <a:latin typeface="Arial"/>
                <a:ea typeface="+mn-ea"/>
                <a:cs typeface="+mn-cs"/>
              </a:rPr>
              <a:t>DES</a:t>
            </a:r>
            <a:r>
              <a:rPr kumimoji="0" lang="en-US" sz="2400" b="0" i="0" u="none" strike="noStrike" kern="0" cap="none" spc="0" normalizeH="0" baseline="0" noProof="0" dirty="0" smtClean="0">
                <a:ln>
                  <a:noFill/>
                </a:ln>
                <a:solidFill>
                  <a:srgbClr val="0000FF"/>
                </a:solidFill>
                <a:effectLst/>
                <a:uLnTx/>
                <a:uFillTx/>
                <a:latin typeface="Arial"/>
                <a:ea typeface="+mn-ea"/>
                <a:cs typeface="+mn-cs"/>
              </a:rPr>
              <a:t> with </a:t>
            </a:r>
            <a:r>
              <a:rPr kumimoji="0" lang="en-AU" sz="2400" b="0" i="1" u="none" strike="noStrike" kern="0" cap="none" spc="0" normalizeH="0" baseline="0" noProof="0" dirty="0" smtClean="0">
                <a:ln>
                  <a:noFill/>
                </a:ln>
                <a:solidFill>
                  <a:srgbClr val="FF0000"/>
                </a:solidFill>
                <a:effectLst/>
                <a:uLnTx/>
                <a:uFillTx/>
                <a:latin typeface="Arial"/>
                <a:ea typeface="+mn-ea"/>
                <a:cs typeface="+mn-cs"/>
              </a:rPr>
              <a:t>2</a:t>
            </a:r>
            <a:r>
              <a:rPr kumimoji="0" lang="en-AU" sz="2400" b="0" i="1" u="none" strike="noStrike" kern="0" cap="none" spc="0" normalizeH="0" baseline="30000" noProof="0" dirty="0" smtClean="0">
                <a:ln>
                  <a:noFill/>
                </a:ln>
                <a:solidFill>
                  <a:srgbClr val="FF0000"/>
                </a:solidFill>
                <a:effectLst/>
                <a:uLnTx/>
                <a:uFillTx/>
                <a:latin typeface="Arial"/>
                <a:ea typeface="+mn-ea"/>
                <a:cs typeface="+mn-cs"/>
              </a:rPr>
              <a:t>47</a:t>
            </a:r>
            <a:r>
              <a:rPr kumimoji="0" lang="en-AU" sz="2400" b="0" i="1" u="none" strike="noStrike" kern="0" cap="none" spc="0" normalizeH="0" baseline="0" noProof="0" dirty="0" smtClean="0">
                <a:ln>
                  <a:noFill/>
                </a:ln>
                <a:solidFill>
                  <a:srgbClr val="FF0000"/>
                </a:solidFill>
                <a:effectLst/>
                <a:uLnTx/>
                <a:uFillTx/>
                <a:latin typeface="Arial"/>
                <a:ea typeface="+mn-ea"/>
                <a:cs typeface="+mn-cs"/>
              </a:rPr>
              <a:t> </a:t>
            </a:r>
            <a:r>
              <a:rPr kumimoji="0" lang="en-AU" sz="2400" b="0" i="0" u="none" strike="noStrike" kern="0" cap="none" spc="0" normalizeH="0" baseline="0" noProof="0" dirty="0" smtClean="0">
                <a:ln>
                  <a:noFill/>
                </a:ln>
                <a:solidFill>
                  <a:srgbClr val="0000FF"/>
                </a:solidFill>
                <a:effectLst/>
                <a:uLnTx/>
                <a:uFillTx/>
                <a:latin typeface="Arial"/>
                <a:ea typeface="+mn-ea"/>
                <a:cs typeface="+mn-cs"/>
              </a:rPr>
              <a:t>known plaintexts, still in practise infeasible.</a:t>
            </a:r>
          </a:p>
        </p:txBody>
      </p:sp>
      <p:sp>
        <p:nvSpPr>
          <p:cNvPr id="3" name="Rectangle 2"/>
          <p:cNvSpPr txBox="1">
            <a:spLocks noChangeArrowheads="1"/>
          </p:cNvSpPr>
          <p:nvPr/>
        </p:nvSpPr>
        <p:spPr bwMode="auto">
          <a:xfrm>
            <a:off x="79375" y="146050"/>
            <a:ext cx="8964613" cy="490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smtClean="0">
                <a:ln>
                  <a:noFill/>
                </a:ln>
                <a:solidFill>
                  <a:srgbClr val="000000"/>
                </a:solidFill>
                <a:effectLst/>
                <a:uLnTx/>
                <a:uFillTx/>
                <a:latin typeface="Arial"/>
                <a:ea typeface="+mj-ea"/>
                <a:cs typeface="+mj-cs"/>
              </a:rPr>
              <a:t>Linear Cryptanalysis</a:t>
            </a:r>
            <a:endParaRPr kumimoji="0" lang="en-AU" sz="2400" b="1" i="0" u="none" strike="noStrike" kern="0" cap="none" spc="0" normalizeH="0" baseline="0" noProof="0" dirty="0" smtClean="0">
              <a:ln>
                <a:noFill/>
              </a:ln>
              <a:solidFill>
                <a:srgbClr val="000000"/>
              </a:solidFill>
              <a:effectLst/>
              <a:uLnTx/>
              <a:uFillTx/>
              <a:latin typeface="Arial"/>
              <a:ea typeface="+mj-ea"/>
              <a:cs typeface="+mj-cs"/>
            </a:endParaRPr>
          </a:p>
        </p:txBody>
      </p:sp>
    </p:spTree>
    <p:extLst>
      <p:ext uri="{BB962C8B-B14F-4D97-AF65-F5344CB8AC3E}">
        <p14:creationId xmlns="" xmlns:p14="http://schemas.microsoft.com/office/powerpoint/2010/main" val="394978315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9375" y="173038"/>
            <a:ext cx="8964613" cy="490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smtClean="0">
                <a:ln>
                  <a:noFill/>
                </a:ln>
                <a:solidFill>
                  <a:srgbClr val="000000"/>
                </a:solidFill>
                <a:effectLst/>
                <a:uLnTx/>
                <a:uFillTx/>
                <a:latin typeface="Arial"/>
                <a:ea typeface="+mj-ea"/>
                <a:cs typeface="+mj-cs"/>
              </a:rPr>
              <a:t>Block Cipher Design Principles</a:t>
            </a:r>
            <a:endParaRPr kumimoji="0" lang="en-AU" sz="2400" b="1" i="0" u="none" strike="noStrike" kern="0" cap="none" spc="0" normalizeH="0" baseline="0" noProof="0" smtClean="0">
              <a:ln>
                <a:noFill/>
              </a:ln>
              <a:solidFill>
                <a:srgbClr val="000000"/>
              </a:solidFill>
              <a:effectLst/>
              <a:uLnTx/>
              <a:uFillTx/>
              <a:latin typeface="Arial"/>
              <a:ea typeface="+mj-ea"/>
              <a:cs typeface="+mj-cs"/>
            </a:endParaRPr>
          </a:p>
        </p:txBody>
      </p:sp>
      <p:sp>
        <p:nvSpPr>
          <p:cNvPr id="3" name="Rectangle 3"/>
          <p:cNvSpPr txBox="1">
            <a:spLocks noChangeArrowheads="1"/>
          </p:cNvSpPr>
          <p:nvPr/>
        </p:nvSpPr>
        <p:spPr bwMode="auto">
          <a:xfrm>
            <a:off x="423863" y="1268413"/>
            <a:ext cx="8296275"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har char="•"/>
              <a:defRPr sz="2400">
                <a:solidFill>
                  <a:srgbClr val="0000FF"/>
                </a:solidFill>
                <a:latin typeface="+mn-lt"/>
                <a:ea typeface="+mn-ea"/>
                <a:cs typeface="+mn-cs"/>
              </a:defRPr>
            </a:lvl1pPr>
            <a:lvl2pPr marL="855663" indent="-398463" algn="l" rtl="0" eaLnBrk="0" fontAlgn="base" hangingPunct="0">
              <a:spcBef>
                <a:spcPct val="50000"/>
              </a:spcBef>
              <a:spcAft>
                <a:spcPct val="0"/>
              </a:spcAft>
              <a:buFont typeface="Wingdings" pitchFamily="2" charset="2"/>
              <a:buChar char="§"/>
              <a:defRPr sz="2400">
                <a:solidFill>
                  <a:srgbClr val="0000FF"/>
                </a:solidFill>
                <a:latin typeface="+mn-lt"/>
              </a:defRPr>
            </a:lvl2pPr>
            <a:lvl3pPr marL="1379538" indent="-409575" algn="l" rtl="0" eaLnBrk="0" fontAlgn="base" hangingPunct="0">
              <a:spcBef>
                <a:spcPct val="50000"/>
              </a:spcBef>
              <a:spcAft>
                <a:spcPct val="0"/>
              </a:spcAft>
              <a:buFont typeface="Wingdings" pitchFamily="2" charset="2"/>
              <a:buChar char="w"/>
              <a:defRPr sz="2400">
                <a:solidFill>
                  <a:srgbClr val="0000FF"/>
                </a:solidFill>
                <a:latin typeface="+mn-lt"/>
              </a:defRPr>
            </a:lvl3pPr>
            <a:lvl4pPr marL="1822450" indent="-228600" algn="l" rtl="0" eaLnBrk="0" fontAlgn="base" hangingPunct="0">
              <a:spcBef>
                <a:spcPct val="20000"/>
              </a:spcBef>
              <a:spcAft>
                <a:spcPct val="0"/>
              </a:spcAft>
              <a:buChar char="–"/>
              <a:defRPr sz="2000">
                <a:solidFill>
                  <a:schemeClr val="tx1"/>
                </a:solidFill>
                <a:latin typeface="+mn-lt"/>
              </a:defRPr>
            </a:lvl4pPr>
            <a:lvl5pPr marL="2165350" indent="-228600" algn="l" rtl="0" eaLnBrk="0" fontAlgn="base" hangingPunct="0">
              <a:spcBef>
                <a:spcPct val="20000"/>
              </a:spcBef>
              <a:spcAft>
                <a:spcPct val="0"/>
              </a:spcAft>
              <a:buChar char="»"/>
              <a:defRPr sz="2000">
                <a:solidFill>
                  <a:schemeClr val="tx1"/>
                </a:solidFill>
                <a:latin typeface="+mn-lt"/>
              </a:defRPr>
            </a:lvl5pPr>
            <a:lvl6pPr marL="2622550" indent="-228600" algn="l" rtl="0" fontAlgn="base">
              <a:spcBef>
                <a:spcPct val="20000"/>
              </a:spcBef>
              <a:spcAft>
                <a:spcPct val="0"/>
              </a:spcAft>
              <a:buChar char="»"/>
              <a:defRPr sz="2000">
                <a:solidFill>
                  <a:schemeClr val="tx1"/>
                </a:solidFill>
                <a:latin typeface="+mn-lt"/>
              </a:defRPr>
            </a:lvl6pPr>
            <a:lvl7pPr marL="3079750" indent="-228600" algn="l" rtl="0" fontAlgn="base">
              <a:spcBef>
                <a:spcPct val="20000"/>
              </a:spcBef>
              <a:spcAft>
                <a:spcPct val="0"/>
              </a:spcAft>
              <a:buChar char="»"/>
              <a:defRPr sz="2000">
                <a:solidFill>
                  <a:schemeClr val="tx1"/>
                </a:solidFill>
                <a:latin typeface="+mn-lt"/>
              </a:defRPr>
            </a:lvl7pPr>
            <a:lvl8pPr marL="3536950" indent="-228600" algn="l" rtl="0" fontAlgn="base">
              <a:spcBef>
                <a:spcPct val="20000"/>
              </a:spcBef>
              <a:spcAft>
                <a:spcPct val="0"/>
              </a:spcAft>
              <a:buChar char="»"/>
              <a:defRPr sz="2000">
                <a:solidFill>
                  <a:schemeClr val="tx1"/>
                </a:solidFill>
                <a:latin typeface="+mn-lt"/>
              </a:defRPr>
            </a:lvl8pPr>
            <a:lvl9pPr marL="3994150" indent="-228600" algn="l" rtl="0" fontAlgn="base">
              <a:spcBef>
                <a:spcPct val="20000"/>
              </a:spcBef>
              <a:spcAft>
                <a:spcPct val="0"/>
              </a:spcAft>
              <a:buChar char="»"/>
              <a:defRPr sz="2000">
                <a:solidFill>
                  <a:schemeClr val="tx1"/>
                </a:solidFill>
                <a:latin typeface="+mn-lt"/>
              </a:defRPr>
            </a:lvl9pPr>
          </a:lstStyle>
          <a:p>
            <a:pPr marL="449263" marR="0" lvl="0" indent="-449263" algn="l" defTabSz="914400" rtl="0" eaLnBrk="1" fontAlgn="base" latinLnBrk="0" hangingPunct="1">
              <a:lnSpc>
                <a:spcPct val="100000"/>
              </a:lnSpc>
              <a:spcBef>
                <a:spcPct val="50000"/>
              </a:spcBef>
              <a:spcAft>
                <a:spcPct val="0"/>
              </a:spcAft>
              <a:buClrTx/>
              <a:buSzPct val="150000"/>
              <a:buFontTx/>
              <a:buChar char="•"/>
              <a:tabLst/>
              <a:defRPr/>
            </a:pPr>
            <a:r>
              <a:rPr kumimoji="0" lang="en-US" sz="2400" b="0" i="0" u="none" strike="noStrike" kern="0" cap="none" spc="0" normalizeH="0" baseline="0" noProof="0" smtClean="0">
                <a:ln>
                  <a:noFill/>
                </a:ln>
                <a:solidFill>
                  <a:srgbClr val="0000FF"/>
                </a:solidFill>
                <a:effectLst/>
                <a:uLnTx/>
                <a:uFillTx/>
                <a:latin typeface="Arial"/>
                <a:ea typeface="+mn-ea"/>
                <a:cs typeface="+mn-cs"/>
              </a:rPr>
              <a:t>Basic principles still like </a:t>
            </a:r>
            <a:r>
              <a:rPr kumimoji="0" lang="en-US" sz="2400" b="0" i="1" u="none" strike="noStrike" kern="0" cap="none" spc="0" normalizeH="0" baseline="0" noProof="0" smtClean="0">
                <a:ln>
                  <a:noFill/>
                </a:ln>
                <a:solidFill>
                  <a:srgbClr val="FF0000"/>
                </a:solidFill>
                <a:effectLst/>
                <a:uLnTx/>
                <a:uFillTx/>
                <a:latin typeface="Arial"/>
                <a:ea typeface="+mn-ea"/>
                <a:cs typeface="+mn-cs"/>
              </a:rPr>
              <a:t>Feistel</a:t>
            </a:r>
            <a:r>
              <a:rPr kumimoji="0" lang="en-US" sz="2400" b="0" i="0" u="none" strike="noStrike" kern="0" cap="none" spc="0" normalizeH="0" baseline="0" noProof="0" smtClean="0">
                <a:ln>
                  <a:noFill/>
                </a:ln>
                <a:solidFill>
                  <a:srgbClr val="0000FF"/>
                </a:solidFill>
                <a:effectLst/>
                <a:uLnTx/>
                <a:uFillTx/>
                <a:latin typeface="Arial"/>
                <a:ea typeface="+mn-ea"/>
                <a:cs typeface="+mn-cs"/>
              </a:rPr>
              <a:t> in 1970’s.</a:t>
            </a:r>
          </a:p>
          <a:p>
            <a:pPr marL="987425" marR="0" lvl="1" indent="-358775" algn="l" defTabSz="914400" rtl="0" eaLnBrk="1" fontAlgn="base" latinLnBrk="0" hangingPunct="1">
              <a:lnSpc>
                <a:spcPct val="100000"/>
              </a:lnSpc>
              <a:spcBef>
                <a:spcPct val="50000"/>
              </a:spcBef>
              <a:spcAft>
                <a:spcPct val="0"/>
              </a:spcAft>
              <a:buClrTx/>
              <a:buSzTx/>
              <a:buFontTx/>
              <a:buAutoNum type="arabicPeriod"/>
              <a:tabLst/>
              <a:defRPr/>
            </a:pPr>
            <a:r>
              <a:rPr kumimoji="0" lang="en-US" sz="2400" b="0" i="1" u="none" strike="noStrike" kern="0" cap="none" spc="0" normalizeH="0" baseline="0" noProof="0" smtClean="0">
                <a:ln>
                  <a:noFill/>
                </a:ln>
                <a:solidFill>
                  <a:srgbClr val="FF0000"/>
                </a:solidFill>
                <a:effectLst/>
                <a:uLnTx/>
                <a:uFillTx/>
                <a:latin typeface="Arial"/>
              </a:rPr>
              <a:t>Number of rounds</a:t>
            </a:r>
          </a:p>
          <a:p>
            <a:pPr marL="1524000" marR="0" lvl="2" indent="-357188" algn="l" defTabSz="914400" rtl="0" eaLnBrk="1" fontAlgn="base" latinLnBrk="0" hangingPunct="1">
              <a:lnSpc>
                <a:spcPct val="100000"/>
              </a:lnSpc>
              <a:spcBef>
                <a:spcPct val="50000"/>
              </a:spcBef>
              <a:spcAft>
                <a:spcPct val="0"/>
              </a:spcAft>
              <a:buClrTx/>
              <a:buSzTx/>
              <a:buFont typeface="Wingdings" pitchFamily="2" charset="2"/>
              <a:buChar char="Ø"/>
              <a:tabLst/>
              <a:defRPr/>
            </a:pPr>
            <a:r>
              <a:rPr kumimoji="0" lang="en-US" sz="2400" b="0" i="0" u="none" strike="noStrike" kern="0" cap="none" spc="0" normalizeH="0" baseline="0" noProof="0" smtClean="0">
                <a:ln>
                  <a:noFill/>
                </a:ln>
                <a:solidFill>
                  <a:srgbClr val="0000FF"/>
                </a:solidFill>
                <a:effectLst/>
                <a:uLnTx/>
                <a:uFillTx/>
                <a:latin typeface="Arial"/>
              </a:rPr>
              <a:t>more is better, exhaustive search best attack</a:t>
            </a:r>
          </a:p>
          <a:p>
            <a:pPr marL="987425" marR="0" lvl="1" indent="-358775" algn="l" defTabSz="914400" rtl="0" eaLnBrk="1" fontAlgn="base" latinLnBrk="0" hangingPunct="1">
              <a:lnSpc>
                <a:spcPct val="100000"/>
              </a:lnSpc>
              <a:spcBef>
                <a:spcPct val="50000"/>
              </a:spcBef>
              <a:spcAft>
                <a:spcPct val="0"/>
              </a:spcAft>
              <a:buClrTx/>
              <a:buSzTx/>
              <a:buFontTx/>
              <a:buAutoNum type="arabicPeriod" startAt="2"/>
              <a:tabLst/>
              <a:defRPr/>
            </a:pPr>
            <a:r>
              <a:rPr kumimoji="0" lang="en-US" sz="2400" b="0" i="1" u="none" strike="noStrike" kern="0" cap="none" spc="0" normalizeH="0" baseline="0" noProof="0" smtClean="0">
                <a:ln>
                  <a:noFill/>
                </a:ln>
                <a:solidFill>
                  <a:srgbClr val="FF0000"/>
                </a:solidFill>
                <a:effectLst/>
                <a:uLnTx/>
                <a:uFillTx/>
                <a:latin typeface="Arial"/>
              </a:rPr>
              <a:t>Design of function F</a:t>
            </a:r>
          </a:p>
          <a:p>
            <a:pPr marL="1524000" marR="0" lvl="2" indent="-357188" algn="l" defTabSz="914400" rtl="0" eaLnBrk="1" fontAlgn="base" latinLnBrk="0" hangingPunct="1">
              <a:lnSpc>
                <a:spcPct val="100000"/>
              </a:lnSpc>
              <a:spcBef>
                <a:spcPct val="50000"/>
              </a:spcBef>
              <a:spcAft>
                <a:spcPct val="0"/>
              </a:spcAft>
              <a:buClrTx/>
              <a:buSzTx/>
              <a:buFont typeface="Wingdings" pitchFamily="2" charset="2"/>
              <a:buChar char="Ø"/>
              <a:tabLst/>
              <a:defRPr/>
            </a:pPr>
            <a:r>
              <a:rPr kumimoji="0" lang="en-US" sz="2400" b="0" i="0" u="none" strike="noStrike" kern="0" cap="none" spc="0" normalizeH="0" baseline="0" noProof="0" smtClean="0">
                <a:ln>
                  <a:noFill/>
                </a:ln>
                <a:solidFill>
                  <a:srgbClr val="0000FF"/>
                </a:solidFill>
                <a:effectLst/>
                <a:uLnTx/>
                <a:uFillTx/>
                <a:latin typeface="Arial"/>
              </a:rPr>
              <a:t>provides “confusion”, is nonlinear, avalanche</a:t>
            </a:r>
          </a:p>
          <a:p>
            <a:pPr marL="987425" marR="0" lvl="1" indent="-358775" algn="l" defTabSz="914400" rtl="0" eaLnBrk="1" fontAlgn="base" latinLnBrk="0" hangingPunct="1">
              <a:lnSpc>
                <a:spcPct val="100000"/>
              </a:lnSpc>
              <a:spcBef>
                <a:spcPct val="50000"/>
              </a:spcBef>
              <a:spcAft>
                <a:spcPct val="0"/>
              </a:spcAft>
              <a:buClrTx/>
              <a:buSzTx/>
              <a:buFontTx/>
              <a:buAutoNum type="arabicPeriod" startAt="3"/>
              <a:tabLst/>
              <a:defRPr/>
            </a:pPr>
            <a:r>
              <a:rPr kumimoji="0" lang="en-US" sz="2400" b="0" i="1" u="none" strike="noStrike" kern="0" cap="none" spc="0" normalizeH="0" baseline="0" noProof="0" smtClean="0">
                <a:ln>
                  <a:noFill/>
                </a:ln>
                <a:solidFill>
                  <a:srgbClr val="FF0000"/>
                </a:solidFill>
                <a:effectLst/>
                <a:uLnTx/>
                <a:uFillTx/>
                <a:latin typeface="Arial"/>
              </a:rPr>
              <a:t>Key schedule Algorithm</a:t>
            </a:r>
          </a:p>
          <a:p>
            <a:pPr marL="1524000" marR="0" lvl="2" indent="-357188" algn="l" defTabSz="914400" rtl="0" eaLnBrk="1" fontAlgn="base" latinLnBrk="0" hangingPunct="1">
              <a:lnSpc>
                <a:spcPct val="100000"/>
              </a:lnSpc>
              <a:spcBef>
                <a:spcPct val="50000"/>
              </a:spcBef>
              <a:spcAft>
                <a:spcPct val="0"/>
              </a:spcAft>
              <a:buClrTx/>
              <a:buSzTx/>
              <a:buFont typeface="Wingdings" pitchFamily="2" charset="2"/>
              <a:buChar char="Ø"/>
              <a:tabLst/>
              <a:defRPr/>
            </a:pPr>
            <a:r>
              <a:rPr kumimoji="0" lang="en-US" sz="2400" b="0" i="0" u="none" strike="noStrike" kern="0" cap="none" spc="0" normalizeH="0" baseline="0" noProof="0" smtClean="0">
                <a:ln>
                  <a:noFill/>
                </a:ln>
                <a:solidFill>
                  <a:srgbClr val="0000FF"/>
                </a:solidFill>
                <a:effectLst/>
                <a:uLnTx/>
                <a:uFillTx/>
                <a:latin typeface="Arial"/>
              </a:rPr>
              <a:t>complex subkey creation, key avalanche</a:t>
            </a:r>
          </a:p>
          <a:p>
            <a:pPr marL="987425" marR="0" lvl="1" indent="-358775" algn="l" defTabSz="914400" rtl="0" eaLnBrk="1" fontAlgn="base" latinLnBrk="0" hangingPunct="1">
              <a:lnSpc>
                <a:spcPct val="100000"/>
              </a:lnSpc>
              <a:spcBef>
                <a:spcPct val="50000"/>
              </a:spcBef>
              <a:spcAft>
                <a:spcPct val="0"/>
              </a:spcAft>
              <a:buClrTx/>
              <a:buSzPct val="150000"/>
              <a:buFontTx/>
              <a:buChar char="•"/>
              <a:tabLst/>
              <a:defRPr/>
            </a:pPr>
            <a:endParaRPr kumimoji="0" lang="en-AU" sz="2400" b="0" i="0" u="none" strike="noStrike" kern="0" cap="none" spc="0" normalizeH="0" baseline="0" noProof="0" dirty="0" smtClean="0">
              <a:ln>
                <a:noFill/>
              </a:ln>
              <a:solidFill>
                <a:srgbClr val="0000FF"/>
              </a:solidFill>
              <a:effectLst/>
              <a:uLnTx/>
              <a:uFillTx/>
              <a:latin typeface="Arial"/>
            </a:endParaRPr>
          </a:p>
        </p:txBody>
      </p:sp>
    </p:spTree>
    <p:extLst>
      <p:ext uri="{BB962C8B-B14F-4D97-AF65-F5344CB8AC3E}">
        <p14:creationId xmlns="" xmlns:p14="http://schemas.microsoft.com/office/powerpoint/2010/main" val="4750576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9375" y="130175"/>
            <a:ext cx="8964613" cy="50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smtClean="0">
                <a:ln>
                  <a:noFill/>
                </a:ln>
                <a:solidFill>
                  <a:srgbClr val="000000"/>
                </a:solidFill>
                <a:effectLst/>
                <a:uLnTx/>
                <a:uFillTx/>
                <a:latin typeface="Arial"/>
                <a:ea typeface="+mj-ea"/>
                <a:cs typeface="+mj-cs"/>
              </a:rPr>
              <a:t>Block Cipher Modes of Operation</a:t>
            </a:r>
            <a:endParaRPr kumimoji="0" lang="en-AU" sz="2400" b="1" i="0" u="none" strike="noStrike" kern="0" cap="none" spc="0" normalizeH="0" baseline="0" noProof="0" smtClean="0">
              <a:ln>
                <a:noFill/>
              </a:ln>
              <a:solidFill>
                <a:srgbClr val="000000"/>
              </a:solidFill>
              <a:effectLst/>
              <a:uLnTx/>
              <a:uFillTx/>
              <a:latin typeface="Arial"/>
              <a:ea typeface="+mj-ea"/>
              <a:cs typeface="+mj-cs"/>
            </a:endParaRPr>
          </a:p>
        </p:txBody>
      </p:sp>
      <p:sp>
        <p:nvSpPr>
          <p:cNvPr id="3" name="Rectangle 3"/>
          <p:cNvSpPr txBox="1">
            <a:spLocks noChangeArrowheads="1"/>
          </p:cNvSpPr>
          <p:nvPr/>
        </p:nvSpPr>
        <p:spPr bwMode="auto">
          <a:xfrm>
            <a:off x="496888" y="1268413"/>
            <a:ext cx="8121650"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har char="•"/>
              <a:defRPr sz="2400">
                <a:solidFill>
                  <a:srgbClr val="0000FF"/>
                </a:solidFill>
                <a:latin typeface="+mn-lt"/>
                <a:ea typeface="+mn-ea"/>
                <a:cs typeface="+mn-cs"/>
              </a:defRPr>
            </a:lvl1pPr>
            <a:lvl2pPr marL="855663" indent="-398463" algn="l" rtl="0" eaLnBrk="0" fontAlgn="base" hangingPunct="0">
              <a:spcBef>
                <a:spcPct val="50000"/>
              </a:spcBef>
              <a:spcAft>
                <a:spcPct val="0"/>
              </a:spcAft>
              <a:buFont typeface="Wingdings" pitchFamily="2" charset="2"/>
              <a:buChar char="§"/>
              <a:defRPr sz="2400">
                <a:solidFill>
                  <a:srgbClr val="0000FF"/>
                </a:solidFill>
                <a:latin typeface="+mn-lt"/>
              </a:defRPr>
            </a:lvl2pPr>
            <a:lvl3pPr marL="1379538" indent="-409575" algn="l" rtl="0" eaLnBrk="0" fontAlgn="base" hangingPunct="0">
              <a:spcBef>
                <a:spcPct val="50000"/>
              </a:spcBef>
              <a:spcAft>
                <a:spcPct val="0"/>
              </a:spcAft>
              <a:buFont typeface="Wingdings" pitchFamily="2" charset="2"/>
              <a:buChar char="w"/>
              <a:defRPr sz="2400">
                <a:solidFill>
                  <a:srgbClr val="0000FF"/>
                </a:solidFill>
                <a:latin typeface="+mn-lt"/>
              </a:defRPr>
            </a:lvl3pPr>
            <a:lvl4pPr marL="1822450" indent="-228600" algn="l" rtl="0" eaLnBrk="0" fontAlgn="base" hangingPunct="0">
              <a:spcBef>
                <a:spcPct val="20000"/>
              </a:spcBef>
              <a:spcAft>
                <a:spcPct val="0"/>
              </a:spcAft>
              <a:buChar char="–"/>
              <a:defRPr sz="2000">
                <a:solidFill>
                  <a:schemeClr val="tx1"/>
                </a:solidFill>
                <a:latin typeface="+mn-lt"/>
              </a:defRPr>
            </a:lvl4pPr>
            <a:lvl5pPr marL="2165350" indent="-228600" algn="l" rtl="0" eaLnBrk="0" fontAlgn="base" hangingPunct="0">
              <a:spcBef>
                <a:spcPct val="20000"/>
              </a:spcBef>
              <a:spcAft>
                <a:spcPct val="0"/>
              </a:spcAft>
              <a:buChar char="»"/>
              <a:defRPr sz="2000">
                <a:solidFill>
                  <a:schemeClr val="tx1"/>
                </a:solidFill>
                <a:latin typeface="+mn-lt"/>
              </a:defRPr>
            </a:lvl5pPr>
            <a:lvl6pPr marL="2622550" indent="-228600" algn="l" rtl="0" fontAlgn="base">
              <a:spcBef>
                <a:spcPct val="20000"/>
              </a:spcBef>
              <a:spcAft>
                <a:spcPct val="0"/>
              </a:spcAft>
              <a:buChar char="»"/>
              <a:defRPr sz="2000">
                <a:solidFill>
                  <a:schemeClr val="tx1"/>
                </a:solidFill>
                <a:latin typeface="+mn-lt"/>
              </a:defRPr>
            </a:lvl6pPr>
            <a:lvl7pPr marL="3079750" indent="-228600" algn="l" rtl="0" fontAlgn="base">
              <a:spcBef>
                <a:spcPct val="20000"/>
              </a:spcBef>
              <a:spcAft>
                <a:spcPct val="0"/>
              </a:spcAft>
              <a:buChar char="»"/>
              <a:defRPr sz="2000">
                <a:solidFill>
                  <a:schemeClr val="tx1"/>
                </a:solidFill>
                <a:latin typeface="+mn-lt"/>
              </a:defRPr>
            </a:lvl7pPr>
            <a:lvl8pPr marL="3536950" indent="-228600" algn="l" rtl="0" fontAlgn="base">
              <a:spcBef>
                <a:spcPct val="20000"/>
              </a:spcBef>
              <a:spcAft>
                <a:spcPct val="0"/>
              </a:spcAft>
              <a:buChar char="»"/>
              <a:defRPr sz="2000">
                <a:solidFill>
                  <a:schemeClr val="tx1"/>
                </a:solidFill>
                <a:latin typeface="+mn-lt"/>
              </a:defRPr>
            </a:lvl8pPr>
            <a:lvl9pPr marL="399415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50000"/>
              </a:spcBef>
              <a:spcAft>
                <a:spcPct val="0"/>
              </a:spcAft>
              <a:buClr>
                <a:srgbClr val="0000FF"/>
              </a:buClr>
              <a:buSzPct val="150000"/>
              <a:buFontTx/>
              <a:buChar char="•"/>
              <a:tabLst/>
              <a:defRPr/>
            </a:pPr>
            <a:r>
              <a:rPr kumimoji="0" lang="en-AU" sz="2400" b="0" i="1" u="none" strike="noStrike" kern="0" cap="none" spc="0" normalizeH="0" baseline="0" noProof="0" smtClean="0">
                <a:ln>
                  <a:noFill/>
                </a:ln>
                <a:solidFill>
                  <a:srgbClr val="FF0000"/>
                </a:solidFill>
                <a:effectLst/>
                <a:uLnTx/>
                <a:uFillTx/>
                <a:latin typeface="Arial"/>
                <a:ea typeface="+mn-ea"/>
                <a:cs typeface="+mn-cs"/>
              </a:rPr>
              <a:t>Block ciphers encrypt fixed size blocks</a:t>
            </a:r>
            <a:r>
              <a:rPr kumimoji="0" lang="en-AU" sz="2400" b="0" i="0" u="none" strike="noStrike" kern="0" cap="none" spc="0" normalizeH="0" baseline="0" noProof="0" smtClean="0">
                <a:ln>
                  <a:noFill/>
                </a:ln>
                <a:solidFill>
                  <a:srgbClr val="0000FF"/>
                </a:solidFill>
                <a:effectLst/>
                <a:uLnTx/>
                <a:uFillTx/>
                <a:latin typeface="Arial"/>
                <a:ea typeface="+mn-ea"/>
                <a:cs typeface="+mn-cs"/>
              </a:rPr>
              <a:t>, e.g., </a:t>
            </a:r>
            <a:r>
              <a:rPr kumimoji="0" lang="en-AU" sz="2400" b="0" i="1" u="none" strike="noStrike" kern="0" cap="none" spc="0" normalizeH="0" baseline="0" noProof="0" smtClean="0">
                <a:ln>
                  <a:noFill/>
                </a:ln>
                <a:solidFill>
                  <a:srgbClr val="FF0000"/>
                </a:solidFill>
                <a:effectLst/>
                <a:uLnTx/>
                <a:uFillTx/>
                <a:latin typeface="Arial"/>
                <a:ea typeface="+mn-ea"/>
                <a:cs typeface="+mn-cs"/>
              </a:rPr>
              <a:t>DES encrypts 64-bit blocks</a:t>
            </a:r>
            <a:r>
              <a:rPr kumimoji="0" lang="en-AU" sz="2400" b="0" i="0" u="none" strike="noStrike" kern="0" cap="none" spc="0" normalizeH="0" baseline="0" noProof="0" smtClean="0">
                <a:ln>
                  <a:noFill/>
                </a:ln>
                <a:solidFill>
                  <a:srgbClr val="0000FF"/>
                </a:solidFill>
                <a:effectLst/>
                <a:uLnTx/>
                <a:uFillTx/>
                <a:latin typeface="Arial"/>
                <a:ea typeface="+mn-ea"/>
                <a:cs typeface="+mn-cs"/>
              </a:rPr>
              <a:t>, with </a:t>
            </a:r>
            <a:r>
              <a:rPr kumimoji="0" lang="en-AU" sz="2400" b="0" i="1" u="none" strike="noStrike" kern="0" cap="none" spc="0" normalizeH="0" baseline="0" noProof="0" smtClean="0">
                <a:ln>
                  <a:noFill/>
                </a:ln>
                <a:solidFill>
                  <a:srgbClr val="FF0000"/>
                </a:solidFill>
                <a:effectLst/>
                <a:uLnTx/>
                <a:uFillTx/>
                <a:latin typeface="Arial"/>
                <a:ea typeface="+mn-ea"/>
                <a:cs typeface="+mn-cs"/>
              </a:rPr>
              <a:t>56-bit key</a:t>
            </a:r>
            <a:r>
              <a:rPr kumimoji="0" lang="en-AU" sz="2400" b="0" i="0" u="none" strike="noStrike" kern="0" cap="none" spc="0" normalizeH="0" baseline="0" noProof="0" smtClean="0">
                <a:ln>
                  <a:noFill/>
                </a:ln>
                <a:solidFill>
                  <a:srgbClr val="0000FF"/>
                </a:solidFill>
                <a:effectLst/>
                <a:uLnTx/>
                <a:uFillTx/>
                <a:latin typeface="Arial"/>
                <a:ea typeface="+mn-ea"/>
                <a:cs typeface="+mn-cs"/>
              </a:rPr>
              <a:t>. </a:t>
            </a:r>
          </a:p>
          <a:p>
            <a:pPr marL="342900" marR="0" lvl="0" indent="-342900" algn="l" defTabSz="914400" rtl="0" eaLnBrk="1" fontAlgn="base" latinLnBrk="0" hangingPunct="1">
              <a:lnSpc>
                <a:spcPct val="100000"/>
              </a:lnSpc>
              <a:spcBef>
                <a:spcPct val="50000"/>
              </a:spcBef>
              <a:spcAft>
                <a:spcPct val="0"/>
              </a:spcAft>
              <a:buClr>
                <a:srgbClr val="0000FF"/>
              </a:buClr>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They need ways to be used in practice, and usually they have an arbitrary amount of information to </a:t>
            </a:r>
            <a:r>
              <a:rPr kumimoji="0" lang="en-AU" sz="2400" b="0" i="1" u="none" strike="noStrike" kern="0" cap="none" spc="0" normalizeH="0" baseline="0" noProof="0" smtClean="0">
                <a:ln>
                  <a:noFill/>
                </a:ln>
                <a:solidFill>
                  <a:srgbClr val="FF0000"/>
                </a:solidFill>
                <a:effectLst/>
                <a:uLnTx/>
                <a:uFillTx/>
                <a:latin typeface="Arial"/>
                <a:ea typeface="+mn-ea"/>
                <a:cs typeface="+mn-cs"/>
              </a:rPr>
              <a:t>encrypt</a:t>
            </a:r>
            <a:r>
              <a:rPr kumimoji="0" lang="en-AU" sz="2400" b="0" i="0" u="none" strike="noStrike" kern="0" cap="none" spc="0" normalizeH="0" baseline="0" noProof="0" smtClean="0">
                <a:ln>
                  <a:noFill/>
                </a:ln>
                <a:solidFill>
                  <a:srgbClr val="0000FF"/>
                </a:solidFill>
                <a:effectLst/>
                <a:uLnTx/>
                <a:uFillTx/>
                <a:latin typeface="Arial"/>
                <a:ea typeface="+mn-ea"/>
                <a:cs typeface="+mn-cs"/>
              </a:rPr>
              <a:t>/</a:t>
            </a:r>
            <a:r>
              <a:rPr kumimoji="0" lang="en-AU" sz="2400" b="0" i="1" u="none" strike="noStrike" kern="0" cap="none" spc="0" normalizeH="0" baseline="0" noProof="0" smtClean="0">
                <a:ln>
                  <a:noFill/>
                </a:ln>
                <a:solidFill>
                  <a:srgbClr val="FF0000"/>
                </a:solidFill>
                <a:effectLst/>
                <a:uLnTx/>
                <a:uFillTx/>
                <a:latin typeface="Arial"/>
                <a:ea typeface="+mn-ea"/>
                <a:cs typeface="+mn-cs"/>
              </a:rPr>
              <a:t>decrypt</a:t>
            </a:r>
            <a:r>
              <a:rPr kumimoji="0" lang="en-AU" sz="2400" b="0" i="0" u="none" strike="noStrike" kern="0" cap="none" spc="0" normalizeH="0" baseline="0" noProof="0" smtClean="0">
                <a:ln>
                  <a:noFill/>
                </a:ln>
                <a:solidFill>
                  <a:srgbClr val="0000FF"/>
                </a:solidFill>
                <a:effectLst/>
                <a:uLnTx/>
                <a:uFillTx/>
                <a:latin typeface="Arial"/>
                <a:ea typeface="+mn-ea"/>
                <a:cs typeface="+mn-cs"/>
              </a:rPr>
              <a:t>. </a:t>
            </a:r>
          </a:p>
          <a:p>
            <a:pPr marL="342900" marR="0" lvl="0" indent="-342900" algn="l" defTabSz="914400" rtl="0" eaLnBrk="1" fontAlgn="base" latinLnBrk="0" hangingPunct="1">
              <a:lnSpc>
                <a:spcPct val="100000"/>
              </a:lnSpc>
              <a:spcBef>
                <a:spcPct val="50000"/>
              </a:spcBef>
              <a:spcAft>
                <a:spcPct val="0"/>
              </a:spcAft>
              <a:buClr>
                <a:srgbClr val="0000FF"/>
              </a:buClr>
              <a:buSzPct val="150000"/>
              <a:buFontTx/>
              <a:buChar char="•"/>
              <a:tabLst/>
              <a:defRPr/>
            </a:pPr>
            <a:r>
              <a:rPr kumimoji="0" lang="en-AU" sz="2400" b="0" i="1" u="none" strike="noStrike" kern="0" cap="none" spc="0" normalizeH="0" baseline="0" noProof="0" smtClean="0">
                <a:ln>
                  <a:noFill/>
                </a:ln>
                <a:solidFill>
                  <a:srgbClr val="FF0000"/>
                </a:solidFill>
                <a:effectLst/>
                <a:uLnTx/>
                <a:uFillTx/>
                <a:latin typeface="Arial"/>
                <a:ea typeface="+mn-ea"/>
                <a:cs typeface="+mn-cs"/>
              </a:rPr>
              <a:t>Four ways</a:t>
            </a:r>
            <a:r>
              <a:rPr kumimoji="0" lang="en-AU" sz="2400" b="0" i="0" u="none" strike="noStrike" kern="0" cap="none" spc="0" normalizeH="0" baseline="0" noProof="0" smtClean="0">
                <a:ln>
                  <a:noFill/>
                </a:ln>
                <a:solidFill>
                  <a:srgbClr val="0000FF"/>
                </a:solidFill>
                <a:effectLst/>
                <a:uLnTx/>
                <a:uFillTx/>
                <a:latin typeface="Arial"/>
                <a:ea typeface="+mn-ea"/>
                <a:cs typeface="+mn-cs"/>
              </a:rPr>
              <a:t> were defined for </a:t>
            </a:r>
            <a:r>
              <a:rPr kumimoji="0" lang="en-AU" sz="2400" b="0" i="1" u="none" strike="noStrike" kern="0" cap="none" spc="0" normalizeH="0" baseline="0" noProof="0" smtClean="0">
                <a:ln>
                  <a:noFill/>
                </a:ln>
                <a:solidFill>
                  <a:srgbClr val="FF0000"/>
                </a:solidFill>
                <a:effectLst/>
                <a:uLnTx/>
                <a:uFillTx/>
                <a:latin typeface="Arial"/>
                <a:ea typeface="+mn-ea"/>
                <a:cs typeface="+mn-cs"/>
              </a:rPr>
              <a:t>DES</a:t>
            </a:r>
            <a:r>
              <a:rPr kumimoji="0" lang="en-AU" sz="2400" b="0" i="0" u="none" strike="noStrike" kern="0" cap="none" spc="0" normalizeH="0" baseline="0" noProof="0" smtClean="0">
                <a:ln>
                  <a:noFill/>
                </a:ln>
                <a:solidFill>
                  <a:srgbClr val="0000FF"/>
                </a:solidFill>
                <a:effectLst/>
                <a:uLnTx/>
                <a:uFillTx/>
                <a:latin typeface="Arial"/>
                <a:ea typeface="+mn-ea"/>
                <a:cs typeface="+mn-cs"/>
              </a:rPr>
              <a:t> in </a:t>
            </a:r>
            <a:r>
              <a:rPr kumimoji="0" lang="en-AU" sz="2400" b="0" i="1" u="none" strike="noStrike" kern="0" cap="none" spc="0" normalizeH="0" baseline="0" noProof="0" smtClean="0">
                <a:ln>
                  <a:noFill/>
                </a:ln>
                <a:solidFill>
                  <a:srgbClr val="FF0000"/>
                </a:solidFill>
                <a:effectLst/>
                <a:uLnTx/>
                <a:uFillTx/>
                <a:latin typeface="Arial"/>
                <a:ea typeface="+mn-ea"/>
                <a:cs typeface="+mn-cs"/>
              </a:rPr>
              <a:t>ANSI standard ANSI X3.106-1983 Modes of Use</a:t>
            </a:r>
            <a:r>
              <a:rPr kumimoji="0" lang="en-AU" sz="2400" b="0" i="0" u="none" strike="noStrike" kern="0" cap="none" spc="0" normalizeH="0" baseline="0" noProof="0" smtClean="0">
                <a:ln>
                  <a:noFill/>
                </a:ln>
                <a:solidFill>
                  <a:srgbClr val="0000FF"/>
                </a:solidFill>
                <a:effectLst/>
                <a:uLnTx/>
                <a:uFillTx/>
                <a:latin typeface="Arial"/>
                <a:ea typeface="+mn-ea"/>
                <a:cs typeface="+mn-cs"/>
              </a:rPr>
              <a:t>.</a:t>
            </a:r>
          </a:p>
          <a:p>
            <a:pPr marL="342900" marR="0" lvl="0" indent="-342900" algn="l" defTabSz="914400" rtl="0" eaLnBrk="1" fontAlgn="base" latinLnBrk="0" hangingPunct="1">
              <a:lnSpc>
                <a:spcPct val="100000"/>
              </a:lnSpc>
              <a:spcBef>
                <a:spcPct val="50000"/>
              </a:spcBef>
              <a:spcAft>
                <a:spcPct val="0"/>
              </a:spcAft>
              <a:buClr>
                <a:srgbClr val="0000FF"/>
              </a:buClr>
              <a:buSzPct val="150000"/>
              <a:buFontTx/>
              <a:buChar char="•"/>
              <a:tabLst/>
              <a:defRPr/>
            </a:pPr>
            <a:r>
              <a:rPr kumimoji="0" lang="en-US" sz="2400" b="0" i="0" u="none" strike="noStrike" kern="0" cap="none" spc="0" normalizeH="0" baseline="0" noProof="0" smtClean="0">
                <a:ln>
                  <a:noFill/>
                </a:ln>
                <a:solidFill>
                  <a:srgbClr val="0000FF"/>
                </a:solidFill>
                <a:effectLst/>
                <a:uLnTx/>
                <a:uFillTx/>
                <a:latin typeface="Arial"/>
                <a:ea typeface="+mn-ea"/>
                <a:cs typeface="+mn-cs"/>
              </a:rPr>
              <a:t>Subsequently now there are </a:t>
            </a:r>
            <a:r>
              <a:rPr kumimoji="0" lang="en-US" sz="2400" b="0" i="1" u="none" strike="noStrike" kern="0" cap="none" spc="0" normalizeH="0" baseline="0" noProof="0" smtClean="0">
                <a:ln>
                  <a:noFill/>
                </a:ln>
                <a:solidFill>
                  <a:srgbClr val="FF0000"/>
                </a:solidFill>
                <a:effectLst/>
                <a:uLnTx/>
                <a:uFillTx/>
                <a:latin typeface="Arial"/>
                <a:ea typeface="+mn-ea"/>
                <a:cs typeface="+mn-cs"/>
              </a:rPr>
              <a:t>5 ways</a:t>
            </a:r>
            <a:r>
              <a:rPr kumimoji="0" lang="en-US" sz="2400" b="0" i="0" u="none" strike="noStrike" kern="0" cap="none" spc="0" normalizeH="0" baseline="0" noProof="0" smtClean="0">
                <a:ln>
                  <a:noFill/>
                </a:ln>
                <a:solidFill>
                  <a:srgbClr val="0000FF"/>
                </a:solidFill>
                <a:effectLst/>
                <a:uLnTx/>
                <a:uFillTx/>
                <a:latin typeface="Arial"/>
                <a:ea typeface="+mn-ea"/>
                <a:cs typeface="+mn-cs"/>
              </a:rPr>
              <a:t> for </a:t>
            </a:r>
            <a:r>
              <a:rPr kumimoji="0" lang="en-US" sz="2400" b="0" i="0" u="none" strike="noStrike" kern="0" cap="none" spc="0" normalizeH="0" baseline="0" noProof="0" smtClean="0">
                <a:ln>
                  <a:noFill/>
                </a:ln>
                <a:solidFill>
                  <a:srgbClr val="FF0000"/>
                </a:solidFill>
                <a:effectLst/>
                <a:uLnTx/>
                <a:uFillTx/>
                <a:latin typeface="Arial"/>
                <a:ea typeface="+mn-ea"/>
                <a:cs typeface="+mn-cs"/>
              </a:rPr>
              <a:t>DES</a:t>
            </a:r>
            <a:r>
              <a:rPr kumimoji="0" lang="en-US" sz="2400" b="0" i="0" u="none" strike="noStrike" kern="0" cap="none" spc="0" normalizeH="0" baseline="0" noProof="0" smtClean="0">
                <a:ln>
                  <a:noFill/>
                </a:ln>
                <a:solidFill>
                  <a:srgbClr val="0000FF"/>
                </a:solidFill>
                <a:effectLst/>
                <a:uLnTx/>
                <a:uFillTx/>
                <a:latin typeface="Arial"/>
                <a:ea typeface="+mn-ea"/>
                <a:cs typeface="+mn-cs"/>
              </a:rPr>
              <a:t> and </a:t>
            </a:r>
            <a:r>
              <a:rPr kumimoji="0" lang="en-US" sz="2400" b="0" i="1" u="none" strike="noStrike" kern="0" cap="none" spc="0" normalizeH="0" baseline="0" noProof="0" smtClean="0">
                <a:ln>
                  <a:noFill/>
                </a:ln>
                <a:solidFill>
                  <a:srgbClr val="FF0000"/>
                </a:solidFill>
                <a:effectLst/>
                <a:uLnTx/>
                <a:uFillTx/>
                <a:latin typeface="Arial"/>
                <a:ea typeface="+mn-ea"/>
                <a:cs typeface="+mn-cs"/>
              </a:rPr>
              <a:t>AES</a:t>
            </a:r>
            <a:r>
              <a:rPr kumimoji="0" lang="en-US" sz="2400" b="0" i="0" u="none" strike="noStrike" kern="0" cap="none" spc="0" normalizeH="0" baseline="0" noProof="0" smtClean="0">
                <a:ln>
                  <a:noFill/>
                </a:ln>
                <a:solidFill>
                  <a:srgbClr val="0000FF"/>
                </a:solidFill>
                <a:effectLst/>
                <a:uLnTx/>
                <a:uFillTx/>
                <a:latin typeface="Arial"/>
                <a:ea typeface="+mn-ea"/>
                <a:cs typeface="+mn-cs"/>
              </a:rPr>
              <a:t>.</a:t>
            </a:r>
          </a:p>
          <a:p>
            <a:pPr marL="342900" marR="0" lvl="0" indent="-342900" algn="l" defTabSz="914400" rtl="0" eaLnBrk="1" fontAlgn="base" latinLnBrk="0" hangingPunct="1">
              <a:lnSpc>
                <a:spcPct val="100000"/>
              </a:lnSpc>
              <a:spcBef>
                <a:spcPct val="50000"/>
              </a:spcBef>
              <a:spcAft>
                <a:spcPct val="0"/>
              </a:spcAft>
              <a:buClr>
                <a:srgbClr val="0000FF"/>
              </a:buClr>
              <a:buSzPct val="150000"/>
              <a:buFontTx/>
              <a:buChar char="•"/>
              <a:tabLst/>
              <a:defRPr/>
            </a:pPr>
            <a:r>
              <a:rPr kumimoji="0" lang="en-US" sz="2400" b="0" i="0" u="none" strike="noStrike" kern="0" cap="none" spc="0" normalizeH="0" baseline="0" noProof="0" smtClean="0">
                <a:ln>
                  <a:noFill/>
                </a:ln>
                <a:solidFill>
                  <a:srgbClr val="0000FF"/>
                </a:solidFill>
                <a:effectLst/>
                <a:uLnTx/>
                <a:uFillTx/>
                <a:latin typeface="Arial"/>
                <a:ea typeface="+mn-ea"/>
                <a:cs typeface="+mn-cs"/>
              </a:rPr>
              <a:t>They have </a:t>
            </a:r>
            <a:r>
              <a:rPr kumimoji="0" lang="en-US" sz="2400" b="0" i="1" u="none" strike="noStrike" kern="0" cap="none" spc="0" normalizeH="0" baseline="0" noProof="0" smtClean="0">
                <a:ln>
                  <a:noFill/>
                </a:ln>
                <a:solidFill>
                  <a:srgbClr val="FF0000"/>
                </a:solidFill>
                <a:effectLst/>
                <a:uLnTx/>
                <a:uFillTx/>
                <a:latin typeface="Arial"/>
                <a:ea typeface="+mn-ea"/>
                <a:cs typeface="+mn-cs"/>
              </a:rPr>
              <a:t>block</a:t>
            </a:r>
            <a:r>
              <a:rPr kumimoji="0" lang="en-US" sz="2400" b="0" i="0" u="none" strike="noStrike" kern="0" cap="none" spc="0" normalizeH="0" baseline="0" noProof="0" smtClean="0">
                <a:ln>
                  <a:noFill/>
                </a:ln>
                <a:solidFill>
                  <a:srgbClr val="0000FF"/>
                </a:solidFill>
                <a:effectLst/>
                <a:uLnTx/>
                <a:uFillTx/>
                <a:latin typeface="Arial"/>
                <a:ea typeface="+mn-ea"/>
                <a:cs typeface="+mn-cs"/>
              </a:rPr>
              <a:t> and </a:t>
            </a:r>
            <a:r>
              <a:rPr kumimoji="0" lang="en-US" sz="2400" b="0" i="1" u="none" strike="noStrike" kern="0" cap="none" spc="0" normalizeH="0" baseline="0" noProof="0" smtClean="0">
                <a:ln>
                  <a:noFill/>
                </a:ln>
                <a:solidFill>
                  <a:srgbClr val="FF0000"/>
                </a:solidFill>
                <a:effectLst/>
                <a:uLnTx/>
                <a:uFillTx/>
                <a:latin typeface="Arial"/>
                <a:ea typeface="+mn-ea"/>
                <a:cs typeface="+mn-cs"/>
              </a:rPr>
              <a:t>stream </a:t>
            </a:r>
            <a:r>
              <a:rPr kumimoji="0" lang="en-US" sz="2400" b="0" i="0" u="none" strike="noStrike" kern="0" cap="none" spc="0" normalizeH="0" baseline="0" noProof="0" smtClean="0">
                <a:ln>
                  <a:noFill/>
                </a:ln>
                <a:solidFill>
                  <a:srgbClr val="0000FF"/>
                </a:solidFill>
                <a:effectLst/>
                <a:uLnTx/>
                <a:uFillTx/>
                <a:latin typeface="Arial"/>
                <a:ea typeface="+mn-ea"/>
                <a:cs typeface="+mn-cs"/>
              </a:rPr>
              <a:t>modes.</a:t>
            </a:r>
            <a:endParaRPr kumimoji="0" lang="en-AU" sz="2400" b="0" i="0" u="none" strike="noStrike" kern="0" cap="none" spc="0" normalizeH="0" baseline="0" noProof="0" dirty="0" smtClean="0">
              <a:ln>
                <a:noFill/>
              </a:ln>
              <a:solidFill>
                <a:srgbClr val="0000FF"/>
              </a:solidFill>
              <a:effectLst/>
              <a:uLnTx/>
              <a:uFillTx/>
              <a:latin typeface="Arial"/>
              <a:ea typeface="+mn-ea"/>
              <a:cs typeface="+mn-cs"/>
            </a:endParaRPr>
          </a:p>
        </p:txBody>
      </p:sp>
    </p:spTree>
    <p:extLst>
      <p:ext uri="{BB962C8B-B14F-4D97-AF65-F5344CB8AC3E}">
        <p14:creationId xmlns="" xmlns:p14="http://schemas.microsoft.com/office/powerpoint/2010/main" val="45260475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9375" y="160338"/>
            <a:ext cx="8964613" cy="503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smtClean="0">
                <a:ln>
                  <a:noFill/>
                </a:ln>
                <a:solidFill>
                  <a:srgbClr val="000000"/>
                </a:solidFill>
                <a:effectLst/>
                <a:uLnTx/>
                <a:uFillTx/>
                <a:latin typeface="Arial"/>
                <a:ea typeface="+mj-ea"/>
                <a:cs typeface="+mj-cs"/>
              </a:rPr>
              <a:t>Block Cipher Modes of Operation</a:t>
            </a:r>
            <a:endParaRPr kumimoji="0" lang="en-AU" sz="2400" b="1" i="0" u="none" strike="noStrike" kern="0" cap="none" spc="0" normalizeH="0" baseline="0" noProof="0" dirty="0" smtClean="0">
              <a:ln>
                <a:noFill/>
              </a:ln>
              <a:solidFill>
                <a:srgbClr val="000000"/>
              </a:solidFill>
              <a:effectLst/>
              <a:uLnTx/>
              <a:uFillTx/>
              <a:latin typeface="Arial"/>
              <a:ea typeface="+mj-ea"/>
              <a:cs typeface="+mj-cs"/>
            </a:endParaRPr>
          </a:p>
        </p:txBody>
      </p:sp>
      <p:sp>
        <p:nvSpPr>
          <p:cNvPr id="3" name="Rectangle 3"/>
          <p:cNvSpPr txBox="1">
            <a:spLocks noChangeArrowheads="1"/>
          </p:cNvSpPr>
          <p:nvPr/>
        </p:nvSpPr>
        <p:spPr bwMode="auto">
          <a:xfrm>
            <a:off x="482600" y="1268413"/>
            <a:ext cx="8178800"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har char="•"/>
              <a:defRPr sz="2400">
                <a:solidFill>
                  <a:srgbClr val="0000FF"/>
                </a:solidFill>
                <a:latin typeface="+mn-lt"/>
                <a:ea typeface="+mn-ea"/>
                <a:cs typeface="+mn-cs"/>
              </a:defRPr>
            </a:lvl1pPr>
            <a:lvl2pPr marL="855663" indent="-398463" algn="l" rtl="0" eaLnBrk="0" fontAlgn="base" hangingPunct="0">
              <a:spcBef>
                <a:spcPct val="50000"/>
              </a:spcBef>
              <a:spcAft>
                <a:spcPct val="0"/>
              </a:spcAft>
              <a:buFont typeface="Wingdings" pitchFamily="2" charset="2"/>
              <a:buChar char="§"/>
              <a:defRPr sz="2400">
                <a:solidFill>
                  <a:srgbClr val="0000FF"/>
                </a:solidFill>
                <a:latin typeface="+mn-lt"/>
              </a:defRPr>
            </a:lvl2pPr>
            <a:lvl3pPr marL="1379538" indent="-409575" algn="l" rtl="0" eaLnBrk="0" fontAlgn="base" hangingPunct="0">
              <a:spcBef>
                <a:spcPct val="50000"/>
              </a:spcBef>
              <a:spcAft>
                <a:spcPct val="0"/>
              </a:spcAft>
              <a:buFont typeface="Wingdings" pitchFamily="2" charset="2"/>
              <a:buChar char="w"/>
              <a:defRPr sz="2400">
                <a:solidFill>
                  <a:srgbClr val="0000FF"/>
                </a:solidFill>
                <a:latin typeface="+mn-lt"/>
              </a:defRPr>
            </a:lvl3pPr>
            <a:lvl4pPr marL="1822450" indent="-228600" algn="l" rtl="0" eaLnBrk="0" fontAlgn="base" hangingPunct="0">
              <a:spcBef>
                <a:spcPct val="20000"/>
              </a:spcBef>
              <a:spcAft>
                <a:spcPct val="0"/>
              </a:spcAft>
              <a:buChar char="–"/>
              <a:defRPr sz="2000">
                <a:solidFill>
                  <a:schemeClr val="tx1"/>
                </a:solidFill>
                <a:latin typeface="+mn-lt"/>
              </a:defRPr>
            </a:lvl4pPr>
            <a:lvl5pPr marL="2165350" indent="-228600" algn="l" rtl="0" eaLnBrk="0" fontAlgn="base" hangingPunct="0">
              <a:spcBef>
                <a:spcPct val="20000"/>
              </a:spcBef>
              <a:spcAft>
                <a:spcPct val="0"/>
              </a:spcAft>
              <a:buChar char="»"/>
              <a:defRPr sz="2000">
                <a:solidFill>
                  <a:schemeClr val="tx1"/>
                </a:solidFill>
                <a:latin typeface="+mn-lt"/>
              </a:defRPr>
            </a:lvl5pPr>
            <a:lvl6pPr marL="2622550" indent="-228600" algn="l" rtl="0" fontAlgn="base">
              <a:spcBef>
                <a:spcPct val="20000"/>
              </a:spcBef>
              <a:spcAft>
                <a:spcPct val="0"/>
              </a:spcAft>
              <a:buChar char="»"/>
              <a:defRPr sz="2000">
                <a:solidFill>
                  <a:schemeClr val="tx1"/>
                </a:solidFill>
                <a:latin typeface="+mn-lt"/>
              </a:defRPr>
            </a:lvl6pPr>
            <a:lvl7pPr marL="3079750" indent="-228600" algn="l" rtl="0" fontAlgn="base">
              <a:spcBef>
                <a:spcPct val="20000"/>
              </a:spcBef>
              <a:spcAft>
                <a:spcPct val="0"/>
              </a:spcAft>
              <a:buChar char="»"/>
              <a:defRPr sz="2000">
                <a:solidFill>
                  <a:schemeClr val="tx1"/>
                </a:solidFill>
                <a:latin typeface="+mn-lt"/>
              </a:defRPr>
            </a:lvl7pPr>
            <a:lvl8pPr marL="3536950" indent="-228600" algn="l" rtl="0" fontAlgn="base">
              <a:spcBef>
                <a:spcPct val="20000"/>
              </a:spcBef>
              <a:spcAft>
                <a:spcPct val="0"/>
              </a:spcAft>
              <a:buChar char="»"/>
              <a:defRPr sz="2000">
                <a:solidFill>
                  <a:schemeClr val="tx1"/>
                </a:solidFill>
                <a:latin typeface="+mn-lt"/>
              </a:defRPr>
            </a:lvl8pPr>
            <a:lvl9pPr marL="399415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50000"/>
              </a:spcBef>
              <a:spcAft>
                <a:spcPct val="0"/>
              </a:spcAft>
              <a:buClr>
                <a:srgbClr val="0000FF"/>
              </a:buClr>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The </a:t>
            </a:r>
            <a:r>
              <a:rPr kumimoji="0" lang="en-AU" sz="2400" b="0" i="1" u="none" strike="noStrike" kern="0" cap="none" spc="0" normalizeH="0" baseline="0" noProof="0" smtClean="0">
                <a:ln>
                  <a:noFill/>
                </a:ln>
                <a:solidFill>
                  <a:srgbClr val="FF0000"/>
                </a:solidFill>
                <a:effectLst/>
                <a:uLnTx/>
                <a:uFillTx/>
                <a:latin typeface="Arial"/>
                <a:ea typeface="+mn-ea"/>
                <a:cs typeface="+mn-cs"/>
              </a:rPr>
              <a:t>DES algorithm</a:t>
            </a:r>
            <a:r>
              <a:rPr kumimoji="0" lang="en-AU" sz="2400" b="0" i="0" u="none" strike="noStrike" kern="0" cap="none" spc="0" normalizeH="0" baseline="0" noProof="0" smtClean="0">
                <a:ln>
                  <a:noFill/>
                </a:ln>
                <a:solidFill>
                  <a:srgbClr val="0000FF"/>
                </a:solidFill>
                <a:effectLst/>
                <a:uLnTx/>
                <a:uFillTx/>
                <a:latin typeface="Arial"/>
                <a:ea typeface="+mn-ea"/>
                <a:cs typeface="+mn-cs"/>
              </a:rPr>
              <a:t> is a </a:t>
            </a:r>
            <a:r>
              <a:rPr kumimoji="0" lang="en-AU" sz="2400" b="0" i="1" u="none" strike="noStrike" kern="0" cap="none" spc="0" normalizeH="0" baseline="0" noProof="0" smtClean="0">
                <a:ln>
                  <a:noFill/>
                </a:ln>
                <a:solidFill>
                  <a:srgbClr val="FF0000"/>
                </a:solidFill>
                <a:effectLst/>
                <a:uLnTx/>
                <a:uFillTx/>
                <a:latin typeface="Arial"/>
                <a:ea typeface="+mn-ea"/>
                <a:cs typeface="+mn-cs"/>
              </a:rPr>
              <a:t>basic block</a:t>
            </a:r>
            <a:r>
              <a:rPr kumimoji="0" lang="en-AU" sz="2400" b="0" i="0" u="none" strike="noStrike" kern="0" cap="none" spc="0" normalizeH="0" baseline="0" noProof="0" smtClean="0">
                <a:ln>
                  <a:noFill/>
                </a:ln>
                <a:solidFill>
                  <a:srgbClr val="0000FF"/>
                </a:solidFill>
                <a:effectLst/>
                <a:uLnTx/>
                <a:uFillTx/>
                <a:latin typeface="Arial"/>
                <a:ea typeface="+mn-ea"/>
                <a:cs typeface="+mn-cs"/>
              </a:rPr>
              <a:t> for providing </a:t>
            </a:r>
            <a:r>
              <a:rPr kumimoji="0" lang="en-AU" sz="2400" b="0" i="1" u="none" strike="noStrike" kern="0" cap="none" spc="0" normalizeH="0" baseline="0" noProof="0" smtClean="0">
                <a:ln>
                  <a:noFill/>
                </a:ln>
                <a:solidFill>
                  <a:srgbClr val="FF0000"/>
                </a:solidFill>
                <a:effectLst/>
                <a:uLnTx/>
                <a:uFillTx/>
                <a:latin typeface="Arial"/>
                <a:ea typeface="+mn-ea"/>
                <a:cs typeface="+mn-cs"/>
              </a:rPr>
              <a:t>data security</a:t>
            </a:r>
            <a:r>
              <a:rPr kumimoji="0" lang="en-AU" sz="2400" b="0" i="0" u="none" strike="noStrike" kern="0" cap="none" spc="0" normalizeH="0" baseline="0" noProof="0" smtClean="0">
                <a:ln>
                  <a:noFill/>
                </a:ln>
                <a:solidFill>
                  <a:srgbClr val="0000FF"/>
                </a:solidFill>
                <a:effectLst/>
                <a:uLnTx/>
                <a:uFillTx/>
                <a:latin typeface="Arial"/>
                <a:ea typeface="+mn-ea"/>
                <a:cs typeface="+mn-cs"/>
              </a:rPr>
              <a:t>.</a:t>
            </a:r>
          </a:p>
          <a:p>
            <a:pPr marL="342900" marR="0" lvl="0" indent="-342900" algn="l" defTabSz="914400" rtl="0" eaLnBrk="1" fontAlgn="base" latinLnBrk="0" hangingPunct="1">
              <a:lnSpc>
                <a:spcPct val="100000"/>
              </a:lnSpc>
              <a:spcBef>
                <a:spcPct val="50000"/>
              </a:spcBef>
              <a:spcAft>
                <a:spcPct val="0"/>
              </a:spcAft>
              <a:buClr>
                <a:srgbClr val="0000FF"/>
              </a:buClr>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To apply </a:t>
            </a:r>
            <a:r>
              <a:rPr kumimoji="0" lang="en-AU" sz="2400" b="0" i="1" u="none" strike="noStrike" kern="0" cap="none" spc="0" normalizeH="0" baseline="0" noProof="0" smtClean="0">
                <a:ln>
                  <a:noFill/>
                </a:ln>
                <a:solidFill>
                  <a:srgbClr val="FF0000"/>
                </a:solidFill>
                <a:effectLst/>
                <a:uLnTx/>
                <a:uFillTx/>
                <a:latin typeface="Arial"/>
                <a:ea typeface="+mn-ea"/>
                <a:cs typeface="+mn-cs"/>
              </a:rPr>
              <a:t>DES</a:t>
            </a:r>
            <a:r>
              <a:rPr kumimoji="0" lang="en-AU" sz="2400" b="0" i="0" u="none" strike="noStrike" kern="0" cap="none" spc="0" normalizeH="0" baseline="0" noProof="0" smtClean="0">
                <a:ln>
                  <a:noFill/>
                </a:ln>
                <a:solidFill>
                  <a:srgbClr val="0000FF"/>
                </a:solidFill>
                <a:effectLst/>
                <a:uLnTx/>
                <a:uFillTx/>
                <a:latin typeface="Arial"/>
                <a:ea typeface="+mn-ea"/>
                <a:cs typeface="+mn-cs"/>
              </a:rPr>
              <a:t> in a variety of applications, </a:t>
            </a:r>
            <a:r>
              <a:rPr kumimoji="0" lang="en-AU" sz="2400" b="0" i="1" u="none" strike="noStrike" kern="0" cap="none" spc="0" normalizeH="0" baseline="0" noProof="0" smtClean="0">
                <a:ln>
                  <a:noFill/>
                </a:ln>
                <a:solidFill>
                  <a:srgbClr val="FF0000"/>
                </a:solidFill>
                <a:effectLst/>
                <a:uLnTx/>
                <a:uFillTx/>
                <a:latin typeface="Arial"/>
                <a:ea typeface="+mn-ea"/>
                <a:cs typeface="+mn-cs"/>
              </a:rPr>
              <a:t>four modes of operation</a:t>
            </a:r>
            <a:r>
              <a:rPr kumimoji="0" lang="en-AU" sz="2400" b="0" i="0" u="none" strike="noStrike" kern="0" cap="none" spc="0" normalizeH="0" baseline="0" noProof="0" smtClean="0">
                <a:ln>
                  <a:noFill/>
                </a:ln>
                <a:solidFill>
                  <a:srgbClr val="0000FF"/>
                </a:solidFill>
                <a:effectLst/>
                <a:uLnTx/>
                <a:uFillTx/>
                <a:latin typeface="Arial"/>
                <a:ea typeface="+mn-ea"/>
                <a:cs typeface="+mn-cs"/>
              </a:rPr>
              <a:t> have been defined (</a:t>
            </a:r>
            <a:r>
              <a:rPr kumimoji="0" lang="en-AU" sz="2400" b="0" i="1" u="none" strike="noStrike" kern="0" cap="none" spc="0" normalizeH="0" baseline="0" noProof="0" smtClean="0">
                <a:ln>
                  <a:noFill/>
                </a:ln>
                <a:solidFill>
                  <a:srgbClr val="FF0000"/>
                </a:solidFill>
                <a:effectLst/>
                <a:uLnTx/>
                <a:uFillTx/>
                <a:latin typeface="Arial"/>
                <a:ea typeface="+mn-ea"/>
                <a:cs typeface="+mn-cs"/>
              </a:rPr>
              <a:t>FIPS 81</a:t>
            </a:r>
            <a:r>
              <a:rPr kumimoji="0" lang="en-AU" sz="2400" b="0" i="0" u="none" strike="noStrike" kern="0" cap="none" spc="0" normalizeH="0" baseline="0" noProof="0" smtClean="0">
                <a:ln>
                  <a:noFill/>
                </a:ln>
                <a:solidFill>
                  <a:srgbClr val="0000FF"/>
                </a:solidFill>
                <a:effectLst/>
                <a:uLnTx/>
                <a:uFillTx/>
                <a:latin typeface="Arial"/>
                <a:ea typeface="+mn-ea"/>
                <a:cs typeface="+mn-cs"/>
              </a:rPr>
              <a:t>).</a:t>
            </a:r>
          </a:p>
          <a:p>
            <a:pPr marL="342900" marR="0" lvl="0" indent="-342900" algn="l" defTabSz="914400" rtl="0" eaLnBrk="1" fontAlgn="base" latinLnBrk="0" hangingPunct="1">
              <a:lnSpc>
                <a:spcPct val="100000"/>
              </a:lnSpc>
              <a:spcBef>
                <a:spcPct val="50000"/>
              </a:spcBef>
              <a:spcAft>
                <a:spcPct val="0"/>
              </a:spcAft>
              <a:buClr>
                <a:srgbClr val="0000FF"/>
              </a:buClr>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These </a:t>
            </a:r>
            <a:r>
              <a:rPr kumimoji="0" lang="en-AU" sz="2400" b="0" i="1" u="none" strike="noStrike" kern="0" cap="none" spc="0" normalizeH="0" baseline="0" noProof="0" smtClean="0">
                <a:ln>
                  <a:noFill/>
                </a:ln>
                <a:solidFill>
                  <a:srgbClr val="FF0000"/>
                </a:solidFill>
                <a:effectLst/>
                <a:uLnTx/>
                <a:uFillTx/>
                <a:latin typeface="Arial"/>
                <a:ea typeface="+mn-ea"/>
                <a:cs typeface="+mn-cs"/>
              </a:rPr>
              <a:t>four modes</a:t>
            </a:r>
            <a:r>
              <a:rPr kumimoji="0" lang="en-AU" sz="2400" b="0" i="0" u="none" strike="noStrike" kern="0" cap="none" spc="0" normalizeH="0" baseline="0" noProof="0" smtClean="0">
                <a:ln>
                  <a:noFill/>
                </a:ln>
                <a:solidFill>
                  <a:srgbClr val="0000FF"/>
                </a:solidFill>
                <a:effectLst/>
                <a:uLnTx/>
                <a:uFillTx/>
                <a:latin typeface="Arial"/>
                <a:ea typeface="+mn-ea"/>
                <a:cs typeface="+mn-cs"/>
              </a:rPr>
              <a:t> of operation are intended to cover all possible applications of encryption for which </a:t>
            </a:r>
            <a:r>
              <a:rPr kumimoji="0" lang="en-AU" sz="2400" b="0" i="1" u="none" strike="noStrike" kern="0" cap="none" spc="0" normalizeH="0" baseline="0" noProof="0" smtClean="0">
                <a:ln>
                  <a:noFill/>
                </a:ln>
                <a:solidFill>
                  <a:srgbClr val="FF0000"/>
                </a:solidFill>
                <a:effectLst/>
                <a:uLnTx/>
                <a:uFillTx/>
                <a:latin typeface="Arial"/>
                <a:ea typeface="+mn-ea"/>
                <a:cs typeface="+mn-cs"/>
              </a:rPr>
              <a:t>DES </a:t>
            </a:r>
            <a:r>
              <a:rPr kumimoji="0" lang="en-AU" sz="2400" b="0" i="0" u="none" strike="noStrike" kern="0" cap="none" spc="0" normalizeH="0" baseline="0" noProof="0" smtClean="0">
                <a:ln>
                  <a:noFill/>
                </a:ln>
                <a:solidFill>
                  <a:srgbClr val="0000FF"/>
                </a:solidFill>
                <a:effectLst/>
                <a:uLnTx/>
                <a:uFillTx/>
                <a:latin typeface="Arial"/>
                <a:ea typeface="+mn-ea"/>
                <a:cs typeface="+mn-cs"/>
              </a:rPr>
              <a:t>could be used.</a:t>
            </a:r>
          </a:p>
          <a:p>
            <a:pPr marL="342900" marR="0" lvl="0" indent="-342900" algn="l" defTabSz="914400" rtl="0" eaLnBrk="1" fontAlgn="base" latinLnBrk="0" hangingPunct="1">
              <a:lnSpc>
                <a:spcPct val="100000"/>
              </a:lnSpc>
              <a:spcBef>
                <a:spcPct val="50000"/>
              </a:spcBef>
              <a:spcAft>
                <a:spcPct val="0"/>
              </a:spcAft>
              <a:buClr>
                <a:srgbClr val="0000FF"/>
              </a:buClr>
              <a:buSzPct val="150000"/>
              <a:buFontTx/>
              <a:buChar char="•"/>
              <a:tabLst/>
              <a:defRPr/>
            </a:pPr>
            <a:r>
              <a:rPr kumimoji="0" lang="en-AU" sz="2400" b="0" i="1" u="none" strike="noStrike" kern="0" cap="none" spc="0" normalizeH="0" baseline="0" noProof="0" smtClean="0">
                <a:ln>
                  <a:noFill/>
                </a:ln>
                <a:solidFill>
                  <a:srgbClr val="FF0000"/>
                </a:solidFill>
                <a:effectLst/>
                <a:uLnTx/>
                <a:uFillTx/>
                <a:latin typeface="Arial"/>
                <a:ea typeface="+mn-ea"/>
                <a:cs typeface="+mn-cs"/>
              </a:rPr>
              <a:t>NIST</a:t>
            </a:r>
            <a:r>
              <a:rPr kumimoji="0" lang="en-AU" sz="2400" b="0" i="0" u="none" strike="noStrike" kern="0" cap="none" spc="0" normalizeH="0" baseline="0" noProof="0" smtClean="0">
                <a:ln>
                  <a:noFill/>
                </a:ln>
                <a:solidFill>
                  <a:srgbClr val="0000FF"/>
                </a:solidFill>
                <a:effectLst/>
                <a:uLnTx/>
                <a:uFillTx/>
                <a:latin typeface="Arial"/>
                <a:ea typeface="+mn-ea"/>
                <a:cs typeface="+mn-cs"/>
              </a:rPr>
              <a:t> has expanded the list to </a:t>
            </a:r>
            <a:r>
              <a:rPr kumimoji="0" lang="en-AU" sz="2400" b="0" i="1" u="none" strike="noStrike" kern="0" cap="none" spc="0" normalizeH="0" baseline="0" noProof="0" smtClean="0">
                <a:ln>
                  <a:noFill/>
                </a:ln>
                <a:solidFill>
                  <a:srgbClr val="FF0000"/>
                </a:solidFill>
                <a:effectLst/>
                <a:uLnTx/>
                <a:uFillTx/>
                <a:latin typeface="Arial"/>
                <a:ea typeface="+mn-ea"/>
                <a:cs typeface="+mn-cs"/>
              </a:rPr>
              <a:t>five modes</a:t>
            </a:r>
            <a:r>
              <a:rPr kumimoji="0" lang="en-AU" sz="2400" b="0" i="0" u="none" strike="noStrike" kern="0" cap="none" spc="0" normalizeH="0" baseline="0" noProof="0" smtClean="0">
                <a:ln>
                  <a:noFill/>
                </a:ln>
                <a:solidFill>
                  <a:srgbClr val="0000FF"/>
                </a:solidFill>
                <a:effectLst/>
                <a:uLnTx/>
                <a:uFillTx/>
                <a:latin typeface="Arial"/>
                <a:ea typeface="+mn-ea"/>
                <a:cs typeface="+mn-cs"/>
              </a:rPr>
              <a:t> in special publication </a:t>
            </a:r>
            <a:r>
              <a:rPr kumimoji="0" lang="en-AU" sz="2400" b="0" i="1" u="none" strike="noStrike" kern="0" cap="none" spc="0" normalizeH="0" baseline="0" noProof="0" smtClean="0">
                <a:ln>
                  <a:noFill/>
                </a:ln>
                <a:solidFill>
                  <a:srgbClr val="FF0000"/>
                </a:solidFill>
                <a:effectLst/>
                <a:uLnTx/>
                <a:uFillTx/>
                <a:latin typeface="Arial"/>
                <a:ea typeface="+mn-ea"/>
                <a:cs typeface="+mn-cs"/>
              </a:rPr>
              <a:t>800-38A</a:t>
            </a:r>
            <a:r>
              <a:rPr kumimoji="0" lang="en-AU" sz="2400" b="0" i="0" u="none" strike="noStrike" kern="0" cap="none" spc="0" normalizeH="0" baseline="0" noProof="0" smtClean="0">
                <a:ln>
                  <a:noFill/>
                </a:ln>
                <a:solidFill>
                  <a:srgbClr val="0000FF"/>
                </a:solidFill>
                <a:effectLst/>
                <a:uLnTx/>
                <a:uFillTx/>
                <a:latin typeface="Arial"/>
                <a:ea typeface="+mn-ea"/>
                <a:cs typeface="+mn-cs"/>
              </a:rPr>
              <a:t>. So that they can be use with any </a:t>
            </a:r>
            <a:r>
              <a:rPr kumimoji="0" lang="en-AU" sz="2400" b="0" i="1" u="none" strike="noStrike" kern="0" cap="none" spc="0" normalizeH="0" baseline="0" noProof="0" smtClean="0">
                <a:ln>
                  <a:noFill/>
                </a:ln>
                <a:solidFill>
                  <a:srgbClr val="FF0000"/>
                </a:solidFill>
                <a:effectLst/>
                <a:uLnTx/>
                <a:uFillTx/>
                <a:latin typeface="Arial"/>
                <a:ea typeface="+mn-ea"/>
                <a:cs typeface="+mn-cs"/>
              </a:rPr>
              <a:t>symmetric block cipher</a:t>
            </a:r>
            <a:r>
              <a:rPr kumimoji="0" lang="en-AU" sz="2400" b="0" i="0" u="none" strike="noStrike" kern="0" cap="none" spc="0" normalizeH="0" baseline="0" noProof="0" smtClean="0">
                <a:ln>
                  <a:noFill/>
                </a:ln>
                <a:solidFill>
                  <a:srgbClr val="0000FF"/>
                </a:solidFill>
                <a:effectLst/>
                <a:uLnTx/>
                <a:uFillTx/>
                <a:latin typeface="Arial"/>
                <a:ea typeface="+mn-ea"/>
                <a:cs typeface="+mn-cs"/>
              </a:rPr>
              <a:t>, including </a:t>
            </a:r>
            <a:r>
              <a:rPr kumimoji="0" lang="en-AU" sz="2400" b="0" i="1" u="none" strike="noStrike" kern="0" cap="none" spc="0" normalizeH="0" baseline="0" noProof="0" smtClean="0">
                <a:ln>
                  <a:noFill/>
                </a:ln>
                <a:solidFill>
                  <a:srgbClr val="FF0000"/>
                </a:solidFill>
                <a:effectLst/>
                <a:uLnTx/>
                <a:uFillTx/>
                <a:latin typeface="Arial"/>
                <a:ea typeface="+mn-ea"/>
                <a:cs typeface="+mn-cs"/>
              </a:rPr>
              <a:t>triple DES</a:t>
            </a:r>
            <a:r>
              <a:rPr kumimoji="0" lang="en-AU" sz="2400" b="0" i="0" u="none" strike="noStrike" kern="0" cap="none" spc="0" normalizeH="0" baseline="0" noProof="0" smtClean="0">
                <a:ln>
                  <a:noFill/>
                </a:ln>
                <a:solidFill>
                  <a:srgbClr val="0000FF"/>
                </a:solidFill>
                <a:effectLst/>
                <a:uLnTx/>
                <a:uFillTx/>
                <a:latin typeface="Arial"/>
                <a:ea typeface="+mn-ea"/>
                <a:cs typeface="+mn-cs"/>
              </a:rPr>
              <a:t> and </a:t>
            </a:r>
            <a:r>
              <a:rPr kumimoji="0" lang="en-AU" sz="2400" b="0" i="1" u="none" strike="noStrike" kern="0" cap="none" spc="0" normalizeH="0" baseline="0" noProof="0" smtClean="0">
                <a:ln>
                  <a:noFill/>
                </a:ln>
                <a:solidFill>
                  <a:srgbClr val="FF0000"/>
                </a:solidFill>
                <a:effectLst/>
                <a:uLnTx/>
                <a:uFillTx/>
                <a:latin typeface="Arial"/>
                <a:ea typeface="+mn-ea"/>
                <a:cs typeface="+mn-cs"/>
              </a:rPr>
              <a:t>AES</a:t>
            </a:r>
            <a:r>
              <a:rPr kumimoji="0" lang="en-AU" sz="2400" b="0" i="0" u="none" strike="noStrike" kern="0" cap="none" spc="0" normalizeH="0" baseline="0" noProof="0" smtClean="0">
                <a:ln>
                  <a:noFill/>
                </a:ln>
                <a:solidFill>
                  <a:srgbClr val="0000FF"/>
                </a:solidFill>
                <a:effectLst/>
                <a:uLnTx/>
                <a:uFillTx/>
                <a:latin typeface="Arial"/>
                <a:ea typeface="+mn-ea"/>
                <a:cs typeface="+mn-cs"/>
              </a:rPr>
              <a:t>. </a:t>
            </a:r>
            <a:endParaRPr kumimoji="0" lang="en-AU" sz="2400" b="0" i="0" u="none" strike="noStrike" kern="0" cap="none" spc="0" normalizeH="0" baseline="0" noProof="0" dirty="0" smtClean="0">
              <a:ln>
                <a:noFill/>
              </a:ln>
              <a:solidFill>
                <a:srgbClr val="0000FF"/>
              </a:solidFill>
              <a:effectLst/>
              <a:uLnTx/>
              <a:uFillTx/>
              <a:latin typeface="Arial"/>
              <a:ea typeface="+mn-ea"/>
              <a:cs typeface="+mn-cs"/>
            </a:endParaRPr>
          </a:p>
        </p:txBody>
      </p:sp>
    </p:spTree>
    <p:extLst>
      <p:ext uri="{BB962C8B-B14F-4D97-AF65-F5344CB8AC3E}">
        <p14:creationId xmlns="" xmlns:p14="http://schemas.microsoft.com/office/powerpoint/2010/main" val="61018223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9375" y="146050"/>
            <a:ext cx="8964613" cy="50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smtClean="0">
                <a:ln>
                  <a:noFill/>
                </a:ln>
                <a:solidFill>
                  <a:srgbClr val="000000"/>
                </a:solidFill>
                <a:effectLst/>
                <a:uLnTx/>
                <a:uFillTx/>
                <a:latin typeface="Arial"/>
                <a:ea typeface="+mj-ea"/>
                <a:cs typeface="+mj-cs"/>
              </a:rPr>
              <a:t>Block Cipher Modes of Operation</a:t>
            </a:r>
            <a:endParaRPr kumimoji="0" lang="en-AU" sz="2400" b="1" i="0" u="none" strike="noStrike" kern="0" cap="none" spc="0" normalizeH="0" baseline="0" noProof="0" smtClean="0">
              <a:ln>
                <a:noFill/>
              </a:ln>
              <a:solidFill>
                <a:srgbClr val="000000"/>
              </a:solidFill>
              <a:effectLst/>
              <a:uLnTx/>
              <a:uFillTx/>
              <a:latin typeface="Arial"/>
              <a:ea typeface="+mj-ea"/>
              <a:cs typeface="+mj-cs"/>
            </a:endParaRPr>
          </a:p>
        </p:txBody>
      </p:sp>
      <p:sp>
        <p:nvSpPr>
          <p:cNvPr id="3" name="Rectangle 3"/>
          <p:cNvSpPr txBox="1">
            <a:spLocks noChangeArrowheads="1"/>
          </p:cNvSpPr>
          <p:nvPr/>
        </p:nvSpPr>
        <p:spPr bwMode="auto">
          <a:xfrm>
            <a:off x="423863" y="1268413"/>
            <a:ext cx="8237537"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har char="•"/>
              <a:defRPr sz="2400">
                <a:solidFill>
                  <a:srgbClr val="0000FF"/>
                </a:solidFill>
                <a:latin typeface="+mn-lt"/>
                <a:ea typeface="+mn-ea"/>
                <a:cs typeface="+mn-cs"/>
              </a:defRPr>
            </a:lvl1pPr>
            <a:lvl2pPr marL="855663" indent="-398463" algn="l" rtl="0" eaLnBrk="0" fontAlgn="base" hangingPunct="0">
              <a:spcBef>
                <a:spcPct val="50000"/>
              </a:spcBef>
              <a:spcAft>
                <a:spcPct val="0"/>
              </a:spcAft>
              <a:buFont typeface="Wingdings" pitchFamily="2" charset="2"/>
              <a:buChar char="§"/>
              <a:defRPr sz="2400">
                <a:solidFill>
                  <a:srgbClr val="0000FF"/>
                </a:solidFill>
                <a:latin typeface="+mn-lt"/>
              </a:defRPr>
            </a:lvl2pPr>
            <a:lvl3pPr marL="1379538" indent="-409575" algn="l" rtl="0" eaLnBrk="0" fontAlgn="base" hangingPunct="0">
              <a:spcBef>
                <a:spcPct val="50000"/>
              </a:spcBef>
              <a:spcAft>
                <a:spcPct val="0"/>
              </a:spcAft>
              <a:buFont typeface="Wingdings" pitchFamily="2" charset="2"/>
              <a:buChar char="w"/>
              <a:defRPr sz="2400">
                <a:solidFill>
                  <a:srgbClr val="0000FF"/>
                </a:solidFill>
                <a:latin typeface="+mn-lt"/>
              </a:defRPr>
            </a:lvl3pPr>
            <a:lvl4pPr marL="1822450" indent="-228600" algn="l" rtl="0" eaLnBrk="0" fontAlgn="base" hangingPunct="0">
              <a:spcBef>
                <a:spcPct val="20000"/>
              </a:spcBef>
              <a:spcAft>
                <a:spcPct val="0"/>
              </a:spcAft>
              <a:buChar char="–"/>
              <a:defRPr sz="2000">
                <a:solidFill>
                  <a:schemeClr val="tx1"/>
                </a:solidFill>
                <a:latin typeface="+mn-lt"/>
              </a:defRPr>
            </a:lvl4pPr>
            <a:lvl5pPr marL="2165350" indent="-228600" algn="l" rtl="0" eaLnBrk="0" fontAlgn="base" hangingPunct="0">
              <a:spcBef>
                <a:spcPct val="20000"/>
              </a:spcBef>
              <a:spcAft>
                <a:spcPct val="0"/>
              </a:spcAft>
              <a:buChar char="»"/>
              <a:defRPr sz="2000">
                <a:solidFill>
                  <a:schemeClr val="tx1"/>
                </a:solidFill>
                <a:latin typeface="+mn-lt"/>
              </a:defRPr>
            </a:lvl5pPr>
            <a:lvl6pPr marL="2622550" indent="-228600" algn="l" rtl="0" fontAlgn="base">
              <a:spcBef>
                <a:spcPct val="20000"/>
              </a:spcBef>
              <a:spcAft>
                <a:spcPct val="0"/>
              </a:spcAft>
              <a:buChar char="»"/>
              <a:defRPr sz="2000">
                <a:solidFill>
                  <a:schemeClr val="tx1"/>
                </a:solidFill>
                <a:latin typeface="+mn-lt"/>
              </a:defRPr>
            </a:lvl6pPr>
            <a:lvl7pPr marL="3079750" indent="-228600" algn="l" rtl="0" fontAlgn="base">
              <a:spcBef>
                <a:spcPct val="20000"/>
              </a:spcBef>
              <a:spcAft>
                <a:spcPct val="0"/>
              </a:spcAft>
              <a:buChar char="»"/>
              <a:defRPr sz="2000">
                <a:solidFill>
                  <a:schemeClr val="tx1"/>
                </a:solidFill>
                <a:latin typeface="+mn-lt"/>
              </a:defRPr>
            </a:lvl7pPr>
            <a:lvl8pPr marL="3536950" indent="-228600" algn="l" rtl="0" fontAlgn="base">
              <a:spcBef>
                <a:spcPct val="20000"/>
              </a:spcBef>
              <a:spcAft>
                <a:spcPct val="0"/>
              </a:spcAft>
              <a:buChar char="»"/>
              <a:defRPr sz="2000">
                <a:solidFill>
                  <a:schemeClr val="tx1"/>
                </a:solidFill>
                <a:latin typeface="+mn-lt"/>
              </a:defRPr>
            </a:lvl8pPr>
            <a:lvl9pPr marL="3994150" indent="-228600" algn="l" rtl="0" fontAlgn="base">
              <a:spcBef>
                <a:spcPct val="20000"/>
              </a:spcBef>
              <a:spcAft>
                <a:spcPct val="0"/>
              </a:spcAft>
              <a:buChar char="»"/>
              <a:defRPr sz="2000">
                <a:solidFill>
                  <a:schemeClr val="tx1"/>
                </a:solidFill>
                <a:latin typeface="+mn-lt"/>
              </a:defRPr>
            </a:lvl9pPr>
          </a:lstStyle>
          <a:p>
            <a:pPr marL="363538" marR="0" lvl="0" indent="-363538" algn="l" defTabSz="914400" rtl="0" eaLnBrk="1" fontAlgn="base" latinLnBrk="0" hangingPunct="1">
              <a:lnSpc>
                <a:spcPct val="100000"/>
              </a:lnSpc>
              <a:spcBef>
                <a:spcPct val="50000"/>
              </a:spcBef>
              <a:spcAft>
                <a:spcPct val="0"/>
              </a:spcAft>
              <a:buClr>
                <a:srgbClr val="0000FF"/>
              </a:buClr>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The </a:t>
            </a:r>
            <a:r>
              <a:rPr kumimoji="0" lang="en-AU" sz="2400" b="0" i="1" u="none" strike="noStrike" kern="0" cap="none" spc="0" normalizeH="0" baseline="0" noProof="0" smtClean="0">
                <a:ln>
                  <a:noFill/>
                </a:ln>
                <a:solidFill>
                  <a:srgbClr val="FF0000"/>
                </a:solidFill>
                <a:effectLst/>
                <a:uLnTx/>
                <a:uFillTx/>
                <a:latin typeface="Arial"/>
                <a:ea typeface="+mn-ea"/>
                <a:cs typeface="+mn-cs"/>
              </a:rPr>
              <a:t>five modes of operation</a:t>
            </a:r>
            <a:r>
              <a:rPr kumimoji="0" lang="en-AU" sz="2400" b="0" i="0" u="none" strike="noStrike" kern="0" cap="none" spc="0" normalizeH="0" baseline="0" noProof="0" smtClean="0">
                <a:ln>
                  <a:noFill/>
                </a:ln>
                <a:solidFill>
                  <a:srgbClr val="0000FF"/>
                </a:solidFill>
                <a:effectLst/>
                <a:uLnTx/>
                <a:uFillTx/>
                <a:latin typeface="Arial"/>
                <a:ea typeface="+mn-ea"/>
                <a:cs typeface="+mn-cs"/>
              </a:rPr>
              <a:t> are:</a:t>
            </a:r>
          </a:p>
          <a:p>
            <a:pPr marL="987425" marR="0" lvl="1" indent="-444500" algn="l" defTabSz="914400" rtl="0" eaLnBrk="1" fontAlgn="base" latinLnBrk="0" hangingPunct="1">
              <a:lnSpc>
                <a:spcPct val="100000"/>
              </a:lnSpc>
              <a:spcBef>
                <a:spcPct val="50000"/>
              </a:spcBef>
              <a:spcAft>
                <a:spcPct val="0"/>
              </a:spcAft>
              <a:buClrTx/>
              <a:buSzTx/>
              <a:buFontTx/>
              <a:buAutoNum type="arabicPeriod"/>
              <a:tabLst/>
              <a:defRPr/>
            </a:pPr>
            <a:r>
              <a:rPr kumimoji="0" lang="en-AU" sz="2400" b="0" i="1" u="none" strike="noStrike" kern="0" cap="none" spc="0" normalizeH="0" baseline="0" noProof="0" smtClean="0">
                <a:ln>
                  <a:noFill/>
                </a:ln>
                <a:solidFill>
                  <a:srgbClr val="FF0000"/>
                </a:solidFill>
                <a:effectLst/>
                <a:uLnTx/>
                <a:uFillTx/>
                <a:latin typeface="Arial"/>
              </a:rPr>
              <a:t>Electronic Codebook</a:t>
            </a:r>
            <a:r>
              <a:rPr kumimoji="0" lang="en-AU" sz="2400" b="0" i="0" u="none" strike="noStrike" kern="0" cap="none" spc="0" normalizeH="0" baseline="0" noProof="0" smtClean="0">
                <a:ln>
                  <a:noFill/>
                </a:ln>
                <a:solidFill>
                  <a:srgbClr val="0000FF"/>
                </a:solidFill>
                <a:effectLst/>
                <a:uLnTx/>
                <a:uFillTx/>
                <a:latin typeface="Arial"/>
              </a:rPr>
              <a:t> (</a:t>
            </a:r>
            <a:r>
              <a:rPr kumimoji="0" lang="en-AU" sz="2400" b="0" i="1" u="none" strike="noStrike" kern="0" cap="none" spc="0" normalizeH="0" baseline="0" noProof="0" smtClean="0">
                <a:ln>
                  <a:noFill/>
                </a:ln>
                <a:solidFill>
                  <a:srgbClr val="FF0000"/>
                </a:solidFill>
                <a:effectLst/>
                <a:uLnTx/>
                <a:uFillTx/>
                <a:latin typeface="Arial"/>
              </a:rPr>
              <a:t>ECB</a:t>
            </a:r>
            <a:r>
              <a:rPr kumimoji="0" lang="en-AU" sz="2400" b="0" i="0" u="none" strike="noStrike" kern="0" cap="none" spc="0" normalizeH="0" baseline="0" noProof="0" smtClean="0">
                <a:ln>
                  <a:noFill/>
                </a:ln>
                <a:solidFill>
                  <a:srgbClr val="0000FF"/>
                </a:solidFill>
                <a:effectLst/>
                <a:uLnTx/>
                <a:uFillTx/>
                <a:latin typeface="Arial"/>
              </a:rPr>
              <a:t>)</a:t>
            </a:r>
            <a:endParaRPr kumimoji="0" lang="en-AU" sz="2400" b="0" i="1" u="none" strike="noStrike" kern="0" cap="none" spc="0" normalizeH="0" baseline="0" noProof="0" smtClean="0">
              <a:ln>
                <a:noFill/>
              </a:ln>
              <a:solidFill>
                <a:srgbClr val="FF0000"/>
              </a:solidFill>
              <a:effectLst/>
              <a:uLnTx/>
              <a:uFillTx/>
              <a:latin typeface="Arial"/>
            </a:endParaRPr>
          </a:p>
          <a:p>
            <a:pPr marL="987425" marR="0" lvl="1" indent="-444500" algn="l" defTabSz="914400" rtl="0" eaLnBrk="1" fontAlgn="base" latinLnBrk="0" hangingPunct="1">
              <a:lnSpc>
                <a:spcPct val="100000"/>
              </a:lnSpc>
              <a:spcBef>
                <a:spcPct val="50000"/>
              </a:spcBef>
              <a:spcAft>
                <a:spcPct val="0"/>
              </a:spcAft>
              <a:buClrTx/>
              <a:buSzTx/>
              <a:buFontTx/>
              <a:buAutoNum type="arabicPeriod"/>
              <a:tabLst/>
              <a:defRPr/>
            </a:pPr>
            <a:r>
              <a:rPr kumimoji="0" lang="en-AU" sz="2400" b="0" i="1" u="none" strike="noStrike" kern="0" cap="none" spc="0" normalizeH="0" baseline="0" noProof="0" smtClean="0">
                <a:ln>
                  <a:noFill/>
                </a:ln>
                <a:solidFill>
                  <a:srgbClr val="FF0000"/>
                </a:solidFill>
                <a:effectLst/>
                <a:uLnTx/>
                <a:uFillTx/>
                <a:latin typeface="Arial"/>
              </a:rPr>
              <a:t>Cipher Block Chaining</a:t>
            </a:r>
            <a:r>
              <a:rPr kumimoji="0" lang="en-AU" sz="2400" b="0" i="0" u="none" strike="noStrike" kern="0" cap="none" spc="0" normalizeH="0" baseline="0" noProof="0" smtClean="0">
                <a:ln>
                  <a:noFill/>
                </a:ln>
                <a:solidFill>
                  <a:srgbClr val="0000FF"/>
                </a:solidFill>
                <a:effectLst/>
                <a:uLnTx/>
                <a:uFillTx/>
                <a:latin typeface="Arial"/>
              </a:rPr>
              <a:t> (</a:t>
            </a:r>
            <a:r>
              <a:rPr kumimoji="0" lang="en-AU" sz="2400" b="0" i="1" u="none" strike="noStrike" kern="0" cap="none" spc="0" normalizeH="0" baseline="0" noProof="0" smtClean="0">
                <a:ln>
                  <a:noFill/>
                </a:ln>
                <a:solidFill>
                  <a:srgbClr val="FF0000"/>
                </a:solidFill>
                <a:effectLst/>
                <a:uLnTx/>
                <a:uFillTx/>
                <a:latin typeface="Arial"/>
              </a:rPr>
              <a:t>CBC</a:t>
            </a:r>
            <a:r>
              <a:rPr kumimoji="0" lang="en-AU" sz="2400" b="0" i="0" u="none" strike="noStrike" kern="0" cap="none" spc="0" normalizeH="0" baseline="0" noProof="0" smtClean="0">
                <a:ln>
                  <a:noFill/>
                </a:ln>
                <a:solidFill>
                  <a:srgbClr val="0000FF"/>
                </a:solidFill>
                <a:effectLst/>
                <a:uLnTx/>
                <a:uFillTx/>
                <a:latin typeface="Arial"/>
              </a:rPr>
              <a:t>)</a:t>
            </a:r>
            <a:endParaRPr kumimoji="0" lang="en-AU" sz="2400" b="0" i="1" u="none" strike="noStrike" kern="0" cap="none" spc="0" normalizeH="0" baseline="0" noProof="0" smtClean="0">
              <a:ln>
                <a:noFill/>
              </a:ln>
              <a:solidFill>
                <a:srgbClr val="FF0000"/>
              </a:solidFill>
              <a:effectLst/>
              <a:uLnTx/>
              <a:uFillTx/>
              <a:latin typeface="Arial"/>
            </a:endParaRPr>
          </a:p>
          <a:p>
            <a:pPr marL="987425" marR="0" lvl="1" indent="-444500" algn="l" defTabSz="914400" rtl="0" eaLnBrk="1" fontAlgn="base" latinLnBrk="0" hangingPunct="1">
              <a:lnSpc>
                <a:spcPct val="100000"/>
              </a:lnSpc>
              <a:spcBef>
                <a:spcPct val="50000"/>
              </a:spcBef>
              <a:spcAft>
                <a:spcPct val="0"/>
              </a:spcAft>
              <a:buClrTx/>
              <a:buSzTx/>
              <a:buFontTx/>
              <a:buAutoNum type="arabicPeriod"/>
              <a:tabLst/>
              <a:defRPr/>
            </a:pPr>
            <a:r>
              <a:rPr kumimoji="0" lang="en-AU" sz="2400" b="0" i="1" u="none" strike="noStrike" kern="0" cap="none" spc="0" normalizeH="0" baseline="0" noProof="0" smtClean="0">
                <a:ln>
                  <a:noFill/>
                </a:ln>
                <a:solidFill>
                  <a:srgbClr val="FF0000"/>
                </a:solidFill>
                <a:effectLst/>
                <a:uLnTx/>
                <a:uFillTx/>
                <a:latin typeface="Arial"/>
              </a:rPr>
              <a:t>Cipher Feedback</a:t>
            </a:r>
            <a:r>
              <a:rPr kumimoji="0" lang="en-AU" sz="2400" b="0" i="0" u="none" strike="noStrike" kern="0" cap="none" spc="0" normalizeH="0" baseline="0" noProof="0" smtClean="0">
                <a:ln>
                  <a:noFill/>
                </a:ln>
                <a:solidFill>
                  <a:srgbClr val="0000FF"/>
                </a:solidFill>
                <a:effectLst/>
                <a:uLnTx/>
                <a:uFillTx/>
                <a:latin typeface="Arial"/>
              </a:rPr>
              <a:t> (</a:t>
            </a:r>
            <a:r>
              <a:rPr kumimoji="0" lang="en-AU" sz="2400" b="0" i="1" u="none" strike="noStrike" kern="0" cap="none" spc="0" normalizeH="0" baseline="0" noProof="0" smtClean="0">
                <a:ln>
                  <a:noFill/>
                </a:ln>
                <a:solidFill>
                  <a:srgbClr val="FF0000"/>
                </a:solidFill>
                <a:effectLst/>
                <a:uLnTx/>
                <a:uFillTx/>
                <a:latin typeface="Arial"/>
              </a:rPr>
              <a:t>CFB</a:t>
            </a:r>
            <a:r>
              <a:rPr kumimoji="0" lang="en-AU" sz="2400" b="0" i="0" u="none" strike="noStrike" kern="0" cap="none" spc="0" normalizeH="0" baseline="0" noProof="0" smtClean="0">
                <a:ln>
                  <a:noFill/>
                </a:ln>
                <a:solidFill>
                  <a:srgbClr val="0000FF"/>
                </a:solidFill>
                <a:effectLst/>
                <a:uLnTx/>
                <a:uFillTx/>
                <a:latin typeface="Arial"/>
              </a:rPr>
              <a:t>)</a:t>
            </a:r>
          </a:p>
          <a:p>
            <a:pPr marL="987425" marR="0" lvl="1" indent="-444500" algn="l" defTabSz="914400" rtl="0" eaLnBrk="1" fontAlgn="base" latinLnBrk="0" hangingPunct="1">
              <a:lnSpc>
                <a:spcPct val="100000"/>
              </a:lnSpc>
              <a:spcBef>
                <a:spcPct val="50000"/>
              </a:spcBef>
              <a:spcAft>
                <a:spcPct val="0"/>
              </a:spcAft>
              <a:buClrTx/>
              <a:buSzTx/>
              <a:buFontTx/>
              <a:buAutoNum type="arabicPeriod"/>
              <a:tabLst/>
              <a:defRPr/>
            </a:pPr>
            <a:r>
              <a:rPr kumimoji="0" lang="en-AU" sz="2400" b="0" i="1" u="none" strike="noStrike" kern="0" cap="none" spc="0" normalizeH="0" baseline="0" noProof="0" smtClean="0">
                <a:ln>
                  <a:noFill/>
                </a:ln>
                <a:solidFill>
                  <a:srgbClr val="FF0000"/>
                </a:solidFill>
                <a:effectLst/>
                <a:uLnTx/>
                <a:uFillTx/>
                <a:latin typeface="Arial"/>
              </a:rPr>
              <a:t>Output Feedback</a:t>
            </a:r>
            <a:r>
              <a:rPr kumimoji="0" lang="en-AU" sz="2400" b="0" i="0" u="none" strike="noStrike" kern="0" cap="none" spc="0" normalizeH="0" baseline="0" noProof="0" smtClean="0">
                <a:ln>
                  <a:noFill/>
                </a:ln>
                <a:solidFill>
                  <a:srgbClr val="0000FF"/>
                </a:solidFill>
                <a:effectLst/>
                <a:uLnTx/>
                <a:uFillTx/>
                <a:latin typeface="Arial"/>
              </a:rPr>
              <a:t> (</a:t>
            </a:r>
            <a:r>
              <a:rPr kumimoji="0" lang="en-AU" sz="2400" b="0" i="1" u="none" strike="noStrike" kern="0" cap="none" spc="0" normalizeH="0" baseline="0" noProof="0" smtClean="0">
                <a:ln>
                  <a:noFill/>
                </a:ln>
                <a:solidFill>
                  <a:srgbClr val="FF0000"/>
                </a:solidFill>
                <a:effectLst/>
                <a:uLnTx/>
                <a:uFillTx/>
                <a:latin typeface="Arial"/>
              </a:rPr>
              <a:t>OFB</a:t>
            </a:r>
            <a:r>
              <a:rPr kumimoji="0" lang="en-AU" sz="2400" b="0" i="0" u="none" strike="noStrike" kern="0" cap="none" spc="0" normalizeH="0" baseline="0" noProof="0" smtClean="0">
                <a:ln>
                  <a:noFill/>
                </a:ln>
                <a:solidFill>
                  <a:srgbClr val="0000FF"/>
                </a:solidFill>
                <a:effectLst/>
                <a:uLnTx/>
                <a:uFillTx/>
                <a:latin typeface="Arial"/>
              </a:rPr>
              <a:t>)</a:t>
            </a:r>
          </a:p>
          <a:p>
            <a:pPr marL="987425" marR="0" lvl="1" indent="-444500" algn="l" defTabSz="914400" rtl="0" eaLnBrk="1" fontAlgn="base" latinLnBrk="0" hangingPunct="1">
              <a:lnSpc>
                <a:spcPct val="100000"/>
              </a:lnSpc>
              <a:spcBef>
                <a:spcPct val="50000"/>
              </a:spcBef>
              <a:spcAft>
                <a:spcPct val="0"/>
              </a:spcAft>
              <a:buClrTx/>
              <a:buSzTx/>
              <a:buFontTx/>
              <a:buAutoNum type="arabicPeriod"/>
              <a:tabLst/>
              <a:defRPr/>
            </a:pPr>
            <a:r>
              <a:rPr kumimoji="0" lang="en-AU" sz="2400" b="0" i="1" u="none" strike="noStrike" kern="0" cap="none" spc="0" normalizeH="0" baseline="0" noProof="0" smtClean="0">
                <a:ln>
                  <a:noFill/>
                </a:ln>
                <a:solidFill>
                  <a:srgbClr val="FF0000"/>
                </a:solidFill>
                <a:effectLst/>
                <a:uLnTx/>
                <a:uFillTx/>
                <a:latin typeface="Arial"/>
              </a:rPr>
              <a:t>Counter </a:t>
            </a:r>
            <a:r>
              <a:rPr kumimoji="0" lang="en-AU" sz="2400" b="0" i="0" u="none" strike="noStrike" kern="0" cap="none" spc="0" normalizeH="0" baseline="0" noProof="0" smtClean="0">
                <a:ln>
                  <a:noFill/>
                </a:ln>
                <a:solidFill>
                  <a:srgbClr val="0000FF"/>
                </a:solidFill>
                <a:effectLst/>
                <a:uLnTx/>
                <a:uFillTx/>
                <a:latin typeface="Arial"/>
              </a:rPr>
              <a:t>(</a:t>
            </a:r>
            <a:r>
              <a:rPr kumimoji="0" lang="en-AU" sz="2400" b="0" i="0" u="none" strike="noStrike" kern="0" cap="none" spc="0" normalizeH="0" baseline="0" noProof="0" smtClean="0">
                <a:ln>
                  <a:noFill/>
                </a:ln>
                <a:solidFill>
                  <a:srgbClr val="FF0000"/>
                </a:solidFill>
                <a:effectLst/>
                <a:uLnTx/>
                <a:uFillTx/>
                <a:latin typeface="Arial"/>
              </a:rPr>
              <a:t>CTR</a:t>
            </a:r>
            <a:r>
              <a:rPr kumimoji="0" lang="en-AU" sz="2400" b="0" i="0" u="none" strike="noStrike" kern="0" cap="none" spc="0" normalizeH="0" baseline="0" noProof="0" smtClean="0">
                <a:ln>
                  <a:noFill/>
                </a:ln>
                <a:solidFill>
                  <a:srgbClr val="0000FF"/>
                </a:solidFill>
                <a:effectLst/>
                <a:uLnTx/>
                <a:uFillTx/>
                <a:latin typeface="Arial"/>
              </a:rPr>
              <a:t>) </a:t>
            </a:r>
          </a:p>
        </p:txBody>
      </p:sp>
    </p:spTree>
    <p:extLst>
      <p:ext uri="{BB962C8B-B14F-4D97-AF65-F5344CB8AC3E}">
        <p14:creationId xmlns="" xmlns:p14="http://schemas.microsoft.com/office/powerpoint/2010/main" val="209730853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9375" y="144463"/>
            <a:ext cx="8964613" cy="490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0" cap="none" spc="0" normalizeH="0" baseline="0" noProof="0" smtClean="0">
                <a:ln>
                  <a:noFill/>
                </a:ln>
                <a:solidFill>
                  <a:srgbClr val="000000"/>
                </a:solidFill>
                <a:effectLst/>
                <a:uLnTx/>
                <a:uFillTx/>
                <a:latin typeface="Arial"/>
                <a:ea typeface="+mj-ea"/>
                <a:cs typeface="+mj-cs"/>
              </a:rPr>
              <a:t>Electronic Codebook Book (ECB)</a:t>
            </a:r>
          </a:p>
        </p:txBody>
      </p:sp>
      <p:sp>
        <p:nvSpPr>
          <p:cNvPr id="3" name="Rectangle 3"/>
          <p:cNvSpPr txBox="1">
            <a:spLocks noChangeArrowheads="1"/>
          </p:cNvSpPr>
          <p:nvPr/>
        </p:nvSpPr>
        <p:spPr bwMode="auto">
          <a:xfrm>
            <a:off x="423863" y="1239838"/>
            <a:ext cx="8237537" cy="4852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har char="•"/>
              <a:defRPr sz="2400">
                <a:solidFill>
                  <a:srgbClr val="0000FF"/>
                </a:solidFill>
                <a:latin typeface="+mn-lt"/>
                <a:ea typeface="+mn-ea"/>
                <a:cs typeface="+mn-cs"/>
              </a:defRPr>
            </a:lvl1pPr>
            <a:lvl2pPr marL="855663" indent="-398463" algn="l" rtl="0" eaLnBrk="0" fontAlgn="base" hangingPunct="0">
              <a:spcBef>
                <a:spcPct val="50000"/>
              </a:spcBef>
              <a:spcAft>
                <a:spcPct val="0"/>
              </a:spcAft>
              <a:buFont typeface="Wingdings" pitchFamily="2" charset="2"/>
              <a:buChar char="§"/>
              <a:defRPr sz="2400">
                <a:solidFill>
                  <a:srgbClr val="0000FF"/>
                </a:solidFill>
                <a:latin typeface="+mn-lt"/>
              </a:defRPr>
            </a:lvl2pPr>
            <a:lvl3pPr marL="1379538" indent="-409575" algn="l" rtl="0" eaLnBrk="0" fontAlgn="base" hangingPunct="0">
              <a:spcBef>
                <a:spcPct val="50000"/>
              </a:spcBef>
              <a:spcAft>
                <a:spcPct val="0"/>
              </a:spcAft>
              <a:buFont typeface="Wingdings" pitchFamily="2" charset="2"/>
              <a:buChar char="w"/>
              <a:defRPr sz="2400">
                <a:solidFill>
                  <a:srgbClr val="0000FF"/>
                </a:solidFill>
                <a:latin typeface="+mn-lt"/>
              </a:defRPr>
            </a:lvl3pPr>
            <a:lvl4pPr marL="1822450" indent="-228600" algn="l" rtl="0" eaLnBrk="0" fontAlgn="base" hangingPunct="0">
              <a:spcBef>
                <a:spcPct val="20000"/>
              </a:spcBef>
              <a:spcAft>
                <a:spcPct val="0"/>
              </a:spcAft>
              <a:buChar char="–"/>
              <a:defRPr sz="2000">
                <a:solidFill>
                  <a:schemeClr val="tx1"/>
                </a:solidFill>
                <a:latin typeface="+mn-lt"/>
              </a:defRPr>
            </a:lvl4pPr>
            <a:lvl5pPr marL="2165350" indent="-228600" algn="l" rtl="0" eaLnBrk="0" fontAlgn="base" hangingPunct="0">
              <a:spcBef>
                <a:spcPct val="20000"/>
              </a:spcBef>
              <a:spcAft>
                <a:spcPct val="0"/>
              </a:spcAft>
              <a:buChar char="»"/>
              <a:defRPr sz="2000">
                <a:solidFill>
                  <a:schemeClr val="tx1"/>
                </a:solidFill>
                <a:latin typeface="+mn-lt"/>
              </a:defRPr>
            </a:lvl5pPr>
            <a:lvl6pPr marL="2622550" indent="-228600" algn="l" rtl="0" fontAlgn="base">
              <a:spcBef>
                <a:spcPct val="20000"/>
              </a:spcBef>
              <a:spcAft>
                <a:spcPct val="0"/>
              </a:spcAft>
              <a:buChar char="»"/>
              <a:defRPr sz="2000">
                <a:solidFill>
                  <a:schemeClr val="tx1"/>
                </a:solidFill>
                <a:latin typeface="+mn-lt"/>
              </a:defRPr>
            </a:lvl6pPr>
            <a:lvl7pPr marL="3079750" indent="-228600" algn="l" rtl="0" fontAlgn="base">
              <a:spcBef>
                <a:spcPct val="20000"/>
              </a:spcBef>
              <a:spcAft>
                <a:spcPct val="0"/>
              </a:spcAft>
              <a:buChar char="»"/>
              <a:defRPr sz="2000">
                <a:solidFill>
                  <a:schemeClr val="tx1"/>
                </a:solidFill>
                <a:latin typeface="+mn-lt"/>
              </a:defRPr>
            </a:lvl7pPr>
            <a:lvl8pPr marL="3536950" indent="-228600" algn="l" rtl="0" fontAlgn="base">
              <a:spcBef>
                <a:spcPct val="20000"/>
              </a:spcBef>
              <a:spcAft>
                <a:spcPct val="0"/>
              </a:spcAft>
              <a:buChar char="»"/>
              <a:defRPr sz="2000">
                <a:solidFill>
                  <a:schemeClr val="tx1"/>
                </a:solidFill>
                <a:latin typeface="+mn-lt"/>
              </a:defRPr>
            </a:lvl8pPr>
            <a:lvl9pPr marL="399415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Message is broken into independent blocks which are encrypted. </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Each block is a value which is substituted, like a </a:t>
            </a:r>
            <a:r>
              <a:rPr kumimoji="0" lang="en-AU" sz="2400" b="0" i="1" u="none" strike="noStrike" kern="0" cap="none" spc="0" normalizeH="0" baseline="0" noProof="0" smtClean="0">
                <a:ln>
                  <a:noFill/>
                </a:ln>
                <a:solidFill>
                  <a:srgbClr val="FF0000"/>
                </a:solidFill>
                <a:effectLst/>
                <a:uLnTx/>
                <a:uFillTx/>
                <a:latin typeface="Arial"/>
                <a:ea typeface="+mn-ea"/>
                <a:cs typeface="+mn-cs"/>
              </a:rPr>
              <a:t>codebook</a:t>
            </a:r>
            <a:r>
              <a:rPr kumimoji="0" lang="en-AU" sz="2400" b="0" i="0" u="none" strike="noStrike" kern="0" cap="none" spc="0" normalizeH="0" baseline="0" noProof="0" smtClean="0">
                <a:ln>
                  <a:noFill/>
                </a:ln>
                <a:solidFill>
                  <a:srgbClr val="0000FF"/>
                </a:solidFill>
                <a:effectLst/>
                <a:uLnTx/>
                <a:uFillTx/>
                <a:latin typeface="Arial"/>
                <a:ea typeface="+mn-ea"/>
                <a:cs typeface="+mn-cs"/>
              </a:rPr>
              <a:t>. </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Each block is </a:t>
            </a:r>
            <a:r>
              <a:rPr kumimoji="0" lang="en-AU" sz="2400" b="0" i="1" u="none" strike="noStrike" kern="0" cap="none" spc="0" normalizeH="0" baseline="0" noProof="0" smtClean="0">
                <a:ln>
                  <a:noFill/>
                </a:ln>
                <a:solidFill>
                  <a:srgbClr val="FF0000"/>
                </a:solidFill>
                <a:effectLst/>
                <a:uLnTx/>
                <a:uFillTx/>
                <a:latin typeface="Arial"/>
                <a:ea typeface="+mn-ea"/>
                <a:cs typeface="+mn-cs"/>
              </a:rPr>
              <a:t>encoded independently</a:t>
            </a:r>
            <a:r>
              <a:rPr kumimoji="0" lang="en-AU" sz="2400" b="0" i="0" u="none" strike="noStrike" kern="0" cap="none" spc="0" normalizeH="0" baseline="0" noProof="0" smtClean="0">
                <a:ln>
                  <a:noFill/>
                </a:ln>
                <a:solidFill>
                  <a:srgbClr val="0000FF"/>
                </a:solidFill>
                <a:effectLst/>
                <a:uLnTx/>
                <a:uFillTx/>
                <a:latin typeface="Arial"/>
                <a:ea typeface="+mn-ea"/>
                <a:cs typeface="+mn-cs"/>
              </a:rPr>
              <a:t> of the </a:t>
            </a:r>
            <a:r>
              <a:rPr kumimoji="0" lang="en-AU" sz="2400" b="0" i="1" u="none" strike="noStrike" kern="0" cap="none" spc="0" normalizeH="0" baseline="0" noProof="0" smtClean="0">
                <a:ln>
                  <a:noFill/>
                </a:ln>
                <a:solidFill>
                  <a:srgbClr val="0000FF"/>
                </a:solidFill>
                <a:effectLst/>
                <a:uLnTx/>
                <a:uFillTx/>
                <a:latin typeface="Arial"/>
                <a:ea typeface="+mn-ea"/>
                <a:cs typeface="+mn-cs"/>
              </a:rPr>
              <a:t>other blocks</a:t>
            </a:r>
            <a:r>
              <a:rPr kumimoji="0" lang="en-AU" sz="2400" b="0" i="0" u="none" strike="noStrike" kern="0" cap="none" spc="0" normalizeH="0" baseline="0" noProof="0" smtClean="0">
                <a:ln>
                  <a:noFill/>
                </a:ln>
                <a:solidFill>
                  <a:srgbClr val="0000FF"/>
                </a:solidFill>
                <a:effectLst/>
                <a:uLnTx/>
                <a:uFillTx/>
                <a:latin typeface="Arial"/>
                <a:ea typeface="+mn-ea"/>
                <a:cs typeface="+mn-cs"/>
              </a:rPr>
              <a:t>: </a:t>
            </a:r>
          </a:p>
          <a:p>
            <a:pPr marL="855663" marR="0" lvl="1" indent="-398463" algn="l" defTabSz="914400" rtl="0" eaLnBrk="1" fontAlgn="base" latinLnBrk="0" hangingPunct="1">
              <a:lnSpc>
                <a:spcPct val="100000"/>
              </a:lnSpc>
              <a:spcBef>
                <a:spcPct val="50000"/>
              </a:spcBef>
              <a:spcAft>
                <a:spcPct val="0"/>
              </a:spcAft>
              <a:buClrTx/>
              <a:buSzPct val="150000"/>
              <a:buFont typeface="Wingdings" pitchFamily="2" charset="2"/>
              <a:buNone/>
              <a:tabLst/>
              <a:defRPr/>
            </a:pPr>
            <a:r>
              <a:rPr kumimoji="0" lang="en-AU" sz="2400" b="0" i="0" u="none" strike="noStrike" kern="0" cap="none" spc="0" normalizeH="0" baseline="0" noProof="0" smtClean="0">
                <a:ln>
                  <a:noFill/>
                </a:ln>
                <a:solidFill>
                  <a:srgbClr val="0000FF"/>
                </a:solidFill>
                <a:effectLst/>
                <a:uLnTx/>
                <a:uFillTx/>
                <a:latin typeface="Courier New" pitchFamily="49" charset="0"/>
              </a:rPr>
              <a:t>	</a:t>
            </a:r>
            <a:r>
              <a:rPr kumimoji="0" lang="en-AU" sz="2400" b="0" i="1" u="none" strike="noStrike" kern="0" cap="none" spc="0" normalizeH="0" baseline="0" noProof="0" smtClean="0">
                <a:ln>
                  <a:noFill/>
                </a:ln>
                <a:solidFill>
                  <a:srgbClr val="0000FF"/>
                </a:solidFill>
                <a:effectLst/>
                <a:uLnTx/>
                <a:uFillTx/>
                <a:latin typeface="Arial"/>
                <a:cs typeface="Arial" charset="0"/>
              </a:rPr>
              <a:t>C</a:t>
            </a:r>
            <a:r>
              <a:rPr kumimoji="0" lang="en-AU" sz="2400" b="0" i="1" u="none" strike="noStrike" kern="0" cap="none" spc="0" normalizeH="0" baseline="-25000" noProof="0" smtClean="0">
                <a:ln>
                  <a:noFill/>
                </a:ln>
                <a:solidFill>
                  <a:srgbClr val="0000FF"/>
                </a:solidFill>
                <a:effectLst/>
                <a:uLnTx/>
                <a:uFillTx/>
                <a:latin typeface="Arial"/>
                <a:cs typeface="Arial" charset="0"/>
              </a:rPr>
              <a:t>i</a:t>
            </a:r>
            <a:r>
              <a:rPr kumimoji="0" lang="en-AU" sz="2400" b="0" i="1" u="none" strike="noStrike" kern="0" cap="none" spc="0" normalizeH="0" baseline="0" noProof="0" smtClean="0">
                <a:ln>
                  <a:noFill/>
                </a:ln>
                <a:solidFill>
                  <a:srgbClr val="0000FF"/>
                </a:solidFill>
                <a:effectLst/>
                <a:uLnTx/>
                <a:uFillTx/>
                <a:latin typeface="Arial"/>
                <a:cs typeface="Arial" charset="0"/>
              </a:rPr>
              <a:t> = DES</a:t>
            </a:r>
            <a:r>
              <a:rPr kumimoji="0" lang="en-AU" sz="2400" b="0" i="1" u="none" strike="noStrike" kern="0" cap="none" spc="0" normalizeH="0" baseline="-25000" noProof="0" smtClean="0">
                <a:ln>
                  <a:noFill/>
                </a:ln>
                <a:solidFill>
                  <a:srgbClr val="0000FF"/>
                </a:solidFill>
                <a:effectLst/>
                <a:uLnTx/>
                <a:uFillTx/>
                <a:latin typeface="Arial"/>
                <a:cs typeface="Arial" charset="0"/>
              </a:rPr>
              <a:t>K1</a:t>
            </a:r>
            <a:r>
              <a:rPr kumimoji="0" lang="en-AU" sz="2400" b="0" i="1" u="none" strike="noStrike" kern="0" cap="none" spc="0" normalizeH="0" baseline="0" noProof="0" smtClean="0">
                <a:ln>
                  <a:noFill/>
                </a:ln>
                <a:solidFill>
                  <a:srgbClr val="0000FF"/>
                </a:solidFill>
                <a:effectLst/>
                <a:uLnTx/>
                <a:uFillTx/>
                <a:latin typeface="Arial"/>
                <a:cs typeface="Arial" charset="0"/>
              </a:rPr>
              <a:t> (P</a:t>
            </a:r>
            <a:r>
              <a:rPr kumimoji="0" lang="en-AU" sz="2400" b="0" i="1" u="none" strike="noStrike" kern="0" cap="none" spc="0" normalizeH="0" baseline="-25000" noProof="0" smtClean="0">
                <a:ln>
                  <a:noFill/>
                </a:ln>
                <a:solidFill>
                  <a:srgbClr val="0000FF"/>
                </a:solidFill>
                <a:effectLst/>
                <a:uLnTx/>
                <a:uFillTx/>
                <a:latin typeface="Arial"/>
                <a:cs typeface="Arial" charset="0"/>
              </a:rPr>
              <a:t>i</a:t>
            </a:r>
            <a:r>
              <a:rPr kumimoji="0" lang="en-AU" sz="2400" b="0" i="1" u="none" strike="noStrike" kern="0" cap="none" spc="0" normalizeH="0" baseline="0" noProof="0" smtClean="0">
                <a:ln>
                  <a:noFill/>
                </a:ln>
                <a:solidFill>
                  <a:srgbClr val="0000FF"/>
                </a:solidFill>
                <a:effectLst/>
                <a:uLnTx/>
                <a:uFillTx/>
                <a:latin typeface="Arial"/>
                <a:cs typeface="Arial" charset="0"/>
              </a:rPr>
              <a:t>)</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US" sz="2400" b="0" i="0" u="none" strike="noStrike" kern="0" cap="none" spc="0" normalizeH="0" baseline="0" noProof="0" smtClean="0">
                <a:ln>
                  <a:noFill/>
                </a:ln>
                <a:solidFill>
                  <a:srgbClr val="0000FF"/>
                </a:solidFill>
                <a:effectLst/>
                <a:uLnTx/>
                <a:uFillTx/>
                <a:latin typeface="Arial"/>
                <a:ea typeface="+mn-ea"/>
                <a:cs typeface="+mn-cs"/>
              </a:rPr>
              <a:t>Uses: </a:t>
            </a:r>
            <a:r>
              <a:rPr kumimoji="0" lang="en-US" sz="2400" b="0" i="1" u="none" strike="noStrike" kern="0" cap="none" spc="0" normalizeH="0" baseline="0" noProof="0" smtClean="0">
                <a:ln>
                  <a:noFill/>
                </a:ln>
                <a:solidFill>
                  <a:srgbClr val="FF0000"/>
                </a:solidFill>
                <a:effectLst/>
                <a:uLnTx/>
                <a:uFillTx/>
                <a:latin typeface="Arial"/>
                <a:ea typeface="+mn-ea"/>
                <a:cs typeface="+mn-cs"/>
              </a:rPr>
              <a:t>Secure transmission</a:t>
            </a:r>
            <a:r>
              <a:rPr kumimoji="0" lang="en-US" sz="2400" b="0" i="0" u="none" strike="noStrike" kern="0" cap="none" spc="0" normalizeH="0" baseline="0" noProof="0" smtClean="0">
                <a:ln>
                  <a:noFill/>
                </a:ln>
                <a:solidFill>
                  <a:srgbClr val="0000FF"/>
                </a:solidFill>
                <a:effectLst/>
                <a:uLnTx/>
                <a:uFillTx/>
                <a:latin typeface="Arial"/>
                <a:ea typeface="+mn-ea"/>
                <a:cs typeface="+mn-cs"/>
              </a:rPr>
              <a:t> of </a:t>
            </a:r>
            <a:r>
              <a:rPr kumimoji="0" lang="en-US" sz="2400" b="0" i="1" u="none" strike="noStrike" kern="0" cap="none" spc="0" normalizeH="0" baseline="0" noProof="0" smtClean="0">
                <a:ln>
                  <a:noFill/>
                </a:ln>
                <a:solidFill>
                  <a:srgbClr val="FF0000"/>
                </a:solidFill>
                <a:effectLst/>
                <a:uLnTx/>
                <a:uFillTx/>
                <a:latin typeface="Arial"/>
                <a:ea typeface="+mn-ea"/>
                <a:cs typeface="+mn-cs"/>
              </a:rPr>
              <a:t>single values</a:t>
            </a:r>
            <a:r>
              <a:rPr kumimoji="0" lang="en-US" sz="2400" b="0" i="0" u="none" strike="noStrike" kern="0" cap="none" spc="0" normalizeH="0" baseline="0" noProof="0" smtClean="0">
                <a:ln>
                  <a:noFill/>
                </a:ln>
                <a:solidFill>
                  <a:srgbClr val="0000FF"/>
                </a:solidFill>
                <a:effectLst/>
                <a:uLnTx/>
                <a:uFillTx/>
                <a:latin typeface="Arial"/>
                <a:ea typeface="+mn-ea"/>
                <a:cs typeface="+mn-cs"/>
              </a:rPr>
              <a:t>.</a:t>
            </a:r>
            <a:endParaRPr kumimoji="0" lang="en-AU" sz="2400" b="0" i="0" u="none" strike="noStrike" kern="0" cap="none" spc="0" normalizeH="0" baseline="0" noProof="0" dirty="0" smtClean="0">
              <a:ln>
                <a:noFill/>
              </a:ln>
              <a:solidFill>
                <a:srgbClr val="0000FF"/>
              </a:solidFill>
              <a:effectLst/>
              <a:uLnTx/>
              <a:uFillTx/>
              <a:latin typeface="Arial"/>
              <a:ea typeface="+mn-ea"/>
              <a:cs typeface="+mn-cs"/>
            </a:endParaRPr>
          </a:p>
        </p:txBody>
      </p:sp>
    </p:spTree>
    <p:extLst>
      <p:ext uri="{BB962C8B-B14F-4D97-AF65-F5344CB8AC3E}">
        <p14:creationId xmlns="" xmlns:p14="http://schemas.microsoft.com/office/powerpoint/2010/main" val="422651570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9375" y="158750"/>
            <a:ext cx="8964613" cy="490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0" cap="none" spc="0" normalizeH="0" baseline="0" noProof="0" dirty="0" smtClean="0">
                <a:ln>
                  <a:noFill/>
                </a:ln>
                <a:solidFill>
                  <a:srgbClr val="000000"/>
                </a:solidFill>
                <a:effectLst/>
                <a:uLnTx/>
                <a:uFillTx/>
                <a:latin typeface="Arial"/>
                <a:ea typeface="+mj-ea"/>
                <a:cs typeface="+mj-cs"/>
              </a:rPr>
              <a:t>Electronic Codebook (ECB) Mode</a:t>
            </a:r>
          </a:p>
        </p:txBody>
      </p:sp>
      <p:pic>
        <p:nvPicPr>
          <p:cNvPr id="3"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1379538"/>
            <a:ext cx="8229600" cy="4525962"/>
          </a:xfrm>
          <a:prstGeom prst="rect">
            <a:avLst/>
          </a:prstGeom>
          <a:noFill/>
          <a:ln w="38100">
            <a:solidFill>
              <a:srgbClr val="0000FF"/>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0977255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457200" y="12954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90000"/>
              <a:buFont typeface="Wingdings" pitchFamily="2" charset="2"/>
              <a:buBlip>
                <a:blip r:embed="rId2"/>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9pPr>
          </a:lstStyle>
          <a:p>
            <a:pPr marL="342900" marR="0" lvl="0" indent="-342900" algn="l" defTabSz="914400" rtl="0" eaLnBrk="1" fontAlgn="base" latinLnBrk="0" hangingPunct="1">
              <a:lnSpc>
                <a:spcPct val="100000"/>
              </a:lnSpc>
              <a:spcBef>
                <a:spcPct val="20000"/>
              </a:spcBef>
              <a:spcAft>
                <a:spcPct val="0"/>
              </a:spcAft>
              <a:buClr>
                <a:srgbClr val="55B55E"/>
              </a:buClr>
              <a:buSzPct val="90000"/>
              <a:buFont typeface="Wingdings" pitchFamily="2" charset="2"/>
              <a:buBlip>
                <a:blip r:embed="rId2"/>
              </a:buBlip>
              <a:tabLst/>
              <a:defRPr/>
            </a:pP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Encryption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Key: K</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Plaintext: P=P</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1</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P</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2</a:t>
            </a:r>
            <a:r>
              <a:rPr kumimoji="0" lang="en-US" altLang="zh-TW" sz="2400" b="0" i="0" u="none" strike="noStrike" kern="0" cap="none" spc="0" normalizeH="0" baseline="0" noProof="0" dirty="0" smtClean="0">
                <a:ln>
                  <a:noFill/>
                </a:ln>
                <a:solidFill>
                  <a:schemeClr val="bg2">
                    <a:lumMod val="10000"/>
                  </a:schemeClr>
                </a:solidFill>
                <a:effectLst/>
                <a:uLnTx/>
                <a:uFillTx/>
                <a:latin typeface="Arial"/>
                <a:sym typeface="Symbol" pitchFamily="18" charset="2"/>
              </a:rPr>
              <a:t>…P</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sym typeface="Symbol" pitchFamily="18" charset="2"/>
              </a:rPr>
              <a:t>N</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-1</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P</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N</a:t>
            </a:r>
            <a:endParaRPr kumimoji="0" lang="en-US" altLang="zh-TW" sz="2400" b="0" i="0" u="none" strike="noStrike" kern="0" cap="none" spc="0" normalizeH="0" baseline="0" noProof="0" dirty="0" smtClean="0">
              <a:ln>
                <a:noFill/>
              </a:ln>
              <a:solidFill>
                <a:schemeClr val="bg2">
                  <a:lumMod val="10000"/>
                </a:schemeClr>
              </a:solidFill>
              <a:effectLst/>
              <a:uLnTx/>
              <a:uFillTx/>
              <a:latin typeface="Arial"/>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zh-TW" sz="2400" b="0" i="0" u="none" strike="noStrike" kern="0" cap="none" spc="0" normalizeH="0" baseline="0" noProof="0" dirty="0" smtClean="0">
                <a:ln>
                  <a:noFill/>
                </a:ln>
                <a:solidFill>
                  <a:srgbClr val="CC0000"/>
                </a:solidFill>
                <a:effectLst/>
                <a:uLnTx/>
                <a:uFillTx/>
                <a:latin typeface="Arial"/>
              </a:rPr>
              <a:t>Padded plaintext: </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P’=P</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1</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P</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2</a:t>
            </a:r>
            <a:r>
              <a:rPr kumimoji="0" lang="en-US" altLang="zh-TW" sz="2400" b="0" i="0" u="none" strike="noStrike" kern="0" cap="none" spc="0" normalizeH="0" baseline="0" noProof="0" dirty="0" smtClean="0">
                <a:ln>
                  <a:noFill/>
                </a:ln>
                <a:solidFill>
                  <a:schemeClr val="bg2">
                    <a:lumMod val="10000"/>
                  </a:schemeClr>
                </a:solidFill>
                <a:effectLst/>
                <a:uLnTx/>
                <a:uFillTx/>
                <a:latin typeface="Arial"/>
                <a:sym typeface="Symbol" pitchFamily="18" charset="2"/>
              </a:rPr>
              <a:t>…P</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sym typeface="Symbol" pitchFamily="18" charset="2"/>
              </a:rPr>
              <a:t>N</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-1</a:t>
            </a:r>
            <a:r>
              <a:rPr kumimoji="0" lang="en-US" altLang="zh-TW" sz="2400" b="0" i="0" u="none" strike="noStrike" kern="0" cap="none" spc="0" normalizeH="0" baseline="0" noProof="0" dirty="0" smtClean="0">
                <a:ln>
                  <a:noFill/>
                </a:ln>
                <a:solidFill>
                  <a:srgbClr val="CC0000"/>
                </a:solidFill>
                <a:effectLst/>
                <a:uLnTx/>
                <a:uFillTx/>
                <a:latin typeface="Arial"/>
              </a:rPr>
              <a:t>P</a:t>
            </a:r>
            <a:r>
              <a:rPr kumimoji="0" lang="en-US" altLang="zh-TW" sz="2400" b="0" i="0" u="none" strike="noStrike" kern="0" cap="none" spc="0" normalizeH="0" baseline="-25000" noProof="0" dirty="0" smtClean="0">
                <a:ln>
                  <a:noFill/>
                </a:ln>
                <a:solidFill>
                  <a:srgbClr val="CC0000"/>
                </a:solidFill>
                <a:effectLst/>
                <a:uLnTx/>
                <a:uFillTx/>
                <a:latin typeface="Arial"/>
              </a:rPr>
              <a:t>N</a:t>
            </a:r>
            <a:r>
              <a:rPr kumimoji="0" lang="en-US" altLang="zh-TW" sz="2400" b="0" i="0" u="none" strike="noStrike" kern="0" cap="none" spc="0" normalizeH="0" baseline="0" noProof="0" dirty="0" smtClean="0">
                <a:ln>
                  <a:noFill/>
                </a:ln>
                <a:solidFill>
                  <a:srgbClr val="CC0000"/>
                </a:solidFill>
                <a:effectLst/>
                <a:uLnTx/>
                <a:uFillTx/>
                <a:latin typeface="Arial"/>
              </a:rPr>
              <a:t>’</a:t>
            </a:r>
            <a:endParaRPr kumimoji="0" lang="en-US" altLang="zh-TW" sz="2400" b="0" i="0" u="none" strike="noStrike" kern="0" cap="none" spc="0" normalizeH="0" baseline="0" noProof="0" dirty="0" smtClean="0">
              <a:ln>
                <a:noFill/>
              </a:ln>
              <a:solidFill>
                <a:srgbClr val="FFFFFF"/>
              </a:solidFill>
              <a:effectLst/>
              <a:uLnTx/>
              <a:uFillTx/>
              <a:latin typeface="Arial"/>
            </a:endParaRPr>
          </a:p>
          <a:p>
            <a:pPr marL="1143000" marR="0" lvl="2" indent="-228600" algn="l" defTabSz="914400" rtl="0" eaLnBrk="1" fontAlgn="base" latinLnBrk="0" hangingPunct="1">
              <a:lnSpc>
                <a:spcPct val="100000"/>
              </a:lnSpc>
              <a:spcBef>
                <a:spcPct val="20000"/>
              </a:spcBef>
              <a:spcAft>
                <a:spcPct val="0"/>
              </a:spcAft>
              <a:buClr>
                <a:srgbClr val="527C3A"/>
              </a:buClr>
              <a:buSzPct val="90000"/>
              <a:buFont typeface="Wingdings" pitchFamily="2" charset="2"/>
              <a:buBlip>
                <a:blip r:embed="rId3"/>
              </a:buBlip>
              <a:tabLst/>
              <a:defRPr/>
            </a:pP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P</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1</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 P</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2</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 P</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N-1</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 are 64-bit blocks</a:t>
            </a:r>
          </a:p>
          <a:p>
            <a:pPr marL="1143000" marR="0" lvl="2" indent="-228600" algn="l" defTabSz="914400" rtl="0" eaLnBrk="1" fontAlgn="base" latinLnBrk="0" hangingPunct="1">
              <a:lnSpc>
                <a:spcPct val="100000"/>
              </a:lnSpc>
              <a:spcBef>
                <a:spcPct val="20000"/>
              </a:spcBef>
              <a:spcAft>
                <a:spcPct val="0"/>
              </a:spcAft>
              <a:buClr>
                <a:srgbClr val="527C3A"/>
              </a:buClr>
              <a:buSzPct val="90000"/>
              <a:buFont typeface="Wingdings" pitchFamily="2" charset="2"/>
              <a:buBlip>
                <a:blip r:embed="rId3"/>
              </a:buBlip>
              <a:tabLst/>
              <a:defRPr/>
            </a:pPr>
            <a:r>
              <a:rPr kumimoji="0" lang="en-US" altLang="zh-TW" sz="2400" b="0" i="0" u="none" strike="noStrike" kern="0" cap="none" spc="0" normalizeH="0" baseline="0" noProof="0" dirty="0" smtClean="0">
                <a:ln>
                  <a:noFill/>
                </a:ln>
                <a:solidFill>
                  <a:srgbClr val="CC0000"/>
                </a:solidFill>
                <a:effectLst>
                  <a:outerShdw blurRad="38100" dist="38100" dir="2700000" algn="tl">
                    <a:srgbClr val="000000"/>
                  </a:outerShdw>
                </a:effectLst>
                <a:uLnTx/>
                <a:uFillTx/>
                <a:latin typeface="Arial"/>
              </a:rPr>
              <a:t>P</a:t>
            </a:r>
            <a:r>
              <a:rPr kumimoji="0" lang="en-US" altLang="zh-TW" sz="2400" b="0" i="0" u="none" strike="noStrike" kern="0" cap="none" spc="0" normalizeH="0" baseline="-25000" noProof="0" dirty="0" smtClean="0">
                <a:ln>
                  <a:noFill/>
                </a:ln>
                <a:solidFill>
                  <a:srgbClr val="CC0000"/>
                </a:solidFill>
                <a:effectLst>
                  <a:outerShdw blurRad="38100" dist="38100" dir="2700000" algn="tl">
                    <a:srgbClr val="000000"/>
                  </a:outerShdw>
                </a:effectLst>
                <a:uLnTx/>
                <a:uFillTx/>
                <a:latin typeface="Arial"/>
              </a:rPr>
              <a:t>N-1</a:t>
            </a:r>
            <a:r>
              <a:rPr kumimoji="0" lang="en-US" altLang="zh-TW" sz="2400" b="0" i="0" u="none" strike="noStrike" kern="0" cap="none" spc="0" normalizeH="0" baseline="0" noProof="0" dirty="0" smtClean="0">
                <a:ln>
                  <a:noFill/>
                </a:ln>
                <a:solidFill>
                  <a:srgbClr val="CC0000"/>
                </a:solidFill>
                <a:effectLst>
                  <a:outerShdw blurRad="38100" dist="38100" dir="2700000" algn="tl">
                    <a:srgbClr val="000000"/>
                  </a:outerShdw>
                </a:effectLst>
                <a:uLnTx/>
                <a:uFillTx/>
                <a:latin typeface="Arial"/>
              </a:rPr>
              <a:t>’</a:t>
            </a:r>
            <a:r>
              <a:rPr kumimoji="0" lang="en-US" altLang="zh-TW"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a:rPr>
              <a:t> </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is the last (padded) 64-bit block</a:t>
            </a:r>
          </a:p>
          <a:p>
            <a:pPr marL="1143000" marR="0" lvl="2" indent="-228600" algn="l" defTabSz="914400" rtl="0" eaLnBrk="1" fontAlgn="base" latinLnBrk="0" hangingPunct="1">
              <a:lnSpc>
                <a:spcPct val="100000"/>
              </a:lnSpc>
              <a:spcBef>
                <a:spcPct val="20000"/>
              </a:spcBef>
              <a:spcAft>
                <a:spcPct val="0"/>
              </a:spcAft>
              <a:buClr>
                <a:srgbClr val="527C3A"/>
              </a:buClr>
              <a:buSzPct val="90000"/>
              <a:buFont typeface="Wingdings" pitchFamily="2" charset="2"/>
              <a:buBlip>
                <a:blip r:embed="rId3"/>
              </a:buBlip>
              <a:tabLst/>
              <a:defRPr/>
            </a:pP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Padding pattern: </a:t>
            </a:r>
            <a:r>
              <a:rPr kumimoji="0" lang="en-US" altLang="zh-TW" sz="2400" b="0" i="0" u="none" strike="noStrike" kern="0" cap="none" spc="0" normalizeH="0" baseline="0" noProof="0" dirty="0" smtClean="0">
                <a:ln>
                  <a:noFill/>
                </a:ln>
                <a:solidFill>
                  <a:srgbClr val="527C3A"/>
                </a:solidFill>
                <a:effectLst>
                  <a:outerShdw blurRad="38100" dist="38100" dir="2700000" algn="tl">
                    <a:srgbClr val="000000"/>
                  </a:outerShdw>
                </a:effectLst>
                <a:uLnTx/>
                <a:uFillTx/>
                <a:latin typeface="Arial"/>
              </a:rPr>
              <a:t>10…0</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zh-TW" sz="2400" b="0" i="0" u="none" strike="noStrike" kern="0" cap="none" spc="0" normalizeH="0" baseline="0" noProof="0" dirty="0" err="1" smtClean="0">
                <a:ln>
                  <a:noFill/>
                </a:ln>
                <a:solidFill>
                  <a:schemeClr val="bg2">
                    <a:lumMod val="10000"/>
                  </a:schemeClr>
                </a:solidFill>
                <a:effectLst/>
                <a:uLnTx/>
                <a:uFillTx/>
                <a:latin typeface="Arial"/>
              </a:rPr>
              <a:t>Ciphertext</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 C=C</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1</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C</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2</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…C</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N</a:t>
            </a:r>
          </a:p>
          <a:p>
            <a:pPr marL="1143000" marR="0" lvl="2" indent="-228600" algn="l" defTabSz="914400" rtl="0" eaLnBrk="1" fontAlgn="base" latinLnBrk="0" hangingPunct="1">
              <a:lnSpc>
                <a:spcPct val="100000"/>
              </a:lnSpc>
              <a:spcBef>
                <a:spcPct val="20000"/>
              </a:spcBef>
              <a:spcAft>
                <a:spcPct val="0"/>
              </a:spcAft>
              <a:buClr>
                <a:srgbClr val="527C3A"/>
              </a:buClr>
              <a:buSzPct val="90000"/>
              <a:buFont typeface="Wingdings" pitchFamily="2" charset="2"/>
              <a:buBlip>
                <a:blip r:embed="rId3"/>
              </a:buBlip>
              <a:tabLst/>
              <a:defRPr/>
            </a:pPr>
            <a:r>
              <a:rPr kumimoji="0" lang="en-US" altLang="zh-TW" sz="2400" b="0" i="0" u="none" strike="noStrike" kern="0" cap="none" spc="0" normalizeH="0" baseline="0" noProof="0" dirty="0" err="1" smtClean="0">
                <a:ln>
                  <a:noFill/>
                </a:ln>
                <a:solidFill>
                  <a:schemeClr val="bg2">
                    <a:lumMod val="10000"/>
                  </a:schemeClr>
                </a:solidFill>
                <a:effectLst/>
                <a:uLnTx/>
                <a:uFillTx/>
                <a:latin typeface="Arial"/>
              </a:rPr>
              <a:t>C</a:t>
            </a:r>
            <a:r>
              <a:rPr kumimoji="0" lang="en-US" altLang="zh-TW" sz="2400" b="0" i="0" u="none" strike="noStrike" kern="0" cap="none" spc="0" normalizeH="0" baseline="-25000" noProof="0" dirty="0" err="1" smtClean="0">
                <a:ln>
                  <a:noFill/>
                </a:ln>
                <a:solidFill>
                  <a:schemeClr val="bg2">
                    <a:lumMod val="10000"/>
                  </a:schemeClr>
                </a:solidFill>
                <a:effectLst/>
                <a:uLnTx/>
                <a:uFillTx/>
                <a:latin typeface="Arial"/>
              </a:rPr>
              <a:t>i</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 = E</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K</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(P</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i</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 1</a:t>
            </a:r>
            <a:r>
              <a:rPr kumimoji="0" lang="en-US" altLang="zh-TW" sz="2400" b="0" i="0" u="none" strike="noStrike" kern="0" cap="none" spc="0" normalizeH="0" baseline="0" noProof="0" dirty="0" smtClean="0">
                <a:ln>
                  <a:noFill/>
                </a:ln>
                <a:solidFill>
                  <a:schemeClr val="bg2">
                    <a:lumMod val="10000"/>
                  </a:schemeClr>
                </a:solidFill>
                <a:effectLst/>
                <a:uLnTx/>
                <a:uFillTx/>
                <a:latin typeface="Arial"/>
                <a:sym typeface="Symbol" pitchFamily="18" charset="2"/>
              </a:rPr>
              <a:t>iN</a:t>
            </a:r>
            <a:endParaRPr kumimoji="0" lang="en-US" altLang="zh-TW" sz="2400" b="0" i="0" u="none" strike="noStrike" kern="0" cap="none" spc="0" normalizeH="0" baseline="0" noProof="0" dirty="0" smtClean="0">
              <a:ln>
                <a:noFill/>
              </a:ln>
              <a:solidFill>
                <a:schemeClr val="bg2">
                  <a:lumMod val="10000"/>
                </a:schemeClr>
              </a:solidFill>
              <a:effectLst/>
              <a:uLnTx/>
              <a:uFillTx/>
              <a:latin typeface="Arial"/>
            </a:endParaRPr>
          </a:p>
        </p:txBody>
      </p:sp>
      <p:sp>
        <p:nvSpPr>
          <p:cNvPr id="5" name="Rectangle 2"/>
          <p:cNvSpPr txBox="1">
            <a:spLocks noChangeArrowheads="1"/>
          </p:cNvSpPr>
          <p:nvPr/>
        </p:nvSpPr>
        <p:spPr bwMode="auto">
          <a:xfrm>
            <a:off x="79375" y="158750"/>
            <a:ext cx="8964613" cy="490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0" cap="none" spc="0" normalizeH="0" baseline="0" noProof="0" dirty="0" smtClean="0">
                <a:ln>
                  <a:noFill/>
                </a:ln>
                <a:solidFill>
                  <a:srgbClr val="000000"/>
                </a:solidFill>
                <a:effectLst/>
                <a:uLnTx/>
                <a:uFillTx/>
                <a:latin typeface="Arial"/>
                <a:ea typeface="+mj-ea"/>
                <a:cs typeface="+mj-cs"/>
              </a:rPr>
              <a:t>Electronic Codebook (ECB) Mode</a:t>
            </a:r>
          </a:p>
        </p:txBody>
      </p:sp>
    </p:spTree>
    <p:extLst>
      <p:ext uri="{BB962C8B-B14F-4D97-AF65-F5344CB8AC3E}">
        <p14:creationId xmlns="" xmlns:p14="http://schemas.microsoft.com/office/powerpoint/2010/main" val="1430504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435864" y="9906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90000"/>
              <a:buFont typeface="Wingdings" pitchFamily="2" charset="2"/>
              <a:buBlip>
                <a:blip r:embed="rId2"/>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9pPr>
          </a:lstStyle>
          <a:p>
            <a:pPr marL="342900" marR="0" lvl="0" indent="-342900" algn="l" defTabSz="914400" rtl="0" eaLnBrk="1" fontAlgn="base" latinLnBrk="0" hangingPunct="1">
              <a:lnSpc>
                <a:spcPct val="100000"/>
              </a:lnSpc>
              <a:spcBef>
                <a:spcPct val="20000"/>
              </a:spcBef>
              <a:spcAft>
                <a:spcPct val="0"/>
              </a:spcAft>
              <a:buClr>
                <a:srgbClr val="55B55E"/>
              </a:buClr>
              <a:buSzPct val="90000"/>
              <a:buFont typeface="Wingdings" pitchFamily="2" charset="2"/>
              <a:buBlip>
                <a:blip r:embed="rId2"/>
              </a:buBlip>
              <a:tabLst/>
              <a:defRPr/>
            </a:pPr>
            <a:r>
              <a:rPr kumimoji="0" lang="en-US" altLang="zh-TW" sz="2400" b="0" i="0" u="none" strike="noStrike" kern="0" cap="none" spc="0" normalizeH="0" baseline="0" noProof="0" dirty="0" smtClean="0">
                <a:ln>
                  <a:noFill/>
                </a:ln>
                <a:solidFill>
                  <a:schemeClr val="bg2">
                    <a:lumMod val="10000"/>
                  </a:schemeClr>
                </a:solidFill>
                <a:effectLst>
                  <a:outerShdw blurRad="38100" dist="38100" dir="2700000" algn="tl">
                    <a:srgbClr val="000000"/>
                  </a:outerShdw>
                </a:effectLst>
                <a:uLnTx/>
                <a:uFillTx/>
                <a:latin typeface="Arial"/>
                <a:ea typeface="+mn-ea"/>
                <a:cs typeface="+mn-cs"/>
              </a:rPr>
              <a:t>Decryption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Key: K</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zh-TW" sz="2400" b="0" i="0" u="none" strike="noStrike" kern="0" cap="none" spc="0" normalizeH="0" baseline="0" noProof="0" dirty="0" err="1" smtClean="0">
                <a:ln>
                  <a:noFill/>
                </a:ln>
                <a:solidFill>
                  <a:schemeClr val="bg2">
                    <a:lumMod val="10000"/>
                  </a:schemeClr>
                </a:solidFill>
                <a:effectLst/>
                <a:uLnTx/>
                <a:uFillTx/>
                <a:latin typeface="Arial"/>
              </a:rPr>
              <a:t>Ciphertext</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 C=C</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1</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C</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2</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…C</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N</a:t>
            </a:r>
            <a:endParaRPr kumimoji="0" lang="en-US" altLang="zh-TW" sz="2400" b="0" i="0" u="none" strike="noStrike" kern="0" cap="none" spc="0" normalizeH="0" baseline="0" noProof="0" dirty="0" smtClean="0">
              <a:ln>
                <a:noFill/>
              </a:ln>
              <a:solidFill>
                <a:schemeClr val="bg2">
                  <a:lumMod val="10000"/>
                </a:schemeClr>
              </a:solidFill>
              <a:effectLst/>
              <a:uLnTx/>
              <a:uFillTx/>
              <a:latin typeface="Arial"/>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Padded plaintext: P’=P</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1</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P</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2</a:t>
            </a:r>
            <a:r>
              <a:rPr kumimoji="0" lang="en-US" altLang="zh-TW" sz="2400" b="0" i="0" u="none" strike="noStrike" kern="0" cap="none" spc="0" normalizeH="0" baseline="0" noProof="0" dirty="0" smtClean="0">
                <a:ln>
                  <a:noFill/>
                </a:ln>
                <a:solidFill>
                  <a:schemeClr val="bg2">
                    <a:lumMod val="10000"/>
                  </a:schemeClr>
                </a:solidFill>
                <a:effectLst/>
                <a:uLnTx/>
                <a:uFillTx/>
                <a:latin typeface="Arial"/>
                <a:sym typeface="Symbol" pitchFamily="18" charset="2"/>
              </a:rPr>
              <a:t>…P</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sym typeface="Symbol" pitchFamily="18" charset="2"/>
              </a:rPr>
              <a:t>N</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-1</a:t>
            </a:r>
            <a:r>
              <a:rPr kumimoji="0" lang="en-US" altLang="zh-TW" sz="2400" b="0" i="0" u="none" strike="noStrike" kern="0" cap="none" spc="0" normalizeH="0" baseline="0" noProof="0" dirty="0" smtClean="0">
                <a:ln>
                  <a:noFill/>
                </a:ln>
                <a:solidFill>
                  <a:srgbClr val="CC0000"/>
                </a:solidFill>
                <a:effectLst>
                  <a:outerShdw blurRad="38100" dist="38100" dir="2700000" algn="tl">
                    <a:srgbClr val="000000"/>
                  </a:outerShdw>
                </a:effectLst>
                <a:uLnTx/>
                <a:uFillTx/>
                <a:latin typeface="Arial"/>
              </a:rPr>
              <a:t>P</a:t>
            </a:r>
            <a:r>
              <a:rPr kumimoji="0" lang="en-US" altLang="zh-TW" sz="2400" b="0" i="0" u="none" strike="noStrike" kern="0" cap="none" spc="0" normalizeH="0" baseline="-25000" noProof="0" dirty="0" smtClean="0">
                <a:ln>
                  <a:noFill/>
                </a:ln>
                <a:solidFill>
                  <a:srgbClr val="CC0000"/>
                </a:solidFill>
                <a:effectLst>
                  <a:outerShdw blurRad="38100" dist="38100" dir="2700000" algn="tl">
                    <a:srgbClr val="000000"/>
                  </a:outerShdw>
                </a:effectLst>
                <a:uLnTx/>
                <a:uFillTx/>
                <a:latin typeface="Arial"/>
              </a:rPr>
              <a:t>N</a:t>
            </a:r>
            <a:r>
              <a:rPr kumimoji="0" lang="en-US" altLang="zh-TW" sz="2800" b="0" i="0" u="none" strike="noStrike" kern="0" cap="none" spc="0" normalizeH="0" baseline="0" noProof="0" dirty="0" smtClean="0">
                <a:ln>
                  <a:noFill/>
                </a:ln>
                <a:solidFill>
                  <a:srgbClr val="CC0000"/>
                </a:solidFill>
                <a:effectLst>
                  <a:outerShdw blurRad="38100" dist="38100" dir="2700000" algn="tl">
                    <a:srgbClr val="000000"/>
                  </a:outerShdw>
                </a:effectLst>
                <a:uLnTx/>
                <a:uFillTx/>
                <a:latin typeface="Arial"/>
              </a:rPr>
              <a:t>’</a:t>
            </a:r>
            <a:endParaRPr kumimoji="0" lang="en-US" altLang="zh-TW" sz="2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Plaintext: P</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1</a:t>
            </a:r>
            <a:r>
              <a:rPr kumimoji="0" lang="en-US" altLang="zh-TW" sz="2400" b="0" i="0" u="none" strike="noStrike" kern="0" cap="none" spc="0" normalizeH="0" baseline="0" noProof="0" dirty="0" smtClean="0">
                <a:ln>
                  <a:noFill/>
                </a:ln>
                <a:solidFill>
                  <a:schemeClr val="bg2">
                    <a:lumMod val="10000"/>
                  </a:schemeClr>
                </a:solidFill>
                <a:effectLst/>
                <a:uLnTx/>
                <a:uFillTx/>
                <a:latin typeface="Arial"/>
              </a:rPr>
              <a:t>P</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2</a:t>
            </a:r>
            <a:r>
              <a:rPr kumimoji="0" lang="en-US" altLang="zh-TW" sz="2400" b="0" i="0" u="none" strike="noStrike" kern="0" cap="none" spc="0" normalizeH="0" baseline="0" noProof="0" dirty="0" smtClean="0">
                <a:ln>
                  <a:noFill/>
                </a:ln>
                <a:solidFill>
                  <a:schemeClr val="bg2">
                    <a:lumMod val="10000"/>
                  </a:schemeClr>
                </a:solidFill>
                <a:effectLst/>
                <a:uLnTx/>
                <a:uFillTx/>
                <a:latin typeface="Arial"/>
                <a:sym typeface="Symbol" pitchFamily="18" charset="2"/>
              </a:rPr>
              <a:t>…P</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sym typeface="Symbol" pitchFamily="18" charset="2"/>
              </a:rPr>
              <a:t>N</a:t>
            </a:r>
            <a:r>
              <a:rPr kumimoji="0" lang="en-US" altLang="zh-TW" sz="2400" b="0" i="0" u="none" strike="noStrike" kern="0" cap="none" spc="0" normalizeH="0" baseline="-25000" noProof="0" dirty="0" smtClean="0">
                <a:ln>
                  <a:noFill/>
                </a:ln>
                <a:solidFill>
                  <a:schemeClr val="bg2">
                    <a:lumMod val="10000"/>
                  </a:schemeClr>
                </a:solidFill>
                <a:effectLst/>
                <a:uLnTx/>
                <a:uFillTx/>
                <a:latin typeface="Arial"/>
              </a:rPr>
              <a:t>-1</a:t>
            </a:r>
            <a:r>
              <a:rPr kumimoji="0" lang="en-US" altLang="zh-TW" sz="2800" b="0" i="0" u="none" strike="noStrike" kern="0" cap="none" spc="0" normalizeH="0" baseline="0" noProof="0" dirty="0" smtClean="0">
                <a:ln>
                  <a:noFill/>
                </a:ln>
                <a:solidFill>
                  <a:srgbClr val="CC0000"/>
                </a:solidFill>
                <a:effectLst>
                  <a:outerShdw blurRad="38100" dist="38100" dir="2700000" algn="tl">
                    <a:srgbClr val="000000"/>
                  </a:outerShdw>
                </a:effectLst>
                <a:uLnTx/>
                <a:uFillTx/>
                <a:latin typeface="Arial"/>
              </a:rPr>
              <a:t>P</a:t>
            </a:r>
            <a:r>
              <a:rPr kumimoji="0" lang="en-US" altLang="zh-TW" sz="2800" b="0" i="0" u="none" strike="noStrike" kern="0" cap="none" spc="0" normalizeH="0" baseline="-25000" noProof="0" dirty="0" smtClean="0">
                <a:ln>
                  <a:noFill/>
                </a:ln>
                <a:solidFill>
                  <a:srgbClr val="CC0000"/>
                </a:solidFill>
                <a:effectLst>
                  <a:outerShdw blurRad="38100" dist="38100" dir="2700000" algn="tl">
                    <a:srgbClr val="000000"/>
                  </a:outerShdw>
                </a:effectLst>
                <a:uLnTx/>
                <a:uFillTx/>
                <a:latin typeface="Arial"/>
              </a:rPr>
              <a:t>N</a:t>
            </a:r>
            <a:endParaRPr kumimoji="0" lang="en-US" altLang="zh-TW" sz="2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a:endParaRPr>
          </a:p>
        </p:txBody>
      </p:sp>
      <p:sp>
        <p:nvSpPr>
          <p:cNvPr id="3" name="Rectangle 2"/>
          <p:cNvSpPr txBox="1">
            <a:spLocks noChangeArrowheads="1"/>
          </p:cNvSpPr>
          <p:nvPr/>
        </p:nvSpPr>
        <p:spPr bwMode="auto">
          <a:xfrm>
            <a:off x="79375" y="158750"/>
            <a:ext cx="8964613" cy="490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0" cap="none" spc="0" normalizeH="0" baseline="0" noProof="0" dirty="0" smtClean="0">
                <a:ln>
                  <a:noFill/>
                </a:ln>
                <a:solidFill>
                  <a:srgbClr val="000000"/>
                </a:solidFill>
                <a:effectLst/>
                <a:uLnTx/>
                <a:uFillTx/>
                <a:latin typeface="Arial"/>
                <a:ea typeface="+mj-ea"/>
                <a:cs typeface="+mj-cs"/>
              </a:rPr>
              <a:t>Electronic Codebook (ECB) Mode</a:t>
            </a:r>
          </a:p>
        </p:txBody>
      </p:sp>
      <p:pic>
        <p:nvPicPr>
          <p:cNvPr id="4" name="Picture 3" descr="F3-11'"/>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66800" y="3770376"/>
            <a:ext cx="6760464" cy="2590800"/>
          </a:xfrm>
          <a:prstGeom prst="rect">
            <a:avLst/>
          </a:prstGeom>
          <a:noFill/>
          <a:ln>
            <a:noFill/>
          </a:ln>
        </p:spPr>
      </p:pic>
    </p:spTree>
    <p:extLst>
      <p:ext uri="{BB962C8B-B14F-4D97-AF65-F5344CB8AC3E}">
        <p14:creationId xmlns="" xmlns:p14="http://schemas.microsoft.com/office/powerpoint/2010/main" val="327787495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423863" y="1208088"/>
            <a:ext cx="8237537"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har char="•"/>
              <a:defRPr sz="2400">
                <a:solidFill>
                  <a:srgbClr val="0000FF"/>
                </a:solidFill>
                <a:latin typeface="+mn-lt"/>
                <a:ea typeface="+mn-ea"/>
                <a:cs typeface="+mn-cs"/>
              </a:defRPr>
            </a:lvl1pPr>
            <a:lvl2pPr marL="855663" indent="-398463" algn="l" rtl="0" eaLnBrk="0" fontAlgn="base" hangingPunct="0">
              <a:spcBef>
                <a:spcPct val="50000"/>
              </a:spcBef>
              <a:spcAft>
                <a:spcPct val="0"/>
              </a:spcAft>
              <a:buFont typeface="Wingdings" pitchFamily="2" charset="2"/>
              <a:buChar char="§"/>
              <a:defRPr sz="2400">
                <a:solidFill>
                  <a:srgbClr val="0000FF"/>
                </a:solidFill>
                <a:latin typeface="+mn-lt"/>
              </a:defRPr>
            </a:lvl2pPr>
            <a:lvl3pPr marL="1379538" indent="-409575" algn="l" rtl="0" eaLnBrk="0" fontAlgn="base" hangingPunct="0">
              <a:spcBef>
                <a:spcPct val="50000"/>
              </a:spcBef>
              <a:spcAft>
                <a:spcPct val="0"/>
              </a:spcAft>
              <a:buFont typeface="Wingdings" pitchFamily="2" charset="2"/>
              <a:buChar char="w"/>
              <a:defRPr sz="2400">
                <a:solidFill>
                  <a:srgbClr val="0000FF"/>
                </a:solidFill>
                <a:latin typeface="+mn-lt"/>
              </a:defRPr>
            </a:lvl3pPr>
            <a:lvl4pPr marL="1822450" indent="-228600" algn="l" rtl="0" eaLnBrk="0" fontAlgn="base" hangingPunct="0">
              <a:spcBef>
                <a:spcPct val="20000"/>
              </a:spcBef>
              <a:spcAft>
                <a:spcPct val="0"/>
              </a:spcAft>
              <a:buChar char="–"/>
              <a:defRPr sz="2000">
                <a:solidFill>
                  <a:schemeClr val="tx1"/>
                </a:solidFill>
                <a:latin typeface="+mn-lt"/>
              </a:defRPr>
            </a:lvl4pPr>
            <a:lvl5pPr marL="2165350" indent="-228600" algn="l" rtl="0" eaLnBrk="0" fontAlgn="base" hangingPunct="0">
              <a:spcBef>
                <a:spcPct val="20000"/>
              </a:spcBef>
              <a:spcAft>
                <a:spcPct val="0"/>
              </a:spcAft>
              <a:buChar char="»"/>
              <a:defRPr sz="2000">
                <a:solidFill>
                  <a:schemeClr val="tx1"/>
                </a:solidFill>
                <a:latin typeface="+mn-lt"/>
              </a:defRPr>
            </a:lvl5pPr>
            <a:lvl6pPr marL="2622550" indent="-228600" algn="l" rtl="0" fontAlgn="base">
              <a:spcBef>
                <a:spcPct val="20000"/>
              </a:spcBef>
              <a:spcAft>
                <a:spcPct val="0"/>
              </a:spcAft>
              <a:buChar char="»"/>
              <a:defRPr sz="2000">
                <a:solidFill>
                  <a:schemeClr val="tx1"/>
                </a:solidFill>
                <a:latin typeface="+mn-lt"/>
              </a:defRPr>
            </a:lvl6pPr>
            <a:lvl7pPr marL="3079750" indent="-228600" algn="l" rtl="0" fontAlgn="base">
              <a:spcBef>
                <a:spcPct val="20000"/>
              </a:spcBef>
              <a:spcAft>
                <a:spcPct val="0"/>
              </a:spcAft>
              <a:buChar char="»"/>
              <a:defRPr sz="2000">
                <a:solidFill>
                  <a:schemeClr val="tx1"/>
                </a:solidFill>
                <a:latin typeface="+mn-lt"/>
              </a:defRPr>
            </a:lvl7pPr>
            <a:lvl8pPr marL="3536950" indent="-228600" algn="l" rtl="0" fontAlgn="base">
              <a:spcBef>
                <a:spcPct val="20000"/>
              </a:spcBef>
              <a:spcAft>
                <a:spcPct val="0"/>
              </a:spcAft>
              <a:buChar char="»"/>
              <a:defRPr sz="2000">
                <a:solidFill>
                  <a:schemeClr val="tx1"/>
                </a:solidFill>
                <a:latin typeface="+mn-lt"/>
              </a:defRPr>
            </a:lvl8pPr>
            <a:lvl9pPr marL="399415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50000"/>
              </a:spcBef>
              <a:spcAft>
                <a:spcPct val="0"/>
              </a:spcAft>
              <a:buClr>
                <a:srgbClr val="0000FF"/>
              </a:buClr>
              <a:buSzPct val="150000"/>
              <a:buFontTx/>
              <a:buChar char="•"/>
              <a:tabLst/>
              <a:defRPr/>
            </a:pPr>
            <a:r>
              <a:rPr kumimoji="0" lang="en-AU" sz="2400" b="0" i="1" u="none" strike="noStrike" kern="0" cap="none" spc="0" normalizeH="0" baseline="0" noProof="0" smtClean="0">
                <a:ln>
                  <a:noFill/>
                </a:ln>
                <a:solidFill>
                  <a:srgbClr val="FF0000"/>
                </a:solidFill>
                <a:effectLst/>
                <a:uLnTx/>
                <a:uFillTx/>
                <a:latin typeface="Arial"/>
                <a:ea typeface="+mn-ea"/>
                <a:cs typeface="+mn-cs"/>
              </a:rPr>
              <a:t>Repetitions</a:t>
            </a:r>
            <a:r>
              <a:rPr kumimoji="0" lang="en-AU" sz="2400" b="0" i="0" u="none" strike="noStrike" kern="0" cap="none" spc="0" normalizeH="0" baseline="0" noProof="0" smtClean="0">
                <a:ln>
                  <a:noFill/>
                </a:ln>
                <a:solidFill>
                  <a:srgbClr val="0000FF"/>
                </a:solidFill>
                <a:effectLst/>
                <a:uLnTx/>
                <a:uFillTx/>
                <a:latin typeface="Arial"/>
                <a:ea typeface="+mn-ea"/>
                <a:cs typeface="+mn-cs"/>
              </a:rPr>
              <a:t> in message may show in </a:t>
            </a:r>
            <a:r>
              <a:rPr kumimoji="0" lang="en-AU" sz="2400" b="0" i="1" u="none" strike="noStrike" kern="0" cap="none" spc="0" normalizeH="0" baseline="0" noProof="0" smtClean="0">
                <a:ln>
                  <a:noFill/>
                </a:ln>
                <a:solidFill>
                  <a:srgbClr val="FF0000"/>
                </a:solidFill>
                <a:effectLst/>
                <a:uLnTx/>
                <a:uFillTx/>
                <a:latin typeface="Arial"/>
                <a:ea typeface="+mn-ea"/>
                <a:cs typeface="+mn-cs"/>
              </a:rPr>
              <a:t>ciphertext</a:t>
            </a:r>
            <a:r>
              <a:rPr kumimoji="0" lang="en-AU" sz="2400" b="0" i="0" u="none" strike="noStrike" kern="0" cap="none" spc="0" normalizeH="0" baseline="0" noProof="0" smtClean="0">
                <a:ln>
                  <a:noFill/>
                </a:ln>
                <a:solidFill>
                  <a:srgbClr val="0000FF"/>
                </a:solidFill>
                <a:effectLst/>
                <a:uLnTx/>
                <a:uFillTx/>
                <a:latin typeface="Arial"/>
                <a:ea typeface="+mn-ea"/>
                <a:cs typeface="+mn-cs"/>
              </a:rPr>
              <a:t> </a:t>
            </a:r>
          </a:p>
          <a:p>
            <a:pPr marL="855663" marR="0" lvl="1" indent="-398463" algn="l" defTabSz="914400" rtl="0" eaLnBrk="1" fontAlgn="base" latinLnBrk="0" hangingPunct="1">
              <a:lnSpc>
                <a:spcPct val="100000"/>
              </a:lnSpc>
              <a:spcBef>
                <a:spcPct val="50000"/>
              </a:spcBef>
              <a:spcAft>
                <a:spcPct val="0"/>
              </a:spcAft>
              <a:buClrTx/>
              <a:buSzTx/>
              <a:buFont typeface="Wingdings" pitchFamily="2" charset="2"/>
              <a:buChar char="§"/>
              <a:tabLst/>
              <a:defRPr/>
            </a:pPr>
            <a:r>
              <a:rPr kumimoji="0" lang="en-AU" sz="2400" b="0" i="0" u="none" strike="noStrike" kern="0" cap="none" spc="0" normalizeH="0" baseline="0" noProof="0" smtClean="0">
                <a:ln>
                  <a:noFill/>
                </a:ln>
                <a:solidFill>
                  <a:srgbClr val="0000FF"/>
                </a:solidFill>
                <a:effectLst/>
                <a:uLnTx/>
                <a:uFillTx/>
                <a:latin typeface="Arial"/>
              </a:rPr>
              <a:t>If aligned with message block. </a:t>
            </a:r>
          </a:p>
          <a:p>
            <a:pPr marL="855663" marR="0" lvl="1" indent="-398463" algn="l" defTabSz="914400" rtl="0" eaLnBrk="1" fontAlgn="base" latinLnBrk="0" hangingPunct="1">
              <a:lnSpc>
                <a:spcPct val="100000"/>
              </a:lnSpc>
              <a:spcBef>
                <a:spcPct val="50000"/>
              </a:spcBef>
              <a:spcAft>
                <a:spcPct val="0"/>
              </a:spcAft>
              <a:buClrTx/>
              <a:buSzTx/>
              <a:buFont typeface="Wingdings" pitchFamily="2" charset="2"/>
              <a:buChar char="§"/>
              <a:tabLst/>
              <a:defRPr/>
            </a:pPr>
            <a:r>
              <a:rPr kumimoji="0" lang="en-AU" sz="2400" b="0" i="0" u="none" strike="noStrike" kern="0" cap="none" spc="0" normalizeH="0" baseline="0" noProof="0" smtClean="0">
                <a:ln>
                  <a:noFill/>
                </a:ln>
                <a:solidFill>
                  <a:srgbClr val="0000FF"/>
                </a:solidFill>
                <a:effectLst/>
                <a:uLnTx/>
                <a:uFillTx/>
                <a:latin typeface="Arial"/>
              </a:rPr>
              <a:t>Particularly with data, such graphics. </a:t>
            </a:r>
          </a:p>
          <a:p>
            <a:pPr marL="855663" marR="0" lvl="1" indent="-398463" algn="l" defTabSz="914400" rtl="0" eaLnBrk="1" fontAlgn="base" latinLnBrk="0" hangingPunct="1">
              <a:lnSpc>
                <a:spcPct val="100000"/>
              </a:lnSpc>
              <a:spcBef>
                <a:spcPct val="50000"/>
              </a:spcBef>
              <a:spcAft>
                <a:spcPct val="0"/>
              </a:spcAft>
              <a:buClrTx/>
              <a:buSzTx/>
              <a:buFont typeface="Wingdings" pitchFamily="2" charset="2"/>
              <a:buChar char="§"/>
              <a:tabLst/>
              <a:defRPr/>
            </a:pPr>
            <a:r>
              <a:rPr kumimoji="0" lang="en-AU" sz="2400" b="0" i="0" u="none" strike="noStrike" kern="0" cap="none" spc="0" normalizeH="0" baseline="0" noProof="0" smtClean="0">
                <a:ln>
                  <a:noFill/>
                </a:ln>
                <a:solidFill>
                  <a:srgbClr val="0000FF"/>
                </a:solidFill>
                <a:effectLst/>
                <a:uLnTx/>
                <a:uFillTx/>
                <a:latin typeface="Arial"/>
              </a:rPr>
              <a:t>Or with messages that change very little, which become a </a:t>
            </a:r>
            <a:r>
              <a:rPr kumimoji="0" lang="en-AU" sz="2400" b="0" i="1" u="none" strike="noStrike" kern="0" cap="none" spc="0" normalizeH="0" baseline="0" noProof="0" smtClean="0">
                <a:ln>
                  <a:noFill/>
                </a:ln>
                <a:solidFill>
                  <a:srgbClr val="FF0000"/>
                </a:solidFill>
                <a:effectLst/>
                <a:uLnTx/>
                <a:uFillTx/>
                <a:latin typeface="Arial"/>
              </a:rPr>
              <a:t>codebook analysis problem</a:t>
            </a:r>
            <a:r>
              <a:rPr kumimoji="0" lang="en-AU" sz="2400" b="0" i="0" u="none" strike="noStrike" kern="0" cap="none" spc="0" normalizeH="0" baseline="0" noProof="0" smtClean="0">
                <a:ln>
                  <a:noFill/>
                </a:ln>
                <a:solidFill>
                  <a:srgbClr val="0000FF"/>
                </a:solidFill>
                <a:effectLst/>
                <a:uLnTx/>
                <a:uFillTx/>
                <a:latin typeface="Arial"/>
              </a:rPr>
              <a:t>. </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Weakness due to encrypted message blocks being independent. </a:t>
            </a:r>
          </a:p>
          <a:p>
            <a:pPr marL="342900" marR="0" lvl="0" indent="-342900" algn="l" defTabSz="914400" rtl="0" eaLnBrk="1" fontAlgn="base" latinLnBrk="0" hangingPunct="1">
              <a:lnSpc>
                <a:spcPct val="100000"/>
              </a:lnSpc>
              <a:spcBef>
                <a:spcPct val="50000"/>
              </a:spcBef>
              <a:spcAft>
                <a:spcPct val="0"/>
              </a:spcAft>
              <a:buClrTx/>
              <a:buSzPct val="150000"/>
              <a:buFontTx/>
              <a:buChar char="•"/>
              <a:tabLst/>
              <a:defRPr/>
            </a:pPr>
            <a:r>
              <a:rPr kumimoji="0" lang="en-AU" sz="2400" b="0" i="0" u="none" strike="noStrike" kern="0" cap="none" spc="0" normalizeH="0" baseline="0" noProof="0" smtClean="0">
                <a:ln>
                  <a:noFill/>
                </a:ln>
                <a:solidFill>
                  <a:srgbClr val="0000FF"/>
                </a:solidFill>
                <a:effectLst/>
                <a:uLnTx/>
                <a:uFillTx/>
                <a:latin typeface="Arial"/>
                <a:ea typeface="+mn-ea"/>
                <a:cs typeface="+mn-cs"/>
              </a:rPr>
              <a:t>Main use is </a:t>
            </a:r>
            <a:r>
              <a:rPr kumimoji="0" lang="en-AU" sz="2400" b="0" i="1" u="none" strike="noStrike" kern="0" cap="none" spc="0" normalizeH="0" baseline="0" noProof="0" smtClean="0">
                <a:ln>
                  <a:noFill/>
                </a:ln>
                <a:solidFill>
                  <a:srgbClr val="FF0000"/>
                </a:solidFill>
                <a:effectLst/>
                <a:uLnTx/>
                <a:uFillTx/>
                <a:latin typeface="Arial"/>
                <a:ea typeface="+mn-ea"/>
                <a:cs typeface="+mn-cs"/>
              </a:rPr>
              <a:t>sending a few blocks of data</a:t>
            </a:r>
            <a:r>
              <a:rPr kumimoji="0" lang="en-AU" sz="2400" b="0" i="0" u="none" strike="noStrike" kern="0" cap="none" spc="0" normalizeH="0" baseline="0" noProof="0" smtClean="0">
                <a:ln>
                  <a:noFill/>
                </a:ln>
                <a:solidFill>
                  <a:srgbClr val="0000FF"/>
                </a:solidFill>
                <a:effectLst/>
                <a:uLnTx/>
                <a:uFillTx/>
                <a:latin typeface="Arial"/>
                <a:ea typeface="+mn-ea"/>
                <a:cs typeface="+mn-cs"/>
              </a:rPr>
              <a:t>. </a:t>
            </a:r>
            <a:endParaRPr kumimoji="0" lang="en-AU" sz="2400" b="0" i="0" u="none" strike="noStrike" kern="0" cap="none" spc="0" normalizeH="0" baseline="0" noProof="0" dirty="0" smtClean="0">
              <a:ln>
                <a:noFill/>
              </a:ln>
              <a:solidFill>
                <a:srgbClr val="0000FF"/>
              </a:solidFill>
              <a:effectLst/>
              <a:uLnTx/>
              <a:uFillTx/>
              <a:latin typeface="Arial"/>
              <a:ea typeface="+mn-ea"/>
              <a:cs typeface="+mn-cs"/>
            </a:endParaRPr>
          </a:p>
        </p:txBody>
      </p:sp>
      <p:sp>
        <p:nvSpPr>
          <p:cNvPr id="3" name="Rectangle 2"/>
          <p:cNvSpPr txBox="1">
            <a:spLocks noChangeArrowheads="1"/>
          </p:cNvSpPr>
          <p:nvPr/>
        </p:nvSpPr>
        <p:spPr bwMode="auto">
          <a:xfrm>
            <a:off x="79375" y="215900"/>
            <a:ext cx="8964613" cy="41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0" cap="none" spc="0" normalizeH="0" baseline="0" noProof="0" smtClean="0">
                <a:ln>
                  <a:noFill/>
                </a:ln>
                <a:solidFill>
                  <a:srgbClr val="000000"/>
                </a:solidFill>
                <a:effectLst/>
                <a:uLnTx/>
                <a:uFillTx/>
                <a:latin typeface="Arial"/>
                <a:ea typeface="+mj-ea"/>
                <a:cs typeface="+mj-cs"/>
              </a:rPr>
              <a:t>Advantages and Limitations of ECB</a:t>
            </a:r>
            <a:endParaRPr kumimoji="0" lang="en-AU" sz="2400" b="1" i="0" u="none" strike="noStrike" kern="0" cap="none" spc="0" normalizeH="0" baseline="0" noProof="0" dirty="0" smtClean="0">
              <a:ln>
                <a:noFill/>
              </a:ln>
              <a:solidFill>
                <a:srgbClr val="000000"/>
              </a:solidFill>
              <a:effectLst/>
              <a:uLnTx/>
              <a:uFillTx/>
              <a:latin typeface="Arial"/>
              <a:ea typeface="+mj-ea"/>
              <a:cs typeface="+mj-cs"/>
            </a:endParaRPr>
          </a:p>
        </p:txBody>
      </p:sp>
    </p:spTree>
    <p:extLst>
      <p:ext uri="{BB962C8B-B14F-4D97-AF65-F5344CB8AC3E}">
        <p14:creationId xmlns="" xmlns:p14="http://schemas.microsoft.com/office/powerpoint/2010/main" val="5548002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
  <a:themeElements>
    <a:clrScheme name="Thermal">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TC101859868[[fn=Thermal]]</Template>
  <TotalTime>1267</TotalTime>
  <Words>6706</Words>
  <Application>Microsoft Office PowerPoint</Application>
  <PresentationFormat>On-screen Show (4:3)</PresentationFormat>
  <Paragraphs>1133</Paragraphs>
  <Slides>116</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116</vt:i4>
      </vt:variant>
    </vt:vector>
  </HeadingPairs>
  <TitlesOfParts>
    <vt:vector size="118" baseType="lpstr">
      <vt:lpstr>Thermal</vt:lpstr>
      <vt:lpstr>Equation</vt:lpstr>
      <vt:lpstr>Block Ciphers and the Data Encryption Standard</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Simplified DES (Analysis of S-DES)</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vector>
  </TitlesOfParts>
  <Company>UOP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Block Ciphers and the Data Encryption Standard</dc:title>
  <dc:creator>Malath Razooq</dc:creator>
  <cp:lastModifiedBy>halsaadi</cp:lastModifiedBy>
  <cp:revision>95</cp:revision>
  <dcterms:created xsi:type="dcterms:W3CDTF">2011-10-25T12:29:49Z</dcterms:created>
  <dcterms:modified xsi:type="dcterms:W3CDTF">2012-03-04T10:39:03Z</dcterms:modified>
</cp:coreProperties>
</file>