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103" autoAdjust="0"/>
    <p:restoredTop sz="94660"/>
  </p:normalViewPr>
  <p:slideViewPr>
    <p:cSldViewPr snapToGrid="0">
      <p:cViewPr varScale="1">
        <p:scale>
          <a:sx n="70" d="100"/>
          <a:sy n="70" d="100"/>
        </p:scale>
        <p:origin x="28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8/24/2017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762170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8/24/2017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225238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8/24/2017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679088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8/24/2017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420874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6608B6-3C68-443D-8F55-B3AD0BC9A5A8}" type="datetimeFigureOut">
              <a:rPr lang="en-US" smtClean="0"/>
              <a:t>8/24/2017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495238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6608B6-3C68-443D-8F55-B3AD0BC9A5A8}" type="datetimeFigureOut">
              <a:rPr lang="en-US" smtClean="0"/>
              <a:t>8/24/2017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955704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6608B6-3C68-443D-8F55-B3AD0BC9A5A8}" type="datetimeFigureOut">
              <a:rPr lang="en-US" smtClean="0"/>
              <a:t>8/24/2017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57290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6608B6-3C68-443D-8F55-B3AD0BC9A5A8}" type="datetimeFigureOut">
              <a:rPr lang="en-US" smtClean="0"/>
              <a:t>8/24/2017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891982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6608B6-3C68-443D-8F55-B3AD0BC9A5A8}" type="datetimeFigureOut">
              <a:rPr lang="en-US" smtClean="0"/>
              <a:t>8/24/2017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32493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8/24/2017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78548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8/24/2017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84926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6608B6-3C68-443D-8F55-B3AD0BC9A5A8}" type="datetimeFigureOut">
              <a:rPr lang="en-US" smtClean="0"/>
              <a:t>8/24/2017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3FF22-A95F-4F53-AAEF-FF7BF90C33A8}" type="slidenum">
              <a:rPr lang="en-US" smtClean="0"/>
              <a:t>‹#›</a:t>
            </a:fld>
            <a:endParaRPr lang="en-US"/>
          </a:p>
        </p:txBody>
      </p:sp>
    </p:spTree>
    <p:extLst>
      <p:ext uri="{BB962C8B-B14F-4D97-AF65-F5344CB8AC3E}">
        <p14:creationId xmlns:p14="http://schemas.microsoft.com/office/powerpoint/2010/main" val="416691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فهرست</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dirty="0" smtClean="0">
                <a:cs typeface="B Nazanin" panose="00000400000000000000" pitchFamily="2" charset="-78"/>
              </a:rPr>
              <a:t>توصیف کار</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650278" y="3119258"/>
            <a:ext cx="1864948" cy="430887"/>
          </a:xfrm>
          <a:prstGeom prst="rect">
            <a:avLst/>
          </a:prstGeom>
          <a:noFill/>
        </p:spPr>
        <p:txBody>
          <a:bodyPr wrap="square" rtlCol="0">
            <a:spAutoFit/>
          </a:bodyPr>
          <a:lstStyle/>
          <a:p>
            <a:pPr algn="r" rtl="1"/>
            <a:r>
              <a:rPr lang="fa-IR" sz="2200" b="1" dirty="0" smtClean="0">
                <a:effectLst>
                  <a:outerShdw blurRad="38100" dist="38100" dir="2700000" algn="tl">
                    <a:srgbClr val="000000">
                      <a:alpha val="43137"/>
                    </a:srgbClr>
                  </a:outerShdw>
                </a:effectLst>
                <a:cs typeface="B Nazanin" panose="00000400000000000000" pitchFamily="2" charset="-78"/>
              </a:rPr>
              <a:t>شبکه عصبی نویز </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mc:AlternateContent xmlns:mc="http://schemas.openxmlformats.org/markup-compatibility/2006">
        <mc:Choice xmlns:a14="http://schemas.microsoft.com/office/drawing/2010/main" Requires="a14">
          <p:sp>
            <p:nvSpPr>
              <p:cNvPr id="24" name="Rectangle 23"/>
              <p:cNvSpPr/>
              <p:nvPr/>
            </p:nvSpPr>
            <p:spPr>
              <a:xfrm>
                <a:off x="139486" y="232476"/>
                <a:ext cx="9293818" cy="6400800"/>
              </a:xfrm>
              <a:prstGeom prst="rect">
                <a:avLst/>
              </a:prstGeom>
              <a:solidFill>
                <a:schemeClr val="accent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just" rtl="1">
                  <a:lnSpc>
                    <a:spcPct val="150000"/>
                  </a:lnSpc>
                </a:pPr>
                <a:r>
                  <a:rPr lang="fa-IR" sz="2800" b="1" u="sng" dirty="0">
                    <a:solidFill>
                      <a:schemeClr val="tx1"/>
                    </a:solidFill>
                    <a:cs typeface="B Nazanin" panose="00000400000000000000" pitchFamily="2" charset="-78"/>
                  </a:rPr>
                  <a:t>دترمینان ماتریس </a:t>
                </a:r>
                <a:r>
                  <a:rPr lang="fa-IR" sz="2800" b="1" u="sng" dirty="0" smtClean="0">
                    <a:solidFill>
                      <a:schemeClr val="tx1"/>
                    </a:solidFill>
                    <a:cs typeface="B Nazanin" panose="00000400000000000000" pitchFamily="2" charset="-78"/>
                  </a:rPr>
                  <a:t>شبکه</a:t>
                </a:r>
                <a:r>
                  <a:rPr lang="en-US" sz="2800" b="1" u="sng" dirty="0" smtClean="0">
                    <a:solidFill>
                      <a:schemeClr val="tx1"/>
                    </a:solidFill>
                    <a:cs typeface="B Nazanin" panose="00000400000000000000" pitchFamily="2" charset="-78"/>
                  </a:rPr>
                  <a:t>P </a:t>
                </a:r>
                <a:endParaRPr lang="fa-IR" sz="2800" b="1" u="sng" dirty="0" smtClean="0">
                  <a:solidFill>
                    <a:schemeClr val="tx1"/>
                  </a:solidFill>
                  <a:cs typeface="B Nazanin" panose="00000400000000000000" pitchFamily="2" charset="-78"/>
                </a:endParaRP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اگر پارامترهای معماری شبکه با ماتریس </a:t>
                </a:r>
                <a:r>
                  <a:rPr lang="en-US" sz="2800" dirty="0">
                    <a:cs typeface="B Nazanin" panose="00000400000000000000" pitchFamily="2" charset="-78"/>
                  </a:rPr>
                  <a:t>P</a:t>
                </a:r>
                <a:r>
                  <a:rPr lang="fa-IR" sz="2800" dirty="0">
                    <a:cs typeface="B Nazanin" panose="00000400000000000000" pitchFamily="2" charset="-78"/>
                  </a:rPr>
                  <a:t> نشان داده شده باشند، آنگاه ماتریس پارامتر شبکه </a:t>
                </a:r>
                <a:r>
                  <a:rPr lang="en-US" sz="2800" dirty="0">
                    <a:cs typeface="B Nazanin" panose="00000400000000000000" pitchFamily="2" charset="-78"/>
                  </a:rPr>
                  <a:t>P</a:t>
                </a:r>
                <a:r>
                  <a:rPr lang="fa-IR" sz="2800" dirty="0">
                    <a:cs typeface="B Nazanin" panose="00000400000000000000" pitchFamily="2" charset="-78"/>
                  </a:rPr>
                  <a:t> دارای  </a:t>
                </a:r>
                <a:r>
                  <a:rPr lang="en-US" sz="2800" dirty="0">
                    <a:cs typeface="B Nazanin" panose="00000400000000000000" pitchFamily="2" charset="-78"/>
                  </a:rPr>
                  <a:t>n</a:t>
                </a:r>
                <a14:m>
                  <m:oMath xmlns:m="http://schemas.openxmlformats.org/officeDocument/2006/math">
                    <m:r>
                      <a:rPr lang="en-US" sz="2800" i="1">
                        <a:latin typeface="Cambria Math" panose="02040503050406030204" pitchFamily="18" charset="0"/>
                      </a:rPr>
                      <m:t>×</m:t>
                    </m:r>
                  </m:oMath>
                </a14:m>
                <a:r>
                  <a:rPr lang="en-US" sz="2800" dirty="0" err="1">
                    <a:cs typeface="B Nazanin" panose="00000400000000000000" pitchFamily="2" charset="-78"/>
                  </a:rPr>
                  <a:t>q+p</a:t>
                </a:r>
                <a14:m>
                  <m:oMath xmlns:m="http://schemas.openxmlformats.org/officeDocument/2006/math">
                    <m:r>
                      <a:rPr lang="en-US" sz="2800" i="1">
                        <a:latin typeface="Cambria Math" panose="02040503050406030204" pitchFamily="18" charset="0"/>
                      </a:rPr>
                      <m:t>×</m:t>
                    </m:r>
                  </m:oMath>
                </a14:m>
                <a:r>
                  <a:rPr lang="en-US" sz="2800" dirty="0" err="1">
                    <a:cs typeface="B Nazanin" panose="00000400000000000000" pitchFamily="2" charset="-78"/>
                  </a:rPr>
                  <a:t>q+q</a:t>
                </a:r>
                <a14:m>
                  <m:oMath xmlns:m="http://schemas.openxmlformats.org/officeDocument/2006/math">
                    <m:r>
                      <a:rPr lang="en-US" sz="2800" i="1">
                        <a:latin typeface="Cambria Math" panose="02040503050406030204" pitchFamily="18" charset="0"/>
                      </a:rPr>
                      <m:t>×</m:t>
                    </m:r>
                  </m:oMath>
                </a14:m>
                <a:r>
                  <a:rPr lang="en-US" sz="2800" dirty="0">
                    <a:cs typeface="B Nazanin" panose="00000400000000000000" pitchFamily="2" charset="-78"/>
                  </a:rPr>
                  <a:t>p</a:t>
                </a:r>
                <a:r>
                  <a:rPr lang="fa-IR" sz="2800" dirty="0">
                    <a:cs typeface="B Nazanin" panose="00000400000000000000" pitchFamily="2" charset="-78"/>
                  </a:rPr>
                  <a:t> آرایه خواهد بود که از ضرایب وزنی بین لایه های ورودی و مخفی و لایه های مخفی و خروجی، حافظه محلی گره های مخفی و خروجی تشکیل می شود. فرایند آموزش به محاسبه ماتریس پارامتر شبکه </a:t>
                </a:r>
                <a:r>
                  <a:rPr lang="en-US" sz="2800" dirty="0">
                    <a:cs typeface="B Nazanin" panose="00000400000000000000" pitchFamily="2" charset="-78"/>
                  </a:rPr>
                  <a:t>P</a:t>
                </a:r>
                <a:r>
                  <a:rPr lang="fa-IR" sz="2800" dirty="0">
                    <a:cs typeface="B Nazanin" panose="00000400000000000000" pitchFamily="2" charset="-78"/>
                  </a:rPr>
                  <a:t> اتلاق می گردد، به گونه ای که تابع خطا به حداقل رسیده است</a:t>
                </a:r>
                <a:r>
                  <a:rPr lang="fa-IR" sz="2800" dirty="0" smtClean="0">
                    <a:cs typeface="B Nazanin" panose="00000400000000000000" pitchFamily="2" charset="-78"/>
                  </a:rPr>
                  <a:t>:</a:t>
                </a:r>
              </a:p>
              <a:p>
                <a:pPr marL="457200" indent="-457200" algn="just" rtl="1">
                  <a:lnSpc>
                    <a:spcPct val="150000"/>
                  </a:lnSpc>
                  <a:buFont typeface="Wingdings" panose="05000000000000000000" pitchFamily="2" charset="2"/>
                  <a:buChar char="§"/>
                </a:pPr>
                <a:endParaRPr lang="fa-IR" sz="2800" dirty="0">
                  <a:cs typeface="B Nazanin" panose="00000400000000000000" pitchFamily="2" charset="-78"/>
                </a:endParaRPr>
              </a:p>
              <a:p>
                <a:pPr marL="457200" indent="-457200" algn="just" rtl="1">
                  <a:lnSpc>
                    <a:spcPct val="150000"/>
                  </a:lnSpc>
                  <a:buFont typeface="Wingdings" panose="05000000000000000000" pitchFamily="2" charset="2"/>
                  <a:buChar char="§"/>
                </a:pPr>
                <a:endParaRPr lang="en-US" sz="2800" dirty="0">
                  <a:cs typeface="B Nazanin" panose="00000400000000000000" pitchFamily="2" charset="-78"/>
                </a:endParaRPr>
              </a:p>
              <a:p>
                <a:pPr marL="457200" indent="-457200" algn="just" rtl="1">
                  <a:lnSpc>
                    <a:spcPct val="150000"/>
                  </a:lnSpc>
                  <a:buFont typeface="Wingdings" panose="05000000000000000000" pitchFamily="2" charset="2"/>
                  <a:buChar char="§"/>
                </a:pPr>
                <a:endParaRPr lang="fa-IR" sz="2800" dirty="0" smtClean="0">
                  <a:solidFill>
                    <a:schemeClr val="tx1"/>
                  </a:solidFill>
                  <a:cs typeface="B Nazanin" panose="00000400000000000000" pitchFamily="2" charset="-78"/>
                </a:endParaRPr>
              </a:p>
            </p:txBody>
          </p:sp>
        </mc:Choice>
        <mc:Fallback>
          <p:sp>
            <p:nvSpPr>
              <p:cNvPr id="24" name="Rectangle 23"/>
              <p:cNvSpPr>
                <a:spLocks noRot="1" noChangeAspect="1" noMove="1" noResize="1" noEditPoints="1" noAdjustHandles="1" noChangeArrowheads="1" noChangeShapeType="1" noTextEdit="1"/>
              </p:cNvSpPr>
              <p:nvPr/>
            </p:nvSpPr>
            <p:spPr>
              <a:xfrm>
                <a:off x="139486" y="232476"/>
                <a:ext cx="9293818" cy="6400800"/>
              </a:xfrm>
              <a:prstGeom prst="rect">
                <a:avLst/>
              </a:prstGeom>
              <a:blipFill rotWithShape="0">
                <a:blip r:embed="rId2"/>
                <a:stretch>
                  <a:fillRect/>
                </a:stretch>
              </a:blipFill>
              <a:ln w="28575"/>
              <a:effectLst>
                <a:outerShdw blurRad="50800" dist="38100" dir="2700000" algn="tl" rotWithShape="0">
                  <a:prstClr val="black">
                    <a:alpha val="40000"/>
                  </a:prstClr>
                </a:outerShdw>
              </a:effectLst>
            </p:spPr>
            <p:txBody>
              <a:bodyPr/>
              <a:lstStyle/>
              <a:p>
                <a:r>
                  <a:rPr lang="en-US">
                    <a:noFill/>
                  </a:rPr>
                  <a:t> </a:t>
                </a:r>
              </a:p>
            </p:txBody>
          </p:sp>
        </mc:Fallback>
      </mc:AlternateContent>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13</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34</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Isosceles Triangle 25"/>
          <p:cNvSpPr/>
          <p:nvPr/>
        </p:nvSpPr>
        <p:spPr>
          <a:xfrm rot="16200000">
            <a:off x="9421959" y="3513731"/>
            <a:ext cx="384236" cy="258210"/>
          </a:xfrm>
          <a:prstGeom prst="triangle">
            <a:avLst/>
          </a:prstGeom>
          <a:solidFill>
            <a:schemeClr val="accent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مثال و نتایج</a:t>
            </a:r>
            <a:endParaRPr lang="en-US" sz="2200" dirty="0">
              <a:cs typeface="B Nazanin" panose="00000400000000000000" pitchFamily="2" charset="-78"/>
            </a:endParaRPr>
          </a:p>
        </p:txBody>
      </p:sp>
      <p:pic>
        <p:nvPicPr>
          <p:cNvPr id="2" name="Picture 1"/>
          <p:cNvPicPr>
            <a:picLocks noChangeAspect="1"/>
          </p:cNvPicPr>
          <p:nvPr/>
        </p:nvPicPr>
        <p:blipFill>
          <a:blip r:embed="rId3"/>
          <a:stretch>
            <a:fillRect/>
          </a:stretch>
        </p:blipFill>
        <p:spPr>
          <a:xfrm>
            <a:off x="2517108" y="4808263"/>
            <a:ext cx="4886325" cy="1190625"/>
          </a:xfrm>
          <a:prstGeom prst="rect">
            <a:avLst/>
          </a:prstGeom>
        </p:spPr>
      </p:pic>
    </p:spTree>
    <p:extLst>
      <p:ext uri="{BB962C8B-B14F-4D97-AF65-F5344CB8AC3E}">
        <p14:creationId xmlns:p14="http://schemas.microsoft.com/office/powerpoint/2010/main" val="35562582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فهرست</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dirty="0" smtClean="0">
                <a:cs typeface="B Nazanin" panose="00000400000000000000" pitchFamily="2" charset="-78"/>
              </a:rPr>
              <a:t>توصیف کار</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650278" y="3119258"/>
            <a:ext cx="1864948" cy="430887"/>
          </a:xfrm>
          <a:prstGeom prst="rect">
            <a:avLst/>
          </a:prstGeom>
          <a:noFill/>
        </p:spPr>
        <p:txBody>
          <a:bodyPr wrap="square" rtlCol="0">
            <a:spAutoFit/>
          </a:bodyPr>
          <a:lstStyle/>
          <a:p>
            <a:pPr algn="r" rtl="1"/>
            <a:r>
              <a:rPr lang="fa-IR" sz="2200" b="1" dirty="0" smtClean="0">
                <a:effectLst>
                  <a:outerShdw blurRad="38100" dist="38100" dir="2700000" algn="tl">
                    <a:srgbClr val="000000">
                      <a:alpha val="43137"/>
                    </a:srgbClr>
                  </a:outerShdw>
                </a:effectLst>
                <a:cs typeface="B Nazanin" panose="00000400000000000000" pitchFamily="2" charset="-78"/>
              </a:rPr>
              <a:t>شبکه عصبی نویز </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457200" indent="-457200" algn="just" rtl="1">
              <a:lnSpc>
                <a:spcPct val="150000"/>
              </a:lnSpc>
              <a:buFont typeface="Wingdings" panose="05000000000000000000" pitchFamily="2" charset="2"/>
              <a:buChar char="§"/>
            </a:pPr>
            <a:r>
              <a:rPr lang="ar-SA" sz="2800" dirty="0" smtClean="0">
                <a:cs typeface="B Nazanin" panose="00000400000000000000" pitchFamily="2" charset="-78"/>
              </a:rPr>
              <a:t>این </a:t>
            </a:r>
            <a:r>
              <a:rPr lang="ar-SA" sz="2800" dirty="0">
                <a:cs typeface="B Nazanin" panose="00000400000000000000" pitchFamily="2" charset="-78"/>
              </a:rPr>
              <a:t>تیپ فرایند آموزشی نیز انتشار یا تکثیر معکوس نامیده می شود که در دو تیپ الگوریتم موجود می باشد: آموزش آن لاین که پارامترهای شبکه عصبی بعد از معرفی هر نمونه به روز درآمده و آموزش آف لاین که پارامترهای شبکه عصبی بعد از معرفی کلیه نمونه ها  به روز درآمده اند. در این کار، شیوه آموزش آن لاین را انتخاب کردیم، زیرا در بیشتر موارد به گونه ای بسیار کارآمدتر عمل می کند</a:t>
            </a:r>
            <a:r>
              <a:rPr lang="ar-SA" sz="2800" dirty="0" smtClean="0">
                <a:cs typeface="B Nazanin" panose="00000400000000000000" pitchFamily="2" charset="-78"/>
              </a:rPr>
              <a:t>.</a:t>
            </a:r>
            <a:endParaRPr lang="en-US" sz="2800" dirty="0">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14</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34</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Isosceles Triangle 25"/>
          <p:cNvSpPr/>
          <p:nvPr/>
        </p:nvSpPr>
        <p:spPr>
          <a:xfrm rot="16200000">
            <a:off x="9421959" y="3513731"/>
            <a:ext cx="384236" cy="258210"/>
          </a:xfrm>
          <a:prstGeom prst="triangle">
            <a:avLst/>
          </a:prstGeom>
          <a:solidFill>
            <a:schemeClr val="accent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مثال و نتایج</a:t>
            </a:r>
            <a:endParaRPr lang="en-US" sz="2200" dirty="0">
              <a:cs typeface="B Nazanin" panose="00000400000000000000" pitchFamily="2" charset="-78"/>
            </a:endParaRPr>
          </a:p>
        </p:txBody>
      </p:sp>
    </p:spTree>
    <p:extLst>
      <p:ext uri="{BB962C8B-B14F-4D97-AF65-F5344CB8AC3E}">
        <p14:creationId xmlns:p14="http://schemas.microsoft.com/office/powerpoint/2010/main" val="42782321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فهرست</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dirty="0" smtClean="0">
                <a:cs typeface="B Nazanin" panose="00000400000000000000" pitchFamily="2" charset="-78"/>
              </a:rPr>
              <a:t>توصیف کار</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650278" y="3119258"/>
            <a:ext cx="1864948" cy="430887"/>
          </a:xfrm>
          <a:prstGeom prst="rect">
            <a:avLst/>
          </a:prstGeom>
          <a:noFill/>
        </p:spPr>
        <p:txBody>
          <a:bodyPr wrap="square" rtlCol="0">
            <a:spAutoFit/>
          </a:bodyPr>
          <a:lstStyle/>
          <a:p>
            <a:pPr algn="r" rtl="1"/>
            <a:r>
              <a:rPr lang="fa-IR" sz="2200" b="1" dirty="0" smtClean="0">
                <a:effectLst>
                  <a:outerShdw blurRad="38100" dist="38100" dir="2700000" algn="tl">
                    <a:srgbClr val="000000">
                      <a:alpha val="43137"/>
                    </a:srgbClr>
                  </a:outerShdw>
                </a:effectLst>
                <a:cs typeface="B Nazanin" panose="00000400000000000000" pitchFamily="2" charset="-78"/>
              </a:rPr>
              <a:t>شبکه عصبی نویز </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mc:AlternateContent xmlns:mc="http://schemas.openxmlformats.org/markup-compatibility/2006">
        <mc:Choice xmlns:a14="http://schemas.microsoft.com/office/drawing/2010/main" Requires="a14">
          <p:sp>
            <p:nvSpPr>
              <p:cNvPr id="24" name="Rectangle 23"/>
              <p:cNvSpPr/>
              <p:nvPr/>
            </p:nvSpPr>
            <p:spPr>
              <a:xfrm>
                <a:off x="139486" y="232476"/>
                <a:ext cx="9293818" cy="6400800"/>
              </a:xfrm>
              <a:prstGeom prst="rect">
                <a:avLst/>
              </a:prstGeom>
              <a:solidFill>
                <a:schemeClr val="accent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457200" indent="-457200" algn="just" rtl="1">
                  <a:lnSpc>
                    <a:spcPct val="150000"/>
                  </a:lnSpc>
                  <a:buFont typeface="Wingdings" panose="05000000000000000000" pitchFamily="2" charset="2"/>
                  <a:buChar char="§"/>
                </a:pPr>
                <a:r>
                  <a:rPr lang="fa-IR" sz="2800" dirty="0" smtClean="0">
                    <a:cs typeface="B Nazanin" panose="00000400000000000000" pitchFamily="2" charset="-78"/>
                  </a:rPr>
                  <a:t>با </a:t>
                </a:r>
                <a:r>
                  <a:rPr lang="fa-IR" sz="2800" dirty="0">
                    <a:cs typeface="B Nazanin" panose="00000400000000000000" pitchFamily="2" charset="-78"/>
                  </a:rPr>
                  <a:t>تعریف حساسیت شبکه با توجه به </a:t>
                </a:r>
                <a:r>
                  <a:rPr lang="en-US" sz="2800" dirty="0">
                    <a:cs typeface="B Nazanin" panose="00000400000000000000" pitchFamily="2" charset="-78"/>
                  </a:rPr>
                  <a:t>W</a:t>
                </a:r>
                <a:r>
                  <a:rPr lang="en-US" sz="2800" baseline="-25000" dirty="0">
                    <a:cs typeface="B Nazanin" panose="00000400000000000000" pitchFamily="2" charset="-78"/>
                  </a:rPr>
                  <a:t>hj</a:t>
                </a:r>
                <a:r>
                  <a:rPr lang="en-US" sz="2800" dirty="0">
                    <a:cs typeface="B Nazanin" panose="00000400000000000000" pitchFamily="2" charset="-78"/>
                  </a:rPr>
                  <a:t>,W</a:t>
                </a:r>
                <a:r>
                  <a:rPr lang="en-US" sz="2800" baseline="-25000" dirty="0">
                    <a:cs typeface="B Nazanin" panose="00000400000000000000" pitchFamily="2" charset="-78"/>
                  </a:rPr>
                  <a:t>ij</a:t>
                </a:r>
                <a:r>
                  <a:rPr lang="ar-SA" sz="2800" dirty="0">
                    <a:cs typeface="B Nazanin" panose="00000400000000000000" pitchFamily="2" charset="-78"/>
                  </a:rPr>
                  <a:t> ، </a:t>
                </a:r>
                <a:r>
                  <a:rPr lang="fa-IR" sz="2800" dirty="0">
                    <a:cs typeface="B Nazanin" panose="00000400000000000000" pitchFamily="2" charset="-78"/>
                  </a:rPr>
                  <a:t>بعد از تعریف </a:t>
                </a:r>
                <a:r>
                  <a:rPr lang="en-US" sz="2800" dirty="0">
                    <a:cs typeface="B Nazanin" panose="00000400000000000000" pitchFamily="2" charset="-78"/>
                  </a:rPr>
                  <a:t>Z</a:t>
                </a:r>
                <a:r>
                  <a:rPr lang="en-US" sz="2800" baseline="-25000" dirty="0">
                    <a:cs typeface="B Nazanin" panose="00000400000000000000" pitchFamily="2" charset="-78"/>
                  </a:rPr>
                  <a:t>h</a:t>
                </a:r>
                <a:r>
                  <a:rPr lang="fa-IR" sz="2800" dirty="0">
                    <a:cs typeface="B Nazanin" panose="00000400000000000000" pitchFamily="2" charset="-78"/>
                  </a:rPr>
                  <a:t> و </a:t>
                </a:r>
                <a:r>
                  <a:rPr lang="en-US" sz="2800" dirty="0">
                    <a:cs typeface="B Nazanin" panose="00000400000000000000" pitchFamily="2" charset="-78"/>
                  </a:rPr>
                  <a:t>F</a:t>
                </a:r>
                <a:r>
                  <a:rPr lang="en-US" sz="2800" baseline="-25000" dirty="0">
                    <a:cs typeface="B Nazanin" panose="00000400000000000000" pitchFamily="2" charset="-78"/>
                  </a:rPr>
                  <a:t>j</a:t>
                </a:r>
                <a:r>
                  <a:rPr lang="fa-IR" sz="2800" dirty="0">
                    <a:cs typeface="B Nazanin" panose="00000400000000000000" pitchFamily="2" charset="-78"/>
                  </a:rPr>
                  <a:t>، </a:t>
                </a:r>
                <a14:m>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rPr>
                          <m:t>𝜃</m:t>
                        </m:r>
                      </m:e>
                      <m:sub>
                        <m:r>
                          <a:rPr lang="en-US" sz="2800" i="1">
                            <a:latin typeface="Cambria Math" panose="02040503050406030204" pitchFamily="18" charset="0"/>
                          </a:rPr>
                          <m:t>h</m:t>
                        </m:r>
                      </m:sub>
                    </m:sSub>
                  </m:oMath>
                </a14:m>
                <a:r>
                  <a:rPr lang="fa-IR" sz="2800" dirty="0">
                    <a:cs typeface="B Nazanin" panose="00000400000000000000" pitchFamily="2" charset="-78"/>
                  </a:rPr>
                  <a:t> را می توان محاسبه نمود</a:t>
                </a:r>
                <a:r>
                  <a:rPr lang="fa-IR" sz="2800" dirty="0" smtClean="0">
                    <a:cs typeface="B Nazanin" panose="00000400000000000000" pitchFamily="2" charset="-78"/>
                  </a:rPr>
                  <a:t>:</a:t>
                </a:r>
              </a:p>
              <a:p>
                <a:pPr marL="457200" indent="-457200" algn="just" rtl="1">
                  <a:lnSpc>
                    <a:spcPct val="150000"/>
                  </a:lnSpc>
                  <a:buFont typeface="Wingdings" panose="05000000000000000000" pitchFamily="2" charset="2"/>
                  <a:buChar char="§"/>
                </a:pPr>
                <a:endParaRPr lang="fa-IR" sz="2800" dirty="0">
                  <a:cs typeface="B Nazanin" panose="00000400000000000000" pitchFamily="2" charset="-78"/>
                </a:endParaRPr>
              </a:p>
              <a:p>
                <a:pPr marL="457200" indent="-457200" algn="just" rtl="1">
                  <a:lnSpc>
                    <a:spcPct val="150000"/>
                  </a:lnSpc>
                  <a:buFont typeface="Wingdings" panose="05000000000000000000" pitchFamily="2" charset="2"/>
                  <a:buChar char="§"/>
                </a:pPr>
                <a:endParaRPr lang="fa-IR" sz="2800" dirty="0" smtClean="0">
                  <a:cs typeface="B Nazanin" panose="00000400000000000000" pitchFamily="2" charset="-78"/>
                </a:endParaRPr>
              </a:p>
              <a:p>
                <a:pPr marL="457200" indent="-457200" algn="just" rtl="1">
                  <a:lnSpc>
                    <a:spcPct val="150000"/>
                  </a:lnSpc>
                  <a:buFont typeface="Wingdings" panose="05000000000000000000" pitchFamily="2" charset="2"/>
                  <a:buChar char="§"/>
                </a:pPr>
                <a:endParaRPr lang="fa-IR" sz="2800" dirty="0">
                  <a:cs typeface="B Nazanin" panose="00000400000000000000" pitchFamily="2" charset="-78"/>
                </a:endParaRPr>
              </a:p>
              <a:p>
                <a:pPr marL="457200" indent="-457200" algn="just" rtl="1">
                  <a:lnSpc>
                    <a:spcPct val="150000"/>
                  </a:lnSpc>
                  <a:buFont typeface="Wingdings" panose="05000000000000000000" pitchFamily="2" charset="2"/>
                  <a:buChar char="§"/>
                </a:pPr>
                <a:endParaRPr lang="fa-IR" sz="2800" dirty="0" smtClean="0">
                  <a:cs typeface="B Nazanin" panose="00000400000000000000" pitchFamily="2" charset="-78"/>
                </a:endParaRPr>
              </a:p>
              <a:p>
                <a:pPr marL="457200" indent="-457200" algn="just" rtl="1">
                  <a:lnSpc>
                    <a:spcPct val="150000"/>
                  </a:lnSpc>
                  <a:buFont typeface="Wingdings" panose="05000000000000000000" pitchFamily="2" charset="2"/>
                  <a:buChar char="§"/>
                </a:pPr>
                <a:endParaRPr lang="fa-IR" sz="2800" dirty="0">
                  <a:cs typeface="B Nazanin" panose="00000400000000000000" pitchFamily="2" charset="-78"/>
                </a:endParaRPr>
              </a:p>
              <a:p>
                <a:pPr marL="457200" indent="-457200" algn="just" rtl="1">
                  <a:lnSpc>
                    <a:spcPct val="150000"/>
                  </a:lnSpc>
                  <a:buFont typeface="Wingdings" panose="05000000000000000000" pitchFamily="2" charset="2"/>
                  <a:buChar char="§"/>
                </a:pPr>
                <a:endParaRPr lang="en-US" sz="2800" dirty="0">
                  <a:cs typeface="B Nazanin" panose="00000400000000000000" pitchFamily="2" charset="-78"/>
                </a:endParaRPr>
              </a:p>
            </p:txBody>
          </p:sp>
        </mc:Choice>
        <mc:Fallback>
          <p:sp>
            <p:nvSpPr>
              <p:cNvPr id="24" name="Rectangle 23"/>
              <p:cNvSpPr>
                <a:spLocks noRot="1" noChangeAspect="1" noMove="1" noResize="1" noEditPoints="1" noAdjustHandles="1" noChangeArrowheads="1" noChangeShapeType="1" noTextEdit="1"/>
              </p:cNvSpPr>
              <p:nvPr/>
            </p:nvSpPr>
            <p:spPr>
              <a:xfrm>
                <a:off x="139486" y="232476"/>
                <a:ext cx="9293818" cy="6400800"/>
              </a:xfrm>
              <a:prstGeom prst="rect">
                <a:avLst/>
              </a:prstGeom>
              <a:blipFill rotWithShape="0">
                <a:blip r:embed="rId2"/>
                <a:stretch>
                  <a:fillRect/>
                </a:stretch>
              </a:blipFill>
              <a:ln w="28575"/>
              <a:effectLst>
                <a:outerShdw blurRad="50800" dist="38100" dir="2700000" algn="tl" rotWithShape="0">
                  <a:prstClr val="black">
                    <a:alpha val="40000"/>
                  </a:prstClr>
                </a:outerShdw>
              </a:effectLst>
            </p:spPr>
            <p:txBody>
              <a:bodyPr/>
              <a:lstStyle/>
              <a:p>
                <a:r>
                  <a:rPr lang="en-US">
                    <a:noFill/>
                  </a:rPr>
                  <a:t> </a:t>
                </a:r>
              </a:p>
            </p:txBody>
          </p:sp>
        </mc:Fallback>
      </mc:AlternateContent>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15</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34</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Isosceles Triangle 25"/>
          <p:cNvSpPr/>
          <p:nvPr/>
        </p:nvSpPr>
        <p:spPr>
          <a:xfrm rot="16200000">
            <a:off x="9421959" y="3513731"/>
            <a:ext cx="384236" cy="258210"/>
          </a:xfrm>
          <a:prstGeom prst="triangle">
            <a:avLst/>
          </a:prstGeom>
          <a:solidFill>
            <a:schemeClr val="accent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مثال و نتایج</a:t>
            </a:r>
            <a:endParaRPr lang="en-US" sz="2200" dirty="0">
              <a:cs typeface="B Nazanin" panose="00000400000000000000" pitchFamily="2" charset="-78"/>
            </a:endParaRPr>
          </a:p>
        </p:txBody>
      </p:sp>
      <p:pic>
        <p:nvPicPr>
          <p:cNvPr id="2" name="Picture 1"/>
          <p:cNvPicPr>
            <a:picLocks noChangeAspect="1"/>
          </p:cNvPicPr>
          <p:nvPr/>
        </p:nvPicPr>
        <p:blipFill>
          <a:blip r:embed="rId3"/>
          <a:stretch>
            <a:fillRect/>
          </a:stretch>
        </p:blipFill>
        <p:spPr>
          <a:xfrm>
            <a:off x="1853546" y="2514352"/>
            <a:ext cx="5800528" cy="3685041"/>
          </a:xfrm>
          <a:prstGeom prst="rect">
            <a:avLst/>
          </a:prstGeom>
        </p:spPr>
      </p:pic>
    </p:spTree>
    <p:extLst>
      <p:ext uri="{BB962C8B-B14F-4D97-AF65-F5344CB8AC3E}">
        <p14:creationId xmlns:p14="http://schemas.microsoft.com/office/powerpoint/2010/main" val="33116503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فهرست</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dirty="0" smtClean="0">
                <a:cs typeface="B Nazanin" panose="00000400000000000000" pitchFamily="2" charset="-78"/>
              </a:rPr>
              <a:t>توصیف کار</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650278" y="3119258"/>
            <a:ext cx="1864948" cy="430887"/>
          </a:xfrm>
          <a:prstGeom prst="rect">
            <a:avLst/>
          </a:prstGeom>
          <a:noFill/>
        </p:spPr>
        <p:txBody>
          <a:bodyPr wrap="square" rtlCol="0">
            <a:spAutoFit/>
          </a:bodyPr>
          <a:lstStyle/>
          <a:p>
            <a:pPr algn="r" rtl="1"/>
            <a:r>
              <a:rPr lang="fa-IR" sz="2200" b="1" dirty="0" smtClean="0">
                <a:effectLst>
                  <a:outerShdw blurRad="38100" dist="38100" dir="2700000" algn="tl">
                    <a:srgbClr val="000000">
                      <a:alpha val="43137"/>
                    </a:srgbClr>
                  </a:outerShdw>
                </a:effectLst>
                <a:cs typeface="B Nazanin" panose="00000400000000000000" pitchFamily="2" charset="-78"/>
              </a:rPr>
              <a:t>شبکه عصبی نویز </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457200" indent="-457200" algn="just" rtl="1">
              <a:lnSpc>
                <a:spcPct val="150000"/>
              </a:lnSpc>
              <a:buFont typeface="Wingdings" panose="05000000000000000000" pitchFamily="2" charset="2"/>
              <a:buChar char="§"/>
            </a:pPr>
            <a:endParaRPr lang="fa-IR" sz="2800" dirty="0" smtClean="0">
              <a:solidFill>
                <a:schemeClr val="tx1"/>
              </a:solidFill>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16</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34</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Isosceles Triangle 25"/>
          <p:cNvSpPr/>
          <p:nvPr/>
        </p:nvSpPr>
        <p:spPr>
          <a:xfrm rot="16200000">
            <a:off x="9421959" y="3513731"/>
            <a:ext cx="384236" cy="258210"/>
          </a:xfrm>
          <a:prstGeom prst="triangle">
            <a:avLst/>
          </a:prstGeom>
          <a:solidFill>
            <a:schemeClr val="accent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مثال و نتایج</a:t>
            </a:r>
            <a:endParaRPr lang="en-US" sz="2200" dirty="0">
              <a:cs typeface="B Nazanin" panose="00000400000000000000" pitchFamily="2" charset="-78"/>
            </a:endParaRPr>
          </a:p>
        </p:txBody>
      </p:sp>
      <p:pic>
        <p:nvPicPr>
          <p:cNvPr id="3" name="Picture 2"/>
          <p:cNvPicPr>
            <a:picLocks noChangeAspect="1"/>
          </p:cNvPicPr>
          <p:nvPr/>
        </p:nvPicPr>
        <p:blipFill>
          <a:blip r:embed="rId2"/>
          <a:stretch>
            <a:fillRect/>
          </a:stretch>
        </p:blipFill>
        <p:spPr>
          <a:xfrm>
            <a:off x="1964391" y="613772"/>
            <a:ext cx="5933739" cy="5682841"/>
          </a:xfrm>
          <a:prstGeom prst="rect">
            <a:avLst/>
          </a:prstGeom>
        </p:spPr>
      </p:pic>
    </p:spTree>
    <p:extLst>
      <p:ext uri="{BB962C8B-B14F-4D97-AF65-F5344CB8AC3E}">
        <p14:creationId xmlns:p14="http://schemas.microsoft.com/office/powerpoint/2010/main" val="17805895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TotalTime>
  <Words>229</Words>
  <Application>Microsoft Office PowerPoint</Application>
  <PresentationFormat>Widescreen</PresentationFormat>
  <Paragraphs>37</Paragraphs>
  <Slides>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Arial</vt:lpstr>
      <vt:lpstr>B Nazanin</vt:lpstr>
      <vt:lpstr>Calibri</vt:lpstr>
      <vt:lpstr>Calibri Light</vt:lpstr>
      <vt:lpstr>Cambria Math</vt:lpstr>
      <vt:lpstr>Times New Roman</vt:lpstr>
      <vt:lpstr>Wingdings</vt:lpstr>
      <vt:lpstr>Office Theme</vt:lpstr>
      <vt:lpstr>PowerPoint Presentation</vt:lpstr>
      <vt:lpstr>PowerPoint Presentation</vt:lpstr>
      <vt:lpstr>PowerPoint Presentation</vt:lpstr>
      <vt:lpstr>PowerPoint Presentation</vt:lpstr>
    </vt:vector>
  </TitlesOfParts>
  <Company>madsg.com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Khastkhodaei;madsg.com</dc:creator>
  <dc:description>madsg.com</dc:description>
  <cp:lastModifiedBy>8p</cp:lastModifiedBy>
  <cp:revision>29</cp:revision>
  <dcterms:created xsi:type="dcterms:W3CDTF">2014-08-21T14:23:12Z</dcterms:created>
  <dcterms:modified xsi:type="dcterms:W3CDTF">2017-08-24T07:44:18Z</dcterms:modified>
</cp:coreProperties>
</file>