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مقدمه</a:t>
            </a:r>
            <a:endParaRPr lang="en-US" sz="20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50277" y="2288848"/>
            <a:ext cx="1916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بهینه سازی پیشنهادی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871114" y="3119258"/>
            <a:ext cx="1644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مطالعه شبیه سازی </a:t>
            </a:r>
            <a:endParaRPr lang="en-US" sz="20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پیشنهادات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r" rtl="1"/>
            <a:r>
              <a:rPr lang="fa-IR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بهینه سازی پیشنهادی </a:t>
            </a:r>
          </a:p>
          <a:p>
            <a:pPr algn="ctr"/>
            <a:endParaRPr lang="en-US" dirty="0"/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سیستم مطالعه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نتیجه گیری</a:t>
            </a: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7757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مقدمه</a:t>
            </a:r>
            <a:endParaRPr lang="en-US" sz="20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50277" y="2288848"/>
            <a:ext cx="1916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بهینه سازی پیشنهادی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871114" y="3119258"/>
            <a:ext cx="1644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مطالعه شبیه سازی </a:t>
            </a:r>
            <a:endParaRPr lang="en-US" sz="20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پیشنهادات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 بهینه </a:t>
            </a:r>
            <a:r>
              <a:rPr lang="fa-IR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سازی</a:t>
            </a:r>
            <a:r>
              <a:rPr lang="en-US" sz="28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SFCL </a:t>
            </a:r>
            <a:endParaRPr lang="en-US" sz="2800" b="1" u="sng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بهینه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سازی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SFCL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براساس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بازداری از افزایش ناگهانی انرژی جنبشی در روتور 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DFIG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در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طول خطا و اتلاف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انرژی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SFCL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انجام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می شود. در نتیجه، نه تنها محدودیت جریان خطا و عیب، بلکه همچنین به حداقل رساندن افت ولتاژ پایانه و توان خروجی حاصل می گردد. بهبود قابلیت</a:t>
            </a:r>
            <a:r>
              <a:rPr lang="en-US" sz="2800" dirty="0">
                <a:solidFill>
                  <a:schemeClr val="tx1"/>
                </a:solidFill>
                <a:cs typeface="B Nazanin" panose="00000400000000000000" pitchFamily="2" charset="-78"/>
              </a:rPr>
              <a:t>FRT DFIG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دور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از انتظار نمی باشد.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سیستم مطالعه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نتیجه گیری</a:t>
            </a:r>
            <a:endParaRPr lang="en-US" sz="2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6614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مقدمه</a:t>
            </a:r>
            <a:endParaRPr lang="en-US" sz="20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50277" y="2288848"/>
            <a:ext cx="1916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بهینه سازی پیشنهادی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871114" y="3119258"/>
            <a:ext cx="1644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مطالعه شبیه سازی </a:t>
            </a:r>
            <a:endParaRPr lang="en-US" sz="20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پیشنهادات</a:t>
            </a:r>
            <a:endParaRPr lang="en-US" sz="2000" dirty="0">
              <a:cs typeface="B Nazanin" panose="00000400000000000000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139486" y="232476"/>
                <a:ext cx="9293818" cy="64008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 anchorCtr="0"/>
              <a:lstStyle/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fa-IR" sz="2800" dirty="0" smtClean="0">
                    <a:cs typeface="B Nazanin" panose="00000400000000000000" pitchFamily="2" charset="-78"/>
                  </a:rPr>
                  <a:t>نوسان </a:t>
                </a:r>
                <a:r>
                  <a:rPr lang="fa-IR" sz="2800" dirty="0">
                    <a:cs typeface="B Nazanin" panose="00000400000000000000" pitchFamily="2" charset="-78"/>
                  </a:rPr>
                  <a:t>های اول زاویه و سرعت روتوزمانی حداقل است که انرژی جنبشی ذخیره شده در روتور در طول خرابی ها و اختلالات به حداقل رسانده شده باشد. زمانی که خطا زدایی (عیب زدایی)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𝑓</m:t>
                        </m:r>
                      </m:sup>
                    </m:sSubSup>
                    <m:r>
                      <a:rPr lang="en-US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ar-SA" sz="2800" dirty="0">
                    <a:cs typeface="B Nazanin" panose="00000400000000000000" pitchFamily="2" charset="-78"/>
                  </a:rPr>
                  <a:t> انجام می شود، انرژی جنبشی ذخیره شده را می توان به صورت زیر بیان نمود</a:t>
                </a:r>
                <a:r>
                  <a:rPr lang="en-US" sz="2800" dirty="0" smtClean="0">
                    <a:cs typeface="B Nazanin" panose="00000400000000000000" pitchFamily="2" charset="-78"/>
                  </a:rPr>
                  <a:t>:</a:t>
                </a:r>
                <a:endParaRPr lang="fa-IR" sz="2800" dirty="0" smtClean="0"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endParaRPr lang="fa-IR" sz="2800" dirty="0" smtClean="0"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endParaRPr lang="en-US" sz="2800" dirty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486" y="232476"/>
                <a:ext cx="9293818" cy="64008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سیستم مطالعه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نتیجه گیری</a:t>
            </a:r>
            <a:endParaRPr lang="en-US" sz="2000" dirty="0">
              <a:cs typeface="B Nazanin" panose="00000400000000000000" pitchFamily="2" charset="-78"/>
            </a:endParaRPr>
          </a:p>
        </p:txBody>
      </p:sp>
      <p:pic>
        <p:nvPicPr>
          <p:cNvPr id="28" name="Picture 27"/>
          <p:cNvPicPr/>
          <p:nvPr/>
        </p:nvPicPr>
        <p:blipFill>
          <a:blip r:embed="rId3"/>
          <a:stretch>
            <a:fillRect/>
          </a:stretch>
        </p:blipFill>
        <p:spPr>
          <a:xfrm>
            <a:off x="3211727" y="4548285"/>
            <a:ext cx="2752725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885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مقدمه</a:t>
            </a:r>
            <a:endParaRPr lang="en-US" sz="20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50277" y="2288848"/>
            <a:ext cx="1916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بهینه سازی پیشنهادی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871114" y="3119258"/>
            <a:ext cx="1644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مطالعه شبیه سازی </a:t>
            </a:r>
            <a:endParaRPr lang="en-US" sz="2000" dirty="0"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پیشنهادات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a-IR" sz="2800" dirty="0" smtClean="0">
                <a:cs typeface="B Nazanin" panose="00000400000000000000" pitchFamily="2" charset="-78"/>
              </a:rPr>
              <a:t>اتلاف </a:t>
            </a:r>
            <a:r>
              <a:rPr lang="fa-IR" sz="2800" dirty="0">
                <a:cs typeface="B Nazanin" panose="00000400000000000000" pitchFamily="2" charset="-78"/>
              </a:rPr>
              <a:t>انرژی </a:t>
            </a:r>
            <a:r>
              <a:rPr lang="en-US" sz="2800" dirty="0">
                <a:cs typeface="B Nazanin" panose="00000400000000000000" pitchFamily="2" charset="-78"/>
              </a:rPr>
              <a:t>SFCL</a:t>
            </a:r>
            <a:r>
              <a:rPr lang="fa-IR" sz="2800" dirty="0">
                <a:cs typeface="B Nazanin" panose="00000400000000000000" pitchFamily="2" charset="-78"/>
              </a:rPr>
              <a:t> در طول حالت کوینچ </a:t>
            </a:r>
            <a:r>
              <a:rPr lang="en-US" sz="2800" dirty="0">
                <a:cs typeface="B Nazanin" panose="00000400000000000000" pitchFamily="2" charset="-78"/>
              </a:rPr>
              <a:t>(E</a:t>
            </a:r>
            <a:r>
              <a:rPr lang="en-US" sz="2800" baseline="-25000" dirty="0">
                <a:cs typeface="B Nazanin" panose="00000400000000000000" pitchFamily="2" charset="-78"/>
              </a:rPr>
              <a:t>SFCL</a:t>
            </a:r>
            <a:r>
              <a:rPr lang="en-US" sz="2800" dirty="0">
                <a:cs typeface="B Nazanin" panose="00000400000000000000" pitchFamily="2" charset="-78"/>
              </a:rPr>
              <a:t>)</a:t>
            </a:r>
            <a:r>
              <a:rPr lang="ar-SA" sz="2800" dirty="0">
                <a:cs typeface="B Nazanin" panose="00000400000000000000" pitchFamily="2" charset="-78"/>
              </a:rPr>
              <a:t> که به حداقل رسانده شده است، با رابطه زیر محاسبه می گردد</a:t>
            </a:r>
            <a:r>
              <a:rPr lang="ar-SA" sz="2800" dirty="0" smtClean="0">
                <a:cs typeface="B Nazanin" panose="00000400000000000000" pitchFamily="2" charset="-78"/>
              </a:rPr>
              <a:t>: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a-IR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6200000">
            <a:off x="9391041" y="2524680"/>
            <a:ext cx="384236" cy="258210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603693" y="1422881"/>
            <a:ext cx="2014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سیستم مطالعه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Nazanin" panose="00000400000000000000" pitchFamily="2" charset="-78"/>
              </a:rPr>
              <a:t>نتیجه گیری</a:t>
            </a:r>
            <a:endParaRPr lang="en-US" sz="2000" dirty="0">
              <a:cs typeface="B Nazanin" panose="00000400000000000000" pitchFamily="2" charset="-78"/>
            </a:endParaRPr>
          </a:p>
        </p:txBody>
      </p:sp>
      <p:pic>
        <p:nvPicPr>
          <p:cNvPr id="28" name="Picture 27"/>
          <p:cNvPicPr/>
          <p:nvPr/>
        </p:nvPicPr>
        <p:blipFill>
          <a:blip r:embed="rId2"/>
          <a:stretch>
            <a:fillRect/>
          </a:stretch>
        </p:blipFill>
        <p:spPr>
          <a:xfrm>
            <a:off x="2744602" y="3947224"/>
            <a:ext cx="4350260" cy="100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254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192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B Nazanin</vt:lpstr>
      <vt:lpstr>Calibri</vt:lpstr>
      <vt:lpstr>Calibri Light</vt:lpstr>
      <vt:lpstr>Cambria Math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27</cp:revision>
  <dcterms:created xsi:type="dcterms:W3CDTF">2014-08-21T14:23:12Z</dcterms:created>
  <dcterms:modified xsi:type="dcterms:W3CDTF">2017-08-07T09:36:27Z</dcterms:modified>
</cp:coreProperties>
</file>