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روش پژوهش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fontAlgn="base">
              <a:lnSpc>
                <a:spcPct val="150000"/>
              </a:lnSpc>
            </a:pPr>
            <a:r>
              <a:rPr lang="ar-SA" sz="2800" u="sng" dirty="0" smtClean="0">
                <a:cs typeface="B Nazanin" panose="00000400000000000000" pitchFamily="2" charset="-78"/>
              </a:rPr>
              <a:t>سناریو </a:t>
            </a:r>
            <a:r>
              <a:rPr lang="ar-SA" sz="2800" u="sng" dirty="0">
                <a:cs typeface="B Nazanin" panose="00000400000000000000" pitchFamily="2" charset="-78"/>
              </a:rPr>
              <a:t>1: قیمت فلز و هزینه های عملیاتی وضعیت مشخص</a:t>
            </a:r>
            <a:endParaRPr lang="en-US" sz="2800" u="sng" dirty="0">
              <a:cs typeface="B Nazanin" panose="00000400000000000000" pitchFamily="2" charset="-78"/>
            </a:endParaRPr>
          </a:p>
          <a:p>
            <a:pPr marL="457200" indent="-457200" algn="just" rtl="1" fontAlgn="base">
              <a:lnSpc>
                <a:spcPct val="150000"/>
              </a:lnSpc>
              <a:buFont typeface="Wingdings" panose="05000000000000000000" pitchFamily="2" charset="2"/>
              <a:buChar char="§"/>
            </a:pPr>
            <a:r>
              <a:rPr lang="ar-SA" sz="2700" dirty="0">
                <a:cs typeface="B Nazanin" panose="00000400000000000000" pitchFamily="2" charset="-78"/>
              </a:rPr>
              <a:t>در این </a:t>
            </a:r>
            <a:r>
              <a:rPr lang="ar-SA" sz="2700" dirty="0" smtClean="0">
                <a:cs typeface="B Nazanin" panose="00000400000000000000" pitchFamily="2" charset="-78"/>
              </a:rPr>
              <a:t>سناریو</a:t>
            </a:r>
            <a:r>
              <a:rPr lang="en-US" sz="2700" dirty="0" smtClean="0">
                <a:cs typeface="B Nazanin" panose="00000400000000000000" pitchFamily="2" charset="-78"/>
              </a:rPr>
              <a:t>NPV </a:t>
            </a:r>
            <a:r>
              <a:rPr lang="fa-IR" sz="2700" dirty="0" smtClean="0">
                <a:cs typeface="B Nazanin" panose="00000400000000000000" pitchFamily="2" charset="-78"/>
              </a:rPr>
              <a:t> </a:t>
            </a:r>
            <a:r>
              <a:rPr lang="ar-SA" sz="2700" dirty="0" smtClean="0">
                <a:cs typeface="B Nazanin" panose="00000400000000000000" pitchFamily="2" charset="-78"/>
              </a:rPr>
              <a:t>پروژه </a:t>
            </a:r>
            <a:r>
              <a:rPr lang="ar-SA" sz="2700" dirty="0">
                <a:cs typeface="B Nazanin" panose="00000400000000000000" pitchFamily="2" charset="-78"/>
              </a:rPr>
              <a:t>با استفاده از روش های </a:t>
            </a:r>
            <a:r>
              <a:rPr lang="ar-SA" sz="2700" dirty="0" smtClean="0">
                <a:cs typeface="B Nazanin" panose="00000400000000000000" pitchFamily="2" charset="-78"/>
              </a:rPr>
              <a:t>سنتی</a:t>
            </a:r>
            <a:r>
              <a:rPr lang="en-US" sz="2700" dirty="0" smtClean="0">
                <a:cs typeface="B Nazanin" panose="00000400000000000000" pitchFamily="2" charset="-78"/>
              </a:rPr>
              <a:t>DCF </a:t>
            </a:r>
            <a:r>
              <a:rPr lang="fa-IR" sz="2700" dirty="0" smtClean="0">
                <a:cs typeface="B Nazanin" panose="00000400000000000000" pitchFamily="2" charset="-78"/>
              </a:rPr>
              <a:t> </a:t>
            </a:r>
            <a:r>
              <a:rPr lang="ar-SA" sz="2700" dirty="0" smtClean="0">
                <a:cs typeface="B Nazanin" panose="00000400000000000000" pitchFamily="2" charset="-78"/>
              </a:rPr>
              <a:t>محاسبه </a:t>
            </a:r>
            <a:r>
              <a:rPr lang="ar-SA" sz="2700" dirty="0">
                <a:cs typeface="B Nazanin" panose="00000400000000000000" pitchFamily="2" charset="-78"/>
              </a:rPr>
              <a:t>شد. برای این منظور، در اولین گام، جریان نقدی آزاد (</a:t>
            </a:r>
            <a:r>
              <a:rPr lang="en-US" sz="2700" dirty="0" smtClean="0">
                <a:cs typeface="B Nazanin" panose="00000400000000000000" pitchFamily="2" charset="-78"/>
              </a:rPr>
              <a:t>FCF_ </a:t>
            </a:r>
            <a:r>
              <a:rPr lang="en-US" sz="2700" dirty="0">
                <a:cs typeface="B Nazanin" panose="00000400000000000000" pitchFamily="2" charset="-78"/>
              </a:rPr>
              <a:t>the free </a:t>
            </a:r>
            <a:r>
              <a:rPr lang="en-US" sz="2700" dirty="0" smtClean="0">
                <a:cs typeface="B Nazanin" panose="00000400000000000000" pitchFamily="2" charset="-78"/>
              </a:rPr>
              <a:t>cash</a:t>
            </a:r>
            <a:r>
              <a:rPr lang="fa-IR" sz="2700" dirty="0" smtClean="0">
                <a:cs typeface="B Nazanin" panose="00000400000000000000" pitchFamily="2" charset="-78"/>
              </a:rPr>
              <a:t> </a:t>
            </a:r>
            <a:r>
              <a:rPr lang="en-US" sz="2700" dirty="0" smtClean="0">
                <a:cs typeface="B Nazanin" panose="00000400000000000000" pitchFamily="2" charset="-78"/>
              </a:rPr>
              <a:t>flow</a:t>
            </a:r>
            <a:r>
              <a:rPr lang="ar-SA" sz="2700" dirty="0">
                <a:cs typeface="B Nazanin" panose="00000400000000000000" pitchFamily="2" charset="-78"/>
              </a:rPr>
              <a:t>) با استفاده از معادله تعیین شد</a:t>
            </a:r>
            <a:r>
              <a:rPr lang="ar-SA" sz="2700" dirty="0" smtClean="0">
                <a:cs typeface="B Nazanin" panose="00000400000000000000" pitchFamily="2" charset="-78"/>
              </a:rPr>
              <a:t>.</a:t>
            </a:r>
            <a:endParaRPr lang="fa-IR" sz="2700" dirty="0" smtClean="0">
              <a:cs typeface="B Nazanin" panose="00000400000000000000" pitchFamily="2" charset="-78"/>
            </a:endParaRPr>
          </a:p>
          <a:p>
            <a:pPr marL="457200" indent="-457200" algn="just" rtl="1" fontAlgn="base">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fontAlgn="base">
              <a:lnSpc>
                <a:spcPct val="150000"/>
              </a:lnSpc>
              <a:buFont typeface="Wingdings" panose="05000000000000000000" pitchFamily="2" charset="2"/>
              <a:buChar char="§"/>
            </a:pPr>
            <a:endParaRPr lang="fa-IR" sz="1100" dirty="0">
              <a:cs typeface="B Nazanin" panose="00000400000000000000" pitchFamily="2" charset="-78"/>
            </a:endParaRPr>
          </a:p>
          <a:p>
            <a:pPr marL="457200" indent="-457200" algn="just" rtl="1" fontAlgn="base">
              <a:lnSpc>
                <a:spcPct val="150000"/>
              </a:lnSpc>
              <a:buFont typeface="Wingdings" panose="05000000000000000000" pitchFamily="2" charset="2"/>
              <a:buChar char="§"/>
            </a:pPr>
            <a:r>
              <a:rPr lang="fa-IR" sz="2700" dirty="0">
                <a:cs typeface="B Nazanin" panose="00000400000000000000" pitchFamily="2" charset="-78"/>
              </a:rPr>
              <a:t>روش های زیادی برای تخمین آینده قیمت فلز و هزینه عملیاتی وجود دارد مانند استفاده از متوسط قیمت فلز قبلی و داده های هزینه های عملیاتی و تجزیه و تحلیل رگرسیون . پس از محاسبه </a:t>
            </a:r>
            <a:r>
              <a:rPr lang="en-US" sz="2700" dirty="0">
                <a:cs typeface="B Nazanin" panose="00000400000000000000" pitchFamily="2" charset="-78"/>
              </a:rPr>
              <a:t>FCF</a:t>
            </a:r>
            <a:r>
              <a:rPr lang="en-US" sz="2700" dirty="0" smtClean="0">
                <a:cs typeface="B Nazanin" panose="00000400000000000000" pitchFamily="2" charset="-78"/>
              </a:rPr>
              <a:t>، NPV </a:t>
            </a:r>
            <a:r>
              <a:rPr lang="fa-IR" sz="2700" dirty="0" smtClean="0">
                <a:cs typeface="B Nazanin" panose="00000400000000000000" pitchFamily="2" charset="-78"/>
              </a:rPr>
              <a:t> با </a:t>
            </a:r>
            <a:r>
              <a:rPr lang="fa-IR" sz="2700" dirty="0">
                <a:cs typeface="B Nazanin" panose="00000400000000000000" pitchFamily="2" charset="-78"/>
              </a:rPr>
              <a:t>استفاده از معادله زیر تعیین خواهد شد</a:t>
            </a:r>
            <a:r>
              <a:rPr lang="fa-IR" sz="2700" dirty="0" smtClean="0">
                <a:cs typeface="B Nazanin" panose="00000400000000000000" pitchFamily="2" charset="-78"/>
              </a:rPr>
              <a:t>.</a:t>
            </a:r>
          </a:p>
          <a:p>
            <a:pPr marL="457200" indent="-457200" algn="just" rtl="1" fontAlgn="base">
              <a:lnSpc>
                <a:spcPct val="150000"/>
              </a:lnSpc>
              <a:buFont typeface="Wingdings" panose="05000000000000000000" pitchFamily="2" charset="2"/>
              <a:buChar char="§"/>
            </a:pPr>
            <a:endParaRPr lang="fa-IR" sz="2700" dirty="0" smtClean="0">
              <a:cs typeface="B Nazanin" panose="00000400000000000000" pitchFamily="2" charset="-78"/>
            </a:endParaRPr>
          </a:p>
          <a:p>
            <a:pPr marL="457200" indent="-457200" algn="just" rtl="1" fontAlgn="base">
              <a:lnSpc>
                <a:spcPct val="150000"/>
              </a:lnSpc>
              <a:buFont typeface="Wingdings" panose="05000000000000000000" pitchFamily="2" charset="2"/>
              <a:buChar char="§"/>
            </a:pP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درخت دوجمله ای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2213750" y="2793089"/>
            <a:ext cx="4815433" cy="692433"/>
          </a:xfrm>
          <a:prstGeom prst="rect">
            <a:avLst/>
          </a:prstGeom>
        </p:spPr>
      </p:pic>
      <p:pic>
        <p:nvPicPr>
          <p:cNvPr id="29" name="Picture 28"/>
          <p:cNvPicPr/>
          <p:nvPr/>
        </p:nvPicPr>
        <p:blipFill>
          <a:blip r:embed="rId3"/>
          <a:stretch>
            <a:fillRect/>
          </a:stretch>
        </p:blipFill>
        <p:spPr>
          <a:xfrm>
            <a:off x="2799946" y="5527000"/>
            <a:ext cx="3395114" cy="600726"/>
          </a:xfrm>
          <a:prstGeom prst="rect">
            <a:avLst/>
          </a:prstGeom>
        </p:spPr>
      </p:pic>
    </p:spTree>
    <p:extLst>
      <p:ext uri="{BB962C8B-B14F-4D97-AF65-F5344CB8AC3E}">
        <p14:creationId xmlns:p14="http://schemas.microsoft.com/office/powerpoint/2010/main" val="744724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روش پژوهش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u="sng" dirty="0">
                <a:solidFill>
                  <a:schemeClr val="tx1"/>
                </a:solidFill>
                <a:cs typeface="B Nazanin" panose="00000400000000000000" pitchFamily="2" charset="-78"/>
              </a:rPr>
              <a:t>سناریو 2: قیمت فلز نامشخص و برخی از وضعیت هزینه های </a:t>
            </a:r>
            <a:r>
              <a:rPr lang="fa-IR" sz="2800" u="sng" dirty="0" smtClean="0">
                <a:solidFill>
                  <a:schemeClr val="tx1"/>
                </a:solidFill>
                <a:cs typeface="B Nazanin" panose="00000400000000000000" pitchFamily="2" charset="-78"/>
              </a:rPr>
              <a:t>عملیاتی</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در این سناریو، قیمت فلز نامشخص در نظر گرفته شده است اما مانند سناریوی قبلی، هزینه های عملیاتی مشخص فرض شده است. درخت دو جمله ای، که با استفاده از داده های قدیمی ساخته شده است برای برآورد تغییرات آینده قیمت فلزات استفاده شده است. بنابراین، یک درخت </a:t>
            </a:r>
            <a:r>
              <a:rPr lang="fa-IR" sz="2800" dirty="0" smtClean="0">
                <a:solidFill>
                  <a:schemeClr val="tx1"/>
                </a:solidFill>
                <a:cs typeface="B Nazanin" panose="00000400000000000000" pitchFamily="2" charset="-78"/>
              </a:rPr>
              <a:t>جدید</a:t>
            </a:r>
            <a:r>
              <a:rPr lang="en-US" sz="2800" dirty="0" smtClean="0">
                <a:solidFill>
                  <a:schemeClr val="tx1"/>
                </a:solidFill>
                <a:cs typeface="B Nazanin" panose="00000400000000000000" pitchFamily="2" charset="-78"/>
              </a:rPr>
              <a:t>FCF </a:t>
            </a:r>
            <a:r>
              <a:rPr lang="fa-IR" sz="2800" dirty="0" smtClean="0">
                <a:solidFill>
                  <a:schemeClr val="tx1"/>
                </a:solidFill>
                <a:cs typeface="B Nazanin" panose="00000400000000000000" pitchFamily="2" charset="-78"/>
              </a:rPr>
              <a:t> دو </a:t>
            </a:r>
            <a:r>
              <a:rPr lang="fa-IR" sz="2800" dirty="0">
                <a:solidFill>
                  <a:schemeClr val="tx1"/>
                </a:solidFill>
                <a:cs typeface="B Nazanin" panose="00000400000000000000" pitchFamily="2" charset="-78"/>
              </a:rPr>
              <a:t>جمله ای با استفاده از درخت دوجمله ای قیمت فلز ساخته شده است ، که سالانه هزینه های عملیاتی و معادله (4) را برآورد می کند.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درخت دوجمله ای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807472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روش پژوهش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 </a:t>
            </a:r>
            <a:r>
              <a:rPr lang="fa-IR" sz="2800" dirty="0">
                <a:cs typeface="B Nazanin" panose="00000400000000000000" pitchFamily="2" charset="-78"/>
              </a:rPr>
              <a:t>نهایت، پس از ساخت درخت دوجمله ای </a:t>
            </a:r>
            <a:r>
              <a:rPr lang="en-US" sz="2800" dirty="0">
                <a:cs typeface="B Nazanin" panose="00000400000000000000" pitchFamily="2" charset="-78"/>
              </a:rPr>
              <a:t>FCF</a:t>
            </a:r>
            <a:r>
              <a:rPr lang="fa-IR" sz="2800" dirty="0">
                <a:cs typeface="B Nazanin" panose="00000400000000000000" pitchFamily="2" charset="-78"/>
              </a:rPr>
              <a:t> </a:t>
            </a:r>
            <a:r>
              <a:rPr lang="fa-IR" sz="2800" dirty="0" smtClean="0">
                <a:cs typeface="B Nazanin" panose="00000400000000000000" pitchFamily="2" charset="-78"/>
              </a:rPr>
              <a:t>، </a:t>
            </a:r>
            <a:r>
              <a:rPr lang="en-US" sz="2800" dirty="0" smtClean="0">
                <a:cs typeface="B Nazanin" panose="00000400000000000000" pitchFamily="2" charset="-78"/>
              </a:rPr>
              <a:t>DCF</a:t>
            </a:r>
            <a:r>
              <a:rPr lang="fa-IR" sz="2800" dirty="0" smtClean="0">
                <a:cs typeface="B Nazanin" panose="00000400000000000000" pitchFamily="2" charset="-78"/>
              </a:rPr>
              <a:t> با </a:t>
            </a:r>
            <a:r>
              <a:rPr lang="fa-IR" sz="2800" dirty="0">
                <a:cs typeface="B Nazanin" panose="00000400000000000000" pitchFamily="2" charset="-78"/>
              </a:rPr>
              <a:t>استفاده از معادله (6</a:t>
            </a:r>
            <a:r>
              <a:rPr lang="fa-IR" sz="2800" dirty="0" smtClean="0">
                <a:cs typeface="B Nazanin" panose="00000400000000000000" pitchFamily="2" charset="-78"/>
              </a:rPr>
              <a:t>) تخمین </a:t>
            </a:r>
            <a:r>
              <a:rPr lang="fa-IR" sz="2800" dirty="0">
                <a:cs typeface="B Nazanin" panose="00000400000000000000" pitchFamily="2" charset="-78"/>
              </a:rPr>
              <a:t>زده خواهد شد </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این سناریو بر خلاف حالات قبلی، قیمت فلزات و هزینه های عملیاتی نامشخص است. بنابراین، عدم اطمینان از این پارامترها با استفاده از روش درخت دوجمله ای مدل شده است. سپس، پروژه جریان نقدی رایگان درخت دو جمله ای با استفاده از این دو درخت و معادله (4) ساخته شده است. در نهایت، جریان نقدینگی تنزیل شده پروژه با استفاده از معادله (6) تخمین زده خواهد شد.</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درخت دوجمله ای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1449851" y="1788776"/>
            <a:ext cx="6585439" cy="672891"/>
          </a:xfrm>
          <a:prstGeom prst="rect">
            <a:avLst/>
          </a:prstGeom>
        </p:spPr>
      </p:pic>
    </p:spTree>
    <p:extLst>
      <p:ext uri="{BB962C8B-B14F-4D97-AF65-F5344CB8AC3E}">
        <p14:creationId xmlns:p14="http://schemas.microsoft.com/office/powerpoint/2010/main" val="17081967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روش پژوهش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مثال عددی</a:t>
            </a:r>
          </a:p>
          <a:p>
            <a:pPr algn="just" rtl="1">
              <a:lnSpc>
                <a:spcPct val="150000"/>
              </a:lnSpc>
            </a:pPr>
            <a:r>
              <a:rPr lang="fa-IR" sz="2800" u="sng" dirty="0">
                <a:solidFill>
                  <a:schemeClr val="tx1"/>
                </a:solidFill>
                <a:cs typeface="B Nazanin" panose="00000400000000000000" pitchFamily="2" charset="-78"/>
              </a:rPr>
              <a:t>معدن مس </a:t>
            </a:r>
            <a:r>
              <a:rPr lang="en-US" sz="2800" u="sng" dirty="0" err="1" smtClean="0">
                <a:solidFill>
                  <a:schemeClr val="tx1"/>
                </a:solidFill>
                <a:cs typeface="B Nazanin" panose="00000400000000000000" pitchFamily="2" charset="-78"/>
              </a:rPr>
              <a:t>Cayeli</a:t>
            </a:r>
            <a:endParaRPr lang="fa-IR" sz="2800"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معدن </a:t>
            </a:r>
            <a:r>
              <a:rPr lang="en-US" sz="2800" dirty="0" err="1">
                <a:cs typeface="B Nazanin" panose="00000400000000000000" pitchFamily="2" charset="-78"/>
              </a:rPr>
              <a:t>Cayeli</a:t>
            </a:r>
            <a:r>
              <a:rPr lang="fa-IR" sz="2800" dirty="0">
                <a:cs typeface="B Nazanin" panose="00000400000000000000" pitchFamily="2" charset="-78"/>
              </a:rPr>
              <a:t> </a:t>
            </a:r>
            <a:r>
              <a:rPr lang="fa-IR" sz="2800" dirty="0" smtClean="0">
                <a:cs typeface="B Nazanin" panose="00000400000000000000" pitchFamily="2" charset="-78"/>
              </a:rPr>
              <a:t>در </a:t>
            </a:r>
            <a:r>
              <a:rPr lang="fa-IR" sz="2800" dirty="0">
                <a:cs typeface="B Nazanin" panose="00000400000000000000" pitchFamily="2" charset="-78"/>
              </a:rPr>
              <a:t>ساحل دریای سیاه از شمال شرقی ترکیه واقع شده است. معدن </a:t>
            </a:r>
            <a:r>
              <a:rPr lang="en-US" sz="2800" dirty="0">
                <a:cs typeface="B Nazanin" panose="00000400000000000000" pitchFamily="2" charset="-78"/>
              </a:rPr>
              <a:t> </a:t>
            </a:r>
            <a:r>
              <a:rPr lang="en-US" sz="2800" dirty="0" err="1" smtClean="0">
                <a:cs typeface="B Nazanin" panose="00000400000000000000" pitchFamily="2" charset="-78"/>
              </a:rPr>
              <a:t>Cayeli</a:t>
            </a:r>
            <a:r>
              <a:rPr lang="fa-IR" sz="2800" dirty="0" smtClean="0">
                <a:cs typeface="B Nazanin" panose="00000400000000000000" pitchFamily="2" charset="-78"/>
              </a:rPr>
              <a:t>از </a:t>
            </a:r>
            <a:r>
              <a:rPr lang="fa-IR" sz="2800" dirty="0">
                <a:cs typeface="B Nazanin" panose="00000400000000000000" pitchFamily="2" charset="-78"/>
              </a:rPr>
              <a:t>روش استخراج </a:t>
            </a:r>
            <a:r>
              <a:rPr lang="en-US" sz="2800" dirty="0">
                <a:cs typeface="B Nazanin" panose="00000400000000000000" pitchFamily="2" charset="-78"/>
              </a:rPr>
              <a:t>Sub-level </a:t>
            </a:r>
            <a:r>
              <a:rPr lang="en-US" sz="2800" dirty="0" err="1">
                <a:cs typeface="B Nazanin" panose="00000400000000000000" pitchFamily="2" charset="-78"/>
              </a:rPr>
              <a:t>stoping</a:t>
            </a:r>
            <a:r>
              <a:rPr lang="fa-IR" sz="2800" dirty="0">
                <a:cs typeface="B Nazanin" panose="00000400000000000000" pitchFamily="2" charset="-78"/>
              </a:rPr>
              <a:t> با پر کردن پشت بهره می برد . کانسار </a:t>
            </a:r>
            <a:r>
              <a:rPr lang="en-US" sz="2800" dirty="0" err="1">
                <a:cs typeface="B Nazanin" panose="00000400000000000000" pitchFamily="2" charset="-78"/>
              </a:rPr>
              <a:t>Cayeli</a:t>
            </a:r>
            <a:r>
              <a:rPr lang="fa-IR" sz="2800" dirty="0">
                <a:cs typeface="B Nazanin" panose="00000400000000000000" pitchFamily="2" charset="-78"/>
              </a:rPr>
              <a:t> </a:t>
            </a:r>
            <a:r>
              <a:rPr lang="fa-IR" sz="2800" dirty="0" smtClean="0">
                <a:cs typeface="B Nazanin" panose="00000400000000000000" pitchFamily="2" charset="-78"/>
              </a:rPr>
              <a:t>ذخیره </a:t>
            </a:r>
            <a:r>
              <a:rPr lang="fa-IR" sz="2800" dirty="0">
                <a:cs typeface="B Nazanin" panose="00000400000000000000" pitchFamily="2" charset="-78"/>
              </a:rPr>
              <a:t>سولفید عظیم آتشفشان است</a:t>
            </a:r>
            <a:r>
              <a:rPr lang="fa-IR" sz="2800" dirty="0" smtClean="0">
                <a:cs typeface="B Nazanin" panose="00000400000000000000" pitchFamily="2" charset="-78"/>
              </a:rPr>
              <a:t>. </a:t>
            </a:r>
            <a:r>
              <a:rPr lang="en-US" sz="2800" dirty="0" err="1" smtClean="0">
                <a:cs typeface="B Nazanin" panose="00000400000000000000" pitchFamily="2" charset="-78"/>
              </a:rPr>
              <a:t>Cayeli</a:t>
            </a:r>
            <a:r>
              <a:rPr lang="fa-IR" sz="2800" dirty="0" smtClean="0">
                <a:cs typeface="B Nazanin" panose="00000400000000000000" pitchFamily="2" charset="-78"/>
              </a:rPr>
              <a:t> کنسانتره </a:t>
            </a:r>
            <a:r>
              <a:rPr lang="fa-IR" sz="2800" dirty="0">
                <a:cs typeface="B Nazanin" panose="00000400000000000000" pitchFamily="2" charset="-78"/>
              </a:rPr>
              <a:t>مس و روی تولید می </a:t>
            </a:r>
            <a:r>
              <a:rPr lang="fa-IR" sz="2800" dirty="0" smtClean="0">
                <a:cs typeface="B Nazanin" panose="00000400000000000000" pitchFamily="2" charset="-78"/>
              </a:rPr>
              <a:t>کند. </a:t>
            </a:r>
            <a:r>
              <a:rPr lang="fa-IR" sz="2800" dirty="0">
                <a:cs typeface="B Nazanin" panose="00000400000000000000" pitchFamily="2" charset="-78"/>
              </a:rPr>
              <a:t>ذخیره تخمین زده شده حدود 20 میلیون تن سنگ با درصد عیار 3.2٪ مس است . شکل2 نوسانات قیمت مس و هزینه های عملیاتی معدن </a:t>
            </a:r>
            <a:r>
              <a:rPr lang="en-US" sz="2800" dirty="0" err="1">
                <a:cs typeface="B Nazanin" panose="00000400000000000000" pitchFamily="2" charset="-78"/>
              </a:rPr>
              <a:t>Cayeli</a:t>
            </a:r>
            <a:r>
              <a:rPr lang="fa-IR" sz="2800" dirty="0">
                <a:cs typeface="B Nazanin" panose="00000400000000000000" pitchFamily="2" charset="-78"/>
              </a:rPr>
              <a:t> در 2001-2010 نشان می دهد .</a:t>
            </a:r>
            <a:endParaRPr lang="en-US" sz="2800" dirty="0">
              <a:cs typeface="B Nazanin" panose="00000400000000000000" pitchFamily="2" charset="-78"/>
            </a:endParaRPr>
          </a:p>
          <a:p>
            <a:pPr algn="just" rtl="1">
              <a:lnSpc>
                <a:spcPct val="150000"/>
              </a:lnSpc>
            </a:pPr>
            <a:endParaRPr lang="en-US" sz="2800" u="sng"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درخت دوجمله ای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4262053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365</Words>
  <Application>Microsoft Office PowerPoint</Application>
  <PresentationFormat>Widescreen</PresentationFormat>
  <Paragraphs>42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2017-08-12T10:00:55Z</dcterms:modified>
</cp:coreProperties>
</file>