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روشهای شناسایی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جمع آوری داده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هدف روش </a:t>
            </a:r>
            <a:r>
              <a:rPr lang="en-US" sz="2800" dirty="0">
                <a:cs typeface="B Nazanin" panose="00000400000000000000" pitchFamily="2" charset="-78"/>
              </a:rPr>
              <a:t>AHP</a:t>
            </a:r>
            <a:r>
              <a:rPr lang="fa-IR" sz="2800" dirty="0">
                <a:cs typeface="B Nazanin" panose="00000400000000000000" pitchFamily="2" charset="-78"/>
              </a:rPr>
              <a:t> در این مطالعه افرادی بودند که در اجرای </a:t>
            </a:r>
            <a:r>
              <a:rPr lang="en-US" sz="2800" dirty="0">
                <a:cs typeface="B Nazanin" panose="00000400000000000000" pitchFamily="2" charset="-78"/>
              </a:rPr>
              <a:t>ERP</a:t>
            </a:r>
            <a:r>
              <a:rPr lang="fa-IR" sz="2800" dirty="0">
                <a:cs typeface="B Nazanin" panose="00000400000000000000" pitchFamily="2" charset="-78"/>
              </a:rPr>
              <a:t> شرکت کرده بودند. در اینجا پرسشنامه اینترنتی ساخته و از 198 عضو جامعه برنامه ریزی منابع سازمانی چین </a:t>
            </a:r>
            <a:r>
              <a:rPr lang="en-US" sz="2800" dirty="0">
                <a:cs typeface="B Nazanin" panose="00000400000000000000" pitchFamily="2" charset="-78"/>
              </a:rPr>
              <a:t>(CERPS)</a:t>
            </a:r>
            <a:r>
              <a:rPr lang="fa-IR" sz="2800" dirty="0">
                <a:cs typeface="B Nazanin" panose="00000400000000000000" pitchFamily="2" charset="-78"/>
              </a:rPr>
              <a:t> دعوت به مشارکت در تحقیق کردیم. دلیل انتخاب نمونه آن بود که اعضای </a:t>
            </a:r>
            <a:r>
              <a:rPr lang="en-US" sz="2800" dirty="0">
                <a:cs typeface="B Nazanin" panose="00000400000000000000" pitchFamily="2" charset="-78"/>
              </a:rPr>
              <a:t>CERPS</a:t>
            </a:r>
            <a:r>
              <a:rPr lang="fa-IR" sz="2800" dirty="0">
                <a:cs typeface="B Nazanin" panose="00000400000000000000" pitchFamily="2" charset="-78"/>
              </a:rPr>
              <a:t> به طور نوعی در زمینه مدیریت پروژه </a:t>
            </a:r>
            <a:r>
              <a:rPr lang="en-US" sz="2800" dirty="0">
                <a:cs typeface="B Nazanin" panose="00000400000000000000" pitchFamily="2" charset="-78"/>
              </a:rPr>
              <a:t>ERP</a:t>
            </a:r>
            <a:r>
              <a:rPr lang="fa-IR" sz="2800" dirty="0">
                <a:cs typeface="B Nazanin" panose="00000400000000000000" pitchFamily="2" charset="-78"/>
              </a:rPr>
              <a:t> مهارت و تخصص داشته و در تحقیق مدیریت پروژه </a:t>
            </a:r>
            <a:r>
              <a:rPr lang="en-US" sz="2800" dirty="0">
                <a:cs typeface="B Nazanin" panose="00000400000000000000" pitchFamily="2" charset="-78"/>
              </a:rPr>
              <a:t>ERP</a:t>
            </a:r>
            <a:r>
              <a:rPr lang="fa-IR" sz="2800" dirty="0">
                <a:cs typeface="B Nazanin" panose="00000400000000000000" pitchFamily="2" charset="-78"/>
              </a:rPr>
              <a:t> کاربرد وسیعی داشته اند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1959" y="353847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007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روشهای شناسایی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کلیه پاسخ دهندگان مطمئن می شوند که پاسخ های آنها به صورت محرمانه نگه داشته می شود. کلاً30 پرسشنامه برگشت داده شد که 4 مورد آنها بی اعتبار بود و پرسشنامه موثر 14 درصد می باشد (198/ 26). خلاصه شاخصه های دموگرافیکی نمونه در جدول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2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مطرح شده است.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1959" y="353847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966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روشهای شناسایی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جدول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2.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دموگرافیک نمونه</a:t>
            </a: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1959" y="353847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158408" y="373118"/>
          <a:ext cx="3950801" cy="6136108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650331"/>
                <a:gridCol w="1300470"/>
              </a:tblGrid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شاخصه ها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کل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>
                    <a:solidFill>
                      <a:schemeClr val="accent5"/>
                    </a:solidFill>
                  </a:tcPr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سمت و موقعیت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مهندس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مدیر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سمت های دیگر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سابقه کاری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5-1 سال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10- 6 سال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15 سال یا بیشتر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اندازه سازمان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زیر 100 کارمند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500- 100 کارمند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1000- 500 کارمند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1000 کارمند یا بیشتر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تجربه کار با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ERP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بله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26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خیر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سالهای اجرای سیستم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ERP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1- 0 سال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3-2 سال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5-4 سال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  <a:tr h="2789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بالاتر از اعداد بالا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5282" marR="552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26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روشهای شناسایی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تحلیل داده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ها</a:t>
            </a:r>
            <a:endParaRPr lang="en-US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مشارکت و آموزش کاربر، مدیریت و کنترل پروژه جنبه های مرتبط با نمونه می باشند. این دو جنبه تقریباً 50 درصد از کل عوامل را به خود اختصاص می دهند. در طبقه مشارکت کاربر و ریسک آموزشی- روابط بیاثربا کاربران، عدم دستیابی به حمایت کاربر و آموزش ناکافی کاربران نهایی، عوامل اصلی ورشکستگی پروژه </a:t>
            </a:r>
            <a:r>
              <a:rPr lang="en-US" sz="2800" dirty="0">
                <a:cs typeface="B Nazanin" panose="00000400000000000000" pitchFamily="2" charset="-78"/>
              </a:rPr>
              <a:t>ERP</a:t>
            </a:r>
            <a:r>
              <a:rPr lang="fa-IR" sz="2800" dirty="0">
                <a:cs typeface="B Nazanin" panose="00000400000000000000" pitchFamily="2" charset="-78"/>
              </a:rPr>
              <a:t> محسوب می شوند(جدول </a:t>
            </a:r>
            <a:r>
              <a:rPr lang="fa-IR" sz="2800" dirty="0" smtClean="0">
                <a:cs typeface="B Nazanin" panose="00000400000000000000" pitchFamily="2" charset="-78"/>
              </a:rPr>
              <a:t>3).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1959" y="353847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52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321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27</cp:revision>
  <dcterms:created xsi:type="dcterms:W3CDTF">2014-08-21T14:23:12Z</dcterms:created>
  <dcterms:modified xsi:type="dcterms:W3CDTF">2017-08-19T10:06:59Z</dcterms:modified>
</cp:coreProperties>
</file>