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7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3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8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3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0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0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8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3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4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2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608B6-3C68-443D-8F55-B3AD0BC9A5A8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603693" y="2288848"/>
            <a:ext cx="19632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فاکتور حساسیت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603694" y="3119258"/>
            <a:ext cx="19115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فرمول بندی مشکل 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r" rtl="1"/>
            <a:r>
              <a:rPr lang="fa-IR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سوم</a:t>
            </a:r>
          </a:p>
          <a:p>
            <a:pPr algn="ctr" rtl="1"/>
            <a:r>
              <a:rPr lang="fa-IR" sz="8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محاسبه فاکتور </a:t>
            </a:r>
            <a:r>
              <a:rPr lang="fa-IR" sz="8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حساسیت</a:t>
            </a:r>
            <a:endParaRPr lang="fa-IR" sz="8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افت جریان خطا 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نتایج آزمایش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70557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603693" y="2288848"/>
            <a:ext cx="19632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فاکتور حساسیت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603694" y="3119258"/>
            <a:ext cx="19115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فرمول بندی مشکل 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 smtClean="0">
                <a:cs typeface="B Nazanin" panose="00000400000000000000" pitchFamily="2" charset="-78"/>
              </a:rPr>
              <a:t>اگر </a:t>
            </a:r>
            <a:r>
              <a:rPr lang="fa-IR" sz="2800" dirty="0">
                <a:cs typeface="B Nazanin" panose="00000400000000000000" pitchFamily="2" charset="-78"/>
              </a:rPr>
              <a:t>مکان جایگذاری یک </a:t>
            </a:r>
            <a:r>
              <a:rPr lang="en-US" sz="2800" dirty="0">
                <a:cs typeface="B Nazanin" panose="00000400000000000000" pitchFamily="2" charset="-78"/>
              </a:rPr>
              <a:t>FCL</a:t>
            </a:r>
            <a:r>
              <a:rPr lang="fa-IR" sz="2800" dirty="0">
                <a:cs typeface="B Nazanin" panose="00000400000000000000" pitchFamily="2" charset="-78"/>
              </a:rPr>
              <a:t> تعیین شده باشد، امپدانس مورد نیاز را برای محدود کردن جریان خطا به یک سطح قابل قبول می توان با معادله 8 تعیین کرد. هرچند، در یک سیستم قدرت بزرگتر، تعیین تعداد، مکان ها و پارامترهای </a:t>
            </a:r>
            <a:r>
              <a:rPr lang="en-US" sz="2800" dirty="0">
                <a:cs typeface="B Nazanin" panose="00000400000000000000" pitchFamily="2" charset="-78"/>
              </a:rPr>
              <a:t>FCL</a:t>
            </a:r>
            <a:r>
              <a:rPr lang="fa-IR" sz="2800" dirty="0">
                <a:cs typeface="B Nazanin" panose="00000400000000000000" pitchFamily="2" charset="-78"/>
              </a:rPr>
              <a:t> هنگامی که جریان های خطای محاسبه شده در مکان های مختلف در حال افزایش و یا بیشتر شدن از نرخ </a:t>
            </a:r>
            <a:r>
              <a:rPr lang="en-US" sz="2800" dirty="0">
                <a:cs typeface="B Nazanin" panose="00000400000000000000" pitchFamily="2" charset="-78"/>
              </a:rPr>
              <a:t>CB</a:t>
            </a:r>
            <a:r>
              <a:rPr lang="fa-IR" sz="2800" dirty="0">
                <a:cs typeface="B Nazanin" panose="00000400000000000000" pitchFamily="2" charset="-78"/>
              </a:rPr>
              <a:t> های موجود است، سخت است. به منظور کاهش فضای جستجو و به حداقل رساندن زمان حل در پیدا کردن مکان های بهینه ی </a:t>
            </a:r>
            <a:r>
              <a:rPr lang="en-US" sz="2800" dirty="0">
                <a:cs typeface="B Nazanin" panose="00000400000000000000" pitchFamily="2" charset="-78"/>
              </a:rPr>
              <a:t>FCL</a:t>
            </a:r>
            <a:r>
              <a:rPr lang="fa-IR" sz="2800" dirty="0">
                <a:cs typeface="B Nazanin" panose="00000400000000000000" pitchFamily="2" charset="-78"/>
              </a:rPr>
              <a:t> ، یک محاسبه ی فاکتور حساسیت در ابتدا انجام می شود تا بهتر بتوانیم مکان کاندید برای جایگذاری </a:t>
            </a:r>
            <a:r>
              <a:rPr lang="en-US" sz="2800" dirty="0">
                <a:cs typeface="B Nazanin" panose="00000400000000000000" pitchFamily="2" charset="-78"/>
              </a:rPr>
              <a:t>FCL</a:t>
            </a:r>
            <a:r>
              <a:rPr lang="fa-IR" sz="2800" dirty="0">
                <a:cs typeface="B Nazanin" panose="00000400000000000000" pitchFamily="2" charset="-78"/>
              </a:rPr>
              <a:t> را پیدا کنیم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افت جریان خطا 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نتایج آزمایش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50876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603693" y="2288848"/>
            <a:ext cx="19632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فاکتور حساسیت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603694" y="3119258"/>
            <a:ext cx="19115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فرمول بندی مشکل 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 smtClean="0">
                <a:cs typeface="B Nazanin" panose="00000400000000000000" pitchFamily="2" charset="-78"/>
              </a:rPr>
              <a:t>معادلات </a:t>
            </a:r>
            <a:r>
              <a:rPr lang="fa-IR" sz="2800" dirty="0">
                <a:cs typeface="B Nazanin" panose="00000400000000000000" pitchFamily="2" charset="-78"/>
              </a:rPr>
              <a:t>3 تا 5 برای ایجاد رابطه </a:t>
            </a:r>
            <a:r>
              <a:rPr lang="fa-IR" sz="2800" dirty="0" smtClean="0">
                <a:cs typeface="B Nazanin" panose="00000400000000000000" pitchFamily="2" charset="-78"/>
              </a:rPr>
              <a:t>حساسیت </a:t>
            </a:r>
            <a:r>
              <a:rPr lang="fa-IR" sz="2800" dirty="0">
                <a:cs typeface="B Nazanin" panose="00000400000000000000" pitchFamily="2" charset="-78"/>
              </a:rPr>
              <a:t>افت های جریان خطای باس با در نظر گرفتن امپدانس </a:t>
            </a:r>
            <a:r>
              <a:rPr lang="en-US" sz="2800" dirty="0">
                <a:cs typeface="B Nazanin" panose="00000400000000000000" pitchFamily="2" charset="-78"/>
              </a:rPr>
              <a:t>FCL</a:t>
            </a:r>
            <a:r>
              <a:rPr lang="fa-IR" sz="2800" dirty="0">
                <a:cs typeface="B Nazanin" panose="00000400000000000000" pitchFamily="2" charset="-78"/>
              </a:rPr>
              <a:t> غیرخودکار مورد استفاده قرار می گیرند. برای یک </a:t>
            </a:r>
            <a:r>
              <a:rPr lang="en-US" sz="2800" dirty="0">
                <a:cs typeface="B Nazanin" panose="00000400000000000000" pitchFamily="2" charset="-78"/>
              </a:rPr>
              <a:t>FCL</a:t>
            </a:r>
            <a:r>
              <a:rPr lang="fa-IR" sz="2800" dirty="0">
                <a:cs typeface="B Nazanin" panose="00000400000000000000" pitchFamily="2" charset="-78"/>
              </a:rPr>
              <a:t> غیر خودکار با امپدانس </a:t>
            </a:r>
            <a:r>
              <a:rPr lang="en-US" sz="2800" dirty="0" err="1">
                <a:cs typeface="B Nazanin" panose="00000400000000000000" pitchFamily="2" charset="-78"/>
              </a:rPr>
              <a:t>Z</a:t>
            </a:r>
            <a:r>
              <a:rPr lang="en-US" sz="2800" baseline="-25000" dirty="0" err="1">
                <a:cs typeface="B Nazanin" panose="00000400000000000000" pitchFamily="2" charset="-78"/>
              </a:rPr>
              <a:t>sa</a:t>
            </a:r>
            <a:r>
              <a:rPr lang="en-US" sz="2800" baseline="30000" dirty="0" err="1">
                <a:cs typeface="B Nazanin" panose="00000400000000000000" pitchFamily="2" charset="-78"/>
              </a:rPr>
              <a:t>FCL</a:t>
            </a:r>
            <a:r>
              <a:rPr lang="fa-IR" sz="2800" dirty="0">
                <a:cs typeface="B Nazanin" panose="00000400000000000000" pitchFamily="2" charset="-78"/>
              </a:rPr>
              <a:t> که به شاخه ی </a:t>
            </a:r>
            <a:r>
              <a:rPr lang="en-US" sz="2800" dirty="0">
                <a:cs typeface="B Nazanin" panose="00000400000000000000" pitchFamily="2" charset="-78"/>
              </a:rPr>
              <a:t>l</a:t>
            </a:r>
            <a:r>
              <a:rPr lang="fa-IR" sz="2800" dirty="0">
                <a:cs typeface="B Nazanin" panose="00000400000000000000" pitchFamily="2" charset="-78"/>
              </a:rPr>
              <a:t> بین باس های </a:t>
            </a:r>
            <a:r>
              <a:rPr lang="en-US" sz="2800" dirty="0">
                <a:cs typeface="B Nazanin" panose="00000400000000000000" pitchFamily="2" charset="-78"/>
              </a:rPr>
              <a:t>j</a:t>
            </a:r>
            <a:r>
              <a:rPr lang="fa-IR" sz="2800" dirty="0">
                <a:cs typeface="B Nazanin" panose="00000400000000000000" pitchFamily="2" charset="-78"/>
              </a:rPr>
              <a:t> و </a:t>
            </a:r>
            <a:r>
              <a:rPr lang="en-US" sz="2800" dirty="0">
                <a:cs typeface="B Nazanin" panose="00000400000000000000" pitchFamily="2" charset="-78"/>
              </a:rPr>
              <a:t>k</a:t>
            </a:r>
            <a:r>
              <a:rPr lang="fa-IR" sz="2800" dirty="0">
                <a:cs typeface="B Nazanin" panose="00000400000000000000" pitchFamily="2" charset="-78"/>
              </a:rPr>
              <a:t> اضافه شده، افت جریان خطا برای هر باس بعد از اینکه </a:t>
            </a:r>
            <a:r>
              <a:rPr lang="en-US" sz="2800" dirty="0">
                <a:cs typeface="B Nazanin" panose="00000400000000000000" pitchFamily="2" charset="-78"/>
              </a:rPr>
              <a:t>FCL</a:t>
            </a:r>
            <a:r>
              <a:rPr lang="fa-IR" sz="2800" dirty="0">
                <a:cs typeface="B Nazanin" panose="00000400000000000000" pitchFamily="2" charset="-78"/>
              </a:rPr>
              <a:t> فعال شده و می تواند به صورت برداری بیان شود، عبارت است از</a:t>
            </a:r>
            <a:r>
              <a:rPr lang="fa-IR" sz="2800" dirty="0" smtClean="0">
                <a:cs typeface="B Nazanin" panose="00000400000000000000" pitchFamily="2" charset="-78"/>
              </a:rPr>
              <a:t>: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a-IR" sz="2800" dirty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افت جریان خطا 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نتایج آزمایش</a:t>
            </a:r>
            <a:endParaRPr lang="en-US" sz="2200" dirty="0">
              <a:cs typeface="B Nazanin" panose="00000400000000000000" pitchFamily="2" charset="-78"/>
            </a:endParaRPr>
          </a:p>
        </p:txBody>
      </p:sp>
      <p:pic>
        <p:nvPicPr>
          <p:cNvPr id="28" name="Picture 27"/>
          <p:cNvPicPr/>
          <p:nvPr/>
        </p:nvPicPr>
        <p:blipFill>
          <a:blip r:embed="rId2"/>
          <a:stretch>
            <a:fillRect/>
          </a:stretch>
        </p:blipFill>
        <p:spPr>
          <a:xfrm>
            <a:off x="2160428" y="5055261"/>
            <a:ext cx="5120481" cy="714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307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603693" y="2288848"/>
            <a:ext cx="19632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فاکتور حساسیت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603694" y="3119258"/>
            <a:ext cx="19115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فرمول بندی مشکل 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نتیجه گیری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600" dirty="0" smtClean="0">
                <a:cs typeface="B Nazanin" panose="00000400000000000000" pitchFamily="2" charset="-78"/>
              </a:rPr>
              <a:t>اگر </a:t>
            </a:r>
            <a:r>
              <a:rPr lang="fa-IR" sz="2600" dirty="0">
                <a:cs typeface="B Nazanin" panose="00000400000000000000" pitchFamily="2" charset="-78"/>
              </a:rPr>
              <a:t>فقط باس های </a:t>
            </a:r>
            <a:r>
              <a:rPr lang="en-US" sz="2600" dirty="0" err="1">
                <a:cs typeface="B Nazanin" panose="00000400000000000000" pitchFamily="2" charset="-78"/>
              </a:rPr>
              <a:t>N</a:t>
            </a:r>
            <a:r>
              <a:rPr lang="en-US" sz="2600" baseline="-25000" dirty="0" err="1">
                <a:cs typeface="B Nazanin" panose="00000400000000000000" pitchFamily="2" charset="-78"/>
              </a:rPr>
              <a:t>f</a:t>
            </a:r>
            <a:r>
              <a:rPr lang="en-US" sz="2600" baseline="30000" dirty="0" err="1">
                <a:cs typeface="B Nazanin" panose="00000400000000000000" pitchFamily="2" charset="-78"/>
              </a:rPr>
              <a:t>C</a:t>
            </a:r>
            <a:r>
              <a:rPr lang="fa-IR" sz="2600" dirty="0">
                <a:cs typeface="B Nazanin" panose="00000400000000000000" pitchFamily="2" charset="-78"/>
              </a:rPr>
              <a:t> برای کاهش سطح خطا مورد نیاز باشند، باس ها در یک بردار به ترتیب کاهشی (از زیاد به کم) از انحراف سطح جریان خطا مرتب می شوند و به این صورت بیان می شوند</a:t>
            </a:r>
            <a:r>
              <a:rPr lang="fa-IR" sz="2600" dirty="0" smtClean="0">
                <a:cs typeface="B Nazanin" panose="00000400000000000000" pitchFamily="2" charset="-78"/>
              </a:rPr>
              <a:t>: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a-IR" sz="2600" dirty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600" dirty="0">
                <a:cs typeface="B Nazanin" panose="00000400000000000000" pitchFamily="2" charset="-78"/>
              </a:rPr>
              <a:t>مکان های بهتر کاندید را برای جایگذاری </a:t>
            </a:r>
            <a:r>
              <a:rPr lang="en-US" sz="2600" dirty="0">
                <a:cs typeface="B Nazanin" panose="00000400000000000000" pitchFamily="2" charset="-78"/>
              </a:rPr>
              <a:t>FCL </a:t>
            </a:r>
            <a:r>
              <a:rPr lang="fa-IR" sz="2600" dirty="0">
                <a:cs typeface="B Nazanin" panose="00000400000000000000" pitchFamily="2" charset="-78"/>
              </a:rPr>
              <a:t>با استفاده از </a:t>
            </a:r>
            <a:r>
              <a:rPr lang="en-US" sz="2600" dirty="0">
                <a:cs typeface="B Nazanin" panose="00000400000000000000" pitchFamily="2" charset="-78"/>
              </a:rPr>
              <a:t>SF </a:t>
            </a:r>
            <a:r>
              <a:rPr lang="fa-IR" sz="2600" dirty="0">
                <a:cs typeface="B Nazanin" panose="00000400000000000000" pitchFamily="2" charset="-78"/>
              </a:rPr>
              <a:t>می توان یافت. با استفاده از سیستم </a:t>
            </a:r>
            <a:r>
              <a:rPr lang="en-US" sz="2600" dirty="0">
                <a:cs typeface="B Nazanin" panose="00000400000000000000" pitchFamily="2" charset="-78"/>
              </a:rPr>
              <a:t>six-bus </a:t>
            </a:r>
            <a:r>
              <a:rPr lang="fa-IR" sz="2600" dirty="0">
                <a:cs typeface="B Nazanin" panose="00000400000000000000" pitchFamily="2" charset="-78"/>
              </a:rPr>
              <a:t>که در شکل 3 به عنوان مثالی برای 15 نشان داده شده است، </a:t>
            </a:r>
            <a:r>
              <a:rPr lang="en-US" sz="2600" dirty="0">
                <a:cs typeface="B Nazanin" panose="00000400000000000000" pitchFamily="2" charset="-78"/>
              </a:rPr>
              <a:t>SF </a:t>
            </a:r>
            <a:r>
              <a:rPr lang="fa-IR" sz="2600" dirty="0">
                <a:cs typeface="B Nazanin" panose="00000400000000000000" pitchFamily="2" charset="-78"/>
              </a:rPr>
              <a:t>به این شکل به دست می آید</a:t>
            </a:r>
            <a:r>
              <a:rPr lang="fa-IR" sz="2600" dirty="0" smtClean="0">
                <a:cs typeface="B Nazanin" panose="00000400000000000000" pitchFamily="2" charset="-78"/>
              </a:rPr>
              <a:t>: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a-IR" sz="2600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a-IR" sz="2600" dirty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a-IR" sz="2600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600" dirty="0"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افت جریان خطا 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dirty="0" smtClean="0">
                <a:cs typeface="B Nazanin" panose="00000400000000000000" pitchFamily="2" charset="-78"/>
              </a:rPr>
              <a:t>نتایج آزمایش</a:t>
            </a:r>
            <a:endParaRPr lang="en-US" sz="2200" dirty="0">
              <a:cs typeface="B Nazanin" panose="00000400000000000000" pitchFamily="2" charset="-78"/>
            </a:endParaRPr>
          </a:p>
        </p:txBody>
      </p:sp>
      <p:pic>
        <p:nvPicPr>
          <p:cNvPr id="28" name="Picture 27"/>
          <p:cNvPicPr/>
          <p:nvPr/>
        </p:nvPicPr>
        <p:blipFill>
          <a:blip r:embed="rId2"/>
          <a:stretch>
            <a:fillRect/>
          </a:stretch>
        </p:blipFill>
        <p:spPr>
          <a:xfrm>
            <a:off x="496253" y="1589202"/>
            <a:ext cx="3824288" cy="872465"/>
          </a:xfrm>
          <a:prstGeom prst="rect">
            <a:avLst/>
          </a:prstGeom>
        </p:spPr>
      </p:pic>
      <p:pic>
        <p:nvPicPr>
          <p:cNvPr id="29" name="Picture 28"/>
          <p:cNvPicPr/>
          <p:nvPr/>
        </p:nvPicPr>
        <p:blipFill>
          <a:blip r:embed="rId3"/>
          <a:stretch>
            <a:fillRect/>
          </a:stretch>
        </p:blipFill>
        <p:spPr>
          <a:xfrm>
            <a:off x="496253" y="3818566"/>
            <a:ext cx="4093210" cy="2617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692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346</Words>
  <Application>Microsoft Office PowerPoint</Application>
  <PresentationFormat>Widescreen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 Nazanin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madsg.com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Khastkhodaei;madsg.com</dc:creator>
  <dc:description>madsg.com</dc:description>
  <cp:lastModifiedBy>8p</cp:lastModifiedBy>
  <cp:revision>28</cp:revision>
  <dcterms:created xsi:type="dcterms:W3CDTF">2014-08-21T14:23:12Z</dcterms:created>
  <dcterms:modified xsi:type="dcterms:W3CDTF">2017-09-13T07:56:20Z</dcterms:modified>
</cp:coreProperties>
</file>