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9" r:id="rId4"/>
    <p:sldId id="263" r:id="rId5"/>
    <p:sldId id="295" r:id="rId6"/>
    <p:sldId id="304" r:id="rId7"/>
    <p:sldId id="305" r:id="rId8"/>
    <p:sldId id="306" r:id="rId9"/>
    <p:sldId id="307" r:id="rId10"/>
    <p:sldId id="260" r:id="rId11"/>
    <p:sldId id="258" r:id="rId12"/>
    <p:sldId id="261" r:id="rId13"/>
    <p:sldId id="262" r:id="rId14"/>
    <p:sldId id="298" r:id="rId15"/>
    <p:sldId id="299" r:id="rId16"/>
    <p:sldId id="300" r:id="rId17"/>
    <p:sldId id="301" r:id="rId18"/>
    <p:sldId id="303"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30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869114-BA25-48E6-957D-F81A934FBCDD}" type="datetimeFigureOut">
              <a:rPr lang="en-US" smtClean="0"/>
              <a:pPr/>
              <a:t>7/24/2015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AA6FBD-6CB3-4CB1-A1E1-B023FF4AFB13}" type="slidenum">
              <a:rPr lang="en-US" smtClean="0"/>
              <a:pPr/>
              <a:t>‹#›</a:t>
            </a:fld>
            <a:endParaRPr lang="en-US"/>
          </a:p>
        </p:txBody>
      </p:sp>
    </p:spTree>
    <p:extLst>
      <p:ext uri="{BB962C8B-B14F-4D97-AF65-F5344CB8AC3E}">
        <p14:creationId xmlns="" xmlns:p14="http://schemas.microsoft.com/office/powerpoint/2010/main" val="845726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04E2C-AA7E-2546-8288-F6E0033EA2FF}" type="slidenum">
              <a:rPr lang="en-US" smtClean="0"/>
              <a:pPr/>
              <a:t>14</a:t>
            </a:fld>
            <a:endParaRPr lang="en-US"/>
          </a:p>
        </p:txBody>
      </p:sp>
    </p:spTree>
    <p:extLst>
      <p:ext uri="{BB962C8B-B14F-4D97-AF65-F5344CB8AC3E}">
        <p14:creationId xmlns="" xmlns:p14="http://schemas.microsoft.com/office/powerpoint/2010/main" val="2640147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37</a:t>
            </a:fld>
            <a:endParaRPr lang="en-US"/>
          </a:p>
        </p:txBody>
      </p:sp>
    </p:spTree>
    <p:extLst>
      <p:ext uri="{BB962C8B-B14F-4D97-AF65-F5344CB8AC3E}">
        <p14:creationId xmlns="" xmlns:p14="http://schemas.microsoft.com/office/powerpoint/2010/main" val="2382897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38</a:t>
            </a:fld>
            <a:endParaRPr lang="en-US"/>
          </a:p>
        </p:txBody>
      </p:sp>
    </p:spTree>
    <p:extLst>
      <p:ext uri="{BB962C8B-B14F-4D97-AF65-F5344CB8AC3E}">
        <p14:creationId xmlns="" xmlns:p14="http://schemas.microsoft.com/office/powerpoint/2010/main" val="2382897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39</a:t>
            </a:fld>
            <a:endParaRPr lang="en-US"/>
          </a:p>
        </p:txBody>
      </p:sp>
    </p:spTree>
    <p:extLst>
      <p:ext uri="{BB962C8B-B14F-4D97-AF65-F5344CB8AC3E}">
        <p14:creationId xmlns="" xmlns:p14="http://schemas.microsoft.com/office/powerpoint/2010/main" val="490158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41</a:t>
            </a:fld>
            <a:endParaRPr lang="en-US"/>
          </a:p>
        </p:txBody>
      </p:sp>
    </p:spTree>
    <p:extLst>
      <p:ext uri="{BB962C8B-B14F-4D97-AF65-F5344CB8AC3E}">
        <p14:creationId xmlns="" xmlns:p14="http://schemas.microsoft.com/office/powerpoint/2010/main" val="589094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40 (GI)</a:t>
            </a:r>
          </a:p>
        </p:txBody>
      </p:sp>
      <p:sp>
        <p:nvSpPr>
          <p:cNvPr id="4" name="Slide Number Placeholder 3"/>
          <p:cNvSpPr>
            <a:spLocks noGrp="1"/>
          </p:cNvSpPr>
          <p:nvPr>
            <p:ph type="sldNum" sz="quarter" idx="10"/>
          </p:nvPr>
        </p:nvSpPr>
        <p:spPr/>
        <p:txBody>
          <a:bodyPr/>
          <a:lstStyle/>
          <a:p>
            <a:fld id="{656DDFAD-59C2-164E-A61A-92223A64DB4B}" type="slidenum">
              <a:rPr lang="en-US" smtClean="0"/>
              <a:pPr/>
              <a:t>19</a:t>
            </a:fld>
            <a:endParaRPr lang="en-US"/>
          </a:p>
        </p:txBody>
      </p:sp>
    </p:spTree>
    <p:extLst>
      <p:ext uri="{BB962C8B-B14F-4D97-AF65-F5344CB8AC3E}">
        <p14:creationId xmlns="" xmlns:p14="http://schemas.microsoft.com/office/powerpoint/2010/main" val="2386015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95</a:t>
            </a:r>
            <a:r>
              <a:rPr lang="en-US" baseline="0" dirty="0" smtClean="0"/>
              <a:t> (GI)</a:t>
            </a:r>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26</a:t>
            </a:fld>
            <a:endParaRPr lang="en-US"/>
          </a:p>
        </p:txBody>
      </p:sp>
    </p:spTree>
    <p:extLst>
      <p:ext uri="{BB962C8B-B14F-4D97-AF65-F5344CB8AC3E}">
        <p14:creationId xmlns="" xmlns:p14="http://schemas.microsoft.com/office/powerpoint/2010/main" val="2917416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27</a:t>
            </a:fld>
            <a:endParaRPr lang="en-US"/>
          </a:p>
        </p:txBody>
      </p:sp>
    </p:spTree>
    <p:extLst>
      <p:ext uri="{BB962C8B-B14F-4D97-AF65-F5344CB8AC3E}">
        <p14:creationId xmlns="" xmlns:p14="http://schemas.microsoft.com/office/powerpoint/2010/main" val="2382897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28</a:t>
            </a:fld>
            <a:endParaRPr lang="en-US"/>
          </a:p>
        </p:txBody>
      </p:sp>
    </p:spTree>
    <p:extLst>
      <p:ext uri="{BB962C8B-B14F-4D97-AF65-F5344CB8AC3E}">
        <p14:creationId xmlns="" xmlns:p14="http://schemas.microsoft.com/office/powerpoint/2010/main" val="2382897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29</a:t>
            </a:fld>
            <a:endParaRPr lang="en-US"/>
          </a:p>
        </p:txBody>
      </p:sp>
    </p:spTree>
    <p:extLst>
      <p:ext uri="{BB962C8B-B14F-4D97-AF65-F5344CB8AC3E}">
        <p14:creationId xmlns="" xmlns:p14="http://schemas.microsoft.com/office/powerpoint/2010/main" val="490158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31</a:t>
            </a:r>
            <a:r>
              <a:rPr lang="en-US" baseline="0" dirty="0" smtClean="0"/>
              <a:t> (GI)</a:t>
            </a:r>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32</a:t>
            </a:fld>
            <a:endParaRPr lang="en-US"/>
          </a:p>
        </p:txBody>
      </p:sp>
    </p:spTree>
    <p:extLst>
      <p:ext uri="{BB962C8B-B14F-4D97-AF65-F5344CB8AC3E}">
        <p14:creationId xmlns="" xmlns:p14="http://schemas.microsoft.com/office/powerpoint/2010/main" val="2917416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35</a:t>
            </a:fld>
            <a:endParaRPr lang="en-US"/>
          </a:p>
        </p:txBody>
      </p:sp>
    </p:spTree>
    <p:extLst>
      <p:ext uri="{BB962C8B-B14F-4D97-AF65-F5344CB8AC3E}">
        <p14:creationId xmlns="" xmlns:p14="http://schemas.microsoft.com/office/powerpoint/2010/main" val="490158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(GI)</a:t>
            </a:r>
            <a:endParaRPr lang="en-US" dirty="0"/>
          </a:p>
        </p:txBody>
      </p:sp>
      <p:sp>
        <p:nvSpPr>
          <p:cNvPr id="4" name="Slide Number Placeholder 3"/>
          <p:cNvSpPr>
            <a:spLocks noGrp="1"/>
          </p:cNvSpPr>
          <p:nvPr>
            <p:ph type="sldNum" sz="quarter" idx="10"/>
          </p:nvPr>
        </p:nvSpPr>
        <p:spPr/>
        <p:txBody>
          <a:bodyPr/>
          <a:lstStyle/>
          <a:p>
            <a:fld id="{656DDFAD-59C2-164E-A61A-92223A64DB4B}" type="slidenum">
              <a:rPr lang="en-US" smtClean="0"/>
              <a:pPr/>
              <a:t>36</a:t>
            </a:fld>
            <a:endParaRPr lang="en-US"/>
          </a:p>
        </p:txBody>
      </p:sp>
    </p:spTree>
    <p:extLst>
      <p:ext uri="{BB962C8B-B14F-4D97-AF65-F5344CB8AC3E}">
        <p14:creationId xmlns="" xmlns:p14="http://schemas.microsoft.com/office/powerpoint/2010/main" val="2917416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148DC7-54BC-4953-A5B9-6CA87B05090E}"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7063E-02A3-46B8-9CB5-3D7A9A768E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48DC7-54BC-4953-A5B9-6CA87B05090E}"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7063E-02A3-46B8-9CB5-3D7A9A768E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48DC7-54BC-4953-A5B9-6CA87B05090E}"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7063E-02A3-46B8-9CB5-3D7A9A768E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48DC7-54BC-4953-A5B9-6CA87B05090E}"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7063E-02A3-46B8-9CB5-3D7A9A768E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148DC7-54BC-4953-A5B9-6CA87B05090E}"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7063E-02A3-46B8-9CB5-3D7A9A768E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148DC7-54BC-4953-A5B9-6CA87B05090E}" type="datetimeFigureOut">
              <a:rPr lang="en-US" smtClean="0"/>
              <a:pPr/>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7063E-02A3-46B8-9CB5-3D7A9A768E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148DC7-54BC-4953-A5B9-6CA87B05090E}" type="datetimeFigureOut">
              <a:rPr lang="en-US" smtClean="0"/>
              <a:pPr/>
              <a:t>7/24/2015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87063E-02A3-46B8-9CB5-3D7A9A768E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148DC7-54BC-4953-A5B9-6CA87B05090E}" type="datetimeFigureOut">
              <a:rPr lang="en-US" smtClean="0"/>
              <a:pPr/>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87063E-02A3-46B8-9CB5-3D7A9A768E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48DC7-54BC-4953-A5B9-6CA87B05090E}" type="datetimeFigureOut">
              <a:rPr lang="en-US" smtClean="0"/>
              <a:pPr/>
              <a:t>7/24/2015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87063E-02A3-46B8-9CB5-3D7A9A768E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48DC7-54BC-4953-A5B9-6CA87B05090E}" type="datetimeFigureOut">
              <a:rPr lang="en-US" smtClean="0"/>
              <a:pPr/>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7063E-02A3-46B8-9CB5-3D7A9A768E51}"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F148DC7-54BC-4953-A5B9-6CA87B05090E}" type="datetimeFigureOut">
              <a:rPr lang="en-US" smtClean="0"/>
              <a:pPr/>
              <a:t>7/24/2015</a:t>
            </a:fld>
            <a:endParaRPr lang="en-US"/>
          </a:p>
        </p:txBody>
      </p:sp>
      <p:sp>
        <p:nvSpPr>
          <p:cNvPr id="9" name="Slide Number Placeholder 8"/>
          <p:cNvSpPr>
            <a:spLocks noGrp="1"/>
          </p:cNvSpPr>
          <p:nvPr>
            <p:ph type="sldNum" sz="quarter" idx="11"/>
          </p:nvPr>
        </p:nvSpPr>
        <p:spPr/>
        <p:txBody>
          <a:bodyPr/>
          <a:lstStyle/>
          <a:p>
            <a:fld id="{8987063E-02A3-46B8-9CB5-3D7A9A768E5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987063E-02A3-46B8-9CB5-3D7A9A768E51}"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F148DC7-54BC-4953-A5B9-6CA87B05090E}" type="datetimeFigureOut">
              <a:rPr lang="en-US" smtClean="0"/>
              <a:pPr/>
              <a:t>7/24/2015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Colon Cancer Screening</a:t>
            </a:r>
            <a:endParaRPr lang="en-US"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Seniors: </a:t>
            </a:r>
            <a:r>
              <a:rPr lang="en-US" dirty="0" err="1" smtClean="0">
                <a:solidFill>
                  <a:schemeClr val="tx1">
                    <a:lumMod val="75000"/>
                    <a:lumOff val="25000"/>
                  </a:schemeClr>
                </a:solidFill>
              </a:rPr>
              <a:t>Erum</a:t>
            </a:r>
            <a:r>
              <a:rPr lang="en-US" dirty="0" smtClean="0">
                <a:solidFill>
                  <a:schemeClr val="tx1">
                    <a:lumMod val="75000"/>
                    <a:lumOff val="25000"/>
                  </a:schemeClr>
                </a:solidFill>
              </a:rPr>
              <a:t> </a:t>
            </a:r>
            <a:r>
              <a:rPr lang="en-US" dirty="0" err="1" smtClean="0">
                <a:solidFill>
                  <a:schemeClr val="tx1">
                    <a:lumMod val="75000"/>
                    <a:lumOff val="25000"/>
                  </a:schemeClr>
                </a:solidFill>
              </a:rPr>
              <a:t>Iqbal</a:t>
            </a:r>
            <a:r>
              <a:rPr lang="en-US" dirty="0" smtClean="0">
                <a:solidFill>
                  <a:schemeClr val="tx1">
                    <a:lumMod val="75000"/>
                    <a:lumOff val="25000"/>
                  </a:schemeClr>
                </a:solidFill>
              </a:rPr>
              <a:t>, Julia Lee, Wendy Yang</a:t>
            </a:r>
          </a:p>
          <a:p>
            <a:r>
              <a:rPr lang="en-US" dirty="0" smtClean="0">
                <a:solidFill>
                  <a:schemeClr val="tx1">
                    <a:lumMod val="75000"/>
                    <a:lumOff val="25000"/>
                  </a:schemeClr>
                </a:solidFill>
              </a:rPr>
              <a:t>Interns: Michelle Di Fiore, James Fry, Daniel Kim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Guidelines-Average Risk: American Cancer Society 2008</a:t>
            </a:r>
            <a:endParaRPr lang="en-US" dirty="0"/>
          </a:p>
        </p:txBody>
      </p:sp>
      <p:graphicFrame>
        <p:nvGraphicFramePr>
          <p:cNvPr id="5" name="Content Placeholder 4"/>
          <p:cNvGraphicFramePr>
            <a:graphicFrameLocks noGrp="1"/>
          </p:cNvGraphicFramePr>
          <p:nvPr>
            <p:ph idx="1"/>
          </p:nvPr>
        </p:nvGraphicFramePr>
        <p:xfrm>
          <a:off x="457200" y="2667000"/>
          <a:ext cx="7620000" cy="350520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r>
                        <a:rPr lang="en-US" dirty="0" smtClean="0"/>
                        <a:t>Screening</a:t>
                      </a:r>
                      <a:endParaRPr lang="en-US" dirty="0"/>
                    </a:p>
                  </a:txBody>
                  <a:tcPr/>
                </a:tc>
                <a:tc>
                  <a:txBody>
                    <a:bodyPr/>
                    <a:lstStyle/>
                    <a:p>
                      <a:r>
                        <a:rPr lang="en-US" dirty="0" smtClean="0"/>
                        <a:t>Interval</a:t>
                      </a:r>
                      <a:endParaRPr lang="en-US" dirty="0"/>
                    </a:p>
                  </a:txBody>
                  <a:tcPr/>
                </a:tc>
                <a:tc>
                  <a:txBody>
                    <a:bodyPr/>
                    <a:lstStyle/>
                    <a:p>
                      <a:r>
                        <a:rPr lang="en-US" dirty="0" smtClean="0"/>
                        <a:t>Next Steps</a:t>
                      </a:r>
                      <a:endParaRPr lang="en-US" dirty="0"/>
                    </a:p>
                  </a:txBody>
                  <a:tcPr/>
                </a:tc>
              </a:tr>
              <a:tr h="370840">
                <a:tc>
                  <a:txBody>
                    <a:bodyPr/>
                    <a:lstStyle/>
                    <a:p>
                      <a:r>
                        <a:rPr lang="en-US" dirty="0" smtClean="0"/>
                        <a:t>Colonoscopy</a:t>
                      </a:r>
                      <a:endParaRPr lang="en-US" dirty="0"/>
                    </a:p>
                  </a:txBody>
                  <a:tcPr/>
                </a:tc>
                <a:tc>
                  <a:txBody>
                    <a:bodyPr/>
                    <a:lstStyle/>
                    <a:p>
                      <a:r>
                        <a:rPr lang="en-US" dirty="0" smtClean="0"/>
                        <a:t>10 years</a:t>
                      </a:r>
                      <a:endParaRPr lang="en-US" dirty="0"/>
                    </a:p>
                  </a:txBody>
                  <a:tcPr/>
                </a:tc>
                <a:tc>
                  <a:txBody>
                    <a:bodyPr/>
                    <a:lstStyle/>
                    <a:p>
                      <a:endParaRPr lang="en-US" dirty="0"/>
                    </a:p>
                  </a:txBody>
                  <a:tcPr/>
                </a:tc>
              </a:tr>
              <a:tr h="370840">
                <a:tc>
                  <a:txBody>
                    <a:bodyPr/>
                    <a:lstStyle/>
                    <a:p>
                      <a:r>
                        <a:rPr lang="en-US" dirty="0" smtClean="0"/>
                        <a:t>Flex </a:t>
                      </a:r>
                      <a:r>
                        <a:rPr lang="en-US" dirty="0" err="1" smtClean="0"/>
                        <a:t>Sigmoidoscopy</a:t>
                      </a:r>
                      <a:endParaRPr lang="en-US" dirty="0"/>
                    </a:p>
                  </a:txBody>
                  <a:tcPr/>
                </a:tc>
                <a:tc>
                  <a:txBody>
                    <a:bodyPr/>
                    <a:lstStyle/>
                    <a:p>
                      <a:r>
                        <a:rPr lang="en-US" dirty="0" smtClean="0"/>
                        <a:t>5 years</a:t>
                      </a:r>
                      <a:endParaRPr lang="en-US" dirty="0"/>
                    </a:p>
                  </a:txBody>
                  <a:tcPr/>
                </a:tc>
                <a:tc>
                  <a:txBody>
                    <a:bodyPr/>
                    <a:lstStyle/>
                    <a:p>
                      <a:r>
                        <a:rPr lang="en-US" dirty="0" smtClean="0"/>
                        <a:t>Polyps-&gt;colonoscopy</a:t>
                      </a:r>
                      <a:endParaRPr lang="en-US" dirty="0"/>
                    </a:p>
                  </a:txBody>
                  <a:tcPr/>
                </a:tc>
              </a:tr>
              <a:tr h="640080">
                <a:tc>
                  <a:txBody>
                    <a:bodyPr/>
                    <a:lstStyle/>
                    <a:p>
                      <a:r>
                        <a:rPr lang="en-US" dirty="0" smtClean="0"/>
                        <a:t>CTC</a:t>
                      </a:r>
                      <a:endParaRPr lang="en-US" dirty="0"/>
                    </a:p>
                  </a:txBody>
                  <a:tcPr/>
                </a:tc>
                <a:tc>
                  <a:txBody>
                    <a:bodyPr/>
                    <a:lstStyle/>
                    <a:p>
                      <a:r>
                        <a:rPr lang="en-US" dirty="0" smtClean="0"/>
                        <a:t>5 years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1+ polyps &gt;6 mm-&gt; colonoscopy</a:t>
                      </a:r>
                      <a:endParaRPr lang="en-US" dirty="0" smtClean="0"/>
                    </a:p>
                  </a:txBody>
                  <a:tcPr/>
                </a:tc>
              </a:tr>
              <a:tr h="370840">
                <a:tc>
                  <a:txBody>
                    <a:bodyPr/>
                    <a:lstStyle/>
                    <a:p>
                      <a:r>
                        <a:rPr lang="en-US" dirty="0" smtClean="0"/>
                        <a:t>DCBE</a:t>
                      </a:r>
                      <a:endParaRPr lang="en-US" dirty="0"/>
                    </a:p>
                  </a:txBody>
                  <a:tcPr/>
                </a:tc>
                <a:tc>
                  <a:txBody>
                    <a:bodyPr/>
                    <a:lstStyle/>
                    <a:p>
                      <a:r>
                        <a:rPr lang="en-US" dirty="0" smtClean="0"/>
                        <a:t>5 years-if other options not available</a:t>
                      </a:r>
                      <a:endParaRPr lang="en-US" dirty="0"/>
                    </a:p>
                  </a:txBody>
                  <a:tcPr/>
                </a:tc>
                <a:tc>
                  <a:txBody>
                    <a:bodyPr/>
                    <a:lstStyle/>
                    <a:p>
                      <a:r>
                        <a:rPr lang="en-US" sz="1800" b="0" i="0" kern="1200" dirty="0" smtClean="0">
                          <a:solidFill>
                            <a:schemeClr val="dk1"/>
                          </a:solidFill>
                          <a:latin typeface="+mn-lt"/>
                          <a:ea typeface="+mn-ea"/>
                          <a:cs typeface="+mn-cs"/>
                        </a:rPr>
                        <a:t>1+ polyps &gt;6 mm-&gt; colonoscopy</a:t>
                      </a:r>
                      <a:endParaRPr lang="en-US" dirty="0"/>
                    </a:p>
                  </a:txBody>
                  <a:tcPr/>
                </a:tc>
              </a:tr>
              <a:tr h="370840">
                <a:tc>
                  <a:txBody>
                    <a:bodyPr/>
                    <a:lstStyle/>
                    <a:p>
                      <a:r>
                        <a:rPr lang="en-US" dirty="0" smtClean="0"/>
                        <a:t>Sensitive </a:t>
                      </a:r>
                      <a:r>
                        <a:rPr lang="en-US" dirty="0" err="1" smtClean="0"/>
                        <a:t>gFOBT</a:t>
                      </a:r>
                      <a:endParaRPr lang="en-US" dirty="0"/>
                    </a:p>
                  </a:txBody>
                  <a:tcPr/>
                </a:tc>
                <a:tc>
                  <a:txBody>
                    <a:bodyPr/>
                    <a:lstStyle/>
                    <a:p>
                      <a:r>
                        <a:rPr lang="en-US" dirty="0" smtClean="0"/>
                        <a:t>Annual</a:t>
                      </a:r>
                      <a:endParaRPr lang="en-US" dirty="0"/>
                    </a:p>
                  </a:txBody>
                  <a:tcPr/>
                </a:tc>
                <a:tc>
                  <a:txBody>
                    <a:bodyPr/>
                    <a:lstStyle/>
                    <a:p>
                      <a:r>
                        <a:rPr lang="en-US" dirty="0" smtClean="0"/>
                        <a:t>positive-&gt;colonoscopy</a:t>
                      </a:r>
                      <a:endParaRPr lang="en-US" dirty="0"/>
                    </a:p>
                  </a:txBody>
                  <a:tcPr/>
                </a:tc>
              </a:tr>
              <a:tr h="370840">
                <a:tc>
                  <a:txBody>
                    <a:bodyPr/>
                    <a:lstStyle/>
                    <a:p>
                      <a:r>
                        <a:rPr lang="en-US" dirty="0" smtClean="0"/>
                        <a:t>FIT</a:t>
                      </a:r>
                      <a:endParaRPr lang="en-US" dirty="0"/>
                    </a:p>
                  </a:txBody>
                  <a:tcPr/>
                </a:tc>
                <a:tc>
                  <a:txBody>
                    <a:bodyPr/>
                    <a:lstStyle/>
                    <a:p>
                      <a:r>
                        <a:rPr lang="en-US" dirty="0" smtClean="0"/>
                        <a:t>Annual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positive-&gt;colonoscopy</a:t>
                      </a:r>
                    </a:p>
                  </a:txBody>
                  <a:tcPr/>
                </a:tc>
              </a:tr>
              <a:tr h="370840">
                <a:tc>
                  <a:txBody>
                    <a:bodyPr/>
                    <a:lstStyle/>
                    <a:p>
                      <a:r>
                        <a:rPr lang="en-US" dirty="0" smtClean="0"/>
                        <a:t>Stool DNA</a:t>
                      </a:r>
                      <a:endParaRPr lang="en-US" dirty="0"/>
                    </a:p>
                  </a:txBody>
                  <a:tcPr/>
                </a:tc>
                <a:tc>
                  <a:txBody>
                    <a:bodyPr/>
                    <a:lstStyle/>
                    <a:p>
                      <a:r>
                        <a:rPr lang="en-US" dirty="0" smtClean="0"/>
                        <a:t>Uncertain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positive-&gt;colonoscopy</a:t>
                      </a:r>
                    </a:p>
                  </a:txBody>
                  <a:tcPr/>
                </a:tc>
              </a:tr>
            </a:tbl>
          </a:graphicData>
        </a:graphic>
      </p:graphicFrame>
      <p:sp>
        <p:nvSpPr>
          <p:cNvPr id="6" name="TextBox 5"/>
          <p:cNvSpPr txBox="1"/>
          <p:nvPr/>
        </p:nvSpPr>
        <p:spPr>
          <a:xfrm>
            <a:off x="457200" y="1981200"/>
            <a:ext cx="7315200" cy="646331"/>
          </a:xfrm>
          <a:prstGeom prst="rect">
            <a:avLst/>
          </a:prstGeom>
          <a:noFill/>
        </p:spPr>
        <p:txBody>
          <a:bodyPr wrap="square" rtlCol="0">
            <a:spAutoFit/>
          </a:bodyPr>
          <a:lstStyle/>
          <a:p>
            <a:r>
              <a:rPr lang="en-US" b="1" dirty="0" smtClean="0"/>
              <a:t>Begin Screening at Age 50; discontinue when the individual's estimated life expectancy is less than 10 years.</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Guidelines-USPTF 2008</a:t>
            </a:r>
            <a:endParaRPr lang="en-US" dirty="0"/>
          </a:p>
        </p:txBody>
      </p:sp>
      <p:sp>
        <p:nvSpPr>
          <p:cNvPr id="3" name="Content Placeholder 2"/>
          <p:cNvSpPr>
            <a:spLocks noGrp="1"/>
          </p:cNvSpPr>
          <p:nvPr>
            <p:ph idx="1"/>
          </p:nvPr>
        </p:nvSpPr>
        <p:spPr/>
        <p:txBody>
          <a:bodyPr>
            <a:normAutofit/>
          </a:bodyPr>
          <a:lstStyle/>
          <a:p>
            <a:r>
              <a:rPr lang="en-US" dirty="0" smtClean="0"/>
              <a:t>Three screening options for adults age 50 to 75 years :  based systematic literature review and a simulation decision model</a:t>
            </a:r>
          </a:p>
          <a:p>
            <a:pPr lvl="1"/>
            <a:r>
              <a:rPr lang="en-US" dirty="0" smtClean="0"/>
              <a:t>Annual sensitive </a:t>
            </a:r>
            <a:r>
              <a:rPr lang="en-US" dirty="0" err="1" smtClean="0"/>
              <a:t>gFOBT</a:t>
            </a:r>
            <a:r>
              <a:rPr lang="en-US" dirty="0" smtClean="0"/>
              <a:t> or FIT</a:t>
            </a:r>
          </a:p>
          <a:p>
            <a:pPr lvl="1"/>
            <a:r>
              <a:rPr lang="en-US" dirty="0" smtClean="0"/>
              <a:t>Flexible </a:t>
            </a:r>
            <a:r>
              <a:rPr lang="en-US" dirty="0" err="1" smtClean="0"/>
              <a:t>sigmoidoscopy</a:t>
            </a:r>
            <a:r>
              <a:rPr lang="en-US" dirty="0" smtClean="0"/>
              <a:t> every five years, with sensitive FOBT every three years</a:t>
            </a:r>
          </a:p>
          <a:p>
            <a:pPr lvl="1"/>
            <a:r>
              <a:rPr lang="en-US" dirty="0" smtClean="0"/>
              <a:t>Colonoscopy every 10 years</a:t>
            </a:r>
          </a:p>
          <a:p>
            <a:r>
              <a:rPr lang="en-US" dirty="0"/>
              <a:t>The task force found insufficient evidence of harms and benefit for </a:t>
            </a:r>
            <a:r>
              <a:rPr lang="en-US" dirty="0" smtClean="0"/>
              <a:t>DCBE, CTC or stool DNA </a:t>
            </a:r>
            <a:r>
              <a:rPr lang="en-US" dirty="0"/>
              <a:t>testing.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American College of Gastroenterology 2008- </a:t>
            </a:r>
            <a:r>
              <a:rPr lang="en-US" dirty="0" smtClean="0"/>
              <a:t>guidelines recommend a "preferred" strategy, prioritizing options listed in the ACS-MSTF guidelines </a:t>
            </a:r>
          </a:p>
          <a:p>
            <a:pPr lvl="1"/>
            <a:r>
              <a:rPr lang="en-US" dirty="0" smtClean="0"/>
              <a:t>colonoscopy as the preferred screening/prevention test </a:t>
            </a:r>
          </a:p>
          <a:p>
            <a:pPr lvl="1"/>
            <a:r>
              <a:rPr lang="en-US" dirty="0" smtClean="0"/>
              <a:t>FIT as the preferred screening/detection test for patients who decline cancer prevention tests </a:t>
            </a:r>
          </a:p>
          <a:p>
            <a:pPr lvl="1"/>
            <a:r>
              <a:rPr lang="en-US" dirty="0" smtClean="0"/>
              <a:t>Additionally, the ACG recommends initiating screening at age 45, rather than 50, for African Americans</a:t>
            </a:r>
          </a:p>
          <a:p>
            <a:r>
              <a:rPr lang="en-US" b="1" dirty="0" smtClean="0"/>
              <a:t>National Comprehensive Cancer Network consensus guidelines</a:t>
            </a:r>
            <a:r>
              <a:rPr lang="en-US" dirty="0" smtClean="0"/>
              <a:t> </a:t>
            </a:r>
            <a:r>
              <a:rPr lang="en-US" b="1" dirty="0" smtClean="0"/>
              <a:t>2013 </a:t>
            </a:r>
          </a:p>
          <a:p>
            <a:pPr lvl="1"/>
            <a:r>
              <a:rPr lang="en-US" dirty="0" smtClean="0"/>
              <a:t>colonoscopy every 10 years, when available, as the preferred screening strategy. </a:t>
            </a:r>
          </a:p>
          <a:p>
            <a:pPr lvl="1"/>
            <a:r>
              <a:rPr lang="en-US" dirty="0" smtClean="0"/>
              <a:t>alternatives are annual stool testing with </a:t>
            </a:r>
            <a:r>
              <a:rPr lang="en-US" dirty="0" err="1" smtClean="0"/>
              <a:t>guaiac</a:t>
            </a:r>
            <a:r>
              <a:rPr lang="en-US" dirty="0" smtClean="0"/>
              <a:t> or immunochemical reagent or </a:t>
            </a:r>
            <a:r>
              <a:rPr lang="en-US" dirty="0" err="1" smtClean="0"/>
              <a:t>sigmoidoscopy</a:t>
            </a:r>
            <a:r>
              <a:rPr lang="en-US" dirty="0" smtClean="0"/>
              <a:t> every five years with or without annual stool testing.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Older adults</a:t>
            </a:r>
            <a:endParaRPr lang="en-US" dirty="0"/>
          </a:p>
        </p:txBody>
      </p:sp>
      <p:sp>
        <p:nvSpPr>
          <p:cNvPr id="3" name="Content Placeholder 2"/>
          <p:cNvSpPr>
            <a:spLocks noGrp="1"/>
          </p:cNvSpPr>
          <p:nvPr>
            <p:ph idx="1"/>
          </p:nvPr>
        </p:nvSpPr>
        <p:spPr/>
        <p:txBody>
          <a:bodyPr>
            <a:normAutofit lnSpcReduction="10000"/>
          </a:bodyPr>
          <a:lstStyle/>
          <a:p>
            <a:r>
              <a:rPr lang="en-US" dirty="0" smtClean="0"/>
              <a:t>The decision whether to recommend screening for a patient over 70 years of age should depend upon the patient's health status, anticipated life expectancy, risk for colorectal cancer, and personal values </a:t>
            </a:r>
          </a:p>
          <a:p>
            <a:r>
              <a:rPr lang="en-US" dirty="0" smtClean="0"/>
              <a:t>The USPSTF guidelines recommend that patients over age 85 not be screened, and recommend against screening in adults 76 to 85 years, unless there are individual considerations that favor screening</a:t>
            </a:r>
          </a:p>
          <a:p>
            <a:pPr lvl="1"/>
            <a:r>
              <a:rPr lang="en-US" dirty="0" smtClean="0"/>
              <a:t>Patients with a life expectancy less than ten years would not be expected to benefit from colorectal screening, since studies indicate benefit from screening starts to accrue after about five years (ARR of one CRC related death)</a:t>
            </a:r>
          </a:p>
          <a:p>
            <a:r>
              <a:rPr lang="en-US" dirty="0" smtClean="0"/>
              <a:t>One-time screening in older adults who have never been screened (23 % elderly individuals) appears to be cost-effective up to age 86 years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8229600" cy="1143000"/>
          </a:xfrm>
        </p:spPr>
        <p:txBody>
          <a:bodyPr/>
          <a:lstStyle/>
          <a:p>
            <a:r>
              <a:rPr lang="en-US" dirty="0" smtClean="0"/>
              <a:t>Who is at </a:t>
            </a:r>
            <a:r>
              <a:rPr lang="en-US" i="1" dirty="0" smtClean="0"/>
              <a:t>high </a:t>
            </a:r>
            <a:r>
              <a:rPr lang="en-US" dirty="0" smtClean="0"/>
              <a:t>risk?</a:t>
            </a:r>
            <a:endParaRPr lang="en-US" dirty="0"/>
          </a:p>
        </p:txBody>
      </p:sp>
      <p:sp>
        <p:nvSpPr>
          <p:cNvPr id="3" name="Content Placeholder 2"/>
          <p:cNvSpPr>
            <a:spLocks noGrp="1"/>
          </p:cNvSpPr>
          <p:nvPr>
            <p:ph idx="1"/>
          </p:nvPr>
        </p:nvSpPr>
        <p:spPr>
          <a:xfrm>
            <a:off x="228600" y="1189038"/>
            <a:ext cx="8674100" cy="5199062"/>
          </a:xfrm>
        </p:spPr>
        <p:txBody>
          <a:bodyPr>
            <a:noAutofit/>
          </a:bodyPr>
          <a:lstStyle/>
          <a:p>
            <a:r>
              <a:rPr lang="en-US" sz="2800" b="1" u="sng" dirty="0" smtClean="0"/>
              <a:t>Personal history of:</a:t>
            </a:r>
          </a:p>
          <a:p>
            <a:pPr lvl="1">
              <a:buFont typeface="Wingdings" charset="2"/>
              <a:buChar char="§"/>
            </a:pPr>
            <a:r>
              <a:rPr lang="en-US" dirty="0" smtClean="0"/>
              <a:t>Colorectal cancer</a:t>
            </a:r>
          </a:p>
          <a:p>
            <a:pPr lvl="1">
              <a:buFont typeface="Wingdings" charset="2"/>
              <a:buChar char="§"/>
            </a:pPr>
            <a:r>
              <a:rPr lang="en-US" dirty="0"/>
              <a:t>A</a:t>
            </a:r>
            <a:r>
              <a:rPr lang="en-US" dirty="0" smtClean="0"/>
              <a:t>denomatous polyps</a:t>
            </a:r>
          </a:p>
          <a:p>
            <a:pPr lvl="1">
              <a:buFont typeface="Wingdings" charset="2"/>
              <a:buChar char="§"/>
            </a:pPr>
            <a:r>
              <a:rPr lang="en-US" dirty="0"/>
              <a:t>I</a:t>
            </a:r>
            <a:r>
              <a:rPr lang="en-US" dirty="0" smtClean="0"/>
              <a:t>nflammatory bowel disease (UC or </a:t>
            </a:r>
            <a:r>
              <a:rPr lang="en-US" dirty="0" err="1" smtClean="0"/>
              <a:t>Crohn’s</a:t>
            </a:r>
            <a:r>
              <a:rPr lang="en-US" dirty="0" smtClean="0"/>
              <a:t>)</a:t>
            </a:r>
          </a:p>
          <a:p>
            <a:r>
              <a:rPr lang="en-US" sz="2800" b="1" u="sng" dirty="0" smtClean="0"/>
              <a:t>Family History of:</a:t>
            </a:r>
          </a:p>
          <a:p>
            <a:pPr lvl="1">
              <a:buFont typeface="Wingdings" charset="2"/>
              <a:buChar char="§"/>
            </a:pPr>
            <a:r>
              <a:rPr lang="en-US" dirty="0" smtClean="0"/>
              <a:t>Colorectal cancer</a:t>
            </a:r>
          </a:p>
          <a:p>
            <a:pPr lvl="1">
              <a:buFont typeface="Wingdings" charset="2"/>
              <a:buChar char="§"/>
            </a:pPr>
            <a:r>
              <a:rPr lang="en-US" dirty="0" smtClean="0"/>
              <a:t>Polyps</a:t>
            </a:r>
          </a:p>
          <a:p>
            <a:pPr lvl="1">
              <a:buFont typeface="Wingdings" charset="2"/>
              <a:buChar char="§"/>
            </a:pPr>
            <a:r>
              <a:rPr lang="en-US" dirty="0" smtClean="0"/>
              <a:t>Hereditary Colorectal Cancer Syndromes: </a:t>
            </a:r>
          </a:p>
          <a:p>
            <a:pPr lvl="2">
              <a:buFont typeface="Wingdings" charset="2"/>
              <a:buChar char="§"/>
            </a:pPr>
            <a:r>
              <a:rPr lang="en-US" dirty="0" smtClean="0"/>
              <a:t>Familial adenomatous polyposis (FAP)</a:t>
            </a:r>
          </a:p>
          <a:p>
            <a:pPr lvl="2">
              <a:buFont typeface="Wingdings" charset="2"/>
              <a:buChar char="§"/>
            </a:pPr>
            <a:r>
              <a:rPr lang="en-US" dirty="0"/>
              <a:t>H</a:t>
            </a:r>
            <a:r>
              <a:rPr lang="en-US" dirty="0" smtClean="0"/>
              <a:t>ereditary non-polyposis colon cancer (HNPCC)</a:t>
            </a:r>
          </a:p>
        </p:txBody>
      </p:sp>
      <p:sp>
        <p:nvSpPr>
          <p:cNvPr id="5" name="TextBox 4"/>
          <p:cNvSpPr txBox="1"/>
          <p:nvPr/>
        </p:nvSpPr>
        <p:spPr>
          <a:xfrm>
            <a:off x="228600" y="6273800"/>
            <a:ext cx="8458200" cy="307777"/>
          </a:xfrm>
          <a:prstGeom prst="rect">
            <a:avLst/>
          </a:prstGeom>
          <a:noFill/>
        </p:spPr>
        <p:txBody>
          <a:bodyPr wrap="square" rtlCol="0">
            <a:spAutoFit/>
          </a:bodyPr>
          <a:lstStyle/>
          <a:p>
            <a:r>
              <a:rPr lang="en-US" sz="1400" i="1" dirty="0" smtClean="0"/>
              <a:t>Source: </a:t>
            </a:r>
            <a:r>
              <a:rPr lang="en-US" sz="1400" i="1" dirty="0" err="1" smtClean="0"/>
              <a:t>cancer.org</a:t>
            </a:r>
            <a:r>
              <a:rPr lang="en-US" sz="1400" i="1" dirty="0" smtClean="0"/>
              <a:t>/cancer/</a:t>
            </a:r>
            <a:r>
              <a:rPr lang="en-US" sz="1400" i="1" dirty="0" err="1" smtClean="0"/>
              <a:t>colonandrectum</a:t>
            </a:r>
            <a:endParaRPr lang="en-US" sz="1400" i="1" dirty="0"/>
          </a:p>
        </p:txBody>
      </p:sp>
    </p:spTree>
    <p:extLst>
      <p:ext uri="{BB962C8B-B14F-4D97-AF65-F5344CB8AC3E}">
        <p14:creationId xmlns="" xmlns:p14="http://schemas.microsoft.com/office/powerpoint/2010/main" val="169319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4369"/>
            <a:ext cx="8229600" cy="938194"/>
          </a:xfrm>
        </p:spPr>
        <p:txBody>
          <a:bodyPr>
            <a:normAutofit fontScale="90000"/>
          </a:bodyPr>
          <a:lstStyle/>
          <a:p>
            <a:r>
              <a:rPr lang="en-US" dirty="0" smtClean="0"/>
              <a:t>Personal History:</a:t>
            </a:r>
            <a:br>
              <a:rPr lang="en-US" dirty="0" smtClean="0"/>
            </a:br>
            <a:r>
              <a:rPr lang="en-US" dirty="0" smtClean="0"/>
              <a:t>Surveillance after Initial Colonoscopy</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585974436"/>
              </p:ext>
            </p:extLst>
          </p:nvPr>
        </p:nvGraphicFramePr>
        <p:xfrm>
          <a:off x="457200" y="1542693"/>
          <a:ext cx="7620000" cy="4572000"/>
        </p:xfrm>
        <a:graphic>
          <a:graphicData uri="http://schemas.openxmlformats.org/drawingml/2006/table">
            <a:tbl>
              <a:tblPr firstRow="1" bandRow="1">
                <a:tableStyleId>{5C22544A-7EE6-4342-B048-85BDC9FD1C3A}</a:tableStyleId>
              </a:tblPr>
              <a:tblGrid>
                <a:gridCol w="3810000"/>
                <a:gridCol w="3810000"/>
              </a:tblGrid>
              <a:tr h="353428">
                <a:tc>
                  <a:txBody>
                    <a:bodyPr/>
                    <a:lstStyle/>
                    <a:p>
                      <a:r>
                        <a:rPr lang="en-US" dirty="0" smtClean="0"/>
                        <a:t>Colonoscopy Findings:</a:t>
                      </a:r>
                      <a:endParaRPr lang="en-US" dirty="0"/>
                    </a:p>
                  </a:txBody>
                  <a:tcPr/>
                </a:tc>
                <a:tc>
                  <a:txBody>
                    <a:bodyPr/>
                    <a:lstStyle/>
                    <a:p>
                      <a:r>
                        <a:rPr lang="en-US" dirty="0" smtClean="0"/>
                        <a:t>Recommended Interval:</a:t>
                      </a:r>
                      <a:endParaRPr lang="en-US" dirty="0"/>
                    </a:p>
                  </a:txBody>
                  <a:tcPr/>
                </a:tc>
              </a:tr>
              <a:tr h="3534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Colon cancer</a:t>
                      </a:r>
                    </a:p>
                  </a:txBody>
                  <a:tcPr/>
                </a:tc>
                <a:tc>
                  <a:txBody>
                    <a:bodyPr/>
                    <a:lstStyle/>
                    <a:p>
                      <a:r>
                        <a:rPr lang="en-US" dirty="0" smtClean="0"/>
                        <a:t>1 year after cancer resection</a:t>
                      </a:r>
                      <a:endParaRPr lang="en-US" dirty="0"/>
                    </a:p>
                  </a:txBody>
                  <a:tcPr/>
                </a:tc>
              </a:tr>
              <a:tr h="353428">
                <a:tc>
                  <a:txBody>
                    <a:bodyPr/>
                    <a:lstStyle/>
                    <a:p>
                      <a:r>
                        <a:rPr lang="en-US" dirty="0" smtClean="0"/>
                        <a:t>No polyp</a:t>
                      </a:r>
                      <a:endParaRPr lang="en-US" dirty="0"/>
                    </a:p>
                  </a:txBody>
                  <a:tcPr/>
                </a:tc>
                <a:tc>
                  <a:txBody>
                    <a:bodyPr/>
                    <a:lstStyle/>
                    <a:p>
                      <a:r>
                        <a:rPr lang="en-US" dirty="0" smtClean="0"/>
                        <a:t>10 years</a:t>
                      </a:r>
                      <a:endParaRPr lang="en-US" dirty="0"/>
                    </a:p>
                  </a:txBody>
                  <a:tcPr/>
                </a:tc>
              </a:tr>
              <a:tr h="353428">
                <a:tc>
                  <a:txBody>
                    <a:bodyPr/>
                    <a:lstStyle/>
                    <a:p>
                      <a:r>
                        <a:rPr lang="en-US" dirty="0" smtClean="0"/>
                        <a:t>Hyperplastic , left-</a:t>
                      </a:r>
                      <a:r>
                        <a:rPr lang="en-US" baseline="0" dirty="0" smtClean="0"/>
                        <a:t> sided</a:t>
                      </a:r>
                      <a:endParaRPr lang="en-US" dirty="0"/>
                    </a:p>
                  </a:txBody>
                  <a:tcPr/>
                </a:tc>
                <a:tc>
                  <a:txBody>
                    <a:bodyPr/>
                    <a:lstStyle/>
                    <a:p>
                      <a:r>
                        <a:rPr lang="en-US" dirty="0" smtClean="0"/>
                        <a:t>10 years</a:t>
                      </a:r>
                      <a:endParaRPr lang="en-US" dirty="0"/>
                    </a:p>
                  </a:txBody>
                  <a:tcPr/>
                </a:tc>
              </a:tr>
              <a:tr h="353428">
                <a:tc>
                  <a:txBody>
                    <a:bodyPr/>
                    <a:lstStyle/>
                    <a:p>
                      <a:r>
                        <a:rPr lang="en-US" dirty="0" smtClean="0"/>
                        <a:t>1-2 Tubular</a:t>
                      </a:r>
                      <a:r>
                        <a:rPr lang="en-US" baseline="0" dirty="0" smtClean="0"/>
                        <a:t> Adenomas &lt; 1 cm</a:t>
                      </a:r>
                      <a:endParaRPr lang="en-US" dirty="0"/>
                    </a:p>
                  </a:txBody>
                  <a:tcPr/>
                </a:tc>
                <a:tc>
                  <a:txBody>
                    <a:bodyPr/>
                    <a:lstStyle/>
                    <a:p>
                      <a:r>
                        <a:rPr lang="en-US" dirty="0" smtClean="0"/>
                        <a:t>5</a:t>
                      </a:r>
                      <a:r>
                        <a:rPr lang="en-US" baseline="0" dirty="0" smtClean="0"/>
                        <a:t> – 10 years</a:t>
                      </a:r>
                      <a:endParaRPr lang="en-US" dirty="0"/>
                    </a:p>
                  </a:txBody>
                  <a:tcPr/>
                </a:tc>
              </a:tr>
              <a:tr h="353428">
                <a:tc>
                  <a:txBody>
                    <a:bodyPr/>
                    <a:lstStyle/>
                    <a:p>
                      <a:r>
                        <a:rPr lang="en-US" dirty="0" smtClean="0"/>
                        <a:t>Adenoma with low grade dysplasia</a:t>
                      </a:r>
                      <a:endParaRPr lang="en-US" dirty="0"/>
                    </a:p>
                  </a:txBody>
                  <a:tcPr/>
                </a:tc>
                <a:tc>
                  <a:txBody>
                    <a:bodyPr/>
                    <a:lstStyle/>
                    <a:p>
                      <a:r>
                        <a:rPr lang="en-US" dirty="0" smtClean="0"/>
                        <a:t>5</a:t>
                      </a:r>
                      <a:r>
                        <a:rPr lang="en-US" baseline="0" dirty="0" smtClean="0"/>
                        <a:t> – 10 years</a:t>
                      </a:r>
                      <a:endParaRPr lang="en-US" dirty="0"/>
                    </a:p>
                  </a:txBody>
                  <a:tcPr/>
                </a:tc>
              </a:tr>
              <a:tr h="353428">
                <a:tc>
                  <a:txBody>
                    <a:bodyPr/>
                    <a:lstStyle/>
                    <a:p>
                      <a:r>
                        <a:rPr lang="en-US" dirty="0" smtClean="0"/>
                        <a:t>3-10 Tubular adenomas &gt; 1</a:t>
                      </a:r>
                      <a:r>
                        <a:rPr lang="en-US" baseline="0" dirty="0" smtClean="0"/>
                        <a:t> cm</a:t>
                      </a:r>
                      <a:endParaRPr lang="en-US" dirty="0"/>
                    </a:p>
                  </a:txBody>
                  <a:tcPr/>
                </a:tc>
                <a:tc>
                  <a:txBody>
                    <a:bodyPr/>
                    <a:lstStyle/>
                    <a:p>
                      <a:r>
                        <a:rPr lang="en-US" dirty="0" smtClean="0"/>
                        <a:t>3 years</a:t>
                      </a:r>
                      <a:endParaRPr lang="en-US" dirty="0"/>
                    </a:p>
                  </a:txBody>
                  <a:tcPr/>
                </a:tc>
              </a:tr>
              <a:tr h="353428">
                <a:tc>
                  <a:txBody>
                    <a:bodyPr/>
                    <a:lstStyle/>
                    <a:p>
                      <a:r>
                        <a:rPr lang="en-US" dirty="0" smtClean="0"/>
                        <a:t>Villous adenoma &gt; 25% villous</a:t>
                      </a:r>
                      <a:endParaRPr lang="en-US" dirty="0"/>
                    </a:p>
                  </a:txBody>
                  <a:tcPr/>
                </a:tc>
                <a:tc>
                  <a:txBody>
                    <a:bodyPr/>
                    <a:lstStyle/>
                    <a:p>
                      <a:r>
                        <a:rPr lang="en-US" baseline="0" dirty="0" smtClean="0"/>
                        <a:t>3 years</a:t>
                      </a:r>
                      <a:endParaRPr lang="en-US" dirty="0"/>
                    </a:p>
                  </a:txBody>
                  <a:tcPr/>
                </a:tc>
              </a:tr>
              <a:tr h="353428">
                <a:tc>
                  <a:txBody>
                    <a:bodyPr/>
                    <a:lstStyle/>
                    <a:p>
                      <a:r>
                        <a:rPr lang="en-US" dirty="0" smtClean="0"/>
                        <a:t>Adenoma with high grade dysplasia</a:t>
                      </a:r>
                      <a:endParaRPr lang="en-US" dirty="0"/>
                    </a:p>
                  </a:txBody>
                  <a:tcPr/>
                </a:tc>
                <a:tc>
                  <a:txBody>
                    <a:bodyPr/>
                    <a:lstStyle/>
                    <a:p>
                      <a:r>
                        <a:rPr lang="en-US" dirty="0" smtClean="0"/>
                        <a:t>3 years</a:t>
                      </a:r>
                      <a:endParaRPr lang="en-US" dirty="0"/>
                    </a:p>
                  </a:txBody>
                  <a:tcPr/>
                </a:tc>
              </a:tr>
              <a:tr h="610027">
                <a:tc>
                  <a:txBody>
                    <a:bodyPr/>
                    <a:lstStyle/>
                    <a:p>
                      <a:r>
                        <a:rPr lang="en-US" dirty="0" smtClean="0"/>
                        <a:t>&gt; 10 adenomas</a:t>
                      </a:r>
                      <a:endParaRPr lang="en-US" dirty="0"/>
                    </a:p>
                  </a:txBody>
                  <a:tcPr/>
                </a:tc>
                <a:tc>
                  <a:txBody>
                    <a:bodyPr/>
                    <a:lstStyle/>
                    <a:p>
                      <a:r>
                        <a:rPr lang="en-US" dirty="0" smtClean="0"/>
                        <a:t>3 years (genetic testing should be considered-</a:t>
                      </a:r>
                      <a:r>
                        <a:rPr lang="en-US" baseline="0" dirty="0" smtClean="0"/>
                        <a:t> FAP/HNPCC)</a:t>
                      </a:r>
                      <a:endParaRPr lang="en-US" dirty="0"/>
                    </a:p>
                  </a:txBody>
                  <a:tcPr/>
                </a:tc>
              </a:tr>
              <a:tr h="610027">
                <a:tc>
                  <a:txBody>
                    <a:bodyPr/>
                    <a:lstStyle/>
                    <a:p>
                      <a:r>
                        <a:rPr lang="en-US" dirty="0" smtClean="0"/>
                        <a:t>Sessile adenomas with</a:t>
                      </a:r>
                      <a:r>
                        <a:rPr lang="en-US" baseline="0" dirty="0" smtClean="0"/>
                        <a:t> p</a:t>
                      </a:r>
                      <a:r>
                        <a:rPr lang="en-US" dirty="0" smtClean="0"/>
                        <a:t>iecemeal resection</a:t>
                      </a:r>
                      <a:endParaRPr lang="en-US" dirty="0"/>
                    </a:p>
                  </a:txBody>
                  <a:tcPr/>
                </a:tc>
                <a:tc>
                  <a:txBody>
                    <a:bodyPr/>
                    <a:lstStyle/>
                    <a:p>
                      <a:r>
                        <a:rPr lang="en-US" dirty="0" smtClean="0"/>
                        <a:t>2-6 months after resection</a:t>
                      </a:r>
                      <a:endParaRPr lang="en-US" dirty="0"/>
                    </a:p>
                  </a:txBody>
                  <a:tcPr/>
                </a:tc>
              </a:tr>
            </a:tbl>
          </a:graphicData>
        </a:graphic>
      </p:graphicFrame>
    </p:spTree>
    <p:extLst>
      <p:ext uri="{BB962C8B-B14F-4D97-AF65-F5344CB8AC3E}">
        <p14:creationId xmlns="" xmlns:p14="http://schemas.microsoft.com/office/powerpoint/2010/main" val="2410578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107"/>
            <a:ext cx="8229600" cy="754062"/>
          </a:xfrm>
        </p:spPr>
        <p:txBody>
          <a:bodyPr>
            <a:normAutofit fontScale="90000"/>
          </a:bodyPr>
          <a:lstStyle/>
          <a:p>
            <a:r>
              <a:rPr lang="en-US" dirty="0" smtClean="0"/>
              <a:t>Personal/Genetic History:</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589965375"/>
              </p:ext>
            </p:extLst>
          </p:nvPr>
        </p:nvGraphicFramePr>
        <p:xfrm>
          <a:off x="457200" y="1460500"/>
          <a:ext cx="7543800" cy="4757052"/>
        </p:xfrm>
        <a:graphic>
          <a:graphicData uri="http://schemas.openxmlformats.org/drawingml/2006/table">
            <a:tbl>
              <a:tblPr firstRow="1" bandRow="1">
                <a:tableStyleId>{5C22544A-7EE6-4342-B048-85BDC9FD1C3A}</a:tableStyleId>
              </a:tblPr>
              <a:tblGrid>
                <a:gridCol w="3771900"/>
                <a:gridCol w="3771900"/>
              </a:tblGrid>
              <a:tr h="367932">
                <a:tc>
                  <a:txBody>
                    <a:bodyPr/>
                    <a:lstStyle/>
                    <a:p>
                      <a:r>
                        <a:rPr lang="en-US" dirty="0" smtClean="0"/>
                        <a:t>Personal History/Genetic</a:t>
                      </a:r>
                      <a:r>
                        <a:rPr lang="en-US" baseline="0" dirty="0" smtClean="0"/>
                        <a:t> Diseases:</a:t>
                      </a:r>
                      <a:endParaRPr lang="en-US" dirty="0"/>
                    </a:p>
                  </a:txBody>
                  <a:tcPr/>
                </a:tc>
                <a:tc>
                  <a:txBody>
                    <a:bodyPr/>
                    <a:lstStyle/>
                    <a:p>
                      <a:r>
                        <a:rPr lang="en-US" dirty="0" smtClean="0"/>
                        <a:t>Surveillance</a:t>
                      </a:r>
                      <a:r>
                        <a:rPr lang="en-US" baseline="0" dirty="0" smtClean="0"/>
                        <a:t> recommendations:</a:t>
                      </a:r>
                      <a:endParaRPr lang="en-US" dirty="0"/>
                    </a:p>
                  </a:txBody>
                  <a:tcPr/>
                </a:tc>
              </a:tr>
              <a:tr h="907230">
                <a:tc>
                  <a:txBody>
                    <a:bodyPr/>
                    <a:lstStyle/>
                    <a:p>
                      <a:r>
                        <a:rPr lang="en-US" dirty="0" smtClean="0"/>
                        <a:t>Familial adenomatous polyposis (</a:t>
                      </a:r>
                      <a:r>
                        <a:rPr lang="en-US" smtClean="0"/>
                        <a:t>FAP)</a:t>
                      </a:r>
                      <a:endParaRPr lang="en-US" dirty="0"/>
                    </a:p>
                  </a:txBody>
                  <a:tcPr/>
                </a:tc>
                <a:tc>
                  <a:txBody>
                    <a:bodyPr/>
                    <a:lstStyle/>
                    <a:p>
                      <a:r>
                        <a:rPr lang="en-US" dirty="0" smtClean="0"/>
                        <a:t>At age 10</a:t>
                      </a:r>
                      <a:r>
                        <a:rPr lang="en-US" baseline="0" dirty="0" smtClean="0"/>
                        <a:t> – 12 years</a:t>
                      </a:r>
                      <a:r>
                        <a:rPr lang="en-US" dirty="0" smtClean="0"/>
                        <a:t>; if genetic test positive</a:t>
                      </a:r>
                      <a:r>
                        <a:rPr lang="en-US" baseline="0" dirty="0" smtClean="0"/>
                        <a:t> then proceed with </a:t>
                      </a:r>
                      <a:r>
                        <a:rPr lang="en-US" dirty="0" smtClean="0"/>
                        <a:t>removal of colon (colectomy)</a:t>
                      </a:r>
                      <a:endParaRPr lang="en-US" dirty="0"/>
                    </a:p>
                  </a:txBody>
                  <a:tcPr/>
                </a:tc>
              </a:tr>
              <a:tr h="907230">
                <a:tc>
                  <a:txBody>
                    <a:bodyPr/>
                    <a:lstStyle/>
                    <a:p>
                      <a:r>
                        <a:rPr lang="en-US" dirty="0" smtClean="0"/>
                        <a:t>Hereditary</a:t>
                      </a:r>
                      <a:r>
                        <a:rPr lang="en-US" baseline="0" dirty="0" smtClean="0"/>
                        <a:t> non-polyposis colon cancer (HNPCC)</a:t>
                      </a:r>
                      <a:endParaRPr lang="en-US" dirty="0"/>
                    </a:p>
                  </a:txBody>
                  <a:tcPr/>
                </a:tc>
                <a:tc>
                  <a:txBody>
                    <a:bodyPr/>
                    <a:lstStyle/>
                    <a:p>
                      <a:r>
                        <a:rPr lang="en-US" dirty="0" smtClean="0"/>
                        <a:t>At age 20</a:t>
                      </a:r>
                      <a:r>
                        <a:rPr lang="en-US" baseline="0" dirty="0" smtClean="0"/>
                        <a:t> – 25 years; or 10 years before youngest case in the immediate family; colonoscopy every 1-2 years</a:t>
                      </a:r>
                      <a:endParaRPr lang="en-US" dirty="0"/>
                    </a:p>
                  </a:txBody>
                  <a:tcPr/>
                </a:tc>
              </a:tr>
              <a:tr h="1995907">
                <a:tc>
                  <a:txBody>
                    <a:bodyPr/>
                    <a:lstStyle/>
                    <a:p>
                      <a:r>
                        <a:rPr lang="en-US" b="1" u="sng" dirty="0" smtClean="0"/>
                        <a:t>Inflammatory bowel disease: </a:t>
                      </a:r>
                      <a:br>
                        <a:rPr lang="en-US" b="1" u="sng" dirty="0" smtClean="0"/>
                      </a:br>
                      <a:r>
                        <a:rPr lang="en-US" dirty="0" smtClean="0"/>
                        <a:t>- Chronic ulcerative colitis</a:t>
                      </a:r>
                    </a:p>
                    <a:p>
                      <a:r>
                        <a:rPr lang="en-US" dirty="0" smtClean="0"/>
                        <a:t>- </a:t>
                      </a:r>
                      <a:r>
                        <a:rPr lang="en-US" dirty="0" err="1" smtClean="0"/>
                        <a:t>Crohn's</a:t>
                      </a:r>
                      <a:r>
                        <a:rPr lang="en-US" dirty="0" smtClean="0"/>
                        <a:t> Disease</a:t>
                      </a:r>
                      <a:endParaRPr lang="en-US" dirty="0"/>
                    </a:p>
                  </a:txBody>
                  <a:tcPr/>
                </a:tc>
                <a:tc>
                  <a:txBody>
                    <a:bodyPr/>
                    <a:lstStyle/>
                    <a:p>
                      <a:r>
                        <a:rPr lang="en-US" dirty="0" smtClean="0"/>
                        <a:t>Risk begins 8 years after onset of </a:t>
                      </a:r>
                      <a:r>
                        <a:rPr lang="en-US" dirty="0" err="1" smtClean="0"/>
                        <a:t>pancolitis</a:t>
                      </a:r>
                      <a:r>
                        <a:rPr lang="en-US" dirty="0" smtClean="0"/>
                        <a:t> (involvement of entire colon)</a:t>
                      </a:r>
                      <a:br>
                        <a:rPr lang="en-US" dirty="0" smtClean="0"/>
                      </a:br>
                      <a:r>
                        <a:rPr lang="en-US" dirty="0" smtClean="0"/>
                        <a:t>OR 12-15 years after the onset of L-sided colitis</a:t>
                      </a:r>
                      <a:br>
                        <a:rPr lang="en-US" dirty="0" smtClean="0"/>
                      </a:br>
                      <a:r>
                        <a:rPr lang="en-US" dirty="0" smtClean="0"/>
                        <a:t/>
                      </a:r>
                      <a:br>
                        <a:rPr lang="en-US" dirty="0" smtClean="0"/>
                      </a:br>
                      <a:r>
                        <a:rPr lang="en-US" dirty="0" smtClean="0"/>
                        <a:t>Colonoscopy</a:t>
                      </a:r>
                      <a:r>
                        <a:rPr lang="en-US" baseline="0" dirty="0" smtClean="0"/>
                        <a:t> every 1-2 years with biopsies for dysplasia</a:t>
                      </a:r>
                      <a:endParaRPr lang="en-US" dirty="0"/>
                    </a:p>
                  </a:txBody>
                  <a:tcPr/>
                </a:tc>
              </a:tr>
            </a:tbl>
          </a:graphicData>
        </a:graphic>
      </p:graphicFrame>
    </p:spTree>
    <p:extLst>
      <p:ext uri="{BB962C8B-B14F-4D97-AF65-F5344CB8AC3E}">
        <p14:creationId xmlns="" xmlns:p14="http://schemas.microsoft.com/office/powerpoint/2010/main" val="2986016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Family History:</a:t>
            </a:r>
            <a:br>
              <a:rPr lang="en-US" dirty="0" smtClean="0"/>
            </a:br>
            <a:r>
              <a:rPr lang="en-US" dirty="0" smtClean="0"/>
              <a:t>Surveillance Guidelines</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529760787"/>
              </p:ext>
            </p:extLst>
          </p:nvPr>
        </p:nvGraphicFramePr>
        <p:xfrm>
          <a:off x="457200" y="1600200"/>
          <a:ext cx="7696200" cy="3306517"/>
        </p:xfrm>
        <a:graphic>
          <a:graphicData uri="http://schemas.openxmlformats.org/drawingml/2006/table">
            <a:tbl>
              <a:tblPr firstRow="1" bandRow="1">
                <a:tableStyleId>{5C22544A-7EE6-4342-B048-85BDC9FD1C3A}</a:tableStyleId>
              </a:tblPr>
              <a:tblGrid>
                <a:gridCol w="3919361"/>
                <a:gridCol w="3776839"/>
              </a:tblGrid>
              <a:tr h="380437">
                <a:tc>
                  <a:txBody>
                    <a:bodyPr/>
                    <a:lstStyle/>
                    <a:p>
                      <a:endParaRPr lang="en-US" dirty="0"/>
                    </a:p>
                  </a:txBody>
                  <a:tcPr/>
                </a:tc>
                <a:tc>
                  <a:txBody>
                    <a:bodyPr/>
                    <a:lstStyle/>
                    <a:p>
                      <a:endParaRPr lang="en-US"/>
                    </a:p>
                  </a:txBody>
                  <a:tcPr/>
                </a:tc>
              </a:tr>
              <a:tr h="1219482">
                <a:tc>
                  <a:txBody>
                    <a:bodyPr/>
                    <a:lstStyle/>
                    <a:p>
                      <a:r>
                        <a:rPr lang="en-US" dirty="0" smtClean="0"/>
                        <a:t>Colorectal</a:t>
                      </a:r>
                      <a:r>
                        <a:rPr lang="en-US" baseline="0" dirty="0" smtClean="0"/>
                        <a:t> cancer or polyps in first-degree relatives </a:t>
                      </a:r>
                      <a:r>
                        <a:rPr lang="en-US" b="1" i="1" baseline="0" dirty="0" smtClean="0"/>
                        <a:t>before</a:t>
                      </a:r>
                      <a:r>
                        <a:rPr lang="en-US" baseline="0" dirty="0" smtClean="0"/>
                        <a:t> age 60 </a:t>
                      </a:r>
                    </a:p>
                    <a:p>
                      <a:r>
                        <a:rPr lang="en-US" b="1" baseline="0" dirty="0" smtClean="0"/>
                        <a:t>OR</a:t>
                      </a:r>
                    </a:p>
                    <a:p>
                      <a:r>
                        <a:rPr lang="en-US" baseline="0" dirty="0" smtClean="0"/>
                        <a:t>2 or more first-degree relatives at any age</a:t>
                      </a:r>
                      <a:endParaRPr lang="en-US" dirty="0"/>
                    </a:p>
                  </a:txBody>
                  <a:tcPr/>
                </a:tc>
                <a:tc>
                  <a:txBody>
                    <a:bodyPr/>
                    <a:lstStyle/>
                    <a:p>
                      <a:r>
                        <a:rPr lang="en-US" dirty="0" smtClean="0"/>
                        <a:t>Age 40, or 10 years before the youngest</a:t>
                      </a:r>
                      <a:r>
                        <a:rPr lang="en-US" baseline="0" dirty="0" smtClean="0"/>
                        <a:t> case in the family, whichever is earlier</a:t>
                      </a:r>
                      <a:endParaRPr lang="en-US" dirty="0"/>
                    </a:p>
                  </a:txBody>
                  <a:tcPr/>
                </a:tc>
              </a:tr>
              <a:tr h="1219482">
                <a:tc>
                  <a:txBody>
                    <a:bodyPr/>
                    <a:lstStyle/>
                    <a:p>
                      <a:r>
                        <a:rPr lang="en-US" dirty="0" smtClean="0"/>
                        <a:t>Colorectal</a:t>
                      </a:r>
                      <a:r>
                        <a:rPr lang="en-US" baseline="0" dirty="0" smtClean="0"/>
                        <a:t> cancer</a:t>
                      </a:r>
                      <a:r>
                        <a:rPr lang="en-US" dirty="0" smtClean="0"/>
                        <a:t> or polyps in first degree relatives </a:t>
                      </a:r>
                      <a:r>
                        <a:rPr lang="en-US" b="1" i="1" dirty="0" smtClean="0"/>
                        <a:t>after</a:t>
                      </a:r>
                      <a:r>
                        <a:rPr lang="en-US" baseline="0" dirty="0" smtClean="0"/>
                        <a:t> age 60 or older</a:t>
                      </a:r>
                    </a:p>
                    <a:p>
                      <a:r>
                        <a:rPr lang="en-US" b="1" baseline="0" dirty="0" smtClean="0"/>
                        <a:t>OR</a:t>
                      </a:r>
                    </a:p>
                    <a:p>
                      <a:r>
                        <a:rPr lang="en-US" baseline="0" dirty="0" smtClean="0"/>
                        <a:t>2 or more first-degree relatives at any age</a:t>
                      </a:r>
                      <a:endParaRPr lang="en-US" dirty="0"/>
                    </a:p>
                  </a:txBody>
                  <a:tcPr/>
                </a:tc>
                <a:tc>
                  <a:txBody>
                    <a:bodyPr/>
                    <a:lstStyle/>
                    <a:p>
                      <a:r>
                        <a:rPr lang="en-US" dirty="0" smtClean="0"/>
                        <a:t>Age 40</a:t>
                      </a:r>
                      <a:endParaRPr lang="en-US" dirty="0"/>
                    </a:p>
                  </a:txBody>
                  <a:tcPr/>
                </a:tc>
              </a:tr>
            </a:tbl>
          </a:graphicData>
        </a:graphic>
      </p:graphicFrame>
    </p:spTree>
    <p:extLst>
      <p:ext uri="{BB962C8B-B14F-4D97-AF65-F5344CB8AC3E}">
        <p14:creationId xmlns="" xmlns:p14="http://schemas.microsoft.com/office/powerpoint/2010/main" val="493510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8400"/>
            <a:ext cx="7620000" cy="1143000"/>
          </a:xfrm>
        </p:spPr>
        <p:txBody>
          <a:bodyPr/>
          <a:lstStyle/>
          <a:p>
            <a:r>
              <a:rPr lang="en-US" dirty="0" smtClean="0"/>
              <a:t>MKSAP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 #1</a:t>
            </a:r>
            <a:endParaRPr lang="en-US" dirty="0"/>
          </a:p>
        </p:txBody>
      </p:sp>
      <p:sp>
        <p:nvSpPr>
          <p:cNvPr id="5" name="Content Placeholder 4"/>
          <p:cNvSpPr>
            <a:spLocks noGrp="1"/>
          </p:cNvSpPr>
          <p:nvPr>
            <p:ph idx="1"/>
          </p:nvPr>
        </p:nvSpPr>
        <p:spPr/>
        <p:txBody>
          <a:bodyPr>
            <a:normAutofit/>
          </a:bodyPr>
          <a:lstStyle/>
          <a:p>
            <a:pPr marL="0" indent="0">
              <a:buNone/>
            </a:pPr>
            <a:r>
              <a:rPr lang="en-US" dirty="0"/>
              <a:t>A </a:t>
            </a:r>
            <a:r>
              <a:rPr lang="en-US" dirty="0" smtClean="0"/>
              <a:t>36 </a:t>
            </a:r>
            <a:r>
              <a:rPr lang="en-US" dirty="0" err="1" smtClean="0"/>
              <a:t>yo</a:t>
            </a:r>
            <a:r>
              <a:rPr lang="en-US" dirty="0" smtClean="0"/>
              <a:t> </a:t>
            </a:r>
            <a:r>
              <a:rPr lang="en-US" dirty="0"/>
              <a:t>man is </a:t>
            </a:r>
            <a:r>
              <a:rPr lang="en-US" dirty="0" smtClean="0"/>
              <a:t>in clinic for a routine exam. He has no GI complaints and has not had any prior colorectal cancer screening. Family history is significant for his mother who was diagnosed with colon cancer at age 54. </a:t>
            </a:r>
            <a:endParaRPr lang="en-US" dirty="0"/>
          </a:p>
          <a:p>
            <a:pPr marL="0" indent="0">
              <a:buNone/>
            </a:pPr>
            <a:endParaRPr lang="en-US" dirty="0" smtClean="0"/>
          </a:p>
          <a:p>
            <a:pPr marL="0" indent="0">
              <a:buNone/>
            </a:pPr>
            <a:r>
              <a:rPr lang="en-US" dirty="0" smtClean="0"/>
              <a:t>Physical </a:t>
            </a:r>
            <a:r>
              <a:rPr lang="en-US" dirty="0"/>
              <a:t>examination is normal.</a:t>
            </a:r>
          </a:p>
          <a:p>
            <a:pPr marL="0" indent="0">
              <a:buNone/>
            </a:pPr>
            <a:endParaRPr lang="en-US" dirty="0"/>
          </a:p>
        </p:txBody>
      </p:sp>
    </p:spTree>
    <p:extLst>
      <p:ext uri="{BB962C8B-B14F-4D97-AF65-F5344CB8AC3E}">
        <p14:creationId xmlns="" xmlns:p14="http://schemas.microsoft.com/office/powerpoint/2010/main" val="189275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Colorectal cancer is the second most commonly diagnosed cancer world wide in women, third in men</a:t>
            </a:r>
          </a:p>
          <a:p>
            <a:r>
              <a:rPr lang="en-US" b="1" dirty="0" smtClean="0"/>
              <a:t>Second</a:t>
            </a:r>
            <a:r>
              <a:rPr lang="en-US" dirty="0" smtClean="0"/>
              <a:t> leading cause of cancer deaths in the U.S.</a:t>
            </a:r>
          </a:p>
          <a:p>
            <a:r>
              <a:rPr lang="en-US" dirty="0" smtClean="0"/>
              <a:t>The lifetime incidence for patients at average risk is 5 percent, with </a:t>
            </a:r>
            <a:r>
              <a:rPr lang="en-US" b="1" dirty="0" smtClean="0"/>
              <a:t>90 percent </a:t>
            </a:r>
            <a:r>
              <a:rPr lang="en-US" dirty="0" smtClean="0"/>
              <a:t>of cases occurring after </a:t>
            </a:r>
            <a:r>
              <a:rPr lang="en-US" b="1" dirty="0" smtClean="0"/>
              <a:t>age 50.</a:t>
            </a:r>
          </a:p>
          <a:p>
            <a:r>
              <a:rPr lang="en-US" dirty="0" smtClean="0"/>
              <a:t>Both the incidence of and mortality rates from CRC have been declining in the US</a:t>
            </a:r>
          </a:p>
          <a:p>
            <a:pPr lvl="1"/>
            <a:r>
              <a:rPr lang="en-US" dirty="0" smtClean="0"/>
              <a:t>Screening may account for 53 percent of the observed reduction in CRC mortality (surveillance research program, NCI)</a:t>
            </a:r>
          </a:p>
          <a:p>
            <a:r>
              <a:rPr lang="en-US" dirty="0" smtClean="0"/>
              <a:t> 2012 in the United States, 65.1 percent of adults between ages 50 and 75 years were up-to-date with CRC screening and 27.7 percent had never been screened (CDC)</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Which of the following is the most appropriate management?</a:t>
            </a:r>
            <a:endParaRPr lang="en-US" dirty="0"/>
          </a:p>
        </p:txBody>
      </p:sp>
      <p:sp>
        <p:nvSpPr>
          <p:cNvPr id="3" name="Content Placeholder 2"/>
          <p:cNvSpPr>
            <a:spLocks noGrp="1"/>
          </p:cNvSpPr>
          <p:nvPr>
            <p:ph idx="1"/>
          </p:nvPr>
        </p:nvSpPr>
        <p:spPr/>
        <p:txBody>
          <a:bodyPr/>
          <a:lstStyle/>
          <a:p>
            <a:pPr marL="514350" indent="-514350">
              <a:buAutoNum type="alphaUcPeriod"/>
            </a:pPr>
            <a:r>
              <a:rPr lang="en-US" dirty="0" smtClean="0"/>
              <a:t>Colonoscopy now</a:t>
            </a:r>
          </a:p>
          <a:p>
            <a:pPr marL="514350" indent="-514350">
              <a:buAutoNum type="alphaUcPeriod"/>
            </a:pPr>
            <a:r>
              <a:rPr lang="en-US" dirty="0" smtClean="0"/>
              <a:t>Colonoscopy at age 40 years</a:t>
            </a:r>
          </a:p>
          <a:p>
            <a:pPr marL="514350" indent="-514350">
              <a:buAutoNum type="alphaUcPeriod"/>
            </a:pPr>
            <a:r>
              <a:rPr lang="en-US" dirty="0" smtClean="0"/>
              <a:t>Colonoscopy at age 44 years</a:t>
            </a:r>
          </a:p>
          <a:p>
            <a:pPr marL="514350" indent="-514350">
              <a:buAutoNum type="alphaUcPeriod"/>
            </a:pPr>
            <a:r>
              <a:rPr lang="en-US" dirty="0" smtClean="0"/>
              <a:t>Fecal occult blood test at age 40 years</a:t>
            </a:r>
            <a:endParaRPr lang="en-US" dirty="0"/>
          </a:p>
        </p:txBody>
      </p:sp>
    </p:spTree>
    <p:extLst>
      <p:ext uri="{BB962C8B-B14F-4D97-AF65-F5344CB8AC3E}">
        <p14:creationId xmlns="" xmlns:p14="http://schemas.microsoft.com/office/powerpoint/2010/main" val="2416113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Which of the following is the most appropriate management?</a:t>
            </a:r>
            <a:endParaRPr lang="en-US" dirty="0"/>
          </a:p>
        </p:txBody>
      </p:sp>
      <p:sp>
        <p:nvSpPr>
          <p:cNvPr id="3" name="Content Placeholder 2"/>
          <p:cNvSpPr>
            <a:spLocks noGrp="1"/>
          </p:cNvSpPr>
          <p:nvPr>
            <p:ph idx="1"/>
          </p:nvPr>
        </p:nvSpPr>
        <p:spPr/>
        <p:txBody>
          <a:bodyPr/>
          <a:lstStyle/>
          <a:p>
            <a:pPr marL="514350" indent="-514350">
              <a:buAutoNum type="alphaUcPeriod"/>
            </a:pPr>
            <a:r>
              <a:rPr lang="en-US" dirty="0" smtClean="0"/>
              <a:t>Colonoscopy now</a:t>
            </a:r>
          </a:p>
          <a:p>
            <a:pPr marL="514350" indent="-514350">
              <a:buAutoNum type="alphaUcPeriod"/>
            </a:pPr>
            <a:r>
              <a:rPr lang="en-US" dirty="0" smtClean="0">
                <a:solidFill>
                  <a:srgbClr val="FF0000"/>
                </a:solidFill>
              </a:rPr>
              <a:t>Colonoscopy at age 40 years</a:t>
            </a:r>
          </a:p>
          <a:p>
            <a:pPr marL="514350" indent="-514350">
              <a:buAutoNum type="alphaUcPeriod"/>
            </a:pPr>
            <a:r>
              <a:rPr lang="en-US" dirty="0" smtClean="0"/>
              <a:t>Colonoscopy at age 44 years</a:t>
            </a:r>
          </a:p>
          <a:p>
            <a:pPr marL="514350" indent="-514350">
              <a:buAutoNum type="alphaUcPeriod"/>
            </a:pPr>
            <a:r>
              <a:rPr lang="en-US" dirty="0" smtClean="0"/>
              <a:t>Fecal occult blood test at age 40 years</a:t>
            </a:r>
            <a:endParaRPr lang="en-US" dirty="0"/>
          </a:p>
        </p:txBody>
      </p:sp>
    </p:spTree>
    <p:extLst>
      <p:ext uri="{BB962C8B-B14F-4D97-AF65-F5344CB8AC3E}">
        <p14:creationId xmlns="" xmlns:p14="http://schemas.microsoft.com/office/powerpoint/2010/main" val="3892018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 Colonoscopy at age 40 years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Family </a:t>
            </a:r>
            <a:r>
              <a:rPr lang="en-US" dirty="0"/>
              <a:t>history </a:t>
            </a:r>
            <a:r>
              <a:rPr lang="en-US" dirty="0" smtClean="0"/>
              <a:t>contributes </a:t>
            </a:r>
            <a:r>
              <a:rPr lang="en-US" dirty="0"/>
              <a:t>to </a:t>
            </a:r>
            <a:r>
              <a:rPr lang="en-US" dirty="0" smtClean="0"/>
              <a:t>30</a:t>
            </a:r>
            <a:r>
              <a:rPr lang="en-US" dirty="0"/>
              <a:t>% to 35% of all colorectal cancer cases. </a:t>
            </a:r>
            <a:endParaRPr lang="en-US" dirty="0" smtClean="0"/>
          </a:p>
          <a:p>
            <a:r>
              <a:rPr lang="en-US" dirty="0" smtClean="0"/>
              <a:t>Several hereditary cancer syndromes (</a:t>
            </a:r>
            <a:r>
              <a:rPr lang="en-US" dirty="0" err="1" smtClean="0"/>
              <a:t>eg</a:t>
            </a:r>
            <a:r>
              <a:rPr lang="en-US" dirty="0"/>
              <a:t>.</a:t>
            </a:r>
            <a:r>
              <a:rPr lang="en-US" dirty="0" smtClean="0"/>
              <a:t> familial adenomatous polyposis, hereditary </a:t>
            </a:r>
            <a:r>
              <a:rPr lang="en-US" dirty="0" err="1" smtClean="0"/>
              <a:t>nonpolyposis</a:t>
            </a:r>
            <a:r>
              <a:rPr lang="en-US" dirty="0" smtClean="0"/>
              <a:t> colorectal cancer syndrome) are associated with significantly increased risks for colorectal </a:t>
            </a:r>
            <a:r>
              <a:rPr lang="en-US" dirty="0" err="1" smtClean="0"/>
              <a:t>neoplasia</a:t>
            </a:r>
            <a:r>
              <a:rPr lang="en-US" dirty="0" smtClean="0"/>
              <a:t> and other malignancies. </a:t>
            </a:r>
          </a:p>
          <a:p>
            <a:r>
              <a:rPr lang="en-US" dirty="0" err="1"/>
              <a:t>N</a:t>
            </a:r>
            <a:r>
              <a:rPr lang="en-US" dirty="0" err="1" smtClean="0"/>
              <a:t>onsyndromic</a:t>
            </a:r>
            <a:r>
              <a:rPr lang="en-US" dirty="0" smtClean="0"/>
              <a:t> </a:t>
            </a:r>
            <a:r>
              <a:rPr lang="en-US" dirty="0"/>
              <a:t>family </a:t>
            </a:r>
            <a:r>
              <a:rPr lang="en-US" dirty="0" smtClean="0"/>
              <a:t>histories are also </a:t>
            </a:r>
            <a:r>
              <a:rPr lang="en-US" dirty="0"/>
              <a:t>associated with increased colorectal cancer risk. </a:t>
            </a:r>
            <a:endParaRPr lang="en-US" dirty="0" smtClean="0"/>
          </a:p>
          <a:p>
            <a:r>
              <a:rPr lang="en-US" dirty="0" smtClean="0"/>
              <a:t>The </a:t>
            </a:r>
            <a:r>
              <a:rPr lang="en-US" dirty="0"/>
              <a:t>2012 American College of Physicians Guidance Statement on colorectal cancer screening recommends </a:t>
            </a:r>
            <a:r>
              <a:rPr lang="en-US" b="1" dirty="0"/>
              <a:t>initiation of screening in high-risk patients at age 40 years, </a:t>
            </a:r>
            <a:r>
              <a:rPr lang="en-US" b="1" u="sng" dirty="0" smtClean="0"/>
              <a:t>OR</a:t>
            </a:r>
            <a:r>
              <a:rPr lang="en-US" b="1" dirty="0" smtClean="0"/>
              <a:t> 10 </a:t>
            </a:r>
            <a:r>
              <a:rPr lang="en-US" b="1" dirty="0"/>
              <a:t>years younger than the earliest colon cancer diagnosis in the family, </a:t>
            </a:r>
            <a:r>
              <a:rPr lang="en-US" b="1" u="sng" dirty="0"/>
              <a:t>whichever is earlier</a:t>
            </a:r>
            <a:r>
              <a:rPr lang="en-US" b="1" dirty="0"/>
              <a:t>. </a:t>
            </a:r>
            <a:endParaRPr lang="en-US" b="1" dirty="0" smtClean="0"/>
          </a:p>
          <a:p>
            <a:r>
              <a:rPr lang="en-US" dirty="0" smtClean="0"/>
              <a:t>In </a:t>
            </a:r>
            <a:r>
              <a:rPr lang="en-US" dirty="0"/>
              <a:t>the absence of gastrointestinal symptoms, </a:t>
            </a:r>
            <a:r>
              <a:rPr lang="en-US" dirty="0" smtClean="0"/>
              <a:t>colonoscopy now is not indicated as colon cancer screening can </a:t>
            </a:r>
            <a:r>
              <a:rPr lang="en-US" dirty="0"/>
              <a:t>be </a:t>
            </a:r>
            <a:r>
              <a:rPr lang="en-US" dirty="0" smtClean="0"/>
              <a:t>postponed </a:t>
            </a:r>
            <a:r>
              <a:rPr lang="en-US" dirty="0"/>
              <a:t>until age 40 years.</a:t>
            </a:r>
          </a:p>
          <a:p>
            <a:endParaRPr lang="en-US" dirty="0"/>
          </a:p>
        </p:txBody>
      </p:sp>
    </p:spTree>
    <p:extLst>
      <p:ext uri="{BB962C8B-B14F-4D97-AF65-F5344CB8AC3E}">
        <p14:creationId xmlns="" xmlns:p14="http://schemas.microsoft.com/office/powerpoint/2010/main" val="1133299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Colorectal Cancer Screening in Average-Risk Persons</a:t>
            </a:r>
            <a:endParaRPr lang="en-US" dirty="0"/>
          </a:p>
        </p:txBody>
      </p:sp>
      <p:pic>
        <p:nvPicPr>
          <p:cNvPr id="4" name="Content Placeholder 3"/>
          <p:cNvPicPr>
            <a:picLocks noGrp="1" noChangeAspect="1"/>
          </p:cNvPicPr>
          <p:nvPr>
            <p:ph idx="1"/>
          </p:nvPr>
        </p:nvPicPr>
        <p:blipFill>
          <a:blip r:embed="rId2" cstate="print"/>
          <a:srcRect t="4799" b="4799"/>
          <a:stretch>
            <a:fillRect/>
          </a:stretch>
        </p:blipFill>
        <p:spPr>
          <a:xfrm>
            <a:off x="45573" y="1583760"/>
            <a:ext cx="9074516" cy="4990634"/>
          </a:xfrm>
        </p:spPr>
      </p:pic>
    </p:spTree>
    <p:extLst>
      <p:ext uri="{BB962C8B-B14F-4D97-AF65-F5344CB8AC3E}">
        <p14:creationId xmlns="" xmlns:p14="http://schemas.microsoft.com/office/powerpoint/2010/main" val="1840776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Colorectal Cancer Screening in </a:t>
            </a:r>
            <a:r>
              <a:rPr lang="en-US" dirty="0" smtClean="0"/>
              <a:t>Increased-</a:t>
            </a:r>
            <a:r>
              <a:rPr lang="en-US" dirty="0"/>
              <a:t>Risk Persons</a:t>
            </a:r>
          </a:p>
        </p:txBody>
      </p:sp>
      <p:pic>
        <p:nvPicPr>
          <p:cNvPr id="7" name="Picture 6"/>
          <p:cNvPicPr>
            <a:picLocks noChangeAspect="1"/>
          </p:cNvPicPr>
          <p:nvPr/>
        </p:nvPicPr>
        <p:blipFill>
          <a:blip r:embed="rId2" cstate="print"/>
          <a:stretch>
            <a:fillRect/>
          </a:stretch>
        </p:blipFill>
        <p:spPr>
          <a:xfrm>
            <a:off x="0" y="1524000"/>
            <a:ext cx="9144000" cy="3806643"/>
          </a:xfrm>
          <a:prstGeom prst="rect">
            <a:avLst/>
          </a:prstGeom>
        </p:spPr>
      </p:pic>
    </p:spTree>
    <p:extLst>
      <p:ext uri="{BB962C8B-B14F-4D97-AF65-F5344CB8AC3E}">
        <p14:creationId xmlns="" xmlns:p14="http://schemas.microsoft.com/office/powerpoint/2010/main" val="1020315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stretch>
            <a:fillRect/>
          </a:stretch>
        </p:blipFill>
        <p:spPr>
          <a:xfrm>
            <a:off x="482600" y="0"/>
            <a:ext cx="8177678" cy="6858000"/>
          </a:xfrm>
          <a:prstGeom prst="rect">
            <a:avLst/>
          </a:prstGeom>
        </p:spPr>
      </p:pic>
    </p:spTree>
    <p:extLst>
      <p:ext uri="{BB962C8B-B14F-4D97-AF65-F5344CB8AC3E}">
        <p14:creationId xmlns="" xmlns:p14="http://schemas.microsoft.com/office/powerpoint/2010/main" val="105278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pPr marL="0" indent="0">
              <a:buNone/>
            </a:pPr>
            <a:r>
              <a:rPr lang="en-US" dirty="0"/>
              <a:t>A </a:t>
            </a:r>
            <a:r>
              <a:rPr lang="en-US" dirty="0" smtClean="0"/>
              <a:t>57-</a:t>
            </a:r>
            <a:r>
              <a:rPr lang="en-US" dirty="0"/>
              <a:t>year-old man is </a:t>
            </a:r>
            <a:r>
              <a:rPr lang="en-US" dirty="0" smtClean="0"/>
              <a:t>in clinic for 1-week follow up after his </a:t>
            </a:r>
            <a:r>
              <a:rPr lang="en-US" dirty="0"/>
              <a:t>first screening colonoscopy. He has no history of colorectal </a:t>
            </a:r>
            <a:r>
              <a:rPr lang="en-US" dirty="0" err="1"/>
              <a:t>neoplasia</a:t>
            </a:r>
            <a:r>
              <a:rPr lang="en-US" dirty="0"/>
              <a:t> in first- or second-degree relatives.</a:t>
            </a:r>
          </a:p>
          <a:p>
            <a:pPr marL="0" indent="0">
              <a:buNone/>
            </a:pPr>
            <a:endParaRPr lang="en-US" dirty="0" smtClean="0"/>
          </a:p>
          <a:p>
            <a:pPr marL="0" indent="0">
              <a:buNone/>
            </a:pPr>
            <a:r>
              <a:rPr lang="en-US" dirty="0" smtClean="0"/>
              <a:t>Physical </a:t>
            </a:r>
            <a:r>
              <a:rPr lang="en-US" dirty="0"/>
              <a:t>examination is normal. </a:t>
            </a:r>
            <a:endParaRPr lang="en-US" dirty="0" smtClean="0"/>
          </a:p>
          <a:p>
            <a:pPr marL="0" indent="0">
              <a:buNone/>
            </a:pPr>
            <a:endParaRPr lang="en-US" dirty="0"/>
          </a:p>
          <a:p>
            <a:pPr marL="0" indent="0">
              <a:buNone/>
            </a:pPr>
            <a:r>
              <a:rPr lang="en-US" dirty="0" smtClean="0"/>
              <a:t>A </a:t>
            </a:r>
            <a:r>
              <a:rPr lang="en-US" dirty="0"/>
              <a:t>colonoscopy to the cecum was performed. The preparation was described as poor, with collections of semisolid debris that could not be effectively cleared from several colonic segments. According to the colonoscopy report, mass lesions 1 cm or larger are unlikely to have been obscured by the debris. Three diminutive (&lt;3 mm) hyperplastic polyps were removed from the rectum.</a:t>
            </a:r>
          </a:p>
        </p:txBody>
      </p:sp>
    </p:spTree>
    <p:extLst>
      <p:ext uri="{BB962C8B-B14F-4D97-AF65-F5344CB8AC3E}">
        <p14:creationId xmlns="" xmlns:p14="http://schemas.microsoft.com/office/powerpoint/2010/main" val="1299208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Which of the following is the most appropriate management strategy</a:t>
            </a:r>
            <a:endParaRPr lang="en-US" dirty="0"/>
          </a:p>
        </p:txBody>
      </p:sp>
      <p:sp>
        <p:nvSpPr>
          <p:cNvPr id="3" name="Content Placeholder 2"/>
          <p:cNvSpPr>
            <a:spLocks noGrp="1"/>
          </p:cNvSpPr>
          <p:nvPr>
            <p:ph idx="1"/>
          </p:nvPr>
        </p:nvSpPr>
        <p:spPr/>
        <p:txBody>
          <a:bodyPr>
            <a:normAutofit/>
          </a:bodyPr>
          <a:lstStyle/>
          <a:p>
            <a:pPr marL="514350" indent="-514350">
              <a:buAutoNum type="alphaUcPeriod"/>
            </a:pPr>
            <a:r>
              <a:rPr lang="en-US" dirty="0" smtClean="0"/>
              <a:t>Repeat colonoscopy now following adequate preparation</a:t>
            </a:r>
          </a:p>
          <a:p>
            <a:pPr marL="514350" indent="-514350">
              <a:buFont typeface="Arial"/>
              <a:buAutoNum type="alphaUcPeriod"/>
            </a:pPr>
            <a:r>
              <a:rPr lang="en-US" dirty="0" smtClean="0"/>
              <a:t>Repeat colonoscopy in 3 years</a:t>
            </a:r>
          </a:p>
          <a:p>
            <a:pPr marL="514350" indent="-514350">
              <a:buFont typeface="Arial"/>
              <a:buAutoNum type="alphaUcPeriod"/>
            </a:pPr>
            <a:r>
              <a:rPr lang="en-US" dirty="0" smtClean="0"/>
              <a:t>Repeat colonoscopy in 5 years</a:t>
            </a:r>
          </a:p>
          <a:p>
            <a:pPr marL="514350" indent="-514350">
              <a:buFont typeface="Arial"/>
              <a:buAutoNum type="alphaUcPeriod"/>
            </a:pPr>
            <a:r>
              <a:rPr lang="en-US" dirty="0" smtClean="0"/>
              <a:t>Repeat colonoscopy  in 10 years</a:t>
            </a:r>
          </a:p>
        </p:txBody>
      </p:sp>
    </p:spTree>
    <p:extLst>
      <p:ext uri="{BB962C8B-B14F-4D97-AF65-F5344CB8AC3E}">
        <p14:creationId xmlns="" xmlns:p14="http://schemas.microsoft.com/office/powerpoint/2010/main" val="3257207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Which of the following is the most appropriate management strategy</a:t>
            </a:r>
            <a:endParaRPr lang="en-US" dirty="0"/>
          </a:p>
        </p:txBody>
      </p:sp>
      <p:sp>
        <p:nvSpPr>
          <p:cNvPr id="3" name="Content Placeholder 2"/>
          <p:cNvSpPr>
            <a:spLocks noGrp="1"/>
          </p:cNvSpPr>
          <p:nvPr>
            <p:ph idx="1"/>
          </p:nvPr>
        </p:nvSpPr>
        <p:spPr/>
        <p:txBody>
          <a:bodyPr>
            <a:normAutofit/>
          </a:bodyPr>
          <a:lstStyle/>
          <a:p>
            <a:pPr marL="514350" indent="-514350">
              <a:buAutoNum type="alphaUcPeriod"/>
            </a:pPr>
            <a:r>
              <a:rPr lang="en-US" dirty="0" smtClean="0">
                <a:solidFill>
                  <a:srgbClr val="FF0000"/>
                </a:solidFill>
              </a:rPr>
              <a:t>Repeat colonoscopy now following adequate preparation</a:t>
            </a:r>
          </a:p>
          <a:p>
            <a:pPr marL="514350" indent="-514350">
              <a:buFont typeface="Arial"/>
              <a:buAutoNum type="alphaUcPeriod"/>
            </a:pPr>
            <a:r>
              <a:rPr lang="en-US" dirty="0" smtClean="0"/>
              <a:t>Repeat colonoscopy in 3 years</a:t>
            </a:r>
          </a:p>
          <a:p>
            <a:pPr marL="514350" indent="-514350">
              <a:buFont typeface="Arial"/>
              <a:buAutoNum type="alphaUcPeriod"/>
            </a:pPr>
            <a:r>
              <a:rPr lang="en-US" dirty="0" smtClean="0"/>
              <a:t>Repeat colonoscopy in 5 years</a:t>
            </a:r>
          </a:p>
          <a:p>
            <a:pPr marL="514350" indent="-514350">
              <a:buFont typeface="Arial"/>
              <a:buAutoNum type="alphaUcPeriod"/>
            </a:pPr>
            <a:r>
              <a:rPr lang="en-US" dirty="0" smtClean="0"/>
              <a:t>Repeat colonoscopy  in 10 years</a:t>
            </a:r>
          </a:p>
        </p:txBody>
      </p:sp>
    </p:spTree>
    <p:extLst>
      <p:ext uri="{BB962C8B-B14F-4D97-AF65-F5344CB8AC3E}">
        <p14:creationId xmlns="" xmlns:p14="http://schemas.microsoft.com/office/powerpoint/2010/main" val="4200637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 Repeat colonoscopy now following adequate preparation</a:t>
            </a:r>
            <a:endParaRPr lang="en-US" dirty="0"/>
          </a:p>
        </p:txBody>
      </p:sp>
      <p:sp>
        <p:nvSpPr>
          <p:cNvPr id="3" name="Content Placeholder 2"/>
          <p:cNvSpPr>
            <a:spLocks noGrp="1"/>
          </p:cNvSpPr>
          <p:nvPr>
            <p:ph idx="1"/>
          </p:nvPr>
        </p:nvSpPr>
        <p:spPr/>
        <p:txBody>
          <a:bodyPr>
            <a:noAutofit/>
          </a:bodyPr>
          <a:lstStyle/>
          <a:p>
            <a:r>
              <a:rPr lang="en-US" sz="2400" dirty="0" smtClean="0"/>
              <a:t>Colorectal </a:t>
            </a:r>
            <a:r>
              <a:rPr lang="en-US" sz="2400" dirty="0"/>
              <a:t>cancer screening and surveillance guidelines </a:t>
            </a:r>
            <a:r>
              <a:rPr lang="en-US" sz="2400" dirty="0" smtClean="0"/>
              <a:t>are based on a </a:t>
            </a:r>
            <a:r>
              <a:rPr lang="en-US" sz="2400" dirty="0"/>
              <a:t>high-quality baseline </a:t>
            </a:r>
            <a:r>
              <a:rPr lang="en-US" sz="2400" dirty="0" smtClean="0"/>
              <a:t>evaluation</a:t>
            </a:r>
            <a:r>
              <a:rPr lang="en-US" sz="2400" dirty="0"/>
              <a:t>:</a:t>
            </a:r>
            <a:endParaRPr lang="en-US" sz="2400" dirty="0" smtClean="0"/>
          </a:p>
          <a:p>
            <a:pPr lvl="1"/>
            <a:r>
              <a:rPr lang="en-US" sz="2400" dirty="0" err="1" smtClean="0"/>
              <a:t>Cecal</a:t>
            </a:r>
            <a:r>
              <a:rPr lang="en-US" sz="2400" dirty="0" smtClean="0"/>
              <a:t> intubation</a:t>
            </a:r>
            <a:endParaRPr lang="en-US" sz="2400" dirty="0"/>
          </a:p>
          <a:p>
            <a:pPr lvl="1"/>
            <a:r>
              <a:rPr lang="en-US" sz="2400" dirty="0"/>
              <a:t>W</a:t>
            </a:r>
            <a:r>
              <a:rPr lang="en-US" sz="2400" dirty="0" smtClean="0"/>
              <a:t>ell</a:t>
            </a:r>
            <a:r>
              <a:rPr lang="en-US" sz="2400" dirty="0"/>
              <a:t>-visualized mucosa with minimal fecal </a:t>
            </a:r>
            <a:r>
              <a:rPr lang="en-US" sz="2400" dirty="0" smtClean="0"/>
              <a:t>debris</a:t>
            </a:r>
            <a:endParaRPr lang="en-US" sz="2400" dirty="0"/>
          </a:p>
          <a:p>
            <a:pPr lvl="1"/>
            <a:r>
              <a:rPr lang="en-US" sz="2400" dirty="0" smtClean="0"/>
              <a:t>Withdrawal </a:t>
            </a:r>
            <a:r>
              <a:rPr lang="en-US" sz="2400" dirty="0"/>
              <a:t>time greater than or equal to 6 minutes. </a:t>
            </a:r>
          </a:p>
          <a:p>
            <a:r>
              <a:rPr lang="en-US" sz="2400" dirty="0"/>
              <a:t>A</a:t>
            </a:r>
            <a:r>
              <a:rPr lang="en-US" sz="2400" dirty="0" smtClean="0"/>
              <a:t>dequate </a:t>
            </a:r>
            <a:r>
              <a:rPr lang="en-US" sz="2400" dirty="0"/>
              <a:t>preparation allows confidence that mass lesions other than small (&lt;5 mm) polyps were generally not obscured by residual debris. </a:t>
            </a:r>
            <a:endParaRPr lang="en-US" sz="2400" dirty="0" smtClean="0"/>
          </a:p>
          <a:p>
            <a:r>
              <a:rPr lang="en-US" sz="2400" dirty="0" smtClean="0"/>
              <a:t>If </a:t>
            </a:r>
            <a:r>
              <a:rPr lang="en-US" sz="2400" dirty="0"/>
              <a:t>the bowel preparation is not adequate</a:t>
            </a:r>
            <a:r>
              <a:rPr lang="en-US" sz="2400" dirty="0" smtClean="0"/>
              <a:t>, </a:t>
            </a:r>
            <a:r>
              <a:rPr lang="en-US" sz="2400" dirty="0"/>
              <a:t>the screening evaluation should be repeated before planning a long-term surveillance program</a:t>
            </a:r>
            <a:r>
              <a:rPr lang="en-US" sz="2400" dirty="0" smtClean="0"/>
              <a:t>.</a:t>
            </a:r>
            <a:endParaRPr lang="en-US" sz="2400" dirty="0"/>
          </a:p>
        </p:txBody>
      </p:sp>
    </p:spTree>
    <p:extLst>
      <p:ext uri="{BB962C8B-B14F-4D97-AF65-F5344CB8AC3E}">
        <p14:creationId xmlns="" xmlns:p14="http://schemas.microsoft.com/office/powerpoint/2010/main" val="1365305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5" name="Content Placeholder 2"/>
          <p:cNvSpPr>
            <a:spLocks noGrp="1"/>
          </p:cNvSpPr>
          <p:nvPr>
            <p:ph idx="1"/>
          </p:nvPr>
        </p:nvSpPr>
        <p:spPr>
          <a:xfrm>
            <a:off x="457200" y="3581400"/>
            <a:ext cx="7543800" cy="2819400"/>
          </a:xfrm>
        </p:spPr>
        <p:txBody>
          <a:bodyPr>
            <a:normAutofit fontScale="77500" lnSpcReduction="20000"/>
          </a:bodyPr>
          <a:lstStyle/>
          <a:p>
            <a:r>
              <a:rPr lang="en-US" dirty="0" smtClean="0"/>
              <a:t>Inherited </a:t>
            </a:r>
            <a:r>
              <a:rPr lang="en-US" dirty="0"/>
              <a:t>and acquired genetic defects </a:t>
            </a:r>
            <a:r>
              <a:rPr lang="en-US" dirty="0" smtClean="0"/>
              <a:t>(Adenomas to dysplasia and carcinoma )</a:t>
            </a:r>
            <a:endParaRPr lang="en-US" dirty="0"/>
          </a:p>
          <a:p>
            <a:r>
              <a:rPr lang="en-US" dirty="0" smtClean="0"/>
              <a:t>Progression takes </a:t>
            </a:r>
            <a:r>
              <a:rPr lang="en-US" dirty="0"/>
              <a:t>at least 10 years on </a:t>
            </a:r>
            <a:r>
              <a:rPr lang="en-US" dirty="0" smtClean="0"/>
              <a:t>average </a:t>
            </a:r>
          </a:p>
          <a:p>
            <a:r>
              <a:rPr lang="en-US" dirty="0" smtClean="0"/>
              <a:t>Most </a:t>
            </a:r>
            <a:r>
              <a:rPr lang="en-US" dirty="0"/>
              <a:t>colorectal polyps are either </a:t>
            </a:r>
            <a:r>
              <a:rPr lang="en-US" dirty="0" err="1"/>
              <a:t>adenomatous</a:t>
            </a:r>
            <a:r>
              <a:rPr lang="en-US" dirty="0"/>
              <a:t> </a:t>
            </a:r>
            <a:r>
              <a:rPr lang="en-US" dirty="0" smtClean="0"/>
              <a:t>(2/3) or </a:t>
            </a:r>
            <a:r>
              <a:rPr lang="en-US" dirty="0"/>
              <a:t>hyperplastic. </a:t>
            </a:r>
            <a:r>
              <a:rPr lang="en-US" dirty="0" smtClean="0"/>
              <a:t>Biopsy </a:t>
            </a:r>
            <a:r>
              <a:rPr lang="en-US" dirty="0"/>
              <a:t>is required for </a:t>
            </a:r>
            <a:r>
              <a:rPr lang="en-US" dirty="0" smtClean="0"/>
              <a:t>diagnosis</a:t>
            </a:r>
          </a:p>
          <a:p>
            <a:r>
              <a:rPr lang="en-US" dirty="0" smtClean="0"/>
              <a:t>The </a:t>
            </a:r>
            <a:r>
              <a:rPr lang="en-US" dirty="0"/>
              <a:t>risk of CRC increases with adenoma size, number, and histology </a:t>
            </a:r>
            <a:r>
              <a:rPr lang="en-US" dirty="0" smtClean="0"/>
              <a:t>(villous adenomas&gt;tubular </a:t>
            </a:r>
            <a:r>
              <a:rPr lang="en-US" dirty="0"/>
              <a:t>adenomas) </a:t>
            </a:r>
          </a:p>
          <a:p>
            <a:r>
              <a:rPr lang="en-US" dirty="0" smtClean="0"/>
              <a:t>Removal </a:t>
            </a:r>
            <a:r>
              <a:rPr lang="en-US" dirty="0"/>
              <a:t>of adenomatous polyps prevents cancer. </a:t>
            </a:r>
            <a:endParaRPr lang="en-US" dirty="0" smtClean="0"/>
          </a:p>
          <a:p>
            <a:pPr lvl="1"/>
            <a:r>
              <a:rPr lang="en-US" dirty="0" smtClean="0"/>
              <a:t>The </a:t>
            </a:r>
            <a:r>
              <a:rPr lang="en-US" dirty="0"/>
              <a:t>National Polyp Study Work Group followed 1418 patients in whom </a:t>
            </a:r>
            <a:r>
              <a:rPr lang="en-US" dirty="0" err="1"/>
              <a:t>colonoscopic</a:t>
            </a:r>
            <a:r>
              <a:rPr lang="en-US" dirty="0"/>
              <a:t> examination led to the removal of one or more </a:t>
            </a:r>
            <a:r>
              <a:rPr lang="en-US" dirty="0" smtClean="0"/>
              <a:t>polyps. </a:t>
            </a:r>
            <a:r>
              <a:rPr lang="en-US" dirty="0"/>
              <a:t>During a mean follow-up of </a:t>
            </a:r>
            <a:r>
              <a:rPr lang="en-US" dirty="0" smtClean="0"/>
              <a:t>6 yrs, </a:t>
            </a:r>
            <a:r>
              <a:rPr lang="en-US" dirty="0"/>
              <a:t>the incidence of colon cancer was 88 to 90 percent lower than in patients reported in other studies who had polyps that were not removed and 76 percent lower than in the general population.</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371600" y="1295400"/>
            <a:ext cx="5200650" cy="2028825"/>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After confirming a high-quality baseline evaluation, repeat colonoscopy in:</a:t>
            </a:r>
          </a:p>
          <a:p>
            <a:pPr lvl="1"/>
            <a:r>
              <a:rPr lang="en-US" sz="2400" dirty="0"/>
              <a:t>3 </a:t>
            </a:r>
            <a:r>
              <a:rPr lang="en-US" sz="2400" dirty="0" smtClean="0"/>
              <a:t>years </a:t>
            </a:r>
            <a:r>
              <a:rPr lang="en-US" sz="2400" dirty="0"/>
              <a:t>for patients with 3 to 10 adenomas (not hyperplastic polyps).</a:t>
            </a:r>
          </a:p>
          <a:p>
            <a:pPr lvl="1"/>
            <a:r>
              <a:rPr lang="en-US" sz="2400" dirty="0"/>
              <a:t>5 </a:t>
            </a:r>
            <a:r>
              <a:rPr lang="en-US" sz="2400" dirty="0" smtClean="0"/>
              <a:t>years </a:t>
            </a:r>
            <a:r>
              <a:rPr lang="en-US" sz="2400" dirty="0"/>
              <a:t>for patients with 1 or 2 small (&lt;1 cm) tubular adenomas, with low-grade dysplasia as the most advanced histologic finding.</a:t>
            </a:r>
          </a:p>
          <a:p>
            <a:pPr lvl="1"/>
            <a:r>
              <a:rPr lang="en-US" sz="2400" dirty="0"/>
              <a:t>10 </a:t>
            </a:r>
            <a:r>
              <a:rPr lang="en-US" sz="2400" dirty="0" smtClean="0"/>
              <a:t>years </a:t>
            </a:r>
            <a:r>
              <a:rPr lang="en-US" sz="2400" dirty="0"/>
              <a:t>for patients with no colorectal polyps or small rectal hyperplastic polyps only.</a:t>
            </a:r>
          </a:p>
          <a:p>
            <a:endParaRPr lang="en-US" sz="2400" dirty="0"/>
          </a:p>
        </p:txBody>
      </p:sp>
    </p:spTree>
    <p:extLst>
      <p:ext uri="{BB962C8B-B14F-4D97-AF65-F5344CB8AC3E}">
        <p14:creationId xmlns="" xmlns:p14="http://schemas.microsoft.com/office/powerpoint/2010/main" val="15471031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Colonoscopy</a:t>
            </a:r>
            <a:endParaRPr lang="en-US"/>
          </a:p>
        </p:txBody>
      </p:sp>
      <p:sp>
        <p:nvSpPr>
          <p:cNvPr id="3" name="Content Placeholder 2"/>
          <p:cNvSpPr>
            <a:spLocks noGrp="1"/>
          </p:cNvSpPr>
          <p:nvPr>
            <p:ph idx="1"/>
          </p:nvPr>
        </p:nvSpPr>
        <p:spPr>
          <a:xfrm>
            <a:off x="457200" y="1181852"/>
            <a:ext cx="8229600" cy="4525963"/>
          </a:xfrm>
        </p:spPr>
        <p:txBody>
          <a:bodyPr>
            <a:noAutofit/>
          </a:bodyPr>
          <a:lstStyle/>
          <a:p>
            <a:r>
              <a:rPr lang="en-US" sz="2400" dirty="0"/>
              <a:t>Colonoscopy permits endoscopic evaluation of the </a:t>
            </a:r>
            <a:r>
              <a:rPr lang="en-US" sz="2400" b="1" dirty="0"/>
              <a:t>entire </a:t>
            </a:r>
            <a:r>
              <a:rPr lang="en-US" sz="2400" b="1" dirty="0" err="1"/>
              <a:t>colorectum</a:t>
            </a:r>
            <a:r>
              <a:rPr lang="en-US" sz="2400" dirty="0"/>
              <a:t>. </a:t>
            </a:r>
            <a:endParaRPr lang="en-US" sz="2400" dirty="0" smtClean="0"/>
          </a:p>
          <a:p>
            <a:r>
              <a:rPr lang="en-US" sz="2400" b="1" dirty="0" smtClean="0"/>
              <a:t>Dietary </a:t>
            </a:r>
            <a:r>
              <a:rPr lang="en-US" sz="2400" b="1" dirty="0"/>
              <a:t>restrictions </a:t>
            </a:r>
            <a:r>
              <a:rPr lang="en-US" sz="2400" dirty="0"/>
              <a:t>and </a:t>
            </a:r>
            <a:r>
              <a:rPr lang="en-US" sz="2400" b="1" dirty="0"/>
              <a:t>full cathartic preparation</a:t>
            </a:r>
            <a:r>
              <a:rPr lang="en-US" sz="2400" dirty="0"/>
              <a:t> are required prior to the </a:t>
            </a:r>
            <a:r>
              <a:rPr lang="en-US" sz="2400" dirty="0" smtClean="0"/>
              <a:t>procedure. </a:t>
            </a:r>
          </a:p>
          <a:p>
            <a:r>
              <a:rPr lang="en-US" sz="2400" dirty="0" smtClean="0"/>
              <a:t>In </a:t>
            </a:r>
            <a:r>
              <a:rPr lang="en-US" sz="2400" dirty="0"/>
              <a:t>contrast to other endorsed screening options, </a:t>
            </a:r>
            <a:r>
              <a:rPr lang="en-US" sz="2400" b="1" dirty="0"/>
              <a:t>therapeutic </a:t>
            </a:r>
            <a:r>
              <a:rPr lang="en-US" sz="2400" b="1" dirty="0" err="1"/>
              <a:t>polypectomy</a:t>
            </a:r>
            <a:r>
              <a:rPr lang="en-US" sz="2400" b="1" dirty="0"/>
              <a:t> </a:t>
            </a:r>
            <a:r>
              <a:rPr lang="en-US" sz="2400" dirty="0"/>
              <a:t>can be completed during the baseline procedure. </a:t>
            </a:r>
            <a:endParaRPr lang="en-US" sz="2400" dirty="0" smtClean="0"/>
          </a:p>
          <a:p>
            <a:r>
              <a:rPr lang="en-US" sz="2400" dirty="0" smtClean="0"/>
              <a:t>Colonoscopy “miss rates”: 5</a:t>
            </a:r>
            <a:r>
              <a:rPr lang="en-US" sz="2400" dirty="0"/>
              <a:t>% for colorectal cancer, 2% to 12% for polyps 1 cm or larger, and more than 20% for polyps 6 mm or larger. </a:t>
            </a:r>
            <a:endParaRPr lang="en-US" sz="2400" dirty="0" smtClean="0"/>
          </a:p>
        </p:txBody>
      </p:sp>
    </p:spTree>
    <p:extLst>
      <p:ext uri="{BB962C8B-B14F-4D97-AF65-F5344CB8AC3E}">
        <p14:creationId xmlns="" xmlns:p14="http://schemas.microsoft.com/office/powerpoint/2010/main" val="4185051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a:bodyPr>
          <a:lstStyle/>
          <a:p>
            <a:pPr marL="0" indent="0">
              <a:buNone/>
            </a:pPr>
            <a:r>
              <a:rPr lang="en-US" dirty="0"/>
              <a:t>A </a:t>
            </a:r>
            <a:r>
              <a:rPr lang="en-US" dirty="0" smtClean="0"/>
              <a:t>50 </a:t>
            </a:r>
            <a:r>
              <a:rPr lang="en-US" dirty="0" err="1" smtClean="0"/>
              <a:t>yo</a:t>
            </a:r>
            <a:r>
              <a:rPr lang="en-US" dirty="0" smtClean="0"/>
              <a:t> woman is in clinic for a routine exam. She has no significant </a:t>
            </a:r>
            <a:r>
              <a:rPr lang="en-US" dirty="0" err="1" smtClean="0"/>
              <a:t>PMHx</a:t>
            </a:r>
            <a:r>
              <a:rPr lang="en-US" dirty="0" smtClean="0"/>
              <a:t> and denies any GI symptoms. She </a:t>
            </a:r>
            <a:r>
              <a:rPr lang="en-US" dirty="0"/>
              <a:t>has no history of colorectal </a:t>
            </a:r>
            <a:r>
              <a:rPr lang="en-US" dirty="0" smtClean="0"/>
              <a:t>malignancy.</a:t>
            </a:r>
            <a:endParaRPr lang="en-US" dirty="0"/>
          </a:p>
          <a:p>
            <a:pPr marL="0" indent="0">
              <a:buNone/>
            </a:pPr>
            <a:endParaRPr lang="en-US" dirty="0" smtClean="0"/>
          </a:p>
          <a:p>
            <a:pPr marL="0" indent="0">
              <a:buNone/>
            </a:pPr>
            <a:r>
              <a:rPr lang="en-US" dirty="0" smtClean="0"/>
              <a:t>Physical </a:t>
            </a:r>
            <a:r>
              <a:rPr lang="en-US" dirty="0"/>
              <a:t>examination is normal. </a:t>
            </a:r>
            <a:endParaRPr lang="en-US" dirty="0" smtClean="0"/>
          </a:p>
          <a:p>
            <a:pPr marL="0" indent="0">
              <a:buNone/>
            </a:pPr>
            <a:endParaRPr lang="en-US" dirty="0"/>
          </a:p>
          <a:p>
            <a:pPr marL="0" indent="0">
              <a:buNone/>
            </a:pPr>
            <a:r>
              <a:rPr lang="en-US" dirty="0" smtClean="0"/>
              <a:t>She </a:t>
            </a:r>
            <a:r>
              <a:rPr lang="en-US" dirty="0"/>
              <a:t>is sent home with high-sensitivity guaiac fecal occult blood test (</a:t>
            </a:r>
            <a:r>
              <a:rPr lang="en-US" dirty="0" err="1"/>
              <a:t>gFOBT</a:t>
            </a:r>
            <a:r>
              <a:rPr lang="en-US" dirty="0"/>
              <a:t>) cards and is asked to collect two specimens each from three consecutive stools. One of the six samples is positive.</a:t>
            </a:r>
          </a:p>
          <a:p>
            <a:endParaRPr lang="en-US" dirty="0"/>
          </a:p>
        </p:txBody>
      </p:sp>
    </p:spTree>
    <p:extLst>
      <p:ext uri="{BB962C8B-B14F-4D97-AF65-F5344CB8AC3E}">
        <p14:creationId xmlns="" xmlns:p14="http://schemas.microsoft.com/office/powerpoint/2010/main" val="263179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Which of the following is the most appropriate management for this patient?</a:t>
            </a:r>
            <a:endParaRPr lang="en-US" dirty="0"/>
          </a:p>
        </p:txBody>
      </p:sp>
      <p:sp>
        <p:nvSpPr>
          <p:cNvPr id="3" name="Content Placeholder 2"/>
          <p:cNvSpPr>
            <a:spLocks noGrp="1"/>
          </p:cNvSpPr>
          <p:nvPr>
            <p:ph idx="1"/>
          </p:nvPr>
        </p:nvSpPr>
        <p:spPr>
          <a:xfrm>
            <a:off x="457200" y="1899020"/>
            <a:ext cx="8229600" cy="4525963"/>
          </a:xfrm>
        </p:spPr>
        <p:txBody>
          <a:bodyPr/>
          <a:lstStyle/>
          <a:p>
            <a:pPr marL="514350" indent="-514350">
              <a:buAutoNum type="alphaUcPeriod"/>
            </a:pPr>
            <a:r>
              <a:rPr lang="en-US" dirty="0" smtClean="0"/>
              <a:t>Colonoscopy now</a:t>
            </a:r>
          </a:p>
          <a:p>
            <a:pPr marL="514350" indent="-514350">
              <a:buAutoNum type="alphaUcPeriod"/>
            </a:pPr>
            <a:r>
              <a:rPr lang="en-US" dirty="0" smtClean="0"/>
              <a:t>Fecal immunochemical test in 1 year</a:t>
            </a:r>
          </a:p>
          <a:p>
            <a:pPr marL="514350" indent="-514350">
              <a:buAutoNum type="alphaUcPeriod"/>
            </a:pPr>
            <a:r>
              <a:rPr lang="en-US" dirty="0" smtClean="0"/>
              <a:t>Flexible </a:t>
            </a:r>
            <a:r>
              <a:rPr lang="en-US" dirty="0" err="1" smtClean="0"/>
              <a:t>sigmoidoscopy</a:t>
            </a:r>
            <a:r>
              <a:rPr lang="en-US" dirty="0" smtClean="0"/>
              <a:t> now</a:t>
            </a:r>
          </a:p>
          <a:p>
            <a:pPr marL="514350" indent="-514350">
              <a:buAutoNum type="alphaUcPeriod"/>
            </a:pPr>
            <a:r>
              <a:rPr lang="en-US" dirty="0" err="1" smtClean="0"/>
              <a:t>gFOBT</a:t>
            </a:r>
            <a:r>
              <a:rPr lang="en-US" dirty="0" smtClean="0"/>
              <a:t> in 1 year</a:t>
            </a:r>
          </a:p>
          <a:p>
            <a:pPr marL="514350" indent="-514350">
              <a:buAutoNum type="alphaUcPeriod"/>
            </a:pPr>
            <a:r>
              <a:rPr lang="en-US" dirty="0" smtClean="0"/>
              <a:t>Repeat </a:t>
            </a:r>
            <a:r>
              <a:rPr lang="en-US" dirty="0" err="1" smtClean="0"/>
              <a:t>gFOBT</a:t>
            </a:r>
            <a:r>
              <a:rPr lang="en-US" dirty="0" smtClean="0"/>
              <a:t> now</a:t>
            </a:r>
          </a:p>
        </p:txBody>
      </p:sp>
    </p:spTree>
    <p:extLst>
      <p:ext uri="{BB962C8B-B14F-4D97-AF65-F5344CB8AC3E}">
        <p14:creationId xmlns="" xmlns:p14="http://schemas.microsoft.com/office/powerpoint/2010/main" val="164187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Which of the following is the most appropriate management for this patient?</a:t>
            </a:r>
            <a:endParaRPr lang="en-US" dirty="0"/>
          </a:p>
        </p:txBody>
      </p:sp>
      <p:sp>
        <p:nvSpPr>
          <p:cNvPr id="3" name="Content Placeholder 2"/>
          <p:cNvSpPr>
            <a:spLocks noGrp="1"/>
          </p:cNvSpPr>
          <p:nvPr>
            <p:ph idx="1"/>
          </p:nvPr>
        </p:nvSpPr>
        <p:spPr>
          <a:xfrm>
            <a:off x="457200" y="1899020"/>
            <a:ext cx="8229600" cy="4525963"/>
          </a:xfrm>
        </p:spPr>
        <p:txBody>
          <a:bodyPr/>
          <a:lstStyle/>
          <a:p>
            <a:pPr marL="514350" indent="-514350">
              <a:buAutoNum type="alphaUcPeriod"/>
            </a:pPr>
            <a:r>
              <a:rPr lang="en-US" dirty="0" smtClean="0">
                <a:solidFill>
                  <a:srgbClr val="FF0000"/>
                </a:solidFill>
              </a:rPr>
              <a:t>Colonoscopy now</a:t>
            </a:r>
          </a:p>
          <a:p>
            <a:pPr marL="514350" indent="-514350">
              <a:buAutoNum type="alphaUcPeriod"/>
            </a:pPr>
            <a:r>
              <a:rPr lang="en-US" dirty="0" smtClean="0"/>
              <a:t>Fecal immunochemical test in 1 year</a:t>
            </a:r>
          </a:p>
          <a:p>
            <a:pPr marL="514350" indent="-514350">
              <a:buAutoNum type="alphaUcPeriod"/>
            </a:pPr>
            <a:r>
              <a:rPr lang="en-US" dirty="0" smtClean="0"/>
              <a:t>Flexible </a:t>
            </a:r>
            <a:r>
              <a:rPr lang="en-US" dirty="0" err="1" smtClean="0"/>
              <a:t>sigmoidoscopy</a:t>
            </a:r>
            <a:r>
              <a:rPr lang="en-US" dirty="0" smtClean="0"/>
              <a:t> now</a:t>
            </a:r>
          </a:p>
          <a:p>
            <a:pPr marL="514350" indent="-514350">
              <a:buAutoNum type="alphaUcPeriod"/>
            </a:pPr>
            <a:r>
              <a:rPr lang="en-US" dirty="0" err="1" smtClean="0"/>
              <a:t>gFOBT</a:t>
            </a:r>
            <a:r>
              <a:rPr lang="en-US" dirty="0" smtClean="0"/>
              <a:t> in 1 year</a:t>
            </a:r>
          </a:p>
          <a:p>
            <a:pPr marL="514350" indent="-514350">
              <a:buAutoNum type="alphaUcPeriod"/>
            </a:pPr>
            <a:r>
              <a:rPr lang="en-US" dirty="0" smtClean="0"/>
              <a:t>Repeat </a:t>
            </a:r>
            <a:r>
              <a:rPr lang="en-US" dirty="0" err="1" smtClean="0"/>
              <a:t>gFOBT</a:t>
            </a:r>
            <a:r>
              <a:rPr lang="en-US" dirty="0" smtClean="0"/>
              <a:t> now</a:t>
            </a:r>
          </a:p>
        </p:txBody>
      </p:sp>
    </p:spTree>
    <p:extLst>
      <p:ext uri="{BB962C8B-B14F-4D97-AF65-F5344CB8AC3E}">
        <p14:creationId xmlns="" xmlns:p14="http://schemas.microsoft.com/office/powerpoint/2010/main" val="24804365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 Colonoscopy now</a:t>
            </a:r>
            <a:endParaRPr lang="en-US" dirty="0"/>
          </a:p>
        </p:txBody>
      </p:sp>
      <p:sp>
        <p:nvSpPr>
          <p:cNvPr id="3" name="Content Placeholder 2"/>
          <p:cNvSpPr>
            <a:spLocks noGrp="1"/>
          </p:cNvSpPr>
          <p:nvPr>
            <p:ph idx="1"/>
          </p:nvPr>
        </p:nvSpPr>
        <p:spPr>
          <a:xfrm>
            <a:off x="457200" y="1331262"/>
            <a:ext cx="8229600" cy="4525963"/>
          </a:xfrm>
        </p:spPr>
        <p:txBody>
          <a:bodyPr>
            <a:noAutofit/>
          </a:bodyPr>
          <a:lstStyle/>
          <a:p>
            <a:r>
              <a:rPr lang="en-US" sz="1900" dirty="0" smtClean="0"/>
              <a:t>When </a:t>
            </a:r>
            <a:r>
              <a:rPr lang="en-US" sz="1900" dirty="0"/>
              <a:t>performed correctly, guaiac fecal occult blood testing (</a:t>
            </a:r>
            <a:r>
              <a:rPr lang="en-US" sz="1900" dirty="0" err="1"/>
              <a:t>gFOBT</a:t>
            </a:r>
            <a:r>
              <a:rPr lang="en-US" sz="1900" dirty="0"/>
              <a:t>) is an effective screening test for colorectal </a:t>
            </a:r>
            <a:r>
              <a:rPr lang="en-US" sz="1900" dirty="0" smtClean="0"/>
              <a:t>cancer and can detect bleeding anywhere in the colon.  Occult </a:t>
            </a:r>
            <a:r>
              <a:rPr lang="en-US" sz="1900" dirty="0"/>
              <a:t>blood is detected by either </a:t>
            </a:r>
            <a:r>
              <a:rPr lang="en-US" sz="1900" dirty="0" err="1"/>
              <a:t>gFOBT</a:t>
            </a:r>
            <a:r>
              <a:rPr lang="en-US" sz="1900" dirty="0"/>
              <a:t> or fecal immunochemical test (FIT). </a:t>
            </a:r>
            <a:endParaRPr lang="en-US" sz="1900" dirty="0" smtClean="0"/>
          </a:p>
          <a:p>
            <a:r>
              <a:rPr lang="en-US" sz="1900" dirty="0" smtClean="0"/>
              <a:t>This </a:t>
            </a:r>
            <a:r>
              <a:rPr lang="en-US" sz="1900" dirty="0"/>
              <a:t>patient meets criteria for </a:t>
            </a:r>
            <a:r>
              <a:rPr lang="en-US" sz="1900" b="1" dirty="0"/>
              <a:t>average-risk colorectal cancer screening</a:t>
            </a:r>
            <a:r>
              <a:rPr lang="en-US" sz="1900" dirty="0"/>
              <a:t>, so high-sensitivity </a:t>
            </a:r>
            <a:r>
              <a:rPr lang="en-US" sz="1900" dirty="0" err="1"/>
              <a:t>gFOBT</a:t>
            </a:r>
            <a:r>
              <a:rPr lang="en-US" sz="1900" dirty="0"/>
              <a:t> is an acceptable choice for the initial assessment. </a:t>
            </a:r>
            <a:r>
              <a:rPr lang="en-US" sz="1900" b="1" dirty="0"/>
              <a:t>Single-sample </a:t>
            </a:r>
            <a:r>
              <a:rPr lang="en-US" sz="1900" dirty="0" err="1"/>
              <a:t>gFOBT</a:t>
            </a:r>
            <a:r>
              <a:rPr lang="en-US" sz="1900" dirty="0"/>
              <a:t> of a stool specimen collected following digital rectal examination is </a:t>
            </a:r>
            <a:r>
              <a:rPr lang="en-US" sz="1900" b="1" dirty="0" smtClean="0"/>
              <a:t>NOT adequate</a:t>
            </a:r>
            <a:r>
              <a:rPr lang="en-US" sz="1900" dirty="0" smtClean="0"/>
              <a:t> </a:t>
            </a:r>
            <a:r>
              <a:rPr lang="en-US" sz="1900" dirty="0"/>
              <a:t>for colorectal cancer </a:t>
            </a:r>
            <a:r>
              <a:rPr lang="en-US" sz="1900" dirty="0" smtClean="0"/>
              <a:t>screening. </a:t>
            </a:r>
            <a:r>
              <a:rPr lang="en-US" sz="1900" b="1" dirty="0" smtClean="0"/>
              <a:t>For </a:t>
            </a:r>
            <a:r>
              <a:rPr lang="en-US" sz="1900" b="1" dirty="0"/>
              <a:t>any positive screening </a:t>
            </a:r>
            <a:r>
              <a:rPr lang="en-US" sz="1900" b="1" dirty="0" err="1"/>
              <a:t>gFOBT</a:t>
            </a:r>
            <a:r>
              <a:rPr lang="en-US" sz="1900" b="1" dirty="0"/>
              <a:t> result, colonoscopy is the indicated diagnostic test.</a:t>
            </a:r>
          </a:p>
          <a:p>
            <a:r>
              <a:rPr lang="en-US" sz="1900" dirty="0"/>
              <a:t>Immediate retesting with </a:t>
            </a:r>
            <a:r>
              <a:rPr lang="en-US" sz="1900" dirty="0" err="1"/>
              <a:t>gFOBT</a:t>
            </a:r>
            <a:r>
              <a:rPr lang="en-US" sz="1900" dirty="0"/>
              <a:t> does not provide useful diagnostic information, because a negative result is insufficient to exclude clinically relevant pathology. Repeat fecal occult blood testing in 1 year, by either </a:t>
            </a:r>
            <a:r>
              <a:rPr lang="en-US" sz="1900" dirty="0" err="1"/>
              <a:t>gFOBT</a:t>
            </a:r>
            <a:r>
              <a:rPr lang="en-US" sz="1900" dirty="0"/>
              <a:t> or FIT</a:t>
            </a:r>
            <a:r>
              <a:rPr lang="en-US" sz="1900" dirty="0" smtClean="0"/>
              <a:t>, is also insensitive for follow-up.</a:t>
            </a:r>
            <a:endParaRPr lang="en-US" sz="1900" dirty="0"/>
          </a:p>
          <a:p>
            <a:r>
              <a:rPr lang="en-US" sz="1900" dirty="0"/>
              <a:t>Flexible </a:t>
            </a:r>
            <a:r>
              <a:rPr lang="en-US" sz="1900" dirty="0" err="1"/>
              <a:t>sigmoidoscopy</a:t>
            </a:r>
            <a:r>
              <a:rPr lang="en-US" sz="1900" dirty="0"/>
              <a:t> permits structural evaluation of the distal </a:t>
            </a:r>
            <a:r>
              <a:rPr lang="en-US" sz="1900" dirty="0" err="1" smtClean="0"/>
              <a:t>colorectum</a:t>
            </a:r>
            <a:r>
              <a:rPr lang="en-US" sz="1900" dirty="0" smtClean="0"/>
              <a:t>, </a:t>
            </a:r>
            <a:r>
              <a:rPr lang="en-US" sz="1900" dirty="0"/>
              <a:t>but would miss a bleeding source located proximal to the splenic </a:t>
            </a:r>
            <a:r>
              <a:rPr lang="en-US" sz="1900" dirty="0" smtClean="0"/>
              <a:t>flexure and is </a:t>
            </a:r>
            <a:r>
              <a:rPr lang="en-US" sz="1900" dirty="0"/>
              <a:t>therefore not the most appropriate test for this patient.</a:t>
            </a:r>
          </a:p>
          <a:p>
            <a:endParaRPr lang="en-US" sz="1900" dirty="0"/>
          </a:p>
        </p:txBody>
      </p:sp>
    </p:spTree>
    <p:extLst>
      <p:ext uri="{BB962C8B-B14F-4D97-AF65-F5344CB8AC3E}">
        <p14:creationId xmlns="" xmlns:p14="http://schemas.microsoft.com/office/powerpoint/2010/main" val="18208690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a:bodyPr>
          <a:lstStyle/>
          <a:p>
            <a:pPr marL="0" indent="0">
              <a:buNone/>
            </a:pPr>
            <a:r>
              <a:rPr lang="en-US" dirty="0"/>
              <a:t>A </a:t>
            </a:r>
            <a:r>
              <a:rPr lang="en-US" dirty="0" smtClean="0"/>
              <a:t>35-</a:t>
            </a:r>
            <a:r>
              <a:rPr lang="en-US" dirty="0"/>
              <a:t>year-old woman is evaluated during a </a:t>
            </a:r>
            <a:r>
              <a:rPr lang="en-US" dirty="0" smtClean="0"/>
              <a:t>routine clinic follow-up. She has no medical history and is generally healthy, exercising regularly with a balanced diet. She has no GI symptoms, but would like to discuss whether she should undergo colorectal cancer screening. Physical examination is normal.</a:t>
            </a:r>
          </a:p>
          <a:p>
            <a:pPr marL="0" indent="0">
              <a:buNone/>
            </a:pPr>
            <a:r>
              <a:rPr lang="en-US" dirty="0" smtClean="0"/>
              <a:t>Her </a:t>
            </a:r>
            <a:r>
              <a:rPr lang="en-US" dirty="0"/>
              <a:t>family history is as follows</a:t>
            </a:r>
            <a:r>
              <a:rPr lang="en-US" dirty="0" smtClean="0"/>
              <a:t>:</a:t>
            </a:r>
            <a:endParaRPr lang="en-US" i="1" dirty="0"/>
          </a:p>
          <a:p>
            <a:r>
              <a:rPr lang="en-US" dirty="0" smtClean="0"/>
              <a:t>Father: Colorectal </a:t>
            </a:r>
            <a:r>
              <a:rPr lang="en-US" dirty="0"/>
              <a:t>cancer, age 52 years	</a:t>
            </a:r>
          </a:p>
          <a:p>
            <a:r>
              <a:rPr lang="en-US" dirty="0" smtClean="0"/>
              <a:t>Mother: Healthy, no malignancies</a:t>
            </a:r>
            <a:endParaRPr lang="en-US" dirty="0"/>
          </a:p>
          <a:p>
            <a:r>
              <a:rPr lang="en-US" dirty="0"/>
              <a:t>Paternal </a:t>
            </a:r>
            <a:r>
              <a:rPr lang="en-US" dirty="0" smtClean="0"/>
              <a:t>aunt:</a:t>
            </a:r>
            <a:r>
              <a:rPr lang="en-US" dirty="0"/>
              <a:t> </a:t>
            </a:r>
            <a:r>
              <a:rPr lang="en-US" dirty="0" smtClean="0"/>
              <a:t>Endometrial </a:t>
            </a:r>
            <a:r>
              <a:rPr lang="en-US" dirty="0"/>
              <a:t>cancer, age 37 years	</a:t>
            </a:r>
          </a:p>
          <a:p>
            <a:r>
              <a:rPr lang="en-US" dirty="0"/>
              <a:t>Paternal </a:t>
            </a:r>
            <a:r>
              <a:rPr lang="en-US" dirty="0" smtClean="0"/>
              <a:t>uncle: Large 2.5</a:t>
            </a:r>
            <a:r>
              <a:rPr lang="en-US" dirty="0"/>
              <a:t> </a:t>
            </a:r>
            <a:r>
              <a:rPr lang="en-US" dirty="0" smtClean="0"/>
              <a:t>cm </a:t>
            </a:r>
            <a:r>
              <a:rPr lang="en-US" dirty="0"/>
              <a:t>colorectal </a:t>
            </a:r>
            <a:r>
              <a:rPr lang="en-US" dirty="0" smtClean="0"/>
              <a:t>adenoma, </a:t>
            </a:r>
            <a:r>
              <a:rPr lang="en-US" dirty="0"/>
              <a:t>age </a:t>
            </a:r>
            <a:r>
              <a:rPr lang="en-US" dirty="0" smtClean="0"/>
              <a:t>45 </a:t>
            </a:r>
            <a:r>
              <a:rPr lang="en-US" dirty="0"/>
              <a:t>years	</a:t>
            </a:r>
          </a:p>
          <a:p>
            <a:r>
              <a:rPr lang="en-US" dirty="0" smtClean="0"/>
              <a:t>Brother: Colorectal </a:t>
            </a:r>
            <a:r>
              <a:rPr lang="en-US" dirty="0"/>
              <a:t>cancer, age </a:t>
            </a:r>
            <a:r>
              <a:rPr lang="en-US" dirty="0" smtClean="0"/>
              <a:t>46 years</a:t>
            </a:r>
            <a:endParaRPr lang="en-US" dirty="0"/>
          </a:p>
        </p:txBody>
      </p:sp>
    </p:spTree>
    <p:extLst>
      <p:ext uri="{BB962C8B-B14F-4D97-AF65-F5344CB8AC3E}">
        <p14:creationId xmlns="" xmlns:p14="http://schemas.microsoft.com/office/powerpoint/2010/main" val="2286019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Which of the following is the most appropriate management strategy</a:t>
            </a:r>
            <a:endParaRPr lang="en-US" dirty="0"/>
          </a:p>
        </p:txBody>
      </p:sp>
      <p:sp>
        <p:nvSpPr>
          <p:cNvPr id="3" name="Content Placeholder 2"/>
          <p:cNvSpPr>
            <a:spLocks noGrp="1"/>
          </p:cNvSpPr>
          <p:nvPr>
            <p:ph idx="1"/>
          </p:nvPr>
        </p:nvSpPr>
        <p:spPr/>
        <p:txBody>
          <a:bodyPr>
            <a:normAutofit/>
          </a:bodyPr>
          <a:lstStyle/>
          <a:p>
            <a:pPr marL="514350" indent="-514350">
              <a:buAutoNum type="alphaUcPeriod"/>
            </a:pPr>
            <a:r>
              <a:rPr lang="en-US" dirty="0" smtClean="0"/>
              <a:t>Colonoscopy now</a:t>
            </a:r>
          </a:p>
          <a:p>
            <a:pPr marL="514350" indent="-514350">
              <a:buFont typeface="Arial"/>
              <a:buAutoNum type="alphaUcPeriod"/>
            </a:pPr>
            <a:r>
              <a:rPr lang="en-US" dirty="0" smtClean="0"/>
              <a:t>Colonoscopy at age 40 years</a:t>
            </a:r>
          </a:p>
          <a:p>
            <a:pPr marL="514350" indent="-514350">
              <a:buFont typeface="Arial"/>
              <a:buAutoNum type="alphaUcPeriod"/>
            </a:pPr>
            <a:r>
              <a:rPr lang="en-US" dirty="0" smtClean="0"/>
              <a:t>Colonoscopy at age 50 years</a:t>
            </a:r>
          </a:p>
          <a:p>
            <a:pPr marL="514350" indent="-514350">
              <a:buFont typeface="Arial"/>
              <a:buAutoNum type="alphaUcPeriod"/>
            </a:pPr>
            <a:r>
              <a:rPr lang="en-US" dirty="0" smtClean="0"/>
              <a:t>CT Colonoscopy at age 40 years</a:t>
            </a:r>
          </a:p>
          <a:p>
            <a:pPr marL="514350" indent="-514350">
              <a:buFont typeface="Arial"/>
              <a:buAutoNum type="alphaUcPeriod"/>
            </a:pPr>
            <a:r>
              <a:rPr lang="en-US" dirty="0" smtClean="0"/>
              <a:t>Stool DNA test at age 40 years</a:t>
            </a:r>
          </a:p>
        </p:txBody>
      </p:sp>
    </p:spTree>
    <p:extLst>
      <p:ext uri="{BB962C8B-B14F-4D97-AF65-F5344CB8AC3E}">
        <p14:creationId xmlns="" xmlns:p14="http://schemas.microsoft.com/office/powerpoint/2010/main" val="2954508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Which of the following is the most appropriate management strategy</a:t>
            </a:r>
            <a:endParaRPr lang="en-US" dirty="0"/>
          </a:p>
        </p:txBody>
      </p:sp>
      <p:sp>
        <p:nvSpPr>
          <p:cNvPr id="3" name="Content Placeholder 2"/>
          <p:cNvSpPr>
            <a:spLocks noGrp="1"/>
          </p:cNvSpPr>
          <p:nvPr>
            <p:ph idx="1"/>
          </p:nvPr>
        </p:nvSpPr>
        <p:spPr/>
        <p:txBody>
          <a:bodyPr>
            <a:normAutofit/>
          </a:bodyPr>
          <a:lstStyle/>
          <a:p>
            <a:pPr marL="514350" indent="-514350">
              <a:buAutoNum type="alphaUcPeriod"/>
            </a:pPr>
            <a:r>
              <a:rPr lang="en-US" dirty="0" smtClean="0">
                <a:solidFill>
                  <a:srgbClr val="FF0000"/>
                </a:solidFill>
              </a:rPr>
              <a:t>Colonoscopy now</a:t>
            </a:r>
          </a:p>
          <a:p>
            <a:pPr marL="514350" indent="-514350">
              <a:buFont typeface="Arial"/>
              <a:buAutoNum type="alphaUcPeriod"/>
            </a:pPr>
            <a:r>
              <a:rPr lang="en-US" dirty="0" smtClean="0"/>
              <a:t>Colonoscopy at age 40 years</a:t>
            </a:r>
          </a:p>
          <a:p>
            <a:pPr marL="514350" indent="-514350">
              <a:buFont typeface="Arial"/>
              <a:buAutoNum type="alphaUcPeriod"/>
            </a:pPr>
            <a:r>
              <a:rPr lang="en-US" dirty="0" smtClean="0"/>
              <a:t>Colonoscopy at age 50 years</a:t>
            </a:r>
          </a:p>
          <a:p>
            <a:pPr marL="514350" indent="-514350">
              <a:buFont typeface="Arial"/>
              <a:buAutoNum type="alphaUcPeriod"/>
            </a:pPr>
            <a:r>
              <a:rPr lang="en-US" dirty="0" smtClean="0"/>
              <a:t>CT Colonoscopy at age 40 years</a:t>
            </a:r>
          </a:p>
          <a:p>
            <a:pPr marL="514350" indent="-514350">
              <a:buFont typeface="Arial"/>
              <a:buAutoNum type="alphaUcPeriod"/>
            </a:pPr>
            <a:r>
              <a:rPr lang="en-US" dirty="0" smtClean="0"/>
              <a:t>Stool DNA test at age 40 years</a:t>
            </a:r>
          </a:p>
        </p:txBody>
      </p:sp>
    </p:spTree>
    <p:extLst>
      <p:ext uri="{BB962C8B-B14F-4D97-AF65-F5344CB8AC3E}">
        <p14:creationId xmlns="" xmlns:p14="http://schemas.microsoft.com/office/powerpoint/2010/main" val="35767997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 Colonoscopy now</a:t>
            </a:r>
            <a:endParaRPr lang="en-US" dirty="0"/>
          </a:p>
        </p:txBody>
      </p:sp>
      <p:sp>
        <p:nvSpPr>
          <p:cNvPr id="3" name="Content Placeholder 2"/>
          <p:cNvSpPr>
            <a:spLocks noGrp="1"/>
          </p:cNvSpPr>
          <p:nvPr>
            <p:ph idx="1"/>
          </p:nvPr>
        </p:nvSpPr>
        <p:spPr>
          <a:xfrm>
            <a:off x="457200" y="1211734"/>
            <a:ext cx="8229600" cy="4525963"/>
          </a:xfrm>
        </p:spPr>
        <p:txBody>
          <a:bodyPr>
            <a:noAutofit/>
          </a:bodyPr>
          <a:lstStyle/>
          <a:p>
            <a:r>
              <a:rPr lang="en-US" sz="2000" dirty="0" smtClean="0"/>
              <a:t>This </a:t>
            </a:r>
            <a:r>
              <a:rPr lang="en-US" sz="2000" dirty="0"/>
              <a:t>patient's family history meets the Amsterdam criteria II, supporting a possible hereditary </a:t>
            </a:r>
            <a:r>
              <a:rPr lang="en-US" sz="2000" dirty="0" err="1"/>
              <a:t>nonpolyposis</a:t>
            </a:r>
            <a:r>
              <a:rPr lang="en-US" sz="2000" dirty="0"/>
              <a:t> colorectal cancer (HNPCC) kindred. </a:t>
            </a:r>
            <a:endParaRPr lang="en-US" sz="2000" dirty="0" smtClean="0"/>
          </a:p>
          <a:p>
            <a:r>
              <a:rPr lang="en-US" sz="2000" dirty="0" smtClean="0"/>
              <a:t>The </a:t>
            </a:r>
            <a:r>
              <a:rPr lang="en-US" sz="2000" dirty="0"/>
              <a:t>Amsterdam criteria </a:t>
            </a:r>
            <a:r>
              <a:rPr lang="en-US" sz="2000" dirty="0" smtClean="0"/>
              <a:t>II: </a:t>
            </a:r>
            <a:r>
              <a:rPr lang="en-US" sz="2000" b="1" dirty="0"/>
              <a:t>“3-2-1 rule” (3 affected members, 2 generations, 1 under age 50 years)</a:t>
            </a:r>
            <a:r>
              <a:rPr lang="en-US" sz="2000" dirty="0"/>
              <a:t>. </a:t>
            </a:r>
            <a:endParaRPr lang="en-US" sz="2000" dirty="0" smtClean="0"/>
          </a:p>
          <a:p>
            <a:r>
              <a:rPr lang="en-US" sz="2000" dirty="0" smtClean="0"/>
              <a:t>HNPCC (aka Lynch </a:t>
            </a:r>
            <a:r>
              <a:rPr lang="en-US" sz="2000" dirty="0"/>
              <a:t>syndrome) is an autosomal dominant syndrome that carries an 80% lifetime risk for colon </a:t>
            </a:r>
            <a:r>
              <a:rPr lang="en-US" sz="2000" dirty="0" smtClean="0"/>
              <a:t>cancer. It is </a:t>
            </a:r>
            <a:r>
              <a:rPr lang="en-US" sz="2000" dirty="0"/>
              <a:t>the most common of the hereditary colon cancer </a:t>
            </a:r>
            <a:r>
              <a:rPr lang="en-US" sz="2000" dirty="0" smtClean="0"/>
              <a:t>syndromes. </a:t>
            </a:r>
            <a:r>
              <a:rPr lang="en-US" sz="2000" dirty="0"/>
              <a:t>Colorectal adenomas develop </a:t>
            </a:r>
            <a:r>
              <a:rPr lang="en-US" sz="2000" dirty="0" smtClean="0"/>
              <a:t>by 20 to 30 years and </a:t>
            </a:r>
            <a:r>
              <a:rPr lang="en-US" sz="2000" dirty="0"/>
              <a:t>are thought to progress to colorectal cancer more quickly than sporadic adenomas. </a:t>
            </a:r>
            <a:endParaRPr lang="en-US" sz="2000" dirty="0" smtClean="0"/>
          </a:p>
          <a:p>
            <a:r>
              <a:rPr lang="en-US" sz="2000" dirty="0" smtClean="0"/>
              <a:t>HNPCC</a:t>
            </a:r>
            <a:r>
              <a:rPr lang="en-US" sz="2000" dirty="0"/>
              <a:t>-associated </a:t>
            </a:r>
            <a:r>
              <a:rPr lang="en-US" sz="2000" dirty="0" err="1"/>
              <a:t>extracolonic</a:t>
            </a:r>
            <a:r>
              <a:rPr lang="en-US" sz="2000" dirty="0"/>
              <a:t> cancers include uterine </a:t>
            </a:r>
            <a:r>
              <a:rPr lang="en-US" sz="2000" dirty="0" smtClean="0"/>
              <a:t>and ovarian cancers. </a:t>
            </a:r>
            <a:r>
              <a:rPr lang="en-US" sz="2000" dirty="0"/>
              <a:t>Colorectal evaluation should be </a:t>
            </a:r>
            <a:r>
              <a:rPr lang="en-US" sz="2000" b="1" dirty="0"/>
              <a:t>initiated by age 20 to 25 years or 10 years prior to the earliest age of colorectal cancer diagnosis in the family, whichever comes first</a:t>
            </a:r>
            <a:r>
              <a:rPr lang="en-US" sz="2000" dirty="0"/>
              <a:t>. </a:t>
            </a:r>
            <a:r>
              <a:rPr lang="en-US" sz="2000" b="1" dirty="0"/>
              <a:t>Colonoscopy is the test of choice</a:t>
            </a:r>
            <a:r>
              <a:rPr lang="en-US" sz="2000" dirty="0"/>
              <a:t>. In addition, </a:t>
            </a:r>
            <a:r>
              <a:rPr lang="en-US" sz="2000" dirty="0" smtClean="0"/>
              <a:t>gynecologic </a:t>
            </a:r>
            <a:r>
              <a:rPr lang="en-US" sz="2000" dirty="0"/>
              <a:t>and </a:t>
            </a:r>
            <a:r>
              <a:rPr lang="en-US" sz="2000" dirty="0" smtClean="0"/>
              <a:t>genitourinary cancer </a:t>
            </a:r>
            <a:r>
              <a:rPr lang="en-US" sz="2000" dirty="0"/>
              <a:t>screening should be performed</a:t>
            </a:r>
            <a:r>
              <a:rPr lang="en-US" sz="2000" dirty="0" smtClean="0"/>
              <a:t>.</a:t>
            </a:r>
            <a:endParaRPr lang="en-US" sz="2000" dirty="0"/>
          </a:p>
        </p:txBody>
      </p:sp>
    </p:spTree>
    <p:extLst>
      <p:ext uri="{BB962C8B-B14F-4D97-AF65-F5344CB8AC3E}">
        <p14:creationId xmlns="" xmlns:p14="http://schemas.microsoft.com/office/powerpoint/2010/main" val="838669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tests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Stool Based</a:t>
            </a:r>
          </a:p>
          <a:p>
            <a:r>
              <a:rPr lang="en-US" dirty="0" smtClean="0"/>
              <a:t>FOBT : sensitivity using an older guaiac method, is only about 30 to 40%</a:t>
            </a:r>
          </a:p>
          <a:p>
            <a:pPr lvl="1"/>
            <a:r>
              <a:rPr lang="en-US" dirty="0" smtClean="0"/>
              <a:t>Sensitive </a:t>
            </a:r>
            <a:r>
              <a:rPr lang="en-US" dirty="0" err="1" smtClean="0"/>
              <a:t>gFOBT</a:t>
            </a:r>
            <a:r>
              <a:rPr lang="en-US" dirty="0" smtClean="0"/>
              <a:t> — </a:t>
            </a:r>
            <a:r>
              <a:rPr lang="en-US" dirty="0" err="1" smtClean="0"/>
              <a:t>Hemoccult</a:t>
            </a:r>
            <a:r>
              <a:rPr lang="en-US" dirty="0" smtClean="0"/>
              <a:t> SENSA is more sensitive than </a:t>
            </a:r>
            <a:r>
              <a:rPr lang="en-US" dirty="0" err="1" smtClean="0"/>
              <a:t>Hemoccult</a:t>
            </a:r>
            <a:r>
              <a:rPr lang="en-US" dirty="0" smtClean="0"/>
              <a:t> II, 64 to 80% compared to 25 to 38% for </a:t>
            </a:r>
            <a:r>
              <a:rPr lang="en-US" dirty="0" err="1" smtClean="0"/>
              <a:t>nonrehydrated</a:t>
            </a:r>
            <a:r>
              <a:rPr lang="en-US" dirty="0" smtClean="0"/>
              <a:t> </a:t>
            </a:r>
            <a:r>
              <a:rPr lang="en-US" dirty="0" err="1" smtClean="0"/>
              <a:t>Hemoccult</a:t>
            </a:r>
            <a:r>
              <a:rPr lang="en-US" dirty="0" smtClean="0"/>
              <a:t> II </a:t>
            </a:r>
          </a:p>
          <a:p>
            <a:pPr lvl="1"/>
            <a:r>
              <a:rPr lang="en-US" dirty="0" smtClean="0"/>
              <a:t>It </a:t>
            </a:r>
            <a:r>
              <a:rPr lang="en-US" dirty="0"/>
              <a:t>is not a good test for the detection of polyps, which usually do not bleed. </a:t>
            </a:r>
          </a:p>
          <a:p>
            <a:pPr lvl="1"/>
            <a:r>
              <a:rPr lang="en-US" dirty="0" smtClean="0"/>
              <a:t>3 consecutive stool specimens </a:t>
            </a:r>
          </a:p>
          <a:p>
            <a:r>
              <a:rPr lang="en-US" dirty="0" smtClean="0"/>
              <a:t>Fecal immunochemical test (FIT):  </a:t>
            </a:r>
          </a:p>
          <a:p>
            <a:pPr lvl="1"/>
            <a:r>
              <a:rPr lang="en-US" dirty="0" smtClean="0"/>
              <a:t>Sensitivities </a:t>
            </a:r>
            <a:r>
              <a:rPr lang="en-US" dirty="0"/>
              <a:t>of FIT were </a:t>
            </a:r>
            <a:r>
              <a:rPr lang="en-US" dirty="0" smtClean="0"/>
              <a:t>2-3x’s </a:t>
            </a:r>
            <a:r>
              <a:rPr lang="en-US" dirty="0"/>
              <a:t>higher than </a:t>
            </a:r>
            <a:r>
              <a:rPr lang="en-US" dirty="0" err="1"/>
              <a:t>gFOBT</a:t>
            </a:r>
            <a:r>
              <a:rPr lang="en-US" dirty="0"/>
              <a:t> for colorectal cancer, advanced adenoma, and all adenomas </a:t>
            </a:r>
          </a:p>
          <a:p>
            <a:pPr lvl="1"/>
            <a:r>
              <a:rPr lang="en-US" dirty="0" smtClean="0"/>
              <a:t>more specific than guaiac tests because they respond only to human globin and do not detect upper GIB or foods with peroxidase activity.   </a:t>
            </a:r>
          </a:p>
          <a:p>
            <a:pPr lvl="1"/>
            <a:r>
              <a:rPr lang="en-US" dirty="0" smtClean="0"/>
              <a:t>fewer stool samples (1-2); automated analysis. </a:t>
            </a:r>
          </a:p>
          <a:p>
            <a:r>
              <a:rPr lang="en-US" dirty="0" smtClean="0"/>
              <a:t>Stool DNA:  gene amplification technique </a:t>
            </a:r>
          </a:p>
          <a:p>
            <a:pPr lvl="1"/>
            <a:r>
              <a:rPr lang="en-US" dirty="0" smtClean="0"/>
              <a:t>detection of low frequency mutations with increased sensitivity for advanced adenomas, with testing for hemoglobin and for patterns of DNA methylation</a:t>
            </a:r>
          </a:p>
          <a:p>
            <a:pPr lvl="1"/>
            <a:r>
              <a:rPr lang="en-US" dirty="0" smtClean="0"/>
              <a:t>More sensitive than FIT -not affected by cancer stage or location of the colonic lesion.  More false positives (up to 10%)</a:t>
            </a:r>
          </a:p>
          <a:p>
            <a:pPr>
              <a:buNone/>
            </a:pP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Colonoscopy at age 40 years would be an acceptable option for a patient with a </a:t>
            </a:r>
            <a:r>
              <a:rPr lang="en-US" dirty="0" err="1"/>
              <a:t>nonsyndromic</a:t>
            </a:r>
            <a:r>
              <a:rPr lang="en-US" dirty="0"/>
              <a:t> family history of colorectal cancer in a first-degree relative but not in a patient with a possible hereditary </a:t>
            </a:r>
            <a:r>
              <a:rPr lang="en-US" dirty="0" err="1"/>
              <a:t>nonpolyposis</a:t>
            </a:r>
            <a:r>
              <a:rPr lang="en-US" dirty="0"/>
              <a:t> colorectal cancer syndrome.</a:t>
            </a:r>
          </a:p>
          <a:p>
            <a:r>
              <a:rPr lang="en-US" dirty="0"/>
              <a:t>Colonoscopy at age 50 years is an option for average-risk colorectal cancer screening, but it is not appropriate for this patient who is in a high-risk category.</a:t>
            </a:r>
          </a:p>
          <a:p>
            <a:r>
              <a:rPr lang="en-US" dirty="0"/>
              <a:t>Neither stool DNA testing nor CT </a:t>
            </a:r>
            <a:r>
              <a:rPr lang="en-US" dirty="0" err="1"/>
              <a:t>colonography</a:t>
            </a:r>
            <a:r>
              <a:rPr lang="en-US" dirty="0"/>
              <a:t> is currently endorsed for colorectal cancer screening/surveillance among patients at increased risk because of family history.</a:t>
            </a:r>
          </a:p>
          <a:p>
            <a:endParaRPr lang="en-US" dirty="0"/>
          </a:p>
        </p:txBody>
      </p:sp>
    </p:spTree>
    <p:extLst>
      <p:ext uri="{BB962C8B-B14F-4D97-AF65-F5344CB8AC3E}">
        <p14:creationId xmlns="" xmlns:p14="http://schemas.microsoft.com/office/powerpoint/2010/main" val="4144316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a:bodyPr>
          <a:lstStyle/>
          <a:p>
            <a:pPr marL="0" indent="0">
              <a:buNone/>
            </a:pPr>
            <a:r>
              <a:rPr lang="en-US" dirty="0"/>
              <a:t>A 38-year-old </a:t>
            </a:r>
            <a:r>
              <a:rPr lang="en-US" dirty="0" smtClean="0"/>
              <a:t>man with ulcerative colitis diagnosed 10 years ago </a:t>
            </a:r>
            <a:r>
              <a:rPr lang="en-US" dirty="0"/>
              <a:t>is evaluated during a routine </a:t>
            </a:r>
            <a:r>
              <a:rPr lang="en-US" dirty="0" smtClean="0"/>
              <a:t>examination. He is tolerating his </a:t>
            </a:r>
            <a:r>
              <a:rPr lang="en-US" dirty="0" err="1" smtClean="0"/>
              <a:t>mesalamine</a:t>
            </a:r>
            <a:r>
              <a:rPr lang="en-US" dirty="0" smtClean="0"/>
              <a:t> and feeling well without any symptoms. His last colonoscopy was performed when he was diagnosed and showed </a:t>
            </a:r>
            <a:r>
              <a:rPr lang="en-US" dirty="0"/>
              <a:t>mildly active extensive colitis extending to the hepatic flexure. </a:t>
            </a:r>
            <a:r>
              <a:rPr lang="en-US" dirty="0" smtClean="0"/>
              <a:t>He has no other family history of colon cancer, polyps or malignancy. There </a:t>
            </a:r>
            <a:r>
              <a:rPr lang="en-US" dirty="0"/>
              <a:t>is no family history of colon cancer or colon polyps. </a:t>
            </a:r>
            <a:endParaRPr lang="en-US" dirty="0" smtClean="0"/>
          </a:p>
          <a:p>
            <a:endParaRPr lang="en-US" dirty="0" smtClean="0"/>
          </a:p>
          <a:p>
            <a:pPr marL="0" indent="0">
              <a:buNone/>
            </a:pPr>
            <a:r>
              <a:rPr lang="en-US" dirty="0" smtClean="0"/>
              <a:t>Physical exam and labs, including CBC, CMP and CRP, are all normal. </a:t>
            </a:r>
            <a:endParaRPr lang="en-US" dirty="0"/>
          </a:p>
        </p:txBody>
      </p:sp>
    </p:spTree>
    <p:extLst>
      <p:ext uri="{BB962C8B-B14F-4D97-AF65-F5344CB8AC3E}">
        <p14:creationId xmlns="" xmlns:p14="http://schemas.microsoft.com/office/powerpoint/2010/main" val="11543842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000" dirty="0"/>
              <a:t>Which of the following is the most appropriate colonoscopy interval for this patient</a:t>
            </a:r>
            <a:r>
              <a:rPr lang="en-US" sz="3000" dirty="0" smtClean="0"/>
              <a:t>?</a:t>
            </a:r>
            <a:r>
              <a:rPr lang="en-US" sz="3000" dirty="0"/>
              <a:t/>
            </a:r>
            <a:br>
              <a:rPr lang="en-US" sz="3000" dirty="0"/>
            </a:br>
            <a:endParaRPr lang="en-US" sz="3000" dirty="0"/>
          </a:p>
        </p:txBody>
      </p:sp>
      <p:sp>
        <p:nvSpPr>
          <p:cNvPr id="3" name="Content Placeholder 2"/>
          <p:cNvSpPr>
            <a:spLocks noGrp="1"/>
          </p:cNvSpPr>
          <p:nvPr>
            <p:ph idx="1"/>
          </p:nvPr>
        </p:nvSpPr>
        <p:spPr/>
        <p:txBody>
          <a:bodyPr>
            <a:normAutofit/>
          </a:bodyPr>
          <a:lstStyle/>
          <a:p>
            <a:pPr marL="514350" indent="-514350">
              <a:buAutoNum type="alphaUcPeriod"/>
            </a:pPr>
            <a:r>
              <a:rPr lang="en-US" dirty="0" smtClean="0"/>
              <a:t>Colonoscopy every 10 years starting at age 40</a:t>
            </a:r>
          </a:p>
          <a:p>
            <a:pPr marL="514350" indent="-514350">
              <a:buAutoNum type="alphaUcPeriod"/>
            </a:pPr>
            <a:r>
              <a:rPr lang="en-US" dirty="0" smtClean="0"/>
              <a:t>Colonoscopy every 5 years starting at age 40</a:t>
            </a:r>
          </a:p>
          <a:p>
            <a:pPr marL="514350" indent="-514350">
              <a:buAutoNum type="alphaUcPeriod"/>
            </a:pPr>
            <a:r>
              <a:rPr lang="en-US" dirty="0" smtClean="0"/>
              <a:t>Colonoscopy now and every 5 years</a:t>
            </a:r>
          </a:p>
          <a:p>
            <a:pPr marL="514350" indent="-514350">
              <a:buAutoNum type="alphaUcPeriod"/>
            </a:pPr>
            <a:r>
              <a:rPr lang="en-US" dirty="0" smtClean="0">
                <a:solidFill>
                  <a:srgbClr val="000000"/>
                </a:solidFill>
              </a:rPr>
              <a:t>Colonoscopy </a:t>
            </a:r>
            <a:r>
              <a:rPr lang="en-US" dirty="0">
                <a:solidFill>
                  <a:srgbClr val="000000"/>
                </a:solidFill>
              </a:rPr>
              <a:t>now and every 1 to 2 </a:t>
            </a:r>
            <a:r>
              <a:rPr lang="en-US" dirty="0" smtClean="0">
                <a:solidFill>
                  <a:srgbClr val="000000"/>
                </a:solidFill>
              </a:rPr>
              <a:t>years</a:t>
            </a:r>
            <a:endParaRPr lang="en-US" dirty="0">
              <a:solidFill>
                <a:srgbClr val="000000"/>
              </a:solidFill>
            </a:endParaRPr>
          </a:p>
        </p:txBody>
      </p:sp>
    </p:spTree>
    <p:extLst>
      <p:ext uri="{BB962C8B-B14F-4D97-AF65-F5344CB8AC3E}">
        <p14:creationId xmlns="" xmlns:p14="http://schemas.microsoft.com/office/powerpoint/2010/main" val="24231807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000" dirty="0"/>
              <a:t>Which of the following is the most appropriate colonoscopy interval for this patient</a:t>
            </a:r>
            <a:r>
              <a:rPr lang="en-US" sz="3000" dirty="0" smtClean="0"/>
              <a:t>?</a:t>
            </a:r>
            <a:r>
              <a:rPr lang="en-US" sz="3000" dirty="0"/>
              <a:t/>
            </a:r>
            <a:br>
              <a:rPr lang="en-US" sz="3000" dirty="0"/>
            </a:br>
            <a:endParaRPr lang="en-US" sz="3000" dirty="0"/>
          </a:p>
        </p:txBody>
      </p:sp>
      <p:sp>
        <p:nvSpPr>
          <p:cNvPr id="3" name="Content Placeholder 2"/>
          <p:cNvSpPr>
            <a:spLocks noGrp="1"/>
          </p:cNvSpPr>
          <p:nvPr>
            <p:ph idx="1"/>
          </p:nvPr>
        </p:nvSpPr>
        <p:spPr/>
        <p:txBody>
          <a:bodyPr>
            <a:normAutofit/>
          </a:bodyPr>
          <a:lstStyle/>
          <a:p>
            <a:pPr marL="514350" indent="-514350">
              <a:buAutoNum type="alphaUcPeriod"/>
            </a:pPr>
            <a:r>
              <a:rPr lang="en-US" dirty="0" smtClean="0"/>
              <a:t>Colonoscopy every 10 years starting at age 40</a:t>
            </a:r>
          </a:p>
          <a:p>
            <a:pPr marL="514350" indent="-514350">
              <a:buAutoNum type="alphaUcPeriod"/>
            </a:pPr>
            <a:r>
              <a:rPr lang="en-US" dirty="0" smtClean="0"/>
              <a:t>Colonoscopy every 5 years starting at age 40</a:t>
            </a:r>
          </a:p>
          <a:p>
            <a:pPr marL="514350" indent="-514350">
              <a:buAutoNum type="alphaUcPeriod"/>
            </a:pPr>
            <a:r>
              <a:rPr lang="en-US" dirty="0" smtClean="0"/>
              <a:t>Colonoscopy now and every 5 years</a:t>
            </a:r>
          </a:p>
          <a:p>
            <a:pPr marL="514350" indent="-514350">
              <a:buAutoNum type="alphaUcPeriod"/>
            </a:pPr>
            <a:r>
              <a:rPr lang="en-US" dirty="0" smtClean="0">
                <a:solidFill>
                  <a:srgbClr val="FF0000"/>
                </a:solidFill>
              </a:rPr>
              <a:t>Colonoscopy </a:t>
            </a:r>
            <a:r>
              <a:rPr lang="en-US" dirty="0">
                <a:solidFill>
                  <a:srgbClr val="FF0000"/>
                </a:solidFill>
              </a:rPr>
              <a:t>now and every 1 to 2 </a:t>
            </a:r>
            <a:r>
              <a:rPr lang="en-US" dirty="0" smtClean="0">
                <a:solidFill>
                  <a:srgbClr val="FF0000"/>
                </a:solidFill>
              </a:rPr>
              <a:t>years</a:t>
            </a:r>
            <a:endParaRPr lang="en-US" dirty="0">
              <a:solidFill>
                <a:srgbClr val="FF0000"/>
              </a:solidFill>
            </a:endParaRPr>
          </a:p>
        </p:txBody>
      </p:sp>
    </p:spTree>
    <p:extLst>
      <p:ext uri="{BB962C8B-B14F-4D97-AF65-F5344CB8AC3E}">
        <p14:creationId xmlns="" xmlns:p14="http://schemas.microsoft.com/office/powerpoint/2010/main" val="21429465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D</a:t>
            </a:r>
            <a:r>
              <a:rPr lang="en-US" dirty="0" smtClean="0"/>
              <a:t>: Colonoscopy now and every 1 to 2 years</a:t>
            </a:r>
            <a:endParaRPr lang="en-US" dirty="0"/>
          </a:p>
        </p:txBody>
      </p:sp>
      <p:sp>
        <p:nvSpPr>
          <p:cNvPr id="3" name="Content Placeholder 2"/>
          <p:cNvSpPr>
            <a:spLocks noGrp="1"/>
          </p:cNvSpPr>
          <p:nvPr>
            <p:ph idx="1"/>
          </p:nvPr>
        </p:nvSpPr>
        <p:spPr>
          <a:xfrm>
            <a:off x="457200" y="1376085"/>
            <a:ext cx="8229600" cy="4525963"/>
          </a:xfrm>
        </p:spPr>
        <p:txBody>
          <a:bodyPr>
            <a:noAutofit/>
          </a:bodyPr>
          <a:lstStyle/>
          <a:p>
            <a:r>
              <a:rPr lang="en-US" sz="1900" dirty="0" smtClean="0"/>
              <a:t>Patients </a:t>
            </a:r>
            <a:r>
              <a:rPr lang="en-US" sz="1900" dirty="0"/>
              <a:t>with ulcerative colitis with disease extending beyond the rectum are at an increased risk of colorectal cancer. </a:t>
            </a:r>
            <a:endParaRPr lang="en-US" sz="1900" dirty="0" smtClean="0"/>
          </a:p>
          <a:p>
            <a:r>
              <a:rPr lang="en-US" sz="1900" dirty="0" smtClean="0"/>
              <a:t>Based </a:t>
            </a:r>
            <a:r>
              <a:rPr lang="en-US" sz="1900" dirty="0"/>
              <a:t>on this increased cancer risk, </a:t>
            </a:r>
            <a:r>
              <a:rPr lang="en-US" sz="1900" b="1" dirty="0"/>
              <a:t>routine surveillance colonoscopy with biopsies every 1 to 2 years is warranted beginning 8 to 10 years after diagnosis</a:t>
            </a:r>
            <a:r>
              <a:rPr lang="en-US" sz="1900" dirty="0" smtClean="0"/>
              <a:t>.</a:t>
            </a:r>
          </a:p>
          <a:p>
            <a:r>
              <a:rPr lang="en-US" sz="1900" dirty="0" smtClean="0"/>
              <a:t>Because </a:t>
            </a:r>
            <a:r>
              <a:rPr lang="en-US" sz="1900" dirty="0"/>
              <a:t>cancers associated with ulcerative colitis tend to arise from the mucosa as opposed to the usual adenoma-cancer sequence, biopsies are taken from flat mucosa throughout the colon and are evaluated for dysplastic changes. A finding of flat, high-grade dysplasia is grounds for recommending colectomy owing to the high rate of concomitant undetected cancer. A finding of flat, low-grade dysplasia warrants colectomy or continued surveillance colonoscopy at more frequent intervals.</a:t>
            </a:r>
          </a:p>
          <a:p>
            <a:r>
              <a:rPr lang="en-US" sz="1900" dirty="0"/>
              <a:t>Colonoscopy now for this patient is appropriate, but the interval should be every 1 to 2 years rather than every 5 years. For persons without ulcerative colitis but with a family history of colorectal cancer in a first-degree relative, screening is initiated either at age 40 years or beginning 10 years earlier than the diagnosis of the youngest affected family member. Colonoscopy every 10 years starting at age 40 is not appropriate for this patient</a:t>
            </a:r>
            <a:r>
              <a:rPr lang="en-US" sz="1900" dirty="0" smtClean="0"/>
              <a:t>.</a:t>
            </a:r>
            <a:endParaRPr lang="en-US" sz="1900" dirty="0"/>
          </a:p>
          <a:p>
            <a:endParaRPr lang="en-US" sz="1900" dirty="0"/>
          </a:p>
        </p:txBody>
      </p:sp>
    </p:spTree>
    <p:extLst>
      <p:ext uri="{BB962C8B-B14F-4D97-AF65-F5344CB8AC3E}">
        <p14:creationId xmlns="" xmlns:p14="http://schemas.microsoft.com/office/powerpoint/2010/main" val="12104668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examiner.files.wordpress.com/2013/03/gi-cartoon.jpg"/>
          <p:cNvPicPr>
            <a:picLocks noChangeAspect="1" noChangeArrowheads="1"/>
          </p:cNvPicPr>
          <p:nvPr/>
        </p:nvPicPr>
        <p:blipFill>
          <a:blip r:embed="rId2" cstate="print"/>
          <a:srcRect/>
          <a:stretch>
            <a:fillRect/>
          </a:stretch>
        </p:blipFill>
        <p:spPr bwMode="auto">
          <a:xfrm>
            <a:off x="381000" y="533400"/>
            <a:ext cx="7772400" cy="586952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Tests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Imaging</a:t>
            </a:r>
          </a:p>
          <a:p>
            <a:r>
              <a:rPr lang="en-US" dirty="0" smtClean="0"/>
              <a:t>Double contrast Barium Enema (DCBE): detects only 50% of adenomas larger than 1.0 cm and 39% of all polyps. Retrospective studies have found that DCBE may miss 15-22% of CRC</a:t>
            </a:r>
          </a:p>
          <a:p>
            <a:r>
              <a:rPr lang="en-US" dirty="0" smtClean="0"/>
              <a:t>CT </a:t>
            </a:r>
            <a:r>
              <a:rPr lang="en-US" dirty="0" err="1" smtClean="0"/>
              <a:t>colonography</a:t>
            </a:r>
            <a:r>
              <a:rPr lang="en-US" dirty="0" smtClean="0"/>
              <a:t> (CTC) </a:t>
            </a:r>
          </a:p>
          <a:p>
            <a:pPr lvl="1"/>
            <a:r>
              <a:rPr lang="en-US" dirty="0" smtClean="0"/>
              <a:t>Abnormal results need to be followed up by colonoscopy for excision and tissue diagnosis, or, for smaller lesions, surveillance with CTC</a:t>
            </a:r>
          </a:p>
          <a:p>
            <a:pPr lvl="1"/>
            <a:r>
              <a:rPr lang="en-US" dirty="0" smtClean="0"/>
              <a:t>Flat adenomas may have greater malignant potential than </a:t>
            </a:r>
            <a:r>
              <a:rPr lang="en-US" dirty="0" err="1" smtClean="0"/>
              <a:t>polypoid</a:t>
            </a:r>
            <a:r>
              <a:rPr lang="en-US" dirty="0" smtClean="0"/>
              <a:t> lesions and are more likely to be missed on CTC than colonoscopy</a:t>
            </a:r>
          </a:p>
          <a:p>
            <a:endParaRPr lang="en-US" dirty="0" smtClean="0"/>
          </a:p>
          <a:p>
            <a:pPr>
              <a:buNone/>
            </a:pPr>
            <a:r>
              <a:rPr lang="en-US" b="1" dirty="0" smtClean="0"/>
              <a:t>Direct Visualization</a:t>
            </a:r>
          </a:p>
          <a:p>
            <a:r>
              <a:rPr lang="en-US" dirty="0" smtClean="0"/>
              <a:t>Flexible </a:t>
            </a:r>
            <a:r>
              <a:rPr lang="en-US" dirty="0" err="1" smtClean="0"/>
              <a:t>sigmoidoscopy</a:t>
            </a:r>
            <a:r>
              <a:rPr lang="en-US" dirty="0" smtClean="0"/>
              <a:t> (60cm up to </a:t>
            </a:r>
            <a:r>
              <a:rPr lang="en-US" dirty="0" err="1" smtClean="0"/>
              <a:t>splenic</a:t>
            </a:r>
            <a:r>
              <a:rPr lang="en-US" dirty="0" smtClean="0"/>
              <a:t> flexure)</a:t>
            </a:r>
          </a:p>
          <a:p>
            <a:pPr lvl="1"/>
            <a:r>
              <a:rPr lang="en-US" dirty="0" smtClean="0"/>
              <a:t>A meta-analysis of ten observational studies of screening sigmoidoscopy and six observational studies of colonoscopy suggests a 40 to 60 % lower risk of incident colorectal cancer and death from colorectal cancer for colonoscopy compared with </a:t>
            </a:r>
            <a:r>
              <a:rPr lang="en-US" dirty="0" err="1" smtClean="0"/>
              <a:t>sigmoidoscopy</a:t>
            </a:r>
            <a:r>
              <a:rPr lang="en-US" dirty="0" smtClean="0"/>
              <a:t>*</a:t>
            </a:r>
          </a:p>
          <a:p>
            <a:r>
              <a:rPr lang="en-US" dirty="0" smtClean="0"/>
              <a:t>Colonoscopy</a:t>
            </a:r>
            <a:endParaRPr lang="en-US" dirty="0"/>
          </a:p>
        </p:txBody>
      </p:sp>
      <p:sp>
        <p:nvSpPr>
          <p:cNvPr id="4" name="TextBox 3"/>
          <p:cNvSpPr txBox="1"/>
          <p:nvPr/>
        </p:nvSpPr>
        <p:spPr>
          <a:xfrm>
            <a:off x="685800" y="6119336"/>
            <a:ext cx="7239000" cy="738664"/>
          </a:xfrm>
          <a:prstGeom prst="rect">
            <a:avLst/>
          </a:prstGeom>
          <a:noFill/>
        </p:spPr>
        <p:txBody>
          <a:bodyPr wrap="square" rtlCol="0">
            <a:spAutoFit/>
          </a:bodyPr>
          <a:lstStyle/>
          <a:p>
            <a:r>
              <a:rPr lang="en-US" sz="1200" i="1" dirty="0" smtClean="0"/>
              <a:t>*Effect of flexible </a:t>
            </a:r>
            <a:r>
              <a:rPr lang="en-US" sz="1200" i="1" dirty="0" err="1" smtClean="0"/>
              <a:t>sigmoidoscopy</a:t>
            </a:r>
            <a:r>
              <a:rPr lang="en-US" sz="1200" i="1" dirty="0" smtClean="0"/>
              <a:t>-based screening on incidence and mortality of colorectal cancer: a systematic review and meta-analysis of randomized controlled </a:t>
            </a:r>
            <a:r>
              <a:rPr lang="en-US" sz="1200" i="1" dirty="0" err="1" smtClean="0"/>
              <a:t>trials.PLoS</a:t>
            </a:r>
            <a:r>
              <a:rPr lang="en-US" sz="1200" i="1" dirty="0" smtClean="0"/>
              <a:t> Med. 2012 Dec;9(12):e1001352. </a:t>
            </a:r>
            <a:r>
              <a:rPr lang="en-US" sz="1200" i="1" dirty="0" err="1" smtClean="0"/>
              <a:t>Epub</a:t>
            </a:r>
            <a:r>
              <a:rPr lang="en-US" sz="1200" i="1" dirty="0" smtClean="0"/>
              <a:t> 2012 Dec 4</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z="3200" dirty="0" smtClean="0"/>
              <a:t>Reducing Mortality from Colorectal Cancer by Screening for Fecal Occult Blood</a:t>
            </a:r>
            <a:endParaRPr lang="en-US" sz="3200" dirty="0"/>
          </a:p>
        </p:txBody>
      </p:sp>
      <p:sp>
        <p:nvSpPr>
          <p:cNvPr id="3" name="Content Placeholder 2"/>
          <p:cNvSpPr>
            <a:spLocks noGrp="1"/>
          </p:cNvSpPr>
          <p:nvPr>
            <p:ph idx="1"/>
          </p:nvPr>
        </p:nvSpPr>
        <p:spPr/>
        <p:txBody>
          <a:bodyPr/>
          <a:lstStyle/>
          <a:p>
            <a:r>
              <a:rPr lang="en-US" b="1" dirty="0" smtClean="0"/>
              <a:t>N </a:t>
            </a:r>
            <a:r>
              <a:rPr lang="en-US" b="1" dirty="0" err="1" smtClean="0"/>
              <a:t>Engl</a:t>
            </a:r>
            <a:r>
              <a:rPr lang="en-US" b="1" dirty="0" smtClean="0"/>
              <a:t> J Med 1993; 328:1365-1371</a:t>
            </a:r>
          </a:p>
          <a:p>
            <a:pPr lvl="1"/>
            <a:r>
              <a:rPr lang="en-US" dirty="0" smtClean="0"/>
              <a:t>46,551 </a:t>
            </a:r>
            <a:r>
              <a:rPr lang="en-US" dirty="0"/>
              <a:t>participants 50-80 y/o. 13 year follow up</a:t>
            </a:r>
          </a:p>
          <a:p>
            <a:pPr lvl="1"/>
            <a:r>
              <a:rPr lang="en-US" dirty="0"/>
              <a:t>Mortality from colorectal cancer was 5.88 in the annual screened group, and 8.83 in the control group. </a:t>
            </a:r>
          </a:p>
          <a:p>
            <a:pPr lvl="1"/>
            <a:r>
              <a:rPr lang="en-US" dirty="0"/>
              <a:t>Rate in the annually screened group was significantly lower than the control group. </a:t>
            </a:r>
          </a:p>
          <a:p>
            <a:pPr lvl="1"/>
            <a:r>
              <a:rPr lang="en-US" dirty="0"/>
              <a:t>Improved survival and shift to detection at earlier stage. </a:t>
            </a:r>
          </a:p>
          <a:p>
            <a:pPr lvl="1"/>
            <a:r>
              <a:rPr lang="en-US" dirty="0"/>
              <a:t>33% reduction in mortality from colorectal cancer can be achieved by annual fecal occult-blood testing with rehydration</a:t>
            </a:r>
          </a:p>
          <a:p>
            <a:pPr lvl="1"/>
            <a:r>
              <a:rPr lang="en-US" dirty="0"/>
              <a:t>Fecal occult-blood testing can lead to a fourfold increase in the number of positive tests and diagnostic procedures involving colonoscopy. </a:t>
            </a:r>
          </a:p>
          <a:p>
            <a:endParaRPr lang="en-US" dirty="0"/>
          </a:p>
        </p:txBody>
      </p:sp>
    </p:spTree>
    <p:extLst>
      <p:ext uri="{BB962C8B-B14F-4D97-AF65-F5344CB8AC3E}">
        <p14:creationId xmlns="" xmlns:p14="http://schemas.microsoft.com/office/powerpoint/2010/main" val="343954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Colonoscopy versus Fecal Immunochemical Testing in Colorectal-Cancer </a:t>
            </a:r>
            <a:r>
              <a:rPr lang="en-US" sz="3200" dirty="0" smtClean="0"/>
              <a:t>Screening</a:t>
            </a:r>
            <a:endParaRPr lang="en-US" sz="3200" dirty="0"/>
          </a:p>
        </p:txBody>
      </p:sp>
      <p:sp>
        <p:nvSpPr>
          <p:cNvPr id="3" name="Content Placeholder 2"/>
          <p:cNvSpPr>
            <a:spLocks noGrp="1"/>
          </p:cNvSpPr>
          <p:nvPr>
            <p:ph idx="1"/>
          </p:nvPr>
        </p:nvSpPr>
        <p:spPr/>
        <p:txBody>
          <a:bodyPr>
            <a:normAutofit fontScale="85000" lnSpcReduction="20000"/>
          </a:bodyPr>
          <a:lstStyle/>
          <a:p>
            <a:r>
              <a:rPr lang="en-US" sz="2400" b="1" dirty="0" smtClean="0"/>
              <a:t>Quintero E, Castells A, </a:t>
            </a:r>
            <a:r>
              <a:rPr lang="en-US" sz="2400" b="1" dirty="0" err="1" smtClean="0"/>
              <a:t>Bujanda</a:t>
            </a:r>
            <a:r>
              <a:rPr lang="en-US" sz="2400" b="1" dirty="0" smtClean="0"/>
              <a:t> L, et al. N </a:t>
            </a:r>
            <a:r>
              <a:rPr lang="en-US" sz="2400" b="1" dirty="0" err="1" smtClean="0"/>
              <a:t>Engl</a:t>
            </a:r>
            <a:r>
              <a:rPr lang="en-US" sz="2400" b="1" dirty="0" smtClean="0"/>
              <a:t> J Med. 2012 Feb 23;366(8):697-706.</a:t>
            </a:r>
            <a:endParaRPr lang="en-US" sz="2400" dirty="0" smtClean="0"/>
          </a:p>
          <a:p>
            <a:pPr lvl="1"/>
            <a:r>
              <a:rPr lang="en-US" dirty="0" smtClean="0"/>
              <a:t>RCT of asymptomatic adults 50-69 years old comparing one-time colonoscopy with FIT every 2 years</a:t>
            </a:r>
          </a:p>
          <a:p>
            <a:pPr lvl="2"/>
            <a:r>
              <a:rPr lang="en-US" dirty="0" smtClean="0"/>
              <a:t>26,703 pts versus 26,599, respectively</a:t>
            </a:r>
          </a:p>
          <a:p>
            <a:pPr lvl="1"/>
            <a:r>
              <a:rPr lang="en-US" dirty="0" smtClean="0"/>
              <a:t>Primary outcome: rate of death from CRC at 10 years</a:t>
            </a:r>
          </a:p>
          <a:p>
            <a:pPr lvl="1"/>
            <a:r>
              <a:rPr lang="en-US" dirty="0" smtClean="0"/>
              <a:t>Results:</a:t>
            </a:r>
          </a:p>
          <a:p>
            <a:pPr lvl="2"/>
            <a:r>
              <a:rPr lang="en-US" dirty="0" smtClean="0"/>
              <a:t>CRC found in 30 pts (0.1%) in colonoscopy group and 33 pts (0.1%) in FIT group</a:t>
            </a:r>
          </a:p>
          <a:p>
            <a:pPr lvl="2"/>
            <a:r>
              <a:rPr lang="en-US" dirty="0" smtClean="0"/>
              <a:t>Advanced adenomas found in 514 pts (1.9%) in colonoscopy group and 231 pts (0.9%) in FIT group</a:t>
            </a:r>
          </a:p>
          <a:p>
            <a:pPr lvl="2"/>
            <a:r>
              <a:rPr lang="en-US" dirty="0" smtClean="0"/>
              <a:t>Non-advanced adenomas found in 1109 (4.2%) in colonoscopy group and 119 (0.4%) in FIT group</a:t>
            </a:r>
          </a:p>
          <a:p>
            <a:pPr lvl="1"/>
            <a:r>
              <a:rPr lang="en-US" dirty="0" smtClean="0"/>
              <a:t>Conclusion:</a:t>
            </a:r>
          </a:p>
          <a:p>
            <a:pPr lvl="2"/>
            <a:r>
              <a:rPr lang="en-US" dirty="0" smtClean="0"/>
              <a:t>FIT was able to identify a similar proportion of CRC in patients compared to colonoscopy; however, </a:t>
            </a:r>
            <a:r>
              <a:rPr lang="en-US" b="1" dirty="0" smtClean="0"/>
              <a:t>colonoscopy was greater at identifying non-advanced and advanced adenomas.</a:t>
            </a:r>
            <a:endParaRPr lang="en-US" dirty="0" smtClean="0"/>
          </a:p>
          <a:p>
            <a:pPr lvl="2"/>
            <a:r>
              <a:rPr lang="en-US" dirty="0" smtClean="0"/>
              <a:t>Subjects in the FIT group were however more likely to participate in screening than the colonoscopy group</a:t>
            </a:r>
          </a:p>
          <a:p>
            <a:pPr lvl="2"/>
            <a:r>
              <a:rPr lang="en-US" b="1" dirty="0" smtClean="0"/>
              <a:t>Study is still ongoing </a:t>
            </a:r>
            <a:r>
              <a:rPr lang="en-US" dirty="0" smtClean="0"/>
              <a:t>to understand whether one or the other is better at preventing death from colorectal cancer.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t>Multitarget</a:t>
            </a:r>
            <a:r>
              <a:rPr lang="en-US" sz="3600" dirty="0"/>
              <a:t> Stool DNA Testing for Colorectal-Cancer Screening</a:t>
            </a:r>
          </a:p>
        </p:txBody>
      </p:sp>
      <p:sp>
        <p:nvSpPr>
          <p:cNvPr id="3" name="Content Placeholder 2"/>
          <p:cNvSpPr>
            <a:spLocks noGrp="1"/>
          </p:cNvSpPr>
          <p:nvPr>
            <p:ph idx="1"/>
          </p:nvPr>
        </p:nvSpPr>
        <p:spPr/>
        <p:txBody>
          <a:bodyPr>
            <a:normAutofit fontScale="85000" lnSpcReduction="20000"/>
          </a:bodyPr>
          <a:lstStyle/>
          <a:p>
            <a:r>
              <a:rPr lang="en-US" sz="2400" b="1" dirty="0" err="1" smtClean="0"/>
              <a:t>Imperiale</a:t>
            </a:r>
            <a:r>
              <a:rPr lang="en-US" sz="2400" b="1" dirty="0" smtClean="0"/>
              <a:t> T, </a:t>
            </a:r>
            <a:r>
              <a:rPr lang="en-US" sz="2400" b="1" dirty="0" err="1" smtClean="0"/>
              <a:t>Ransohoff</a:t>
            </a:r>
            <a:r>
              <a:rPr lang="en-US" sz="2400" b="1" dirty="0" smtClean="0"/>
              <a:t> D, </a:t>
            </a:r>
            <a:r>
              <a:rPr lang="en-US" sz="2400" b="1" dirty="0" err="1" smtClean="0"/>
              <a:t>Itzkowitz</a:t>
            </a:r>
            <a:r>
              <a:rPr lang="en-US" sz="2400" b="1" dirty="0" smtClean="0"/>
              <a:t> S, et al. N </a:t>
            </a:r>
            <a:r>
              <a:rPr lang="en-US" sz="2400" b="1" dirty="0" err="1" smtClean="0"/>
              <a:t>Engl</a:t>
            </a:r>
            <a:r>
              <a:rPr lang="en-US" sz="2400" b="1" dirty="0" smtClean="0"/>
              <a:t> J Med. 2014 Apr 3;370(14):1287-97.</a:t>
            </a:r>
            <a:endParaRPr lang="en-US" sz="2400" dirty="0" smtClean="0"/>
          </a:p>
          <a:p>
            <a:pPr lvl="1"/>
            <a:r>
              <a:rPr lang="en-US" dirty="0" smtClean="0"/>
              <a:t>Compared noninvasive, </a:t>
            </a:r>
            <a:r>
              <a:rPr lang="en-US" dirty="0" err="1" smtClean="0"/>
              <a:t>multitarget</a:t>
            </a:r>
            <a:r>
              <a:rPr lang="en-US" dirty="0" smtClean="0"/>
              <a:t> stool DNA test with fecal immunochemical test (FIT) in patients with average risk colorectal cancer</a:t>
            </a:r>
          </a:p>
          <a:p>
            <a:pPr lvl="1"/>
            <a:r>
              <a:rPr lang="en-US" dirty="0" smtClean="0"/>
              <a:t>DNA test = quantitative molecular assays for KRAS mutations, aberrant NDRG4 and BMP3 </a:t>
            </a:r>
            <a:r>
              <a:rPr lang="en-US" dirty="0" err="1" smtClean="0"/>
              <a:t>methylation</a:t>
            </a:r>
            <a:r>
              <a:rPr lang="en-US" dirty="0" smtClean="0"/>
              <a:t>, and β, plus a hemoglobin immunoassay.</a:t>
            </a:r>
          </a:p>
          <a:p>
            <a:pPr lvl="1"/>
            <a:r>
              <a:rPr lang="en-US" dirty="0" smtClean="0"/>
              <a:t>Analyzed 9,989 patients with colonoscopy and compared these results with DNA testing and FIT</a:t>
            </a:r>
          </a:p>
          <a:p>
            <a:pPr lvl="2"/>
            <a:r>
              <a:rPr lang="en-US" dirty="0" smtClean="0"/>
              <a:t>65 had colorectal cancer (0.7%)</a:t>
            </a:r>
          </a:p>
          <a:p>
            <a:pPr lvl="2"/>
            <a:r>
              <a:rPr lang="en-US" dirty="0" smtClean="0"/>
              <a:t>757 had advanced precancerous lesions (7.6%)</a:t>
            </a:r>
          </a:p>
          <a:p>
            <a:pPr lvl="1"/>
            <a:r>
              <a:rPr lang="en-US" dirty="0" smtClean="0"/>
              <a:t>Compared to FIT, DNA testing had higher sensitivity, but lower specificity </a:t>
            </a:r>
          </a:p>
          <a:p>
            <a:pPr lvl="1"/>
            <a:r>
              <a:rPr lang="en-US" dirty="0" smtClean="0"/>
              <a:t>Number needed to screen to detect one cancer:</a:t>
            </a:r>
          </a:p>
          <a:p>
            <a:pPr lvl="2"/>
            <a:r>
              <a:rPr lang="en-US" dirty="0" smtClean="0"/>
              <a:t>Colonoscopy – 154</a:t>
            </a:r>
          </a:p>
          <a:p>
            <a:pPr lvl="2"/>
            <a:r>
              <a:rPr lang="en-US" dirty="0" smtClean="0"/>
              <a:t>DNA testing – 166</a:t>
            </a:r>
          </a:p>
          <a:p>
            <a:pPr lvl="2"/>
            <a:r>
              <a:rPr lang="en-US" dirty="0" smtClean="0"/>
              <a:t>FIT – 208</a:t>
            </a:r>
          </a:p>
          <a:p>
            <a:pPr lvl="1"/>
            <a:r>
              <a:rPr lang="en-US" dirty="0" smtClean="0"/>
              <a:t>Conclusion: </a:t>
            </a:r>
          </a:p>
          <a:p>
            <a:pPr lvl="2"/>
            <a:r>
              <a:rPr lang="en-US" dirty="0" smtClean="0"/>
              <a:t>In asymptomatic patients with average risk of CRC, </a:t>
            </a:r>
            <a:r>
              <a:rPr lang="en-US" b="1" dirty="0" err="1" smtClean="0"/>
              <a:t>multitarget</a:t>
            </a:r>
            <a:r>
              <a:rPr lang="en-US" b="1" dirty="0" smtClean="0"/>
              <a:t> stool DNA testing detected significantly more cancers than did FIT</a:t>
            </a:r>
            <a:endParaRPr lang="en-US" dirty="0" smtClean="0"/>
          </a:p>
          <a:p>
            <a:pPr lvl="3"/>
            <a:r>
              <a:rPr lang="en-US" dirty="0" smtClean="0"/>
              <a:t>But, also had more false positive results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sz="3200" dirty="0" smtClean="0"/>
              <a:t>Colorectal-Cancer Incidence and Mortality with Screening Flexible </a:t>
            </a:r>
            <a:r>
              <a:rPr lang="en-US" sz="3200" dirty="0" err="1" smtClean="0"/>
              <a:t>Sigmoidoscopy</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N </a:t>
            </a:r>
            <a:r>
              <a:rPr lang="en-US" b="1" dirty="0" err="1" smtClean="0"/>
              <a:t>Engl</a:t>
            </a:r>
            <a:r>
              <a:rPr lang="en-US" b="1" dirty="0" smtClean="0"/>
              <a:t> J Med. 2012 Jun 21, 366(25):2345-57</a:t>
            </a:r>
          </a:p>
          <a:p>
            <a:pPr>
              <a:buNone/>
            </a:pPr>
            <a:r>
              <a:rPr lang="en-US" dirty="0" smtClean="0"/>
              <a:t>Randomly assigned 154,900 men and women from ages 55- 74 </a:t>
            </a:r>
            <a:r>
              <a:rPr lang="en-US" dirty="0" err="1" smtClean="0"/>
              <a:t>yo</a:t>
            </a:r>
            <a:r>
              <a:rPr lang="en-US" dirty="0" smtClean="0"/>
              <a:t>  to either:</a:t>
            </a:r>
          </a:p>
          <a:p>
            <a:pPr>
              <a:buNone/>
            </a:pPr>
            <a:r>
              <a:rPr lang="en-US" dirty="0" smtClean="0"/>
              <a:t>A. Flex sig w/ repeat screening at 3 or 5 yrs</a:t>
            </a:r>
          </a:p>
          <a:p>
            <a:pPr>
              <a:buNone/>
            </a:pPr>
            <a:r>
              <a:rPr lang="en-US" dirty="0" smtClean="0"/>
              <a:t>B. usual care</a:t>
            </a:r>
          </a:p>
          <a:p>
            <a:pPr>
              <a:buNone/>
            </a:pPr>
            <a:r>
              <a:rPr lang="en-US" dirty="0" smtClean="0"/>
              <a:t>--&gt; assessed number of colorectal cancers and deaths from CRC</a:t>
            </a:r>
          </a:p>
          <a:p>
            <a:pPr>
              <a:buNone/>
            </a:pPr>
            <a:r>
              <a:rPr lang="en-US" dirty="0" smtClean="0"/>
              <a:t>77,445 were screened, 83.5% had baseline flex sig, 54% were screened at 3 or 5 yrs.</a:t>
            </a:r>
          </a:p>
          <a:p>
            <a:pPr>
              <a:buNone/>
            </a:pPr>
            <a:r>
              <a:rPr lang="en-US" dirty="0" smtClean="0"/>
              <a:t>Incidence of CRC after median follow-up of 11.9 yrs: </a:t>
            </a:r>
          </a:p>
          <a:p>
            <a:pPr>
              <a:buNone/>
            </a:pPr>
            <a:r>
              <a:rPr lang="en-US" dirty="0" smtClean="0"/>
              <a:t>     -- 11.9 cases/10,000 person-years  (flex sig)</a:t>
            </a:r>
          </a:p>
          <a:p>
            <a:pPr>
              <a:buNone/>
            </a:pPr>
            <a:r>
              <a:rPr lang="en-US" dirty="0" smtClean="0"/>
              <a:t>     -- 15.2 cases/10,000 person years  (control) </a:t>
            </a:r>
          </a:p>
          <a:p>
            <a:pPr>
              <a:buNone/>
            </a:pPr>
            <a:r>
              <a:rPr lang="en-US" dirty="0" smtClean="0"/>
              <a:t>     -- 21% risk reduction (relative risk, 0.79; 95% confidence interval [CI], 0.72 to 0.85; P&lt;0.001)</a:t>
            </a:r>
          </a:p>
          <a:p>
            <a:pPr>
              <a:buNone/>
            </a:pPr>
            <a:r>
              <a:rPr lang="en-US" dirty="0" smtClean="0"/>
              <a:t>Significant reductions in the incidence of </a:t>
            </a:r>
          </a:p>
          <a:p>
            <a:pPr>
              <a:buNone/>
            </a:pPr>
            <a:r>
              <a:rPr lang="en-US" dirty="0" smtClean="0"/>
              <a:t>      -- distal CRC (479 cases vs. 669 in control group)</a:t>
            </a:r>
          </a:p>
          <a:p>
            <a:pPr>
              <a:buNone/>
            </a:pPr>
            <a:r>
              <a:rPr lang="en-US" dirty="0" smtClean="0"/>
              <a:t>      -- proximal CRC: (512 cases vs. 595 in control group)</a:t>
            </a:r>
          </a:p>
          <a:p>
            <a:pPr>
              <a:buNone/>
            </a:pPr>
            <a:r>
              <a:rPr lang="en-US" dirty="0" smtClean="0"/>
              <a:t>Deaths from CRC</a:t>
            </a:r>
          </a:p>
          <a:p>
            <a:pPr>
              <a:buNone/>
            </a:pPr>
            <a:r>
              <a:rPr lang="en-US" dirty="0" smtClean="0"/>
              <a:t>      -- Flex sig: 2.9 deaths/10,000 person years</a:t>
            </a:r>
          </a:p>
          <a:p>
            <a:pPr>
              <a:buNone/>
            </a:pPr>
            <a:r>
              <a:rPr lang="en-US" dirty="0" smtClean="0"/>
              <a:t>      -- Control: 3.9 deaths/10,000 person years</a:t>
            </a:r>
          </a:p>
          <a:p>
            <a:pPr>
              <a:buNone/>
            </a:pPr>
            <a:r>
              <a:rPr lang="en-US" dirty="0" smtClean="0"/>
              <a:t>      -- 26% relative reduction</a:t>
            </a:r>
          </a:p>
          <a:p>
            <a:pPr>
              <a:buNone/>
            </a:pPr>
            <a:r>
              <a:rPr lang="en-US" dirty="0" smtClean="0"/>
              <a:t>Mortality from Distal CRC: reduced by 50%</a:t>
            </a:r>
          </a:p>
          <a:p>
            <a:pPr>
              <a:buNone/>
            </a:pPr>
            <a:r>
              <a:rPr lang="en-US" b="1" dirty="0" smtClean="0"/>
              <a:t>Mortality from Proximal CRC: UNAFFECTED! </a:t>
            </a:r>
          </a:p>
          <a:p>
            <a:pPr>
              <a:buNone/>
            </a:pPr>
            <a:r>
              <a:rPr lang="en-US" b="1" dirty="0" smtClean="0"/>
              <a:t>     </a:t>
            </a:r>
            <a:r>
              <a:rPr lang="en-US" b="1" i="1" dirty="0" smtClean="0"/>
              <a:t>So for proximal CRC, flex sig shows significant decrease in </a:t>
            </a:r>
            <a:r>
              <a:rPr lang="en-US" b="1" i="1" dirty="0" err="1" smtClean="0"/>
              <a:t>INCIDENCE,not</a:t>
            </a:r>
            <a:r>
              <a:rPr lang="en-US" b="1" i="1" dirty="0" smtClean="0"/>
              <a:t> MORTALITY</a:t>
            </a:r>
            <a:endParaRPr lang="en-US" b="1"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 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adjacency</Template>
  <TotalTime>1684</TotalTime>
  <Words>3250</Words>
  <Application>Microsoft Office PowerPoint</Application>
  <PresentationFormat>On-screen Show (4:3)</PresentationFormat>
  <Paragraphs>340</Paragraphs>
  <Slides>45</Slides>
  <Notes>13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Theme adjacency</vt:lpstr>
      <vt:lpstr>Colon Cancer Screening</vt:lpstr>
      <vt:lpstr>Background</vt:lpstr>
      <vt:lpstr>Pathogenesis</vt:lpstr>
      <vt:lpstr>Screening tests</vt:lpstr>
      <vt:lpstr>Screening Tests</vt:lpstr>
      <vt:lpstr>Reducing Mortality from Colorectal Cancer by Screening for Fecal Occult Blood</vt:lpstr>
      <vt:lpstr>Colonoscopy versus Fecal Immunochemical Testing in Colorectal-Cancer Screening</vt:lpstr>
      <vt:lpstr>Multitarget Stool DNA Testing for Colorectal-Cancer Screening</vt:lpstr>
      <vt:lpstr> Colorectal-Cancer Incidence and Mortality with Screening Flexible Sigmoidoscopy  </vt:lpstr>
      <vt:lpstr>Guidelines-Average Risk: American Cancer Society 2008</vt:lpstr>
      <vt:lpstr>Guidelines-USPTF 2008</vt:lpstr>
      <vt:lpstr>Guidelines</vt:lpstr>
      <vt:lpstr>Older adults</vt:lpstr>
      <vt:lpstr>Who is at high risk?</vt:lpstr>
      <vt:lpstr>Personal History: Surveillance after Initial Colonoscopy</vt:lpstr>
      <vt:lpstr>Personal/Genetic History:</vt:lpstr>
      <vt:lpstr>Family History: Surveillance Guidelines</vt:lpstr>
      <vt:lpstr>MKSAP Questions</vt:lpstr>
      <vt:lpstr>Question #1</vt:lpstr>
      <vt:lpstr>Which of the following is the most appropriate management?</vt:lpstr>
      <vt:lpstr>Which of the following is the most appropriate management?</vt:lpstr>
      <vt:lpstr>B: Colonoscopy at age 40 years </vt:lpstr>
      <vt:lpstr>Colorectal Cancer Screening in Average-Risk Persons</vt:lpstr>
      <vt:lpstr>Colorectal Cancer Screening in Increased-Risk Persons</vt:lpstr>
      <vt:lpstr>Slide 25</vt:lpstr>
      <vt:lpstr>Question #2</vt:lpstr>
      <vt:lpstr>Which of the following is the most appropriate management strategy</vt:lpstr>
      <vt:lpstr>Which of the following is the most appropriate management strategy</vt:lpstr>
      <vt:lpstr>A: Repeat colonoscopy now following adequate preparation</vt:lpstr>
      <vt:lpstr>Slide 30</vt:lpstr>
      <vt:lpstr>Colonoscopy</vt:lpstr>
      <vt:lpstr>Question #3</vt:lpstr>
      <vt:lpstr>Which of the following is the most appropriate management for this patient?</vt:lpstr>
      <vt:lpstr>Which of the following is the most appropriate management for this patient?</vt:lpstr>
      <vt:lpstr>A: Colonoscopy now</vt:lpstr>
      <vt:lpstr>Question #4</vt:lpstr>
      <vt:lpstr>Which of the following is the most appropriate management strategy</vt:lpstr>
      <vt:lpstr>Which of the following is the most appropriate management strategy</vt:lpstr>
      <vt:lpstr>A: Colonoscopy now</vt:lpstr>
      <vt:lpstr>Slide 40</vt:lpstr>
      <vt:lpstr>Question #5</vt:lpstr>
      <vt:lpstr>Which of the following is the most appropriate colonoscopy interval for this patient? </vt:lpstr>
      <vt:lpstr>Which of the following is the most appropriate colonoscopy interval for this patient? </vt:lpstr>
      <vt:lpstr>D: Colonoscopy now and every 1 to 2 years</vt:lpstr>
      <vt:lpstr>Slide 45</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 Cancer Screening</dc:title>
  <dc:creator>Wendy Yang</dc:creator>
  <cp:lastModifiedBy>Wendy Yang</cp:lastModifiedBy>
  <cp:revision>37</cp:revision>
  <dcterms:created xsi:type="dcterms:W3CDTF">2015-07-20T05:24:35Z</dcterms:created>
  <dcterms:modified xsi:type="dcterms:W3CDTF">2015-07-24T08:07:41Z</dcterms:modified>
</cp:coreProperties>
</file>