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2" r:id="rId2"/>
    <p:sldId id="256" r:id="rId3"/>
    <p:sldId id="260" r:id="rId4"/>
    <p:sldId id="262" r:id="rId5"/>
    <p:sldId id="263" r:id="rId6"/>
    <p:sldId id="273" r:id="rId7"/>
    <p:sldId id="264" r:id="rId8"/>
    <p:sldId id="261" r:id="rId9"/>
    <p:sldId id="258" r:id="rId10"/>
    <p:sldId id="259" r:id="rId11"/>
    <p:sldId id="257" r:id="rId12"/>
    <p:sldId id="265" r:id="rId13"/>
    <p:sldId id="266" r:id="rId14"/>
    <p:sldId id="267" r:id="rId15"/>
    <p:sldId id="268" r:id="rId16"/>
    <p:sldId id="269" r:id="rId17"/>
    <p:sldId id="279" r:id="rId18"/>
    <p:sldId id="270" r:id="rId19"/>
    <p:sldId id="275" r:id="rId20"/>
    <p:sldId id="276" r:id="rId21"/>
    <p:sldId id="280" r:id="rId22"/>
    <p:sldId id="277"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8CAD6C69-D295-4F82-AEDE-D203B49890A4}" type="datetimeFigureOut">
              <a:rPr lang="en-US" smtClean="0"/>
              <a:pPr/>
              <a:t>8/22/2016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A330583-5567-4D51-B83A-6818CC27FB32}"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AD6C69-D295-4F82-AEDE-D203B49890A4}" type="datetimeFigureOut">
              <a:rPr lang="en-US" smtClean="0"/>
              <a:pPr/>
              <a:t>8/22/2016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330583-5567-4D51-B83A-6818CC27FB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AD6C69-D295-4F82-AEDE-D203B49890A4}" type="datetimeFigureOut">
              <a:rPr lang="en-US" smtClean="0"/>
              <a:pPr/>
              <a:t>8/22/2016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330583-5567-4D51-B83A-6818CC27FB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AD6C69-D295-4F82-AEDE-D203B49890A4}" type="datetimeFigureOut">
              <a:rPr lang="en-US" smtClean="0"/>
              <a:pPr/>
              <a:t>8/22/2016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A330583-5567-4D51-B83A-6818CC27FB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8CAD6C69-D295-4F82-AEDE-D203B49890A4}" type="datetimeFigureOut">
              <a:rPr lang="en-US" smtClean="0"/>
              <a:pPr/>
              <a:t>8/22/2016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A330583-5567-4D51-B83A-6818CC27FB32}"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AD6C69-D295-4F82-AEDE-D203B49890A4}" type="datetimeFigureOut">
              <a:rPr lang="en-US" smtClean="0"/>
              <a:pPr/>
              <a:t>8/22/2016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6A330583-5567-4D51-B83A-6818CC27FB32}"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AD6C69-D295-4F82-AEDE-D203B49890A4}" type="datetimeFigureOut">
              <a:rPr lang="en-US" smtClean="0"/>
              <a:pPr/>
              <a:t>8/22/2016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6A330583-5567-4D51-B83A-6818CC27FB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CAD6C69-D295-4F82-AEDE-D203B49890A4}" type="datetimeFigureOut">
              <a:rPr lang="en-US" smtClean="0"/>
              <a:pPr/>
              <a:t>8/22/2016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A330583-5567-4D51-B83A-6818CC27FB32}"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AD6C69-D295-4F82-AEDE-D203B49890A4}" type="datetimeFigureOut">
              <a:rPr lang="en-US" smtClean="0"/>
              <a:pPr/>
              <a:t>8/22/2016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A330583-5567-4D51-B83A-6818CC27FB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8CAD6C69-D295-4F82-AEDE-D203B49890A4}" type="datetimeFigureOut">
              <a:rPr lang="en-US" smtClean="0"/>
              <a:pPr/>
              <a:t>8/22/2016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6A330583-5567-4D51-B83A-6818CC27FB32}"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8CAD6C69-D295-4F82-AEDE-D203B49890A4}" type="datetimeFigureOut">
              <a:rPr lang="en-US" smtClean="0"/>
              <a:pPr/>
              <a:t>8/22/2016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6A330583-5567-4D51-B83A-6818CC27FB32}"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CAD6C69-D295-4F82-AEDE-D203B49890A4}" type="datetimeFigureOut">
              <a:rPr lang="en-US" smtClean="0"/>
              <a:pPr/>
              <a:t>8/22/2016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6A330583-5567-4D51-B83A-6818CC27FB32}"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harpur.jpg"/>
          <p:cNvPicPr>
            <a:picLocks noGrp="1" noChangeAspect="1"/>
          </p:cNvPicPr>
          <p:nvPr>
            <p:ph idx="1"/>
          </p:nvPr>
        </p:nvPicPr>
        <p:blipFill>
          <a:blip r:embed="rId2"/>
          <a:stretch>
            <a:fillRect/>
          </a:stretch>
        </p:blipFill>
        <p:spPr>
          <a:xfrm>
            <a:off x="533400" y="533400"/>
            <a:ext cx="8103786" cy="5740084"/>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438400"/>
          </a:xfrm>
        </p:spPr>
        <p:txBody>
          <a:bodyPr>
            <a:normAutofit/>
          </a:bodyPr>
          <a:lstStyle/>
          <a:p>
            <a:pPr algn="ctr"/>
            <a:r>
              <a:rPr lang="en-US" sz="3600" b="1" dirty="0" smtClean="0">
                <a:solidFill>
                  <a:srgbClr val="FFFF00"/>
                </a:solidFill>
                <a:latin typeface="Calibri" pitchFamily="34" charset="0"/>
                <a:cs typeface="Calibri" pitchFamily="34" charset="0"/>
              </a:rPr>
              <a:t>Protein Fraction of Plasma membrane</a:t>
            </a:r>
            <a:r>
              <a:rPr lang="en-US" sz="3600" dirty="0" smtClean="0"/>
              <a:t/>
            </a:r>
            <a:br>
              <a:rPr lang="en-US" sz="3600"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buNone/>
            </a:pPr>
            <a:r>
              <a:rPr lang="en-US" dirty="0" smtClean="0">
                <a:latin typeface="Calibri" pitchFamily="34" charset="0"/>
                <a:cs typeface="Calibri" pitchFamily="34" charset="0"/>
              </a:rPr>
              <a:t>   </a:t>
            </a:r>
          </a:p>
          <a:p>
            <a:pPr algn="just">
              <a:buNone/>
            </a:pPr>
            <a:r>
              <a:rPr lang="en-US" dirty="0" smtClean="0">
                <a:latin typeface="Calibri" pitchFamily="34" charset="0"/>
                <a:cs typeface="Calibri" pitchFamily="34" charset="0"/>
              </a:rPr>
              <a:t>   Protein represents one of the most significant fractions of Plasma membrane.</a:t>
            </a:r>
          </a:p>
          <a:p>
            <a:pPr algn="just">
              <a:buNone/>
            </a:pPr>
            <a:endParaRPr lang="en-US" dirty="0" smtClean="0">
              <a:latin typeface="Calibri" pitchFamily="34" charset="0"/>
              <a:cs typeface="Calibri" pitchFamily="34" charset="0"/>
            </a:endParaRPr>
          </a:p>
          <a:p>
            <a:pPr algn="just">
              <a:buNone/>
            </a:pPr>
            <a:r>
              <a:rPr lang="en-US" dirty="0" smtClean="0">
                <a:latin typeface="Calibri" pitchFamily="34" charset="0"/>
                <a:cs typeface="Calibri" pitchFamily="34" charset="0"/>
              </a:rPr>
              <a:t>   They play an important role, not only in the mechanical structure of the membrane, but also carriers or channels, serving for transport.</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rmAutofit fontScale="90000"/>
          </a:bodyPr>
          <a:lstStyle/>
          <a:p>
            <a:pPr algn="ctr"/>
            <a:r>
              <a:rPr lang="en-US" dirty="0" smtClean="0">
                <a:solidFill>
                  <a:srgbClr val="FFFF00"/>
                </a:solidFill>
              </a:rPr>
              <a:t>Plasma Membrane</a:t>
            </a:r>
            <a:r>
              <a:rPr lang="en-US" dirty="0" smtClean="0"/>
              <a:t/>
            </a:r>
            <a:br>
              <a:rPr lang="en-US" dirty="0" smtClean="0"/>
            </a:br>
            <a:endParaRPr lang="en-US" dirty="0"/>
          </a:p>
        </p:txBody>
      </p:sp>
      <p:pic>
        <p:nvPicPr>
          <p:cNvPr id="3074" name="Picture 2" descr="C:\Users\User\Pictures\Plasma membrane 11.png"/>
          <p:cNvPicPr>
            <a:picLocks noGrp="1" noChangeAspect="1" noChangeArrowheads="1"/>
          </p:cNvPicPr>
          <p:nvPr>
            <p:ph idx="1"/>
          </p:nvPr>
        </p:nvPicPr>
        <p:blipFill>
          <a:blip r:embed="rId2"/>
          <a:srcRect/>
          <a:stretch>
            <a:fillRect/>
          </a:stretch>
        </p:blipFill>
        <p:spPr bwMode="auto">
          <a:xfrm>
            <a:off x="1068049" y="1893604"/>
            <a:ext cx="7237752" cy="412619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Enzymes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latin typeface="Calibri" pitchFamily="34" charset="0"/>
                <a:cs typeface="Calibri" pitchFamily="34" charset="0"/>
              </a:rPr>
              <a:t>   About 30 enzymes have been reported from the plasma membrane. </a:t>
            </a:r>
          </a:p>
          <a:p>
            <a:pPr>
              <a:buNone/>
            </a:pPr>
            <a:endParaRPr lang="en-US" dirty="0" smtClean="0">
              <a:latin typeface="Calibri" pitchFamily="34" charset="0"/>
              <a:cs typeface="Calibri" pitchFamily="34" charset="0"/>
            </a:endParaRPr>
          </a:p>
          <a:p>
            <a:pPr>
              <a:buNone/>
            </a:pPr>
            <a:r>
              <a:rPr lang="en-US" dirty="0" smtClean="0">
                <a:latin typeface="Calibri" pitchFamily="34" charset="0"/>
                <a:cs typeface="Calibri" pitchFamily="34" charset="0"/>
              </a:rPr>
              <a:t>   </a:t>
            </a:r>
            <a:r>
              <a:rPr lang="en-US" dirty="0" err="1" smtClean="0">
                <a:latin typeface="Calibri" pitchFamily="34" charset="0"/>
                <a:cs typeface="Calibri" pitchFamily="34" charset="0"/>
              </a:rPr>
              <a:t>Adenyl</a:t>
            </a:r>
            <a:r>
              <a:rPr lang="en-US" dirty="0" smtClean="0">
                <a:latin typeface="Calibri" pitchFamily="34" charset="0"/>
                <a:cs typeface="Calibri" pitchFamily="34" charset="0"/>
              </a:rPr>
              <a:t> </a:t>
            </a:r>
            <a:r>
              <a:rPr lang="en-US" dirty="0" err="1" smtClean="0">
                <a:latin typeface="Calibri" pitchFamily="34" charset="0"/>
                <a:cs typeface="Calibri" pitchFamily="34" charset="0"/>
              </a:rPr>
              <a:t>Cyclase</a:t>
            </a:r>
            <a:r>
              <a:rPr lang="en-US" dirty="0" smtClean="0">
                <a:latin typeface="Calibri" pitchFamily="34" charset="0"/>
                <a:cs typeface="Calibri" pitchFamily="34" charset="0"/>
              </a:rPr>
              <a:t>, Alkaline </a:t>
            </a:r>
            <a:r>
              <a:rPr lang="en-US" dirty="0" err="1" smtClean="0">
                <a:latin typeface="Calibri" pitchFamily="34" charset="0"/>
                <a:cs typeface="Calibri" pitchFamily="34" charset="0"/>
              </a:rPr>
              <a:t>Phosphatase</a:t>
            </a:r>
            <a:r>
              <a:rPr lang="en-US" dirty="0" smtClean="0">
                <a:latin typeface="Calibri" pitchFamily="34" charset="0"/>
                <a:cs typeface="Calibri" pitchFamily="34" charset="0"/>
              </a:rPr>
              <a:t>, </a:t>
            </a:r>
            <a:r>
              <a:rPr lang="en-US" dirty="0" err="1" smtClean="0">
                <a:latin typeface="Calibri" pitchFamily="34" charset="0"/>
                <a:cs typeface="Calibri" pitchFamily="34" charset="0"/>
              </a:rPr>
              <a:t>RNAase</a:t>
            </a:r>
            <a:r>
              <a:rPr lang="en-US" dirty="0" smtClean="0">
                <a:latin typeface="Calibri" pitchFamily="34" charset="0"/>
                <a:cs typeface="Calibri" pitchFamily="34" charset="0"/>
              </a:rPr>
              <a:t> etc.</a:t>
            </a:r>
          </a:p>
          <a:p>
            <a:pPr>
              <a:buNone/>
            </a:pPr>
            <a:endParaRPr lang="en-US" dirty="0" smtClean="0">
              <a:latin typeface="Calibri" pitchFamily="34" charset="0"/>
              <a:cs typeface="Calibri" pitchFamily="34" charset="0"/>
            </a:endParaRPr>
          </a:p>
          <a:p>
            <a:pPr>
              <a:buNone/>
            </a:pPr>
            <a:r>
              <a:rPr lang="en-US" dirty="0" smtClean="0">
                <a:latin typeface="Calibri" pitchFamily="34" charset="0"/>
                <a:cs typeface="Calibri" pitchFamily="34" charset="0"/>
              </a:rPr>
              <a:t>   The enzymes </a:t>
            </a:r>
            <a:r>
              <a:rPr lang="en-US" dirty="0" smtClean="0">
                <a:solidFill>
                  <a:srgbClr val="92D050"/>
                </a:solidFill>
                <a:latin typeface="Calibri" pitchFamily="34" charset="0"/>
                <a:cs typeface="Calibri" pitchFamily="34" charset="0"/>
              </a:rPr>
              <a:t>Na</a:t>
            </a:r>
            <a:r>
              <a:rPr lang="en-US" baseline="30000" dirty="0" smtClean="0">
                <a:solidFill>
                  <a:srgbClr val="92D050"/>
                </a:solidFill>
                <a:latin typeface="Calibri" pitchFamily="34" charset="0"/>
                <a:cs typeface="Calibri" pitchFamily="34" charset="0"/>
              </a:rPr>
              <a:t>+</a:t>
            </a:r>
            <a:r>
              <a:rPr lang="en-US" dirty="0" smtClean="0">
                <a:solidFill>
                  <a:srgbClr val="92D050"/>
                </a:solidFill>
                <a:latin typeface="Calibri" pitchFamily="34" charset="0"/>
                <a:cs typeface="Calibri" pitchFamily="34" charset="0"/>
              </a:rPr>
              <a:t>- K+ activated Mg</a:t>
            </a:r>
            <a:r>
              <a:rPr lang="en-US" baseline="30000" dirty="0" smtClean="0">
                <a:solidFill>
                  <a:srgbClr val="92D050"/>
                </a:solidFill>
                <a:latin typeface="Calibri" pitchFamily="34" charset="0"/>
                <a:cs typeface="Calibri" pitchFamily="34" charset="0"/>
              </a:rPr>
              <a:t>+</a:t>
            </a:r>
            <a:r>
              <a:rPr lang="en-US" dirty="0" smtClean="0">
                <a:solidFill>
                  <a:srgbClr val="92D050"/>
                </a:solidFill>
                <a:latin typeface="Calibri" pitchFamily="34" charset="0"/>
                <a:cs typeface="Calibri" pitchFamily="34" charset="0"/>
              </a:rPr>
              <a:t> </a:t>
            </a:r>
            <a:r>
              <a:rPr lang="en-US" dirty="0" err="1" smtClean="0">
                <a:solidFill>
                  <a:srgbClr val="92D050"/>
                </a:solidFill>
                <a:latin typeface="Calibri" pitchFamily="34" charset="0"/>
                <a:cs typeface="Calibri" pitchFamily="34" charset="0"/>
              </a:rPr>
              <a:t>ATPase</a:t>
            </a:r>
            <a:r>
              <a:rPr lang="en-US" dirty="0" smtClean="0">
                <a:solidFill>
                  <a:srgbClr val="92D050"/>
                </a:solidFill>
                <a:latin typeface="Calibri" pitchFamily="34" charset="0"/>
                <a:cs typeface="Calibri" pitchFamily="34" charset="0"/>
              </a:rPr>
              <a:t> </a:t>
            </a:r>
            <a:r>
              <a:rPr lang="en-US" dirty="0" smtClean="0">
                <a:latin typeface="Calibri" pitchFamily="34" charset="0"/>
                <a:cs typeface="Calibri" pitchFamily="34" charset="0"/>
              </a:rPr>
              <a:t>is one of the most important enzyme of plasma membrane because of its role in ion transfer across the plasma membrane.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User\Pictures\Plasma Membrane 6.png"/>
          <p:cNvPicPr>
            <a:picLocks noGrp="1" noChangeAspect="1" noChangeArrowheads="1"/>
          </p:cNvPicPr>
          <p:nvPr>
            <p:ph idx="1"/>
          </p:nvPr>
        </p:nvPicPr>
        <p:blipFill>
          <a:blip r:embed="rId2"/>
          <a:srcRect/>
          <a:stretch>
            <a:fillRect/>
          </a:stretch>
        </p:blipFill>
        <p:spPr bwMode="auto">
          <a:xfrm>
            <a:off x="533401" y="685801"/>
            <a:ext cx="8236428" cy="5638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499064"/>
          </a:xfrm>
        </p:spPr>
        <p:txBody>
          <a:bodyPr>
            <a:normAutofit fontScale="90000"/>
          </a:bodyPr>
          <a:lstStyle/>
          <a:p>
            <a:r>
              <a:rPr lang="en-US" dirty="0" smtClean="0">
                <a:solidFill>
                  <a:srgbClr val="FFFF00"/>
                </a:solidFill>
              </a:rPr>
              <a:t>Structure of Plasma membrane</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buNone/>
            </a:pPr>
            <a:r>
              <a:rPr lang="en-US" sz="2800" b="1" dirty="0" smtClean="0">
                <a:latin typeface="Calibri" pitchFamily="34" charset="0"/>
                <a:cs typeface="Calibri" pitchFamily="34" charset="0"/>
              </a:rPr>
              <a:t>    </a:t>
            </a:r>
          </a:p>
          <a:p>
            <a:pPr algn="ctr">
              <a:buNone/>
            </a:pPr>
            <a:r>
              <a:rPr lang="en-US" sz="2800" b="1" dirty="0" smtClean="0">
                <a:solidFill>
                  <a:srgbClr val="92D050"/>
                </a:solidFill>
                <a:latin typeface="Calibri" pitchFamily="34" charset="0"/>
                <a:cs typeface="Calibri" pitchFamily="34" charset="0"/>
              </a:rPr>
              <a:t>   Bimolecular leaflet model of </a:t>
            </a:r>
            <a:r>
              <a:rPr lang="en-US" sz="2800" b="1" dirty="0" err="1" smtClean="0">
                <a:solidFill>
                  <a:srgbClr val="92D050"/>
                </a:solidFill>
                <a:latin typeface="Calibri" pitchFamily="34" charset="0"/>
                <a:cs typeface="Calibri" pitchFamily="34" charset="0"/>
              </a:rPr>
              <a:t>Danielli</a:t>
            </a:r>
            <a:r>
              <a:rPr lang="en-US" sz="2800" b="1" dirty="0" smtClean="0">
                <a:solidFill>
                  <a:srgbClr val="92D050"/>
                </a:solidFill>
                <a:latin typeface="Calibri" pitchFamily="34" charset="0"/>
                <a:cs typeface="Calibri" pitchFamily="34" charset="0"/>
              </a:rPr>
              <a:t> and </a:t>
            </a:r>
            <a:r>
              <a:rPr lang="en-US" sz="2800" b="1" dirty="0" err="1" smtClean="0">
                <a:solidFill>
                  <a:srgbClr val="92D050"/>
                </a:solidFill>
                <a:latin typeface="Calibri" pitchFamily="34" charset="0"/>
                <a:cs typeface="Calibri" pitchFamily="34" charset="0"/>
              </a:rPr>
              <a:t>Davson</a:t>
            </a:r>
            <a:r>
              <a:rPr lang="en-US" sz="2800" b="1" dirty="0" smtClean="0">
                <a:solidFill>
                  <a:srgbClr val="92D050"/>
                </a:solidFill>
                <a:latin typeface="Calibri" pitchFamily="34" charset="0"/>
                <a:cs typeface="Calibri" pitchFamily="34" charset="0"/>
              </a:rPr>
              <a:t>:</a:t>
            </a:r>
          </a:p>
          <a:p>
            <a:pPr algn="just">
              <a:buNone/>
            </a:pPr>
            <a:endParaRPr lang="en-US" sz="2800" b="1" dirty="0" smtClean="0">
              <a:latin typeface="Calibri" pitchFamily="34" charset="0"/>
              <a:cs typeface="Calibri" pitchFamily="34" charset="0"/>
            </a:endParaRPr>
          </a:p>
          <a:p>
            <a:pPr algn="just">
              <a:buNone/>
            </a:pPr>
            <a:r>
              <a:rPr lang="en-US" sz="2800" b="1" dirty="0" smtClean="0">
                <a:latin typeface="Calibri" pitchFamily="34" charset="0"/>
                <a:cs typeface="Calibri" pitchFamily="34" charset="0"/>
              </a:rPr>
              <a:t>  </a:t>
            </a:r>
            <a:r>
              <a:rPr lang="en-US" sz="2800" dirty="0" smtClean="0">
                <a:latin typeface="Calibri" pitchFamily="34" charset="0"/>
                <a:cs typeface="Calibri" pitchFamily="34" charset="0"/>
              </a:rPr>
              <a:t>  Plasma membranes consist not only of lipid, as proposed by Overton, </a:t>
            </a:r>
            <a:r>
              <a:rPr lang="en-US" sz="2800" dirty="0" err="1" smtClean="0">
                <a:latin typeface="Calibri" pitchFamily="34" charset="0"/>
                <a:cs typeface="Calibri" pitchFamily="34" charset="0"/>
              </a:rPr>
              <a:t>Gorter</a:t>
            </a:r>
            <a:r>
              <a:rPr lang="en-US" sz="2800" dirty="0" smtClean="0">
                <a:latin typeface="Calibri" pitchFamily="34" charset="0"/>
                <a:cs typeface="Calibri" pitchFamily="34" charset="0"/>
              </a:rPr>
              <a:t> and </a:t>
            </a:r>
            <a:r>
              <a:rPr lang="en-US" sz="2800" dirty="0" err="1" smtClean="0">
                <a:latin typeface="Calibri" pitchFamily="34" charset="0"/>
                <a:cs typeface="Calibri" pitchFamily="34" charset="0"/>
              </a:rPr>
              <a:t>Grendel</a:t>
            </a:r>
            <a:r>
              <a:rPr lang="en-US" sz="2800" dirty="0" smtClean="0">
                <a:latin typeface="Calibri" pitchFamily="34" charset="0"/>
                <a:cs typeface="Calibri" pitchFamily="34" charset="0"/>
              </a:rPr>
              <a:t> but also of adsorbed protein. This conclusion, reached by </a:t>
            </a:r>
            <a:r>
              <a:rPr lang="en-US" sz="2800" dirty="0" err="1" smtClean="0">
                <a:latin typeface="Calibri" pitchFamily="34" charset="0"/>
                <a:cs typeface="Calibri" pitchFamily="34" charset="0"/>
              </a:rPr>
              <a:t>Danielli</a:t>
            </a:r>
            <a:r>
              <a:rPr lang="en-US" sz="2800" dirty="0" smtClean="0">
                <a:latin typeface="Calibri" pitchFamily="34" charset="0"/>
                <a:cs typeface="Calibri" pitchFamily="34" charset="0"/>
              </a:rPr>
              <a:t> and </a:t>
            </a:r>
            <a:r>
              <a:rPr lang="en-US" sz="2800" dirty="0" err="1" smtClean="0">
                <a:latin typeface="Calibri" pitchFamily="34" charset="0"/>
                <a:cs typeface="Calibri" pitchFamily="34" charset="0"/>
              </a:rPr>
              <a:t>Davson</a:t>
            </a:r>
            <a:r>
              <a:rPr lang="en-US" sz="2800" dirty="0" smtClean="0">
                <a:latin typeface="Calibri" pitchFamily="34" charset="0"/>
                <a:cs typeface="Calibri" pitchFamily="34" charset="0"/>
              </a:rPr>
              <a:t> in 1934, formed the basis of what is now known as the </a:t>
            </a:r>
            <a:r>
              <a:rPr lang="en-US" sz="2800" dirty="0" err="1" smtClean="0">
                <a:latin typeface="Calibri" pitchFamily="34" charset="0"/>
                <a:cs typeface="Calibri" pitchFamily="34" charset="0"/>
              </a:rPr>
              <a:t>Danielli-Davson</a:t>
            </a:r>
            <a:r>
              <a:rPr lang="en-US" sz="2800" dirty="0" smtClean="0">
                <a:latin typeface="Calibri" pitchFamily="34" charset="0"/>
                <a:cs typeface="Calibri" pitchFamily="34" charset="0"/>
              </a:rPr>
              <a:t> model or bimolecular leaflet model of membrane structure.</a:t>
            </a:r>
          </a:p>
          <a:p>
            <a:pPr algn="just"/>
            <a:endParaRPr lang="en-US" sz="2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575264"/>
          </a:xfrm>
        </p:spPr>
        <p:txBody>
          <a:bodyPr>
            <a:normAutofit fontScale="90000"/>
          </a:bodyPr>
          <a:lstStyle/>
          <a:p>
            <a:r>
              <a:rPr lang="en-US" dirty="0" smtClean="0">
                <a:solidFill>
                  <a:srgbClr val="FFFF00"/>
                </a:solidFill>
              </a:rPr>
              <a:t>Structure of Plasma membrane</a:t>
            </a:r>
            <a:r>
              <a:rPr lang="en-US" dirty="0" smtClean="0"/>
              <a:t/>
            </a:r>
            <a:br>
              <a:rPr lang="en-US" dirty="0" smtClean="0"/>
            </a:br>
            <a:endParaRPr lang="en-US" dirty="0"/>
          </a:p>
        </p:txBody>
      </p:sp>
      <p:pic>
        <p:nvPicPr>
          <p:cNvPr id="5122" name="Picture 2" descr="C:\Users\User\Pictures\PM5.jpg"/>
          <p:cNvPicPr>
            <a:picLocks noGrp="1" noChangeAspect="1" noChangeArrowheads="1"/>
          </p:cNvPicPr>
          <p:nvPr>
            <p:ph idx="1"/>
          </p:nvPr>
        </p:nvPicPr>
        <p:blipFill>
          <a:blip r:embed="rId2"/>
          <a:srcRect/>
          <a:stretch>
            <a:fillRect/>
          </a:stretch>
        </p:blipFill>
        <p:spPr bwMode="auto">
          <a:xfrm>
            <a:off x="1523999" y="2286000"/>
            <a:ext cx="6574499" cy="3505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normAutofit fontScale="90000"/>
          </a:bodyPr>
          <a:lstStyle/>
          <a:p>
            <a:r>
              <a:rPr lang="en-US" dirty="0" smtClean="0">
                <a:solidFill>
                  <a:srgbClr val="FFFF00"/>
                </a:solidFill>
              </a:rPr>
              <a:t>Structure of Plasma membrane</a:t>
            </a:r>
            <a:endParaRPr lang="en-US" dirty="0"/>
          </a:p>
        </p:txBody>
      </p:sp>
      <p:sp>
        <p:nvSpPr>
          <p:cNvPr id="3" name="Content Placeholder 2"/>
          <p:cNvSpPr>
            <a:spLocks noGrp="1"/>
          </p:cNvSpPr>
          <p:nvPr>
            <p:ph idx="1"/>
          </p:nvPr>
        </p:nvSpPr>
        <p:spPr>
          <a:xfrm>
            <a:off x="457200" y="1524000"/>
            <a:ext cx="8229600" cy="5105399"/>
          </a:xfrm>
        </p:spPr>
        <p:txBody>
          <a:bodyPr>
            <a:normAutofit fontScale="55000" lnSpcReduction="20000"/>
          </a:bodyPr>
          <a:lstStyle/>
          <a:p>
            <a:pPr algn="just"/>
            <a:endParaRPr lang="en-US" sz="5100" dirty="0" smtClean="0">
              <a:latin typeface="Calibri" pitchFamily="34" charset="0"/>
              <a:cs typeface="Calibri" pitchFamily="34" charset="0"/>
            </a:endParaRPr>
          </a:p>
          <a:p>
            <a:pPr algn="just">
              <a:buNone/>
            </a:pPr>
            <a:r>
              <a:rPr lang="en-US" sz="5100" dirty="0" smtClean="0">
                <a:solidFill>
                  <a:srgbClr val="FF0000"/>
                </a:solidFill>
                <a:latin typeface="Calibri" pitchFamily="34" charset="0"/>
                <a:cs typeface="Calibri" pitchFamily="34" charset="0"/>
              </a:rPr>
              <a:t>   </a:t>
            </a:r>
            <a:r>
              <a:rPr lang="en-US" sz="5100" dirty="0" err="1" smtClean="0">
                <a:solidFill>
                  <a:srgbClr val="FF0000"/>
                </a:solidFill>
                <a:latin typeface="Calibri" pitchFamily="34" charset="0"/>
                <a:cs typeface="Calibri" pitchFamily="34" charset="0"/>
              </a:rPr>
              <a:t>Danielli</a:t>
            </a:r>
            <a:r>
              <a:rPr lang="en-US" sz="5100" dirty="0" smtClean="0">
                <a:solidFill>
                  <a:srgbClr val="FF0000"/>
                </a:solidFill>
                <a:latin typeface="Calibri" pitchFamily="34" charset="0"/>
                <a:cs typeface="Calibri" pitchFamily="34" charset="0"/>
              </a:rPr>
              <a:t> and </a:t>
            </a:r>
            <a:r>
              <a:rPr lang="en-US" sz="5100" dirty="0" err="1" smtClean="0">
                <a:solidFill>
                  <a:srgbClr val="FF0000"/>
                </a:solidFill>
                <a:latin typeface="Calibri" pitchFamily="34" charset="0"/>
                <a:cs typeface="Calibri" pitchFamily="34" charset="0"/>
              </a:rPr>
              <a:t>Davson</a:t>
            </a:r>
            <a:r>
              <a:rPr lang="en-US" sz="5100" dirty="0" smtClean="0">
                <a:solidFill>
                  <a:srgbClr val="FF0000"/>
                </a:solidFill>
                <a:latin typeface="Calibri" pitchFamily="34" charset="0"/>
                <a:cs typeface="Calibri" pitchFamily="34" charset="0"/>
              </a:rPr>
              <a:t> </a:t>
            </a:r>
            <a:r>
              <a:rPr lang="en-US" sz="5100" dirty="0" smtClean="0">
                <a:latin typeface="Calibri" pitchFamily="34" charset="0"/>
                <a:cs typeface="Calibri" pitchFamily="34" charset="0"/>
              </a:rPr>
              <a:t>proposed that the Plasma membrane consists of two layers of lipid (Phospholipid) molecules – a bimolecular leaflet- formed in such a way that the polar or </a:t>
            </a:r>
            <a:r>
              <a:rPr lang="en-US" sz="5100" dirty="0" smtClean="0">
                <a:solidFill>
                  <a:srgbClr val="92D050"/>
                </a:solidFill>
                <a:latin typeface="Calibri" pitchFamily="34" charset="0"/>
                <a:cs typeface="Calibri" pitchFamily="34" charset="0"/>
              </a:rPr>
              <a:t>hydrophilic </a:t>
            </a:r>
            <a:r>
              <a:rPr lang="en-US" sz="5100" dirty="0" smtClean="0">
                <a:latin typeface="Calibri" pitchFamily="34" charset="0"/>
                <a:cs typeface="Calibri" pitchFamily="34" charset="0"/>
              </a:rPr>
              <a:t>part of the lipid molecules are in contact with the surrounding aqueous phase, where as the </a:t>
            </a:r>
            <a:r>
              <a:rPr lang="en-US" sz="5100" dirty="0" smtClean="0">
                <a:solidFill>
                  <a:srgbClr val="92D050"/>
                </a:solidFill>
                <a:latin typeface="Calibri" pitchFamily="34" charset="0"/>
                <a:cs typeface="Calibri" pitchFamily="34" charset="0"/>
              </a:rPr>
              <a:t>hydrophobic</a:t>
            </a:r>
            <a:r>
              <a:rPr lang="en-US" sz="5100" dirty="0" smtClean="0">
                <a:latin typeface="Calibri" pitchFamily="34" charset="0"/>
                <a:cs typeface="Calibri" pitchFamily="34" charset="0"/>
              </a:rPr>
              <a:t> or non-polar hydrocarbon portions are associated in the central region of the leaflet. The entire structure would consist of a double layer of lipid molecules sandwiched between two essentially continuous layers of protein.</a:t>
            </a:r>
          </a:p>
          <a:p>
            <a:pPr algn="just"/>
            <a:endParaRPr lang="en-US" sz="5100" dirty="0" smtClean="0">
              <a:latin typeface="Calibri" pitchFamily="34" charset="0"/>
              <a:cs typeface="Calibri" pitchFamily="34" charset="0"/>
            </a:endParaRPr>
          </a:p>
          <a:p>
            <a:pPr algn="just">
              <a:buNone/>
            </a:pPr>
            <a:endParaRPr lang="en-US" sz="3300" dirty="0" smtClean="0">
              <a:latin typeface="Calibri" pitchFamily="34" charset="0"/>
              <a:cs typeface="Calibri" pitchFamily="34" charset="0"/>
            </a:endParaRPr>
          </a:p>
          <a:p>
            <a:endParaRPr lang="en-US" sz="45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James </a:t>
            </a:r>
            <a:r>
              <a:rPr lang="en-US" dirty="0" err="1" smtClean="0"/>
              <a:t>Daniell</a:t>
            </a:r>
            <a:r>
              <a:rPr lang="en-US" dirty="0" smtClean="0"/>
              <a:t> and Hugh </a:t>
            </a:r>
            <a:r>
              <a:rPr lang="en-US" dirty="0" err="1" smtClean="0"/>
              <a:t>Davson</a:t>
            </a:r>
            <a:endParaRPr lang="en-US" dirty="0"/>
          </a:p>
        </p:txBody>
      </p:sp>
      <p:pic>
        <p:nvPicPr>
          <p:cNvPr id="4" name="Picture 2" descr="C:\Users\User\Pictures\Danielli.jpg"/>
          <p:cNvPicPr>
            <a:picLocks noGrp="1" noChangeAspect="1" noChangeArrowheads="1"/>
          </p:cNvPicPr>
          <p:nvPr>
            <p:ph idx="1"/>
          </p:nvPr>
        </p:nvPicPr>
        <p:blipFill>
          <a:blip r:embed="rId2"/>
          <a:srcRect/>
          <a:stretch>
            <a:fillRect/>
          </a:stretch>
        </p:blipFill>
        <p:spPr bwMode="auto">
          <a:xfrm>
            <a:off x="1676400" y="2057400"/>
            <a:ext cx="2378927" cy="3048000"/>
          </a:xfrm>
          <a:prstGeom prst="rect">
            <a:avLst/>
          </a:prstGeom>
          <a:noFill/>
        </p:spPr>
      </p:pic>
      <p:pic>
        <p:nvPicPr>
          <p:cNvPr id="5" name="Picture 3" descr="C:\Users\User\Pictures\Davson.jpg"/>
          <p:cNvPicPr>
            <a:picLocks noChangeAspect="1" noChangeArrowheads="1"/>
          </p:cNvPicPr>
          <p:nvPr/>
        </p:nvPicPr>
        <p:blipFill>
          <a:blip r:embed="rId3"/>
          <a:srcRect/>
          <a:stretch>
            <a:fillRect/>
          </a:stretch>
        </p:blipFill>
        <p:spPr bwMode="auto">
          <a:xfrm>
            <a:off x="4876800" y="2057400"/>
            <a:ext cx="2590800" cy="30866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3536"/>
            <a:ext cx="8305800" cy="1575264"/>
          </a:xfrm>
        </p:spPr>
        <p:txBody>
          <a:bodyPr>
            <a:normAutofit/>
          </a:bodyPr>
          <a:lstStyle/>
          <a:p>
            <a:pPr algn="ctr"/>
            <a:r>
              <a:rPr lang="en-US" sz="3600" dirty="0" smtClean="0">
                <a:solidFill>
                  <a:srgbClr val="FFFF00"/>
                </a:solidFill>
                <a:effectLst>
                  <a:outerShdw blurRad="38100" dist="38100" dir="2700000" algn="tl">
                    <a:srgbClr val="000000">
                      <a:alpha val="43137"/>
                    </a:srgbClr>
                  </a:outerShdw>
                </a:effectLst>
              </a:rPr>
              <a:t>The Unit membrane Hypothesis</a:t>
            </a:r>
            <a:r>
              <a:rPr lang="en-US" b="1"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endParaRPr lang="en-US" sz="2800" dirty="0" smtClean="0">
              <a:solidFill>
                <a:srgbClr val="00B0F0"/>
              </a:solidFill>
              <a:latin typeface="Calibri" pitchFamily="34" charset="0"/>
              <a:cs typeface="Calibri" pitchFamily="34" charset="0"/>
            </a:endParaRPr>
          </a:p>
          <a:p>
            <a:pPr algn="just">
              <a:buNone/>
            </a:pPr>
            <a:r>
              <a:rPr lang="en-US" sz="2800" dirty="0" smtClean="0">
                <a:solidFill>
                  <a:srgbClr val="00B0F0"/>
                </a:solidFill>
                <a:latin typeface="Calibri" pitchFamily="34" charset="0"/>
                <a:cs typeface="Calibri" pitchFamily="34" charset="0"/>
              </a:rPr>
              <a:t>   Robertson</a:t>
            </a:r>
            <a:r>
              <a:rPr lang="en-US" sz="2800" dirty="0" smtClean="0">
                <a:latin typeface="Calibri" pitchFamily="34" charset="0"/>
                <a:cs typeface="Calibri" pitchFamily="34" charset="0"/>
              </a:rPr>
              <a:t> noticed that Plasma membrane of Prokaryotes and Eukaryotes  and intracellular membranes from a wide variety of eukaryotes Cells appear under the electron microscope as three-layered (</a:t>
            </a:r>
            <a:r>
              <a:rPr lang="en-US" sz="2800" dirty="0" err="1" smtClean="0">
                <a:latin typeface="Calibri" pitchFamily="34" charset="0"/>
                <a:cs typeface="Calibri" pitchFamily="34" charset="0"/>
              </a:rPr>
              <a:t>trilamilar</a:t>
            </a:r>
            <a:r>
              <a:rPr lang="en-US" sz="2800" dirty="0" smtClean="0">
                <a:latin typeface="Calibri" pitchFamily="34" charset="0"/>
                <a:cs typeface="Calibri" pitchFamily="34" charset="0"/>
              </a:rPr>
              <a:t>) structures approximately 75-100 A</a:t>
            </a:r>
            <a:r>
              <a:rPr lang="en-US" sz="2800" baseline="30000" dirty="0" smtClean="0">
                <a:latin typeface="Calibri" pitchFamily="34" charset="0"/>
                <a:cs typeface="Calibri" pitchFamily="34" charset="0"/>
              </a:rPr>
              <a:t>0</a:t>
            </a:r>
            <a:r>
              <a:rPr lang="en-US" sz="2800" dirty="0" smtClean="0">
                <a:latin typeface="Calibri" pitchFamily="34" charset="0"/>
                <a:cs typeface="Calibri" pitchFamily="34" charset="0"/>
              </a:rPr>
              <a:t> in thickness. Robertson termed this structure a Unit membrane.</a:t>
            </a:r>
          </a:p>
          <a:p>
            <a:endParaRPr lang="en-US" sz="2800" dirty="0" smtClean="0">
              <a:latin typeface="Calibri" pitchFamily="34" charset="0"/>
              <a:cs typeface="Calibri" pitchFamily="34" charset="0"/>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obertson.jpg"/>
          <p:cNvPicPr>
            <a:picLocks noGrp="1" noChangeAspect="1"/>
          </p:cNvPicPr>
          <p:nvPr>
            <p:ph idx="1"/>
          </p:nvPr>
        </p:nvPicPr>
        <p:blipFill>
          <a:blip r:embed="rId2"/>
          <a:stretch>
            <a:fillRect/>
          </a:stretch>
        </p:blipFill>
        <p:spPr>
          <a:xfrm>
            <a:off x="481583" y="526506"/>
            <a:ext cx="8205217" cy="587429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761999"/>
          </a:xfrm>
        </p:spPr>
        <p:txBody>
          <a:bodyPr>
            <a:normAutofit fontScale="90000"/>
          </a:bodyPr>
          <a:lstStyle/>
          <a:p>
            <a:pPr algn="ctr"/>
            <a:r>
              <a:rPr lang="en-US" dirty="0" smtClean="0">
                <a:solidFill>
                  <a:srgbClr val="FFFF00"/>
                </a:solidFill>
              </a:rPr>
              <a:t>Plasma Membrane</a:t>
            </a:r>
            <a:endParaRPr lang="en-US" dirty="0">
              <a:solidFill>
                <a:srgbClr val="FFFF00"/>
              </a:solidFill>
            </a:endParaRPr>
          </a:p>
        </p:txBody>
      </p:sp>
      <p:sp>
        <p:nvSpPr>
          <p:cNvPr id="3" name="Subtitle 2"/>
          <p:cNvSpPr>
            <a:spLocks noGrp="1"/>
          </p:cNvSpPr>
          <p:nvPr>
            <p:ph type="subTitle" idx="1"/>
          </p:nvPr>
        </p:nvSpPr>
        <p:spPr>
          <a:xfrm>
            <a:off x="1447800" y="4191000"/>
            <a:ext cx="6560234" cy="1752600"/>
          </a:xfrm>
        </p:spPr>
        <p:txBody>
          <a:bodyPr/>
          <a:lstStyle/>
          <a:p>
            <a:pPr algn="ctr"/>
            <a:r>
              <a:rPr lang="en-US" dirty="0" smtClean="0">
                <a:solidFill>
                  <a:srgbClr val="FFC000"/>
                </a:solidFill>
              </a:rPr>
              <a:t>Dr. </a:t>
            </a:r>
            <a:r>
              <a:rPr lang="en-US" dirty="0" err="1" smtClean="0">
                <a:solidFill>
                  <a:srgbClr val="FFC000"/>
                </a:solidFill>
              </a:rPr>
              <a:t>Ananda</a:t>
            </a:r>
            <a:r>
              <a:rPr lang="en-US" dirty="0" smtClean="0">
                <a:solidFill>
                  <a:srgbClr val="FFC000"/>
                </a:solidFill>
              </a:rPr>
              <a:t> Kumar </a:t>
            </a:r>
            <a:r>
              <a:rPr lang="en-US" dirty="0" err="1" smtClean="0">
                <a:solidFill>
                  <a:srgbClr val="FFC000"/>
                </a:solidFill>
              </a:rPr>
              <a:t>Saha</a:t>
            </a:r>
            <a:endParaRPr lang="en-US" dirty="0" smtClean="0">
              <a:solidFill>
                <a:srgbClr val="FFC000"/>
              </a:solidFill>
            </a:endParaRPr>
          </a:p>
          <a:p>
            <a:pPr algn="ctr"/>
            <a:r>
              <a:rPr lang="en-US" dirty="0" smtClean="0">
                <a:solidFill>
                  <a:srgbClr val="FFC000"/>
                </a:solidFill>
              </a:rPr>
              <a:t>Dept. of Zoology</a:t>
            </a:r>
          </a:p>
          <a:p>
            <a:pPr algn="ctr"/>
            <a:r>
              <a:rPr lang="en-US" dirty="0" err="1" smtClean="0">
                <a:solidFill>
                  <a:srgbClr val="FFC000"/>
                </a:solidFill>
              </a:rPr>
              <a:t>Rajshahi</a:t>
            </a:r>
            <a:r>
              <a:rPr lang="en-US" dirty="0" smtClean="0">
                <a:solidFill>
                  <a:srgbClr val="FFC000"/>
                </a:solidFill>
              </a:rPr>
              <a:t> University</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Fluid Mosaic Model</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sz="2800" dirty="0" smtClean="0">
                <a:latin typeface="Calibri" pitchFamily="34" charset="0"/>
                <a:cs typeface="Calibri" pitchFamily="34" charset="0"/>
              </a:rPr>
              <a:t>    </a:t>
            </a:r>
          </a:p>
          <a:p>
            <a:pPr algn="just">
              <a:buNone/>
            </a:pPr>
            <a:r>
              <a:rPr lang="en-US" sz="2800" dirty="0" smtClean="0">
                <a:latin typeface="Calibri" pitchFamily="34" charset="0"/>
                <a:cs typeface="Calibri" pitchFamily="34" charset="0"/>
              </a:rPr>
              <a:t>    Another model of membrane structure was proposed by S. J. Singer and G. L. Nicolson in 1972 and has been widely accepted. Singer and Nicolson envisioned cell membranes as mosaics of lipids and proteins. Membrane proteins are not fixed within the lipid </a:t>
            </a:r>
            <a:r>
              <a:rPr lang="en-US" sz="2800" dirty="0" err="1" smtClean="0">
                <a:latin typeface="Calibri" pitchFamily="34" charset="0"/>
                <a:cs typeface="Calibri" pitchFamily="34" charset="0"/>
              </a:rPr>
              <a:t>bilayer</a:t>
            </a:r>
            <a:r>
              <a:rPr lang="en-US" sz="2800" dirty="0" smtClean="0">
                <a:latin typeface="Calibri" pitchFamily="34" charset="0"/>
                <a:cs typeface="Calibri" pitchFamily="34" charset="0"/>
              </a:rPr>
              <a:t> but are free to move laterally, like icebergs floating submerged in a sea of lipid.</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575264"/>
          </a:xfrm>
        </p:spPr>
        <p:txBody>
          <a:bodyPr>
            <a:normAutofit/>
          </a:bodyPr>
          <a:lstStyle/>
          <a:p>
            <a:r>
              <a:rPr lang="en-US" dirty="0" smtClean="0"/>
              <a:t>S.J. Singer and </a:t>
            </a:r>
            <a:r>
              <a:rPr lang="en-US" dirty="0" err="1" smtClean="0"/>
              <a:t>G.L.Nicolson</a:t>
            </a:r>
            <a:r>
              <a:rPr lang="en-US" dirty="0" smtClean="0"/>
              <a:t/>
            </a:r>
            <a:br>
              <a:rPr lang="en-US" dirty="0" smtClean="0"/>
            </a:br>
            <a:r>
              <a:rPr lang="en-US" dirty="0" smtClean="0"/>
              <a:t> </a:t>
            </a:r>
            <a:endParaRPr lang="en-US" dirty="0"/>
          </a:p>
        </p:txBody>
      </p:sp>
      <p:pic>
        <p:nvPicPr>
          <p:cNvPr id="2050" name="Picture 2" descr="C:\Users\User\Pictures\S.J.Singer.jpg"/>
          <p:cNvPicPr>
            <a:picLocks noGrp="1" noChangeAspect="1" noChangeArrowheads="1"/>
          </p:cNvPicPr>
          <p:nvPr>
            <p:ph idx="1"/>
          </p:nvPr>
        </p:nvPicPr>
        <p:blipFill>
          <a:blip r:embed="rId2"/>
          <a:srcRect/>
          <a:stretch>
            <a:fillRect/>
          </a:stretch>
        </p:blipFill>
        <p:spPr bwMode="auto">
          <a:xfrm>
            <a:off x="1143000" y="1524000"/>
            <a:ext cx="3356709" cy="4221162"/>
          </a:xfrm>
          <a:prstGeom prst="rect">
            <a:avLst/>
          </a:prstGeom>
          <a:noFill/>
        </p:spPr>
      </p:pic>
      <p:pic>
        <p:nvPicPr>
          <p:cNvPr id="2051" name="Picture 3" descr="C:\Users\User\Pictures\Nicolson.jpg"/>
          <p:cNvPicPr>
            <a:picLocks noChangeAspect="1" noChangeArrowheads="1"/>
          </p:cNvPicPr>
          <p:nvPr/>
        </p:nvPicPr>
        <p:blipFill>
          <a:blip r:embed="rId3"/>
          <a:srcRect/>
          <a:stretch>
            <a:fillRect/>
          </a:stretch>
        </p:blipFill>
        <p:spPr bwMode="auto">
          <a:xfrm>
            <a:off x="5029200" y="1524000"/>
            <a:ext cx="3505200" cy="4191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luid mosaic model.jpg"/>
          <p:cNvPicPr>
            <a:picLocks noGrp="1" noChangeAspect="1"/>
          </p:cNvPicPr>
          <p:nvPr>
            <p:ph idx="1"/>
          </p:nvPr>
        </p:nvPicPr>
        <p:blipFill>
          <a:blip r:embed="rId2"/>
          <a:stretch>
            <a:fillRect/>
          </a:stretch>
        </p:blipFill>
        <p:spPr>
          <a:xfrm>
            <a:off x="451908" y="457201"/>
            <a:ext cx="8311092" cy="596661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ly.jpg"/>
          <p:cNvPicPr>
            <a:picLocks noGrp="1" noChangeAspect="1"/>
          </p:cNvPicPr>
          <p:nvPr>
            <p:ph idx="1"/>
          </p:nvPr>
        </p:nvPicPr>
        <p:blipFill>
          <a:blip r:embed="rId2"/>
          <a:stretch>
            <a:fillRect/>
          </a:stretch>
        </p:blipFill>
        <p:spPr>
          <a:xfrm>
            <a:off x="533400" y="381000"/>
            <a:ext cx="8082492" cy="6061869"/>
          </a:xfrm>
        </p:spPr>
      </p:pic>
      <p:sp>
        <p:nvSpPr>
          <p:cNvPr id="2" name="Title 1"/>
          <p:cNvSpPr>
            <a:spLocks noGrp="1"/>
          </p:cNvSpPr>
          <p:nvPr>
            <p:ph type="title"/>
          </p:nvPr>
        </p:nvSpPr>
        <p:spPr>
          <a:xfrm>
            <a:off x="381000" y="5486400"/>
            <a:ext cx="8229600" cy="1143000"/>
          </a:xfrm>
        </p:spPr>
        <p:txBody>
          <a:bodyPr>
            <a:noAutofit/>
          </a:bodyPr>
          <a:lstStyle/>
          <a:p>
            <a:pPr algn="ctr"/>
            <a:r>
              <a:rPr lang="en-US" sz="8000" dirty="0" smtClean="0">
                <a:solidFill>
                  <a:srgbClr val="FFC000"/>
                </a:solidFill>
                <a:effectLst/>
              </a:rPr>
              <a:t>     THANK YOU</a:t>
            </a:r>
            <a:endParaRPr lang="en-US" sz="8000" dirty="0">
              <a:solidFill>
                <a:srgbClr val="FFC000"/>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ctr"/>
            <a:r>
              <a:rPr lang="en-US" dirty="0" smtClean="0">
                <a:solidFill>
                  <a:srgbClr val="00B0F0"/>
                </a:solidFill>
              </a:rPr>
              <a:t>Plasma Membrane</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pPr algn="just"/>
            <a:r>
              <a:rPr lang="en-US" sz="3000" dirty="0" smtClean="0">
                <a:solidFill>
                  <a:srgbClr val="FFC000"/>
                </a:solidFill>
                <a:latin typeface="Calibri" pitchFamily="34" charset="0"/>
                <a:cs typeface="Calibri" pitchFamily="34" charset="0"/>
              </a:rPr>
              <a:t>The Outer surface of all Protoplast is to bounded by exceedingly thin (70-100 A</a:t>
            </a:r>
            <a:r>
              <a:rPr lang="en-US" sz="3000" baseline="30000" dirty="0" smtClean="0">
                <a:solidFill>
                  <a:srgbClr val="FFC000"/>
                </a:solidFill>
                <a:latin typeface="Calibri" pitchFamily="34" charset="0"/>
                <a:cs typeface="Calibri" pitchFamily="34" charset="0"/>
              </a:rPr>
              <a:t>0 </a:t>
            </a:r>
            <a:r>
              <a:rPr lang="en-US" sz="3000" dirty="0" smtClean="0">
                <a:solidFill>
                  <a:srgbClr val="FFC000"/>
                </a:solidFill>
                <a:latin typeface="Calibri" pitchFamily="34" charset="0"/>
                <a:cs typeface="Calibri" pitchFamily="34" charset="0"/>
              </a:rPr>
              <a:t>thick)</a:t>
            </a:r>
            <a:r>
              <a:rPr lang="en-US" sz="3000" baseline="30000" dirty="0" smtClean="0">
                <a:solidFill>
                  <a:srgbClr val="FFC000"/>
                </a:solidFill>
                <a:latin typeface="Calibri" pitchFamily="34" charset="0"/>
                <a:cs typeface="Calibri" pitchFamily="34" charset="0"/>
              </a:rPr>
              <a:t> </a:t>
            </a:r>
            <a:r>
              <a:rPr lang="en-US" sz="3000" dirty="0" smtClean="0">
                <a:solidFill>
                  <a:srgbClr val="FFC000"/>
                </a:solidFill>
                <a:latin typeface="Calibri" pitchFamily="34" charset="0"/>
                <a:cs typeface="Calibri" pitchFamily="34" charset="0"/>
              </a:rPr>
              <a:t>, elastic, </a:t>
            </a:r>
            <a:r>
              <a:rPr lang="en-US" sz="3000" dirty="0" err="1" smtClean="0">
                <a:solidFill>
                  <a:srgbClr val="FFC000"/>
                </a:solidFill>
                <a:latin typeface="Calibri" pitchFamily="34" charset="0"/>
                <a:cs typeface="Calibri" pitchFamily="34" charset="0"/>
              </a:rPr>
              <a:t>semipermeable</a:t>
            </a:r>
            <a:r>
              <a:rPr lang="en-US" sz="3000" dirty="0" smtClean="0">
                <a:solidFill>
                  <a:srgbClr val="FFC000"/>
                </a:solidFill>
                <a:latin typeface="Calibri" pitchFamily="34" charset="0"/>
                <a:cs typeface="Calibri" pitchFamily="34" charset="0"/>
              </a:rPr>
              <a:t>, </a:t>
            </a:r>
            <a:r>
              <a:rPr lang="en-US" sz="3000" dirty="0" err="1" smtClean="0">
                <a:solidFill>
                  <a:srgbClr val="FFC000"/>
                </a:solidFill>
                <a:latin typeface="Calibri" pitchFamily="34" charset="0"/>
                <a:cs typeface="Calibri" pitchFamily="34" charset="0"/>
              </a:rPr>
              <a:t>trilamilar</a:t>
            </a:r>
            <a:r>
              <a:rPr lang="en-US" sz="3000" dirty="0" smtClean="0">
                <a:solidFill>
                  <a:srgbClr val="FFC000"/>
                </a:solidFill>
                <a:latin typeface="Calibri" pitchFamily="34" charset="0"/>
                <a:cs typeface="Calibri" pitchFamily="34" charset="0"/>
              </a:rPr>
              <a:t>, </a:t>
            </a:r>
            <a:r>
              <a:rPr lang="en-US" sz="3000" dirty="0" err="1" smtClean="0">
                <a:solidFill>
                  <a:srgbClr val="FFC000"/>
                </a:solidFill>
                <a:latin typeface="Calibri" pitchFamily="34" charset="0"/>
                <a:cs typeface="Calibri" pitchFamily="34" charset="0"/>
              </a:rPr>
              <a:t>lipoprotenious</a:t>
            </a:r>
            <a:r>
              <a:rPr lang="en-US" sz="3000" dirty="0" smtClean="0">
                <a:solidFill>
                  <a:srgbClr val="FFC000"/>
                </a:solidFill>
                <a:latin typeface="Calibri" pitchFamily="34" charset="0"/>
                <a:cs typeface="Calibri" pitchFamily="34" charset="0"/>
              </a:rPr>
              <a:t>, living limiting membrane, which </a:t>
            </a:r>
            <a:r>
              <a:rPr lang="en-US" sz="3000" dirty="0" err="1" smtClean="0">
                <a:solidFill>
                  <a:srgbClr val="FFC000"/>
                </a:solidFill>
                <a:latin typeface="Calibri" pitchFamily="34" charset="0"/>
                <a:cs typeface="Calibri" pitchFamily="34" charset="0"/>
              </a:rPr>
              <a:t>separets</a:t>
            </a:r>
            <a:r>
              <a:rPr lang="en-US" sz="3000" dirty="0" smtClean="0">
                <a:solidFill>
                  <a:srgbClr val="FFC000"/>
                </a:solidFill>
                <a:latin typeface="Calibri" pitchFamily="34" charset="0"/>
                <a:cs typeface="Calibri" pitchFamily="34" charset="0"/>
              </a:rPr>
              <a:t> the cellular protoplasm with their external environment. This membrane is called </a:t>
            </a:r>
            <a:r>
              <a:rPr lang="en-US" sz="3000" dirty="0" err="1" smtClean="0">
                <a:solidFill>
                  <a:srgbClr val="FF0000"/>
                </a:solidFill>
                <a:latin typeface="Calibri" pitchFamily="34" charset="0"/>
                <a:cs typeface="Calibri" pitchFamily="34" charset="0"/>
              </a:rPr>
              <a:t>Cytoplasmic</a:t>
            </a:r>
            <a:r>
              <a:rPr lang="en-US" sz="3000" dirty="0" smtClean="0">
                <a:solidFill>
                  <a:srgbClr val="FF0000"/>
                </a:solidFill>
                <a:latin typeface="Calibri" pitchFamily="34" charset="0"/>
                <a:cs typeface="Calibri" pitchFamily="34" charset="0"/>
              </a:rPr>
              <a:t> membrane</a:t>
            </a:r>
            <a:r>
              <a:rPr lang="en-US" sz="3000" dirty="0" smtClean="0">
                <a:solidFill>
                  <a:srgbClr val="FFC000"/>
                </a:solidFill>
                <a:latin typeface="Calibri" pitchFamily="34" charset="0"/>
                <a:cs typeface="Calibri" pitchFamily="34" charset="0"/>
              </a:rPr>
              <a:t>, </a:t>
            </a:r>
            <a:r>
              <a:rPr lang="en-US" sz="3000" dirty="0" smtClean="0">
                <a:solidFill>
                  <a:schemeClr val="accent6">
                    <a:lumMod val="25000"/>
                  </a:schemeClr>
                </a:solidFill>
                <a:latin typeface="Calibri" pitchFamily="34" charset="0"/>
                <a:cs typeface="Calibri" pitchFamily="34" charset="0"/>
              </a:rPr>
              <a:t>Cell membrane, </a:t>
            </a:r>
            <a:r>
              <a:rPr lang="en-US" sz="3000" dirty="0" err="1" smtClean="0">
                <a:solidFill>
                  <a:srgbClr val="FFC000"/>
                </a:solidFill>
                <a:latin typeface="Calibri" pitchFamily="34" charset="0"/>
                <a:cs typeface="Calibri" pitchFamily="34" charset="0"/>
              </a:rPr>
              <a:t>Plasmalemma</a:t>
            </a:r>
            <a:r>
              <a:rPr lang="en-US" sz="3000" dirty="0" smtClean="0">
                <a:solidFill>
                  <a:srgbClr val="FFC000"/>
                </a:solidFill>
                <a:latin typeface="Calibri" pitchFamily="34" charset="0"/>
                <a:cs typeface="Calibri" pitchFamily="34" charset="0"/>
              </a:rPr>
              <a:t>, or </a:t>
            </a:r>
            <a:r>
              <a:rPr lang="en-US" sz="3000" dirty="0" smtClean="0">
                <a:solidFill>
                  <a:srgbClr val="00B0F0"/>
                </a:solidFill>
                <a:latin typeface="Calibri" pitchFamily="34" charset="0"/>
                <a:cs typeface="Calibri" pitchFamily="34" charset="0"/>
              </a:rPr>
              <a:t>Plasma membrane</a:t>
            </a:r>
            <a:r>
              <a:rPr lang="en-US" sz="3000" dirty="0" smtClean="0">
                <a:latin typeface="Calibri" pitchFamily="34" charset="0"/>
                <a:cs typeface="Calibri" pitchFamily="34" charset="0"/>
              </a:rPr>
              <a:t>.</a:t>
            </a:r>
          </a:p>
          <a:p>
            <a:endParaRPr lang="en-US" dirty="0" smtClean="0"/>
          </a:p>
          <a:p>
            <a:r>
              <a:rPr lang="en-US" dirty="0" smtClean="0">
                <a:solidFill>
                  <a:srgbClr val="92D050"/>
                </a:solidFill>
              </a:rPr>
              <a:t>Modern Cytologist prefer the term (De </a:t>
            </a:r>
            <a:r>
              <a:rPr lang="en-US" dirty="0" err="1" smtClean="0">
                <a:solidFill>
                  <a:srgbClr val="92D050"/>
                </a:solidFill>
              </a:rPr>
              <a:t>Robertis</a:t>
            </a:r>
            <a:r>
              <a:rPr lang="en-US" dirty="0" smtClean="0">
                <a:solidFill>
                  <a:srgbClr val="92D050"/>
                </a:solidFill>
              </a:rPr>
              <a:t>, 1975) Plasma membrane.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Plasma Membrane</a:t>
            </a:r>
            <a:endParaRPr lang="en-US" dirty="0"/>
          </a:p>
        </p:txBody>
      </p:sp>
      <p:sp>
        <p:nvSpPr>
          <p:cNvPr id="3" name="Content Placeholder 2"/>
          <p:cNvSpPr>
            <a:spLocks noGrp="1"/>
          </p:cNvSpPr>
          <p:nvPr>
            <p:ph idx="1"/>
          </p:nvPr>
        </p:nvSpPr>
        <p:spPr/>
        <p:txBody>
          <a:bodyPr/>
          <a:lstStyle/>
          <a:p>
            <a:pPr algn="just"/>
            <a:endParaRPr lang="en-US" sz="2800" dirty="0" smtClean="0">
              <a:latin typeface="Calibri" pitchFamily="34" charset="0"/>
              <a:cs typeface="Calibri" pitchFamily="34" charset="0"/>
            </a:endParaRPr>
          </a:p>
          <a:p>
            <a:pPr algn="just">
              <a:buNone/>
            </a:pPr>
            <a:r>
              <a:rPr lang="en-US" sz="2800" dirty="0" smtClean="0">
                <a:latin typeface="Calibri" pitchFamily="34" charset="0"/>
                <a:cs typeface="Calibri" pitchFamily="34" charset="0"/>
              </a:rPr>
              <a:t>   Plasma membrane is present in most cell types and was the first membrane to develop during the </a:t>
            </a:r>
            <a:r>
              <a:rPr lang="en-US" sz="2800" dirty="0" err="1" smtClean="0">
                <a:latin typeface="Calibri" pitchFamily="34" charset="0"/>
                <a:cs typeface="Calibri" pitchFamily="34" charset="0"/>
              </a:rPr>
              <a:t>evulation</a:t>
            </a:r>
            <a:r>
              <a:rPr lang="en-US" sz="2800" dirty="0" smtClean="0">
                <a:latin typeface="Calibri" pitchFamily="34" charset="0"/>
                <a:cs typeface="Calibri" pitchFamily="34" charset="0"/>
              </a:rPr>
              <a:t> </a:t>
            </a:r>
            <a:r>
              <a:rPr lang="en-US" sz="2800" dirty="0" smtClean="0">
                <a:latin typeface="Calibri" pitchFamily="34" charset="0"/>
                <a:cs typeface="Calibri" pitchFamily="34" charset="0"/>
              </a:rPr>
              <a:t>of living systems. The Plasma membrane does not constitute a totally inert barrier between the cell and its environment. It thus permits the selective uptake of the </a:t>
            </a:r>
            <a:r>
              <a:rPr lang="en-US" sz="2800" dirty="0" smtClean="0">
                <a:solidFill>
                  <a:srgbClr val="00B050"/>
                </a:solidFill>
                <a:latin typeface="Calibri" pitchFamily="34" charset="0"/>
                <a:cs typeface="Calibri" pitchFamily="34" charset="0"/>
              </a:rPr>
              <a:t>solvents, solutes </a:t>
            </a:r>
            <a:r>
              <a:rPr lang="en-US" sz="2800" dirty="0" smtClean="0">
                <a:latin typeface="Calibri" pitchFamily="34" charset="0"/>
                <a:cs typeface="Calibri" pitchFamily="34" charset="0"/>
              </a:rPr>
              <a:t>and particles and secretion of </a:t>
            </a:r>
            <a:r>
              <a:rPr lang="en-US" sz="2800" dirty="0" smtClean="0">
                <a:solidFill>
                  <a:srgbClr val="FFC000"/>
                </a:solidFill>
                <a:latin typeface="Calibri" pitchFamily="34" charset="0"/>
                <a:cs typeface="Calibri" pitchFamily="34" charset="0"/>
              </a:rPr>
              <a:t>waste products</a:t>
            </a:r>
            <a:r>
              <a:rPr lang="en-US" sz="2800" dirty="0" smtClean="0">
                <a:latin typeface="Calibri" pitchFamily="34" charset="0"/>
                <a:cs typeface="Calibri" pitchFamily="34" charset="0"/>
              </a:rPr>
              <a: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dirty="0" smtClean="0">
                <a:latin typeface="Californian FB" pitchFamily="18" charset="0"/>
              </a:rPr>
              <a:t>   </a:t>
            </a:r>
          </a:p>
          <a:p>
            <a:pPr algn="just">
              <a:buNone/>
            </a:pPr>
            <a:r>
              <a:rPr lang="en-US" dirty="0" smtClean="0">
                <a:latin typeface="Californian FB" pitchFamily="18" charset="0"/>
              </a:rPr>
              <a:t>   </a:t>
            </a:r>
            <a:r>
              <a:rPr lang="en-US" dirty="0" smtClean="0">
                <a:latin typeface="Calibri" pitchFamily="34" charset="0"/>
                <a:cs typeface="Calibri" pitchFamily="34" charset="0"/>
              </a:rPr>
              <a:t>The Plasma membrane is composed mainly of protein, lipid, and a small percentage (1-5%) of oligosaccharides that may be attached to either the lipids (</a:t>
            </a:r>
            <a:r>
              <a:rPr lang="en-US" dirty="0" smtClean="0">
                <a:solidFill>
                  <a:srgbClr val="00B050"/>
                </a:solidFill>
                <a:latin typeface="Calibri" pitchFamily="34" charset="0"/>
                <a:cs typeface="Calibri" pitchFamily="34" charset="0"/>
              </a:rPr>
              <a:t>glycolipids</a:t>
            </a:r>
            <a:r>
              <a:rPr lang="en-US" dirty="0" smtClean="0">
                <a:latin typeface="Calibri" pitchFamily="34" charset="0"/>
                <a:cs typeface="Calibri" pitchFamily="34" charset="0"/>
              </a:rPr>
              <a:t>) or the proteins (</a:t>
            </a:r>
            <a:r>
              <a:rPr lang="en-US" dirty="0" smtClean="0">
                <a:solidFill>
                  <a:srgbClr val="00B0F0"/>
                </a:solidFill>
                <a:latin typeface="Calibri" pitchFamily="34" charset="0"/>
                <a:cs typeface="Calibri" pitchFamily="34" charset="0"/>
              </a:rPr>
              <a:t>glycoproteins</a:t>
            </a:r>
            <a:r>
              <a:rPr lang="en-US" dirty="0" smtClean="0">
                <a:latin typeface="Calibri" pitchFamily="34" charset="0"/>
                <a:cs typeface="Calibri" pitchFamily="34" charset="0"/>
              </a:rPr>
              <a:t>).</a:t>
            </a:r>
          </a:p>
          <a:p>
            <a:pPr algn="just">
              <a:buNone/>
            </a:pPr>
            <a:endParaRPr lang="en-US" dirty="0" smtClean="0"/>
          </a:p>
          <a:p>
            <a:endParaRPr lang="en-US" dirty="0"/>
          </a:p>
        </p:txBody>
      </p:sp>
      <p:sp>
        <p:nvSpPr>
          <p:cNvPr id="4" name="Rectangle 3"/>
          <p:cNvSpPr/>
          <p:nvPr/>
        </p:nvSpPr>
        <p:spPr>
          <a:xfrm>
            <a:off x="1676400" y="533400"/>
            <a:ext cx="6477000" cy="707886"/>
          </a:xfrm>
          <a:prstGeom prst="rect">
            <a:avLst/>
          </a:prstGeom>
        </p:spPr>
        <p:txBody>
          <a:bodyPr wrap="square">
            <a:spAutoFit/>
          </a:bodyPr>
          <a:lstStyle/>
          <a:p>
            <a:r>
              <a:rPr lang="en-US" sz="4000" dirty="0" smtClean="0">
                <a:solidFill>
                  <a:srgbClr val="FFFF00"/>
                </a:solidFill>
              </a:rPr>
              <a:t>Chemical Composition</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rgbClr val="FFFF00"/>
                </a:solidFill>
              </a:rPr>
              <a:t>Chemical Composition</a:t>
            </a:r>
            <a:endParaRPr lang="en-US" dirty="0"/>
          </a:p>
        </p:txBody>
      </p:sp>
      <p:pic>
        <p:nvPicPr>
          <p:cNvPr id="4" name="Content Placeholder 3" descr="123.png"/>
          <p:cNvPicPr>
            <a:picLocks noGrp="1" noChangeAspect="1"/>
          </p:cNvPicPr>
          <p:nvPr>
            <p:ph idx="1"/>
          </p:nvPr>
        </p:nvPicPr>
        <p:blipFill>
          <a:blip r:embed="rId2"/>
          <a:stretch>
            <a:fillRect/>
          </a:stretch>
        </p:blipFill>
        <p:spPr>
          <a:xfrm>
            <a:off x="609600" y="1676400"/>
            <a:ext cx="7924800" cy="48006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1295400"/>
          </a:xfrm>
        </p:spPr>
        <p:txBody>
          <a:bodyPr>
            <a:normAutofit fontScale="90000"/>
          </a:bodyPr>
          <a:lstStyle/>
          <a:p>
            <a:pPr algn="ctr"/>
            <a:r>
              <a:rPr lang="en-US" sz="4800" dirty="0" smtClean="0">
                <a:solidFill>
                  <a:srgbClr val="FFFF00"/>
                </a:solidFill>
              </a:rPr>
              <a:t>Chemical Composition</a:t>
            </a:r>
            <a:r>
              <a:rPr lang="en-US" sz="4800" dirty="0" smtClean="0"/>
              <a:t/>
            </a:r>
            <a:br>
              <a:rPr lang="en-US" sz="4800" dirty="0" smtClean="0"/>
            </a:br>
            <a:endParaRPr lang="en-US" dirty="0"/>
          </a:p>
        </p:txBody>
      </p:sp>
      <p:pic>
        <p:nvPicPr>
          <p:cNvPr id="2050" name="Picture 2" descr="C:\Users\User\Pictures\Plasma membrane 9.png"/>
          <p:cNvPicPr>
            <a:picLocks noGrp="1" noChangeAspect="1" noChangeArrowheads="1"/>
          </p:cNvPicPr>
          <p:nvPr>
            <p:ph idx="1"/>
          </p:nvPr>
        </p:nvPicPr>
        <p:blipFill>
          <a:blip r:embed="rId2"/>
          <a:srcRect/>
          <a:stretch>
            <a:fillRect/>
          </a:stretch>
        </p:blipFill>
        <p:spPr bwMode="auto">
          <a:xfrm>
            <a:off x="609600" y="1816381"/>
            <a:ext cx="7467599" cy="384051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Autofit/>
          </a:bodyPr>
          <a:lstStyle/>
          <a:p>
            <a:pPr algn="ctr"/>
            <a:r>
              <a:rPr lang="en-US" sz="3200" b="1" dirty="0" smtClean="0">
                <a:solidFill>
                  <a:srgbClr val="FFFF00"/>
                </a:solidFill>
              </a:rPr>
              <a:t>Lipid Fraction of Plasma membrane</a:t>
            </a:r>
            <a:endParaRPr lang="en-US" sz="3200" dirty="0">
              <a:solidFill>
                <a:srgbClr val="FFFF00"/>
              </a:solidFill>
            </a:endParaRPr>
          </a:p>
        </p:txBody>
      </p:sp>
      <p:sp>
        <p:nvSpPr>
          <p:cNvPr id="3" name="Content Placeholder 2"/>
          <p:cNvSpPr>
            <a:spLocks noGrp="1"/>
          </p:cNvSpPr>
          <p:nvPr>
            <p:ph idx="1"/>
          </p:nvPr>
        </p:nvSpPr>
        <p:spPr/>
        <p:txBody>
          <a:bodyPr>
            <a:normAutofit/>
          </a:bodyPr>
          <a:lstStyle/>
          <a:p>
            <a:pPr algn="just">
              <a:buNone/>
            </a:pPr>
            <a:r>
              <a:rPr lang="en-US" sz="2800" dirty="0" smtClean="0">
                <a:latin typeface="Californian FB" pitchFamily="18" charset="0"/>
              </a:rPr>
              <a:t>   The Plasma membrane contains about 20-79% of lipids.</a:t>
            </a:r>
          </a:p>
          <a:p>
            <a:pPr>
              <a:buNone/>
            </a:pPr>
            <a:endParaRPr lang="en-US" sz="2800" dirty="0" smtClean="0">
              <a:latin typeface="Californian FB" pitchFamily="18" charset="0"/>
            </a:endParaRPr>
          </a:p>
          <a:p>
            <a:pPr algn="just">
              <a:buNone/>
            </a:pPr>
            <a:r>
              <a:rPr lang="en-US" sz="2800" dirty="0" smtClean="0">
                <a:latin typeface="Californian FB" pitchFamily="18" charset="0"/>
              </a:rPr>
              <a:t>   The Main lipid constituents are Phospholipids, Cholesterol, and Galactolipids.</a:t>
            </a:r>
          </a:p>
          <a:p>
            <a:endParaRPr lang="en-US" sz="2800" dirty="0" smtClean="0">
              <a:latin typeface="Californian FB" pitchFamily="18" charset="0"/>
            </a:endParaRPr>
          </a:p>
          <a:p>
            <a:pPr algn="just">
              <a:buNone/>
            </a:pPr>
            <a:r>
              <a:rPr lang="en-US" sz="2800" dirty="0" smtClean="0">
                <a:latin typeface="Californian FB" pitchFamily="18" charset="0"/>
              </a:rPr>
              <a:t>   A lipid molecule basically consists of two parts, a head (glycerol) which is water soluble or </a:t>
            </a:r>
            <a:r>
              <a:rPr lang="en-US" sz="2800" b="1" dirty="0" smtClean="0">
                <a:solidFill>
                  <a:srgbClr val="FF0000"/>
                </a:solidFill>
                <a:latin typeface="Californian FB" pitchFamily="18" charset="0"/>
              </a:rPr>
              <a:t>hydrophilic</a:t>
            </a:r>
            <a:r>
              <a:rPr lang="en-US" sz="2800" dirty="0" smtClean="0">
                <a:solidFill>
                  <a:srgbClr val="FF0000"/>
                </a:solidFill>
                <a:latin typeface="Californian FB" pitchFamily="18" charset="0"/>
              </a:rPr>
              <a:t> </a:t>
            </a:r>
            <a:r>
              <a:rPr lang="en-US" sz="2800" dirty="0" smtClean="0">
                <a:latin typeface="Californian FB" pitchFamily="18" charset="0"/>
              </a:rPr>
              <a:t>and two tails (fatty acids ) which are water insoluble </a:t>
            </a:r>
            <a:r>
              <a:rPr lang="en-US" sz="2800" b="1" dirty="0" smtClean="0">
                <a:solidFill>
                  <a:srgbClr val="FFFF00"/>
                </a:solidFill>
                <a:latin typeface="Californian FB" pitchFamily="18" charset="0"/>
              </a:rPr>
              <a:t>hydrophobic</a:t>
            </a:r>
            <a:r>
              <a:rPr lang="en-US" sz="2800" dirty="0" smtClean="0">
                <a:solidFill>
                  <a:srgbClr val="FFFF00"/>
                </a:solidFill>
                <a:latin typeface="Californian FB" pitchFamily="18" charset="0"/>
              </a:rPr>
              <a: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696200" cy="1295400"/>
          </a:xfrm>
        </p:spPr>
        <p:txBody>
          <a:bodyPr>
            <a:normAutofit fontScale="90000"/>
          </a:bodyPr>
          <a:lstStyle/>
          <a:p>
            <a:pPr algn="ctr"/>
            <a:r>
              <a:rPr lang="en-US" dirty="0" smtClean="0">
                <a:solidFill>
                  <a:srgbClr val="FFFF00"/>
                </a:solidFill>
              </a:rPr>
              <a:t>Plasma Membrane</a:t>
            </a:r>
            <a:r>
              <a:rPr lang="en-US" dirty="0" smtClean="0"/>
              <a:t/>
            </a:r>
            <a:br>
              <a:rPr lang="en-US" dirty="0" smtClean="0"/>
            </a:br>
            <a:endParaRPr lang="en-US" dirty="0"/>
          </a:p>
        </p:txBody>
      </p:sp>
      <p:pic>
        <p:nvPicPr>
          <p:cNvPr id="1026" name="Picture 2" descr="C:\Users\User\Pictures\Plasma membrane12.jpg"/>
          <p:cNvPicPr>
            <a:picLocks noGrp="1" noChangeAspect="1" noChangeArrowheads="1"/>
          </p:cNvPicPr>
          <p:nvPr>
            <p:ph idx="1"/>
          </p:nvPr>
        </p:nvPicPr>
        <p:blipFill>
          <a:blip r:embed="rId2"/>
          <a:srcRect/>
          <a:stretch>
            <a:fillRect/>
          </a:stretch>
        </p:blipFill>
        <p:spPr bwMode="auto">
          <a:xfrm>
            <a:off x="1066800" y="1638315"/>
            <a:ext cx="7086600" cy="494940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285</TotalTime>
  <Words>655</Words>
  <Application>Microsoft Office PowerPoint</Application>
  <PresentationFormat>On-screen Show (4:3)</PresentationFormat>
  <Paragraphs>54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Foundry</vt:lpstr>
      <vt:lpstr>Slide 1</vt:lpstr>
      <vt:lpstr>Plasma Membrane</vt:lpstr>
      <vt:lpstr>Plasma Membrane</vt:lpstr>
      <vt:lpstr>Plasma Membrane</vt:lpstr>
      <vt:lpstr>Slide 5</vt:lpstr>
      <vt:lpstr>Chemical Composition</vt:lpstr>
      <vt:lpstr>Chemical Composition </vt:lpstr>
      <vt:lpstr>Lipid Fraction of Plasma membrane</vt:lpstr>
      <vt:lpstr>Plasma Membrane </vt:lpstr>
      <vt:lpstr>Protein Fraction of Plasma membrane  </vt:lpstr>
      <vt:lpstr>Plasma Membrane </vt:lpstr>
      <vt:lpstr>Enzymes</vt:lpstr>
      <vt:lpstr>Slide 13</vt:lpstr>
      <vt:lpstr>Structure of Plasma membrane </vt:lpstr>
      <vt:lpstr>Structure of Plasma membrane </vt:lpstr>
      <vt:lpstr>Structure of Plasma membrane</vt:lpstr>
      <vt:lpstr>James Daniell and Hugh Davson</vt:lpstr>
      <vt:lpstr>The Unit membrane Hypothesis  </vt:lpstr>
      <vt:lpstr>Slide 19</vt:lpstr>
      <vt:lpstr>Fluid Mosaic Model</vt:lpstr>
      <vt:lpstr>S.J. Singer and G.L.Nicolson  </vt:lpstr>
      <vt:lpstr>Slide 22</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 Membrane</dc:title>
  <dc:creator>User</dc:creator>
  <cp:lastModifiedBy>User</cp:lastModifiedBy>
  <cp:revision>33</cp:revision>
  <dcterms:created xsi:type="dcterms:W3CDTF">2016-08-22T05:56:44Z</dcterms:created>
  <dcterms:modified xsi:type="dcterms:W3CDTF">2016-08-22T12:14:28Z</dcterms:modified>
</cp:coreProperties>
</file>