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41" r:id="rId1"/>
    <p:sldMasterId id="2147483767" r:id="rId2"/>
  </p:sldMasterIdLst>
  <p:notesMasterIdLst>
    <p:notesMasterId r:id="rId19"/>
  </p:notesMasterIdLst>
  <p:handoutMasterIdLst>
    <p:handoutMasterId r:id="rId20"/>
  </p:handoutMasterIdLst>
  <p:sldIdLst>
    <p:sldId id="256" r:id="rId3"/>
    <p:sldId id="294" r:id="rId4"/>
    <p:sldId id="283" r:id="rId5"/>
    <p:sldId id="282" r:id="rId6"/>
    <p:sldId id="280" r:id="rId7"/>
    <p:sldId id="257" r:id="rId8"/>
    <p:sldId id="258" r:id="rId9"/>
    <p:sldId id="292" r:id="rId10"/>
    <p:sldId id="284" r:id="rId11"/>
    <p:sldId id="287" r:id="rId12"/>
    <p:sldId id="288" r:id="rId13"/>
    <p:sldId id="290" r:id="rId14"/>
    <p:sldId id="291" r:id="rId15"/>
    <p:sldId id="285" r:id="rId16"/>
    <p:sldId id="293" r:id="rId17"/>
    <p:sldId id="289" r:id="rId18"/>
  </p:sldIdLst>
  <p:sldSz cx="9144000" cy="6858000" type="screen4x3"/>
  <p:notesSz cx="6858000" cy="9144000"/>
  <p:embeddedFontLst>
    <p:embeddedFont>
      <p:font typeface="Calibri" pitchFamily="34" charset="0"/>
      <p:regular r:id="rId21"/>
      <p:bold r:id="rId22"/>
      <p:italic r:id="rId23"/>
      <p:boldItalic r:id="rId24"/>
    </p:embeddedFont>
    <p:embeddedFont>
      <p:font typeface="Century Gothic" pitchFamily="34" charset="0"/>
      <p:regular r:id="rId25"/>
      <p:bold r:id="rId26"/>
      <p:italic r:id="rId27"/>
      <p:boldItalic r:id="rId28"/>
    </p:embeddedFont>
    <p:embeddedFont>
      <p:font typeface="Segoe UI" pitchFamily="34"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858" autoAdjust="0"/>
  </p:normalViewPr>
  <p:slideViewPr>
    <p:cSldViewPr>
      <p:cViewPr varScale="1">
        <p:scale>
          <a:sx n="79" d="100"/>
          <a:sy n="79" d="100"/>
        </p:scale>
        <p:origin x="-366" y="-9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7B91C-7DCA-4863-96C6-E9A4418A3C95}" type="doc">
      <dgm:prSet loTypeId="urn:microsoft.com/office/officeart/2005/8/layout/cycle7" loCatId="cycle" qsTypeId="urn:microsoft.com/office/officeart/2005/8/quickstyle/simple1#4" qsCatId="simple" csTypeId="urn:microsoft.com/office/officeart/2005/8/colors/accent1_2#1" csCatId="accent1" phldr="1"/>
      <dgm:spPr/>
      <dgm:t>
        <a:bodyPr/>
        <a:lstStyle/>
        <a:p>
          <a:endParaRPr lang="en-US"/>
        </a:p>
      </dgm:t>
    </dgm:pt>
    <dgm:pt modelId="{BD7D993D-AC7A-41DB-8DCD-F771A10C4821}">
      <dgm:prSet custT="1"/>
      <dgm:spPr>
        <a:ln>
          <a:solidFill>
            <a:schemeClr val="accent2">
              <a:lumMod val="75000"/>
            </a:schemeClr>
          </a:solidFill>
        </a:ln>
      </dgm:spPr>
      <dgm:t>
        <a:bodyPr/>
        <a:lstStyle/>
        <a:p>
          <a:pPr rtl="0"/>
          <a:r>
            <a:rPr lang="en-US" sz="1200" dirty="0" smtClean="0">
              <a:solidFill>
                <a:schemeClr val="accent2">
                  <a:lumMod val="50000"/>
                </a:schemeClr>
              </a:solidFill>
            </a:rPr>
            <a:t>Look for recurring accounts that may have an inconsistent amount, such as, unusually high or low </a:t>
          </a:r>
          <a:endParaRPr lang="en-US" sz="1200" dirty="0">
            <a:solidFill>
              <a:schemeClr val="accent2">
                <a:lumMod val="50000"/>
              </a:schemeClr>
            </a:solidFill>
          </a:endParaRPr>
        </a:p>
      </dgm:t>
    </dgm:pt>
    <dgm:pt modelId="{BE44B7D0-82D7-4C02-ADC6-58999D150060}" type="parTrans" cxnId="{5232FC8C-372A-4E74-9299-B8BD0B70CF32}">
      <dgm:prSet/>
      <dgm:spPr/>
      <dgm:t>
        <a:bodyPr/>
        <a:lstStyle/>
        <a:p>
          <a:endParaRPr lang="en-US" sz="1200">
            <a:solidFill>
              <a:schemeClr val="accent2">
                <a:lumMod val="50000"/>
              </a:schemeClr>
            </a:solidFill>
          </a:endParaRPr>
        </a:p>
      </dgm:t>
    </dgm:pt>
    <dgm:pt modelId="{D124E45E-7B13-4F92-A29C-F614973E687D}" type="sibTrans" cxnId="{5232FC8C-372A-4E74-9299-B8BD0B70CF32}">
      <dgm:prSet/>
      <dgm:spPr>
        <a:solidFill>
          <a:schemeClr val="tx1"/>
        </a:solidFill>
      </dgm:spPr>
      <dgm:t>
        <a:bodyPr/>
        <a:lstStyle/>
        <a:p>
          <a:endParaRPr lang="en-US" sz="1200">
            <a:solidFill>
              <a:schemeClr val="accent2">
                <a:lumMod val="50000"/>
              </a:schemeClr>
            </a:solidFill>
          </a:endParaRPr>
        </a:p>
      </dgm:t>
    </dgm:pt>
    <dgm:pt modelId="{C39E93F4-DD87-48CC-83B4-6B4295FBC56E}">
      <dgm:prSet custT="1"/>
      <dgm:spPr>
        <a:ln>
          <a:solidFill>
            <a:schemeClr val="accent2">
              <a:lumMod val="75000"/>
            </a:schemeClr>
          </a:solidFill>
        </a:ln>
      </dgm:spPr>
      <dgm:t>
        <a:bodyPr/>
        <a:lstStyle/>
        <a:p>
          <a:pPr rtl="0"/>
          <a:r>
            <a:rPr lang="en-US" sz="1200" dirty="0" smtClean="0">
              <a:solidFill>
                <a:schemeClr val="accent2">
                  <a:lumMod val="50000"/>
                </a:schemeClr>
              </a:solidFill>
            </a:rPr>
            <a:t>Look for unusual items that are not present from one year to the next— for example, an amount for a capital outlay (such as a building) that was not previously an asset</a:t>
          </a:r>
          <a:endParaRPr lang="en-US" sz="1200" dirty="0">
            <a:solidFill>
              <a:schemeClr val="accent2">
                <a:lumMod val="50000"/>
              </a:schemeClr>
            </a:solidFill>
          </a:endParaRPr>
        </a:p>
      </dgm:t>
    </dgm:pt>
    <dgm:pt modelId="{48C40DCE-6964-4123-B1AE-025206494090}" type="parTrans" cxnId="{4E3944E0-E43B-42E0-BB09-427C0665EEA2}">
      <dgm:prSet/>
      <dgm:spPr/>
      <dgm:t>
        <a:bodyPr/>
        <a:lstStyle/>
        <a:p>
          <a:endParaRPr lang="en-US" sz="1200">
            <a:solidFill>
              <a:schemeClr val="accent2">
                <a:lumMod val="50000"/>
              </a:schemeClr>
            </a:solidFill>
          </a:endParaRPr>
        </a:p>
      </dgm:t>
    </dgm:pt>
    <dgm:pt modelId="{5A19A6CE-2540-4514-88CE-7B0CFE5D0D45}" type="sibTrans" cxnId="{4E3944E0-E43B-42E0-BB09-427C0665EEA2}">
      <dgm:prSet/>
      <dgm:spPr>
        <a:solidFill>
          <a:schemeClr val="tx1"/>
        </a:solidFill>
      </dgm:spPr>
      <dgm:t>
        <a:bodyPr/>
        <a:lstStyle/>
        <a:p>
          <a:endParaRPr lang="en-US" sz="1200">
            <a:solidFill>
              <a:schemeClr val="accent2">
                <a:lumMod val="50000"/>
              </a:schemeClr>
            </a:solidFill>
          </a:endParaRPr>
        </a:p>
      </dgm:t>
    </dgm:pt>
    <dgm:pt modelId="{7B0458D7-5540-4E8C-B758-7CBCEDC3E4F7}">
      <dgm:prSet custT="1"/>
      <dgm:spPr>
        <a:ln>
          <a:solidFill>
            <a:schemeClr val="accent2">
              <a:lumMod val="75000"/>
            </a:schemeClr>
          </a:solidFill>
        </a:ln>
      </dgm:spPr>
      <dgm:t>
        <a:bodyPr/>
        <a:lstStyle/>
        <a:p>
          <a:pPr rtl="0"/>
          <a:r>
            <a:rPr lang="en-US" sz="1200" dirty="0" smtClean="0">
              <a:solidFill>
                <a:schemeClr val="accent2">
                  <a:lumMod val="50000"/>
                </a:schemeClr>
              </a:solidFill>
            </a:rPr>
            <a:t>Look for trends—for example, increasing total expenses or in specific expenses</a:t>
          </a:r>
          <a:endParaRPr lang="en-US" sz="1200" dirty="0">
            <a:solidFill>
              <a:schemeClr val="accent2">
                <a:lumMod val="50000"/>
              </a:schemeClr>
            </a:solidFill>
          </a:endParaRPr>
        </a:p>
      </dgm:t>
    </dgm:pt>
    <dgm:pt modelId="{4BC42F1F-FEA8-407B-A0C0-4DE57306BC10}" type="parTrans" cxnId="{699563B7-4044-4856-B12F-3DEB35F052AE}">
      <dgm:prSet/>
      <dgm:spPr/>
      <dgm:t>
        <a:bodyPr/>
        <a:lstStyle/>
        <a:p>
          <a:endParaRPr lang="en-US" sz="1200">
            <a:solidFill>
              <a:schemeClr val="accent2">
                <a:lumMod val="50000"/>
              </a:schemeClr>
            </a:solidFill>
          </a:endParaRPr>
        </a:p>
      </dgm:t>
    </dgm:pt>
    <dgm:pt modelId="{759B6A32-EB9B-445C-B81A-8F1907B9BF62}" type="sibTrans" cxnId="{699563B7-4044-4856-B12F-3DEB35F052AE}">
      <dgm:prSet/>
      <dgm:spPr>
        <a:solidFill>
          <a:schemeClr val="tx1"/>
        </a:solidFill>
      </dgm:spPr>
      <dgm:t>
        <a:bodyPr/>
        <a:lstStyle/>
        <a:p>
          <a:endParaRPr lang="en-US" sz="1200">
            <a:solidFill>
              <a:schemeClr val="accent2">
                <a:lumMod val="50000"/>
              </a:schemeClr>
            </a:solidFill>
          </a:endParaRPr>
        </a:p>
      </dgm:t>
    </dgm:pt>
    <dgm:pt modelId="{35435B1B-B9BA-4E01-9E7C-FA13891C411D}">
      <dgm:prSet custT="1"/>
      <dgm:spPr>
        <a:ln>
          <a:solidFill>
            <a:schemeClr val="accent2">
              <a:lumMod val="75000"/>
            </a:schemeClr>
          </a:solidFill>
        </a:ln>
      </dgm:spPr>
      <dgm:t>
        <a:bodyPr/>
        <a:lstStyle/>
        <a:p>
          <a:pPr rtl="0"/>
          <a:r>
            <a:rPr lang="en-US" sz="1200" dirty="0" smtClean="0">
              <a:solidFill>
                <a:schemeClr val="accent2">
                  <a:lumMod val="50000"/>
                </a:schemeClr>
              </a:solidFill>
            </a:rPr>
            <a:t>Compare information to competitors</a:t>
          </a:r>
          <a:endParaRPr lang="en-US" sz="1200" dirty="0">
            <a:solidFill>
              <a:schemeClr val="accent2">
                <a:lumMod val="50000"/>
              </a:schemeClr>
            </a:solidFill>
          </a:endParaRPr>
        </a:p>
      </dgm:t>
    </dgm:pt>
    <dgm:pt modelId="{51A016C1-70D9-4DB0-A570-0C7CEA09BA35}" type="parTrans" cxnId="{E9818558-1350-479D-BD40-B77EDFA54AEC}">
      <dgm:prSet/>
      <dgm:spPr/>
      <dgm:t>
        <a:bodyPr/>
        <a:lstStyle/>
        <a:p>
          <a:endParaRPr lang="en-US" sz="1200">
            <a:solidFill>
              <a:schemeClr val="accent2">
                <a:lumMod val="50000"/>
              </a:schemeClr>
            </a:solidFill>
          </a:endParaRPr>
        </a:p>
      </dgm:t>
    </dgm:pt>
    <dgm:pt modelId="{5ABB2EA4-B837-4891-A4E7-51D60D47D7C6}" type="sibTrans" cxnId="{E9818558-1350-479D-BD40-B77EDFA54AEC}">
      <dgm:prSet/>
      <dgm:spPr>
        <a:solidFill>
          <a:schemeClr val="tx1"/>
        </a:solidFill>
      </dgm:spPr>
      <dgm:t>
        <a:bodyPr/>
        <a:lstStyle/>
        <a:p>
          <a:endParaRPr lang="en-US" sz="1200">
            <a:solidFill>
              <a:schemeClr val="accent2">
                <a:lumMod val="50000"/>
              </a:schemeClr>
            </a:solidFill>
          </a:endParaRPr>
        </a:p>
      </dgm:t>
    </dgm:pt>
    <dgm:pt modelId="{34CFF27A-5C58-48C5-9887-B5F43CAD759A}">
      <dgm:prSet custT="1"/>
      <dgm:spPr>
        <a:ln>
          <a:solidFill>
            <a:schemeClr val="accent2">
              <a:lumMod val="75000"/>
            </a:schemeClr>
          </a:solidFill>
        </a:ln>
      </dgm:spPr>
      <dgm:t>
        <a:bodyPr/>
        <a:lstStyle/>
        <a:p>
          <a:pPr rtl="0"/>
          <a:r>
            <a:rPr lang="en-US" sz="1200" dirty="0" smtClean="0">
              <a:solidFill>
                <a:schemeClr val="accent2">
                  <a:lumMod val="50000"/>
                </a:schemeClr>
              </a:solidFill>
            </a:rPr>
            <a:t>Compare information to the particular industry the company is in</a:t>
          </a:r>
          <a:endParaRPr lang="en-US" sz="1200" dirty="0">
            <a:solidFill>
              <a:schemeClr val="accent2">
                <a:lumMod val="50000"/>
              </a:schemeClr>
            </a:solidFill>
          </a:endParaRPr>
        </a:p>
      </dgm:t>
    </dgm:pt>
    <dgm:pt modelId="{FD913FCD-9D43-44F3-A368-44491C2C94F0}" type="parTrans" cxnId="{BDFCA426-2D40-4BDD-BACD-2EF4EEC2600D}">
      <dgm:prSet/>
      <dgm:spPr/>
      <dgm:t>
        <a:bodyPr/>
        <a:lstStyle/>
        <a:p>
          <a:endParaRPr lang="en-US" sz="1200">
            <a:solidFill>
              <a:schemeClr val="accent2">
                <a:lumMod val="50000"/>
              </a:schemeClr>
            </a:solidFill>
          </a:endParaRPr>
        </a:p>
      </dgm:t>
    </dgm:pt>
    <dgm:pt modelId="{2F63A414-9CA1-491A-8772-B31887696140}" type="sibTrans" cxnId="{BDFCA426-2D40-4BDD-BACD-2EF4EEC2600D}">
      <dgm:prSet/>
      <dgm:spPr>
        <a:solidFill>
          <a:schemeClr val="tx1"/>
        </a:solidFill>
      </dgm:spPr>
      <dgm:t>
        <a:bodyPr/>
        <a:lstStyle/>
        <a:p>
          <a:endParaRPr lang="en-US" sz="1200">
            <a:solidFill>
              <a:schemeClr val="accent2">
                <a:lumMod val="50000"/>
              </a:schemeClr>
            </a:solidFill>
          </a:endParaRPr>
        </a:p>
      </dgm:t>
    </dgm:pt>
    <dgm:pt modelId="{7F5A4445-0A8C-4E83-A5D5-3DDA66E84E8D}" type="pres">
      <dgm:prSet presAssocID="{0857B91C-7DCA-4863-96C6-E9A4418A3C95}" presName="Name0" presStyleCnt="0">
        <dgm:presLayoutVars>
          <dgm:dir/>
          <dgm:resizeHandles val="exact"/>
        </dgm:presLayoutVars>
      </dgm:prSet>
      <dgm:spPr/>
      <dgm:t>
        <a:bodyPr/>
        <a:lstStyle/>
        <a:p>
          <a:endParaRPr lang="en-US"/>
        </a:p>
      </dgm:t>
    </dgm:pt>
    <dgm:pt modelId="{0F6EC366-FF27-4005-BEBC-F7B6BBEB3487}" type="pres">
      <dgm:prSet presAssocID="{BD7D993D-AC7A-41DB-8DCD-F771A10C4821}" presName="node" presStyleLbl="node1" presStyleIdx="0" presStyleCnt="5" custScaleX="149533" custScaleY="220152" custRadScaleRad="98612" custRadScaleInc="-17762">
        <dgm:presLayoutVars>
          <dgm:bulletEnabled val="1"/>
        </dgm:presLayoutVars>
      </dgm:prSet>
      <dgm:spPr/>
      <dgm:t>
        <a:bodyPr/>
        <a:lstStyle/>
        <a:p>
          <a:endParaRPr lang="en-US"/>
        </a:p>
      </dgm:t>
    </dgm:pt>
    <dgm:pt modelId="{692F04D0-DE76-4709-9D45-584F9FA4EC12}" type="pres">
      <dgm:prSet presAssocID="{D124E45E-7B13-4F92-A29C-F614973E687D}" presName="sibTrans" presStyleLbl="sibTrans2D1" presStyleIdx="0" presStyleCnt="5" custScaleX="297892" custScaleY="103398"/>
      <dgm:spPr/>
      <dgm:t>
        <a:bodyPr/>
        <a:lstStyle/>
        <a:p>
          <a:endParaRPr lang="en-US"/>
        </a:p>
      </dgm:t>
    </dgm:pt>
    <dgm:pt modelId="{B68B1648-208A-40BE-8B8B-35678FE25DE0}" type="pres">
      <dgm:prSet presAssocID="{D124E45E-7B13-4F92-A29C-F614973E687D}" presName="connectorText" presStyleLbl="sibTrans2D1" presStyleIdx="0" presStyleCnt="5"/>
      <dgm:spPr/>
      <dgm:t>
        <a:bodyPr/>
        <a:lstStyle/>
        <a:p>
          <a:endParaRPr lang="en-US"/>
        </a:p>
      </dgm:t>
    </dgm:pt>
    <dgm:pt modelId="{DE358BBD-272D-4D07-BACC-67593F7E307B}" type="pres">
      <dgm:prSet presAssocID="{C39E93F4-DD87-48CC-83B4-6B4295FBC56E}" presName="node" presStyleLbl="node1" presStyleIdx="1" presStyleCnt="5" custScaleX="214456" custScaleY="275933" custRadScaleRad="143444" custRadScaleInc="-8505">
        <dgm:presLayoutVars>
          <dgm:bulletEnabled val="1"/>
        </dgm:presLayoutVars>
      </dgm:prSet>
      <dgm:spPr/>
      <dgm:t>
        <a:bodyPr/>
        <a:lstStyle/>
        <a:p>
          <a:endParaRPr lang="en-US"/>
        </a:p>
      </dgm:t>
    </dgm:pt>
    <dgm:pt modelId="{38A0B776-5355-4D02-AAB9-E4FAC5E4CA83}" type="pres">
      <dgm:prSet presAssocID="{5A19A6CE-2540-4514-88CE-7B0CFE5D0D45}" presName="sibTrans" presStyleLbl="sibTrans2D1" presStyleIdx="1" presStyleCnt="5" custScaleX="297892" custScaleY="103398"/>
      <dgm:spPr/>
      <dgm:t>
        <a:bodyPr/>
        <a:lstStyle/>
        <a:p>
          <a:endParaRPr lang="en-US"/>
        </a:p>
      </dgm:t>
    </dgm:pt>
    <dgm:pt modelId="{8A75032D-FD9C-4552-8470-03129592279C}" type="pres">
      <dgm:prSet presAssocID="{5A19A6CE-2540-4514-88CE-7B0CFE5D0D45}" presName="connectorText" presStyleLbl="sibTrans2D1" presStyleIdx="1" presStyleCnt="5"/>
      <dgm:spPr/>
      <dgm:t>
        <a:bodyPr/>
        <a:lstStyle/>
        <a:p>
          <a:endParaRPr lang="en-US"/>
        </a:p>
      </dgm:t>
    </dgm:pt>
    <dgm:pt modelId="{6E05B002-598C-40EA-8632-3FFEAF8AE8DD}" type="pres">
      <dgm:prSet presAssocID="{7B0458D7-5540-4E8C-B758-7CBCEDC3E4F7}" presName="node" presStyleLbl="node1" presStyleIdx="2" presStyleCnt="5" custScaleX="149328" custScaleY="231168" custRadScaleRad="99937" custRadScaleInc="-43059">
        <dgm:presLayoutVars>
          <dgm:bulletEnabled val="1"/>
        </dgm:presLayoutVars>
      </dgm:prSet>
      <dgm:spPr/>
      <dgm:t>
        <a:bodyPr/>
        <a:lstStyle/>
        <a:p>
          <a:endParaRPr lang="en-US"/>
        </a:p>
      </dgm:t>
    </dgm:pt>
    <dgm:pt modelId="{9CE9F1E5-33E8-4668-87E3-4D8B9BDC5C27}" type="pres">
      <dgm:prSet presAssocID="{759B6A32-EB9B-445C-B81A-8F1907B9BF62}" presName="sibTrans" presStyleLbl="sibTrans2D1" presStyleIdx="2" presStyleCnt="5" custScaleX="297892" custScaleY="103398"/>
      <dgm:spPr/>
      <dgm:t>
        <a:bodyPr/>
        <a:lstStyle/>
        <a:p>
          <a:endParaRPr lang="en-US"/>
        </a:p>
      </dgm:t>
    </dgm:pt>
    <dgm:pt modelId="{30F3457D-1012-4E79-9F24-6D2DA09BCEEE}" type="pres">
      <dgm:prSet presAssocID="{759B6A32-EB9B-445C-B81A-8F1907B9BF62}" presName="connectorText" presStyleLbl="sibTrans2D1" presStyleIdx="2" presStyleCnt="5"/>
      <dgm:spPr/>
      <dgm:t>
        <a:bodyPr/>
        <a:lstStyle/>
        <a:p>
          <a:endParaRPr lang="en-US"/>
        </a:p>
      </dgm:t>
    </dgm:pt>
    <dgm:pt modelId="{95AD7DF1-0271-4F72-953D-32F6918D6A41}" type="pres">
      <dgm:prSet presAssocID="{35435B1B-B9BA-4E01-9E7C-FA13891C411D}" presName="node" presStyleLbl="node1" presStyleIdx="3" presStyleCnt="5" custScaleX="138604" custScaleY="140801" custRadScaleRad="115251" custRadScaleInc="38083">
        <dgm:presLayoutVars>
          <dgm:bulletEnabled val="1"/>
        </dgm:presLayoutVars>
      </dgm:prSet>
      <dgm:spPr/>
      <dgm:t>
        <a:bodyPr/>
        <a:lstStyle/>
        <a:p>
          <a:endParaRPr lang="en-US"/>
        </a:p>
      </dgm:t>
    </dgm:pt>
    <dgm:pt modelId="{03AF9D98-3BEF-449A-BF2C-3A8AC8D42C2D}" type="pres">
      <dgm:prSet presAssocID="{5ABB2EA4-B837-4891-A4E7-51D60D47D7C6}" presName="sibTrans" presStyleLbl="sibTrans2D1" presStyleIdx="3" presStyleCnt="5" custScaleX="297892" custScaleY="103398"/>
      <dgm:spPr/>
      <dgm:t>
        <a:bodyPr/>
        <a:lstStyle/>
        <a:p>
          <a:endParaRPr lang="en-US"/>
        </a:p>
      </dgm:t>
    </dgm:pt>
    <dgm:pt modelId="{DE7C05E5-248E-44E9-B889-0CF95A478B21}" type="pres">
      <dgm:prSet presAssocID="{5ABB2EA4-B837-4891-A4E7-51D60D47D7C6}" presName="connectorText" presStyleLbl="sibTrans2D1" presStyleIdx="3" presStyleCnt="5"/>
      <dgm:spPr/>
      <dgm:t>
        <a:bodyPr/>
        <a:lstStyle/>
        <a:p>
          <a:endParaRPr lang="en-US"/>
        </a:p>
      </dgm:t>
    </dgm:pt>
    <dgm:pt modelId="{49474589-E1D3-4057-BCE9-D249ED2BC8AB}" type="pres">
      <dgm:prSet presAssocID="{34CFF27A-5C58-48C5-9887-B5F43CAD759A}" presName="node" presStyleLbl="node1" presStyleIdx="4" presStyleCnt="5" custScaleX="153519" custScaleY="208195" custRadScaleRad="153320" custRadScaleInc="-26001">
        <dgm:presLayoutVars>
          <dgm:bulletEnabled val="1"/>
        </dgm:presLayoutVars>
      </dgm:prSet>
      <dgm:spPr/>
      <dgm:t>
        <a:bodyPr/>
        <a:lstStyle/>
        <a:p>
          <a:endParaRPr lang="en-US"/>
        </a:p>
      </dgm:t>
    </dgm:pt>
    <dgm:pt modelId="{042D2C73-A633-4A8F-AC2D-4CEBBDFD78F9}" type="pres">
      <dgm:prSet presAssocID="{2F63A414-9CA1-491A-8772-B31887696140}" presName="sibTrans" presStyleLbl="sibTrans2D1" presStyleIdx="4" presStyleCnt="5" custScaleX="297892" custScaleY="103398"/>
      <dgm:spPr/>
      <dgm:t>
        <a:bodyPr/>
        <a:lstStyle/>
        <a:p>
          <a:endParaRPr lang="en-US"/>
        </a:p>
      </dgm:t>
    </dgm:pt>
    <dgm:pt modelId="{CEA54B0A-0923-44F4-A539-13DA88F5340D}" type="pres">
      <dgm:prSet presAssocID="{2F63A414-9CA1-491A-8772-B31887696140}" presName="connectorText" presStyleLbl="sibTrans2D1" presStyleIdx="4" presStyleCnt="5"/>
      <dgm:spPr/>
      <dgm:t>
        <a:bodyPr/>
        <a:lstStyle/>
        <a:p>
          <a:endParaRPr lang="en-US"/>
        </a:p>
      </dgm:t>
    </dgm:pt>
  </dgm:ptLst>
  <dgm:cxnLst>
    <dgm:cxn modelId="{699563B7-4044-4856-B12F-3DEB35F052AE}" srcId="{0857B91C-7DCA-4863-96C6-E9A4418A3C95}" destId="{7B0458D7-5540-4E8C-B758-7CBCEDC3E4F7}" srcOrd="2" destOrd="0" parTransId="{4BC42F1F-FEA8-407B-A0C0-4DE57306BC10}" sibTransId="{759B6A32-EB9B-445C-B81A-8F1907B9BF62}"/>
    <dgm:cxn modelId="{5C558CC1-3C9B-425E-96D8-C5DFA497B58F}" type="presOf" srcId="{D124E45E-7B13-4F92-A29C-F614973E687D}" destId="{692F04D0-DE76-4709-9D45-584F9FA4EC12}" srcOrd="0" destOrd="0" presId="urn:microsoft.com/office/officeart/2005/8/layout/cycle7"/>
    <dgm:cxn modelId="{160D2668-BF87-44A1-998B-40A891368B5F}" type="presOf" srcId="{D124E45E-7B13-4F92-A29C-F614973E687D}" destId="{B68B1648-208A-40BE-8B8B-35678FE25DE0}" srcOrd="1" destOrd="0" presId="urn:microsoft.com/office/officeart/2005/8/layout/cycle7"/>
    <dgm:cxn modelId="{CCEAF434-8F69-4FFD-B3BA-7D1D8769AA83}" type="presOf" srcId="{C39E93F4-DD87-48CC-83B4-6B4295FBC56E}" destId="{DE358BBD-272D-4D07-BACC-67593F7E307B}" srcOrd="0" destOrd="0" presId="urn:microsoft.com/office/officeart/2005/8/layout/cycle7"/>
    <dgm:cxn modelId="{E9818558-1350-479D-BD40-B77EDFA54AEC}" srcId="{0857B91C-7DCA-4863-96C6-E9A4418A3C95}" destId="{35435B1B-B9BA-4E01-9E7C-FA13891C411D}" srcOrd="3" destOrd="0" parTransId="{51A016C1-70D9-4DB0-A570-0C7CEA09BA35}" sibTransId="{5ABB2EA4-B837-4891-A4E7-51D60D47D7C6}"/>
    <dgm:cxn modelId="{17D982AD-D4E2-487A-8D13-8338CC3423D4}" type="presOf" srcId="{34CFF27A-5C58-48C5-9887-B5F43CAD759A}" destId="{49474589-E1D3-4057-BCE9-D249ED2BC8AB}" srcOrd="0" destOrd="0" presId="urn:microsoft.com/office/officeart/2005/8/layout/cycle7"/>
    <dgm:cxn modelId="{D795DE9A-721F-4C00-8A36-0C1F76B0A45F}" type="presOf" srcId="{35435B1B-B9BA-4E01-9E7C-FA13891C411D}" destId="{95AD7DF1-0271-4F72-953D-32F6918D6A41}" srcOrd="0" destOrd="0" presId="urn:microsoft.com/office/officeart/2005/8/layout/cycle7"/>
    <dgm:cxn modelId="{9209B9D6-9402-4A6E-8884-CE57A1CE2655}" type="presOf" srcId="{759B6A32-EB9B-445C-B81A-8F1907B9BF62}" destId="{30F3457D-1012-4E79-9F24-6D2DA09BCEEE}" srcOrd="1" destOrd="0" presId="urn:microsoft.com/office/officeart/2005/8/layout/cycle7"/>
    <dgm:cxn modelId="{BDFCA426-2D40-4BDD-BACD-2EF4EEC2600D}" srcId="{0857B91C-7DCA-4863-96C6-E9A4418A3C95}" destId="{34CFF27A-5C58-48C5-9887-B5F43CAD759A}" srcOrd="4" destOrd="0" parTransId="{FD913FCD-9D43-44F3-A368-44491C2C94F0}" sibTransId="{2F63A414-9CA1-491A-8772-B31887696140}"/>
    <dgm:cxn modelId="{972ED535-43A2-4055-A2B8-620B20AF9EDA}" type="presOf" srcId="{5ABB2EA4-B837-4891-A4E7-51D60D47D7C6}" destId="{03AF9D98-3BEF-449A-BF2C-3A8AC8D42C2D}" srcOrd="0" destOrd="0" presId="urn:microsoft.com/office/officeart/2005/8/layout/cycle7"/>
    <dgm:cxn modelId="{90290BB9-E606-4F74-BFE5-01D699CA3F69}" type="presOf" srcId="{5ABB2EA4-B837-4891-A4E7-51D60D47D7C6}" destId="{DE7C05E5-248E-44E9-B889-0CF95A478B21}" srcOrd="1" destOrd="0" presId="urn:microsoft.com/office/officeart/2005/8/layout/cycle7"/>
    <dgm:cxn modelId="{7CAEE66B-814B-452B-B03A-26AAE6099014}" type="presOf" srcId="{7B0458D7-5540-4E8C-B758-7CBCEDC3E4F7}" destId="{6E05B002-598C-40EA-8632-3FFEAF8AE8DD}" srcOrd="0" destOrd="0" presId="urn:microsoft.com/office/officeart/2005/8/layout/cycle7"/>
    <dgm:cxn modelId="{4E3944E0-E43B-42E0-BB09-427C0665EEA2}" srcId="{0857B91C-7DCA-4863-96C6-E9A4418A3C95}" destId="{C39E93F4-DD87-48CC-83B4-6B4295FBC56E}" srcOrd="1" destOrd="0" parTransId="{48C40DCE-6964-4123-B1AE-025206494090}" sibTransId="{5A19A6CE-2540-4514-88CE-7B0CFE5D0D45}"/>
    <dgm:cxn modelId="{947FD3E8-A180-49F9-B68A-C661160DFB32}" type="presOf" srcId="{5A19A6CE-2540-4514-88CE-7B0CFE5D0D45}" destId="{38A0B776-5355-4D02-AAB9-E4FAC5E4CA83}" srcOrd="0" destOrd="0" presId="urn:microsoft.com/office/officeart/2005/8/layout/cycle7"/>
    <dgm:cxn modelId="{332054AC-EC85-4D6C-B032-AB0FFA33637E}" type="presOf" srcId="{0857B91C-7DCA-4863-96C6-E9A4418A3C95}" destId="{7F5A4445-0A8C-4E83-A5D5-3DDA66E84E8D}" srcOrd="0" destOrd="0" presId="urn:microsoft.com/office/officeart/2005/8/layout/cycle7"/>
    <dgm:cxn modelId="{789844E3-644E-48A8-9E87-ADBEE860F35F}" type="presOf" srcId="{BD7D993D-AC7A-41DB-8DCD-F771A10C4821}" destId="{0F6EC366-FF27-4005-BEBC-F7B6BBEB3487}" srcOrd="0" destOrd="0" presId="urn:microsoft.com/office/officeart/2005/8/layout/cycle7"/>
    <dgm:cxn modelId="{1F43BAF2-0A7C-47BF-93F4-D5610D08E32B}" type="presOf" srcId="{5A19A6CE-2540-4514-88CE-7B0CFE5D0D45}" destId="{8A75032D-FD9C-4552-8470-03129592279C}" srcOrd="1" destOrd="0" presId="urn:microsoft.com/office/officeart/2005/8/layout/cycle7"/>
    <dgm:cxn modelId="{03BA9E3B-9327-49D2-81C8-0636C4C8CB99}" type="presOf" srcId="{2F63A414-9CA1-491A-8772-B31887696140}" destId="{CEA54B0A-0923-44F4-A539-13DA88F5340D}" srcOrd="1" destOrd="0" presId="urn:microsoft.com/office/officeart/2005/8/layout/cycle7"/>
    <dgm:cxn modelId="{5232FC8C-372A-4E74-9299-B8BD0B70CF32}" srcId="{0857B91C-7DCA-4863-96C6-E9A4418A3C95}" destId="{BD7D993D-AC7A-41DB-8DCD-F771A10C4821}" srcOrd="0" destOrd="0" parTransId="{BE44B7D0-82D7-4C02-ADC6-58999D150060}" sibTransId="{D124E45E-7B13-4F92-A29C-F614973E687D}"/>
    <dgm:cxn modelId="{11BCF66F-7C15-4476-9599-83EBEB73002B}" type="presOf" srcId="{2F63A414-9CA1-491A-8772-B31887696140}" destId="{042D2C73-A633-4A8F-AC2D-4CEBBDFD78F9}" srcOrd="0" destOrd="0" presId="urn:microsoft.com/office/officeart/2005/8/layout/cycle7"/>
    <dgm:cxn modelId="{A88324A9-A15E-4CBC-8FBF-538B7017EB13}" type="presOf" srcId="{759B6A32-EB9B-445C-B81A-8F1907B9BF62}" destId="{9CE9F1E5-33E8-4668-87E3-4D8B9BDC5C27}" srcOrd="0" destOrd="0" presId="urn:microsoft.com/office/officeart/2005/8/layout/cycle7"/>
    <dgm:cxn modelId="{0B1AED02-5ED9-45FB-9FA2-B3CE0177CE06}" type="presParOf" srcId="{7F5A4445-0A8C-4E83-A5D5-3DDA66E84E8D}" destId="{0F6EC366-FF27-4005-BEBC-F7B6BBEB3487}" srcOrd="0" destOrd="0" presId="urn:microsoft.com/office/officeart/2005/8/layout/cycle7"/>
    <dgm:cxn modelId="{52CFFD7D-EB6F-4249-879F-8BF6E4D79A9F}" type="presParOf" srcId="{7F5A4445-0A8C-4E83-A5D5-3DDA66E84E8D}" destId="{692F04D0-DE76-4709-9D45-584F9FA4EC12}" srcOrd="1" destOrd="0" presId="urn:microsoft.com/office/officeart/2005/8/layout/cycle7"/>
    <dgm:cxn modelId="{F7B51080-9661-4BB4-BA60-9AA2A0D87A01}" type="presParOf" srcId="{692F04D0-DE76-4709-9D45-584F9FA4EC12}" destId="{B68B1648-208A-40BE-8B8B-35678FE25DE0}" srcOrd="0" destOrd="0" presId="urn:microsoft.com/office/officeart/2005/8/layout/cycle7"/>
    <dgm:cxn modelId="{60E95C78-913B-49B9-8835-E86FA5F0DA19}" type="presParOf" srcId="{7F5A4445-0A8C-4E83-A5D5-3DDA66E84E8D}" destId="{DE358BBD-272D-4D07-BACC-67593F7E307B}" srcOrd="2" destOrd="0" presId="urn:microsoft.com/office/officeart/2005/8/layout/cycle7"/>
    <dgm:cxn modelId="{BE8C0813-BCA8-49AF-A78B-1E66917B4A03}" type="presParOf" srcId="{7F5A4445-0A8C-4E83-A5D5-3DDA66E84E8D}" destId="{38A0B776-5355-4D02-AAB9-E4FAC5E4CA83}" srcOrd="3" destOrd="0" presId="urn:microsoft.com/office/officeart/2005/8/layout/cycle7"/>
    <dgm:cxn modelId="{ACF5B12A-7C74-4B06-BFB4-1948B64AD5A6}" type="presParOf" srcId="{38A0B776-5355-4D02-AAB9-E4FAC5E4CA83}" destId="{8A75032D-FD9C-4552-8470-03129592279C}" srcOrd="0" destOrd="0" presId="urn:microsoft.com/office/officeart/2005/8/layout/cycle7"/>
    <dgm:cxn modelId="{401064DE-EDBB-464E-ADFF-9385EC9140AB}" type="presParOf" srcId="{7F5A4445-0A8C-4E83-A5D5-3DDA66E84E8D}" destId="{6E05B002-598C-40EA-8632-3FFEAF8AE8DD}" srcOrd="4" destOrd="0" presId="urn:microsoft.com/office/officeart/2005/8/layout/cycle7"/>
    <dgm:cxn modelId="{7052832B-AC5B-499C-8621-63DE3DF02FE2}" type="presParOf" srcId="{7F5A4445-0A8C-4E83-A5D5-3DDA66E84E8D}" destId="{9CE9F1E5-33E8-4668-87E3-4D8B9BDC5C27}" srcOrd="5" destOrd="0" presId="urn:microsoft.com/office/officeart/2005/8/layout/cycle7"/>
    <dgm:cxn modelId="{E2650A27-3B59-4370-9DEF-9AF2AA245900}" type="presParOf" srcId="{9CE9F1E5-33E8-4668-87E3-4D8B9BDC5C27}" destId="{30F3457D-1012-4E79-9F24-6D2DA09BCEEE}" srcOrd="0" destOrd="0" presId="urn:microsoft.com/office/officeart/2005/8/layout/cycle7"/>
    <dgm:cxn modelId="{769CFE83-CDC4-491A-BC43-77CA85898AF0}" type="presParOf" srcId="{7F5A4445-0A8C-4E83-A5D5-3DDA66E84E8D}" destId="{95AD7DF1-0271-4F72-953D-32F6918D6A41}" srcOrd="6" destOrd="0" presId="urn:microsoft.com/office/officeart/2005/8/layout/cycle7"/>
    <dgm:cxn modelId="{4A49684D-EAFD-4E38-92FC-6D8D2BAF3E3F}" type="presParOf" srcId="{7F5A4445-0A8C-4E83-A5D5-3DDA66E84E8D}" destId="{03AF9D98-3BEF-449A-BF2C-3A8AC8D42C2D}" srcOrd="7" destOrd="0" presId="urn:microsoft.com/office/officeart/2005/8/layout/cycle7"/>
    <dgm:cxn modelId="{14162B01-218C-4332-9687-36423EECAF9B}" type="presParOf" srcId="{03AF9D98-3BEF-449A-BF2C-3A8AC8D42C2D}" destId="{DE7C05E5-248E-44E9-B889-0CF95A478B21}" srcOrd="0" destOrd="0" presId="urn:microsoft.com/office/officeart/2005/8/layout/cycle7"/>
    <dgm:cxn modelId="{1C6D256E-1E32-453F-9341-6D20AA1C9A3B}" type="presParOf" srcId="{7F5A4445-0A8C-4E83-A5D5-3DDA66E84E8D}" destId="{49474589-E1D3-4057-BCE9-D249ED2BC8AB}" srcOrd="8" destOrd="0" presId="urn:microsoft.com/office/officeart/2005/8/layout/cycle7"/>
    <dgm:cxn modelId="{08B4F8E1-0604-482B-B497-7AC2D88FFF31}" type="presParOf" srcId="{7F5A4445-0A8C-4E83-A5D5-3DDA66E84E8D}" destId="{042D2C73-A633-4A8F-AC2D-4CEBBDFD78F9}" srcOrd="9" destOrd="0" presId="urn:microsoft.com/office/officeart/2005/8/layout/cycle7"/>
    <dgm:cxn modelId="{5A4F05FE-A97B-4F55-B5FC-5A1A2BFF1B6F}" type="presParOf" srcId="{042D2C73-A633-4A8F-AC2D-4CEBBDFD78F9}" destId="{CEA54B0A-0923-44F4-A539-13DA88F5340D}"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E6D8B-15E8-41E5-81D9-EB24DF0A8504}" type="doc">
      <dgm:prSet loTypeId="urn:microsoft.com/office/officeart/2009/3/layout/StepUpProcess" loCatId="process" qsTypeId="urn:microsoft.com/office/officeart/2005/8/quickstyle/simple5" qsCatId="simple" csTypeId="urn:microsoft.com/office/officeart/2005/8/colors/colorful4" csCatId="colorful" phldr="1"/>
      <dgm:spPr/>
      <dgm:t>
        <a:bodyPr/>
        <a:lstStyle/>
        <a:p>
          <a:endParaRPr lang="en-US"/>
        </a:p>
      </dgm:t>
    </dgm:pt>
    <dgm:pt modelId="{5DFE08A9-0093-4E73-A6DA-247121A950C7}">
      <dgm:prSet phldrT="[Text]" custT="1"/>
      <dgm:spPr/>
      <dgm:t>
        <a:bodyPr/>
        <a:lstStyle/>
        <a:p>
          <a:pPr algn="ctr"/>
          <a:r>
            <a:rPr lang="en-US" sz="2400" b="1" dirty="0" smtClean="0"/>
            <a:t>Compare to similar businesses</a:t>
          </a:r>
          <a:endParaRPr lang="en-US" sz="2400" b="1" dirty="0"/>
        </a:p>
      </dgm:t>
    </dgm:pt>
    <dgm:pt modelId="{254CF3FA-DD65-413F-A041-283E0F7FCE67}" type="parTrans" cxnId="{DD1CBB12-AFE1-450E-8CFD-6D70022686E1}">
      <dgm:prSet/>
      <dgm:spPr/>
      <dgm:t>
        <a:bodyPr/>
        <a:lstStyle/>
        <a:p>
          <a:endParaRPr lang="en-US"/>
        </a:p>
      </dgm:t>
    </dgm:pt>
    <dgm:pt modelId="{A054D16A-B8DC-4D75-80AC-030EA1986065}" type="sibTrans" cxnId="{DD1CBB12-AFE1-450E-8CFD-6D70022686E1}">
      <dgm:prSet/>
      <dgm:spPr/>
      <dgm:t>
        <a:bodyPr/>
        <a:lstStyle/>
        <a:p>
          <a:endParaRPr lang="en-US"/>
        </a:p>
      </dgm:t>
    </dgm:pt>
    <dgm:pt modelId="{A4DDA726-FC43-4FC3-B161-F5093D1EE3A1}">
      <dgm:prSet phldrT="[Text]" custT="1"/>
      <dgm:spPr/>
      <dgm:t>
        <a:bodyPr/>
        <a:lstStyle/>
        <a:p>
          <a:r>
            <a:rPr lang="en-US" sz="2400" b="1" dirty="0" smtClean="0"/>
            <a:t>Compare to the industry</a:t>
          </a:r>
          <a:endParaRPr lang="en-US" sz="2400" b="1" dirty="0"/>
        </a:p>
      </dgm:t>
    </dgm:pt>
    <dgm:pt modelId="{67757BD5-5A77-4D9B-B173-325BAB734D12}" type="parTrans" cxnId="{772ADDB1-5257-4FCD-871F-F0546D7A5FB0}">
      <dgm:prSet/>
      <dgm:spPr/>
      <dgm:t>
        <a:bodyPr/>
        <a:lstStyle/>
        <a:p>
          <a:endParaRPr lang="en-US"/>
        </a:p>
      </dgm:t>
    </dgm:pt>
    <dgm:pt modelId="{6FB9EEBC-05C3-4765-BE47-20F51A3BBB31}" type="sibTrans" cxnId="{772ADDB1-5257-4FCD-871F-F0546D7A5FB0}">
      <dgm:prSet/>
      <dgm:spPr/>
      <dgm:t>
        <a:bodyPr/>
        <a:lstStyle/>
        <a:p>
          <a:endParaRPr lang="en-US"/>
        </a:p>
      </dgm:t>
    </dgm:pt>
    <dgm:pt modelId="{6024ADC5-9581-4EC8-98F1-6FC4F88611EC}" type="pres">
      <dgm:prSet presAssocID="{5C4E6D8B-15E8-41E5-81D9-EB24DF0A8504}" presName="rootnode" presStyleCnt="0">
        <dgm:presLayoutVars>
          <dgm:chMax/>
          <dgm:chPref/>
          <dgm:dir/>
          <dgm:animLvl val="lvl"/>
        </dgm:presLayoutVars>
      </dgm:prSet>
      <dgm:spPr/>
      <dgm:t>
        <a:bodyPr/>
        <a:lstStyle/>
        <a:p>
          <a:endParaRPr lang="en-US"/>
        </a:p>
      </dgm:t>
    </dgm:pt>
    <dgm:pt modelId="{560A0FB8-0827-48E9-9F3B-7EEA8B5E5364}" type="pres">
      <dgm:prSet presAssocID="{5DFE08A9-0093-4E73-A6DA-247121A950C7}" presName="composite" presStyleCnt="0"/>
      <dgm:spPr/>
    </dgm:pt>
    <dgm:pt modelId="{F184D7B7-6845-452C-BB8E-8FC99627C901}" type="pres">
      <dgm:prSet presAssocID="{5DFE08A9-0093-4E73-A6DA-247121A950C7}" presName="LShape" presStyleLbl="alignNode1" presStyleIdx="0" presStyleCnt="3"/>
      <dgm:spPr/>
    </dgm:pt>
    <dgm:pt modelId="{8101591D-911C-4759-88D2-60D420F0A4F5}" type="pres">
      <dgm:prSet presAssocID="{5DFE08A9-0093-4E73-A6DA-247121A950C7}" presName="ParentText" presStyleLbl="revTx" presStyleIdx="0" presStyleCnt="2">
        <dgm:presLayoutVars>
          <dgm:chMax val="0"/>
          <dgm:chPref val="0"/>
          <dgm:bulletEnabled val="1"/>
        </dgm:presLayoutVars>
      </dgm:prSet>
      <dgm:spPr/>
      <dgm:t>
        <a:bodyPr/>
        <a:lstStyle/>
        <a:p>
          <a:endParaRPr lang="en-US"/>
        </a:p>
      </dgm:t>
    </dgm:pt>
    <dgm:pt modelId="{B2CF6C16-9FE6-43DA-9CB3-26BAD91CB92A}" type="pres">
      <dgm:prSet presAssocID="{5DFE08A9-0093-4E73-A6DA-247121A950C7}" presName="Triangle" presStyleLbl="alignNode1" presStyleIdx="1" presStyleCnt="3"/>
      <dgm:spPr/>
    </dgm:pt>
    <dgm:pt modelId="{5D886FA8-74C1-4212-A42C-79023E579A7F}" type="pres">
      <dgm:prSet presAssocID="{A054D16A-B8DC-4D75-80AC-030EA1986065}" presName="sibTrans" presStyleCnt="0"/>
      <dgm:spPr/>
    </dgm:pt>
    <dgm:pt modelId="{B606D131-61D4-4019-AA94-01A7A19384E5}" type="pres">
      <dgm:prSet presAssocID="{A054D16A-B8DC-4D75-80AC-030EA1986065}" presName="space" presStyleCnt="0"/>
      <dgm:spPr/>
    </dgm:pt>
    <dgm:pt modelId="{D2CECBF5-266E-436F-BAC5-CAC2778672BF}" type="pres">
      <dgm:prSet presAssocID="{A4DDA726-FC43-4FC3-B161-F5093D1EE3A1}" presName="composite" presStyleCnt="0"/>
      <dgm:spPr/>
    </dgm:pt>
    <dgm:pt modelId="{7A270A00-087D-46BB-A116-7F7B41F81A08}" type="pres">
      <dgm:prSet presAssocID="{A4DDA726-FC43-4FC3-B161-F5093D1EE3A1}" presName="LShape" presStyleLbl="alignNode1" presStyleIdx="2" presStyleCnt="3"/>
      <dgm:spPr/>
      <dgm:t>
        <a:bodyPr/>
        <a:lstStyle/>
        <a:p>
          <a:endParaRPr lang="en-US"/>
        </a:p>
      </dgm:t>
    </dgm:pt>
    <dgm:pt modelId="{C14B9403-0D64-4BF5-A2E3-1AB2A13A6124}" type="pres">
      <dgm:prSet presAssocID="{A4DDA726-FC43-4FC3-B161-F5093D1EE3A1}" presName="ParentText" presStyleLbl="revTx" presStyleIdx="1" presStyleCnt="2">
        <dgm:presLayoutVars>
          <dgm:chMax val="0"/>
          <dgm:chPref val="0"/>
          <dgm:bulletEnabled val="1"/>
        </dgm:presLayoutVars>
      </dgm:prSet>
      <dgm:spPr/>
      <dgm:t>
        <a:bodyPr/>
        <a:lstStyle/>
        <a:p>
          <a:endParaRPr lang="en-US"/>
        </a:p>
      </dgm:t>
    </dgm:pt>
  </dgm:ptLst>
  <dgm:cxnLst>
    <dgm:cxn modelId="{93AEBB5B-F9FC-4CD2-BD30-93695FECA3D3}" type="presOf" srcId="{5C4E6D8B-15E8-41E5-81D9-EB24DF0A8504}" destId="{6024ADC5-9581-4EC8-98F1-6FC4F88611EC}" srcOrd="0" destOrd="0" presId="urn:microsoft.com/office/officeart/2009/3/layout/StepUpProcess"/>
    <dgm:cxn modelId="{DD1CBB12-AFE1-450E-8CFD-6D70022686E1}" srcId="{5C4E6D8B-15E8-41E5-81D9-EB24DF0A8504}" destId="{5DFE08A9-0093-4E73-A6DA-247121A950C7}" srcOrd="0" destOrd="0" parTransId="{254CF3FA-DD65-413F-A041-283E0F7FCE67}" sibTransId="{A054D16A-B8DC-4D75-80AC-030EA1986065}"/>
    <dgm:cxn modelId="{772ADDB1-5257-4FCD-871F-F0546D7A5FB0}" srcId="{5C4E6D8B-15E8-41E5-81D9-EB24DF0A8504}" destId="{A4DDA726-FC43-4FC3-B161-F5093D1EE3A1}" srcOrd="1" destOrd="0" parTransId="{67757BD5-5A77-4D9B-B173-325BAB734D12}" sibTransId="{6FB9EEBC-05C3-4765-BE47-20F51A3BBB31}"/>
    <dgm:cxn modelId="{4E096AB6-48EB-40A4-A2F0-2801F9D8CB8D}" type="presOf" srcId="{A4DDA726-FC43-4FC3-B161-F5093D1EE3A1}" destId="{C14B9403-0D64-4BF5-A2E3-1AB2A13A6124}" srcOrd="0" destOrd="0" presId="urn:microsoft.com/office/officeart/2009/3/layout/StepUpProcess"/>
    <dgm:cxn modelId="{6074B631-F73C-4C3E-9BA8-27974381EA6F}" type="presOf" srcId="{5DFE08A9-0093-4E73-A6DA-247121A950C7}" destId="{8101591D-911C-4759-88D2-60D420F0A4F5}" srcOrd="0" destOrd="0" presId="urn:microsoft.com/office/officeart/2009/3/layout/StepUpProcess"/>
    <dgm:cxn modelId="{81A2639C-4F03-4B8C-9072-2C10A28A59F9}" type="presParOf" srcId="{6024ADC5-9581-4EC8-98F1-6FC4F88611EC}" destId="{560A0FB8-0827-48E9-9F3B-7EEA8B5E5364}" srcOrd="0" destOrd="0" presId="urn:microsoft.com/office/officeart/2009/3/layout/StepUpProcess"/>
    <dgm:cxn modelId="{0537AF10-E9ED-4F3B-BE4B-149457AE3C19}" type="presParOf" srcId="{560A0FB8-0827-48E9-9F3B-7EEA8B5E5364}" destId="{F184D7B7-6845-452C-BB8E-8FC99627C901}" srcOrd="0" destOrd="0" presId="urn:microsoft.com/office/officeart/2009/3/layout/StepUpProcess"/>
    <dgm:cxn modelId="{48EC7A49-6F57-4DA0-B2BF-3CD5317A875B}" type="presParOf" srcId="{560A0FB8-0827-48E9-9F3B-7EEA8B5E5364}" destId="{8101591D-911C-4759-88D2-60D420F0A4F5}" srcOrd="1" destOrd="0" presId="urn:microsoft.com/office/officeart/2009/3/layout/StepUpProcess"/>
    <dgm:cxn modelId="{05523EF2-A1CE-467E-955A-2060CB8D21ED}" type="presParOf" srcId="{560A0FB8-0827-48E9-9F3B-7EEA8B5E5364}" destId="{B2CF6C16-9FE6-43DA-9CB3-26BAD91CB92A}" srcOrd="2" destOrd="0" presId="urn:microsoft.com/office/officeart/2009/3/layout/StepUpProcess"/>
    <dgm:cxn modelId="{0CC55ED4-0BDF-4D5C-8FD6-BB732934AAE0}" type="presParOf" srcId="{6024ADC5-9581-4EC8-98F1-6FC4F88611EC}" destId="{5D886FA8-74C1-4212-A42C-79023E579A7F}" srcOrd="1" destOrd="0" presId="urn:microsoft.com/office/officeart/2009/3/layout/StepUpProcess"/>
    <dgm:cxn modelId="{290C69EB-8E5E-4D8D-9CAE-EFDA1EEC493F}" type="presParOf" srcId="{5D886FA8-74C1-4212-A42C-79023E579A7F}" destId="{B606D131-61D4-4019-AA94-01A7A19384E5}" srcOrd="0" destOrd="0" presId="urn:microsoft.com/office/officeart/2009/3/layout/StepUpProcess"/>
    <dgm:cxn modelId="{9770D1D6-FCDA-4CA4-A1E2-3912AAEEAEA8}" type="presParOf" srcId="{6024ADC5-9581-4EC8-98F1-6FC4F88611EC}" destId="{D2CECBF5-266E-436F-BAC5-CAC2778672BF}" srcOrd="2" destOrd="0" presId="urn:microsoft.com/office/officeart/2009/3/layout/StepUpProcess"/>
    <dgm:cxn modelId="{0FE5F8F2-9191-4E44-8F93-F455A1A4CB8B}" type="presParOf" srcId="{D2CECBF5-266E-436F-BAC5-CAC2778672BF}" destId="{7A270A00-087D-46BB-A116-7F7B41F81A08}" srcOrd="0" destOrd="0" presId="urn:microsoft.com/office/officeart/2009/3/layout/StepUpProcess"/>
    <dgm:cxn modelId="{EFA81835-93D9-404C-9F07-3794777A637D}" type="presParOf" srcId="{D2CECBF5-266E-436F-BAC5-CAC2778672BF}" destId="{C14B9403-0D64-4BF5-A2E3-1AB2A13A6124}"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E4D67-1B80-4726-B83E-0B83436DCA24}" type="doc">
      <dgm:prSet loTypeId="urn:diagrams.loki3.com/TabbedArc+Icon" loCatId="officeonline" qsTypeId="urn:microsoft.com/office/officeart/2005/8/quickstyle/3d3" qsCatId="3D" csTypeId="urn:microsoft.com/office/officeart/2005/8/colors/accent1_4" csCatId="accent1"/>
      <dgm:spPr/>
      <dgm:t>
        <a:bodyPr/>
        <a:lstStyle/>
        <a:p>
          <a:endParaRPr lang="en-US"/>
        </a:p>
      </dgm:t>
    </dgm:pt>
    <dgm:pt modelId="{7A9416C9-7F12-4375-9FA1-6BB0E683BB9A}">
      <dgm:prSet/>
      <dgm:spPr/>
      <dgm:t>
        <a:bodyPr/>
        <a:lstStyle/>
        <a:p>
          <a:pPr rtl="0"/>
          <a:r>
            <a:rPr lang="en-US" dirty="0" smtClean="0">
              <a:solidFill>
                <a:schemeClr val="tx1">
                  <a:lumMod val="50000"/>
                </a:schemeClr>
              </a:solidFill>
            </a:rPr>
            <a:t>Look for trends from historical data</a:t>
          </a:r>
          <a:endParaRPr lang="en-US" dirty="0">
            <a:solidFill>
              <a:schemeClr val="tx1">
                <a:lumMod val="50000"/>
              </a:schemeClr>
            </a:solidFill>
          </a:endParaRPr>
        </a:p>
      </dgm:t>
    </dgm:pt>
    <dgm:pt modelId="{DB2F002D-D11C-45B1-8384-E82099457883}" type="parTrans" cxnId="{3F101A8E-7907-4C41-832A-5B4764B44980}">
      <dgm:prSet/>
      <dgm:spPr/>
      <dgm:t>
        <a:bodyPr/>
        <a:lstStyle/>
        <a:p>
          <a:endParaRPr lang="en-US">
            <a:solidFill>
              <a:srgbClr val="002060"/>
            </a:solidFill>
          </a:endParaRPr>
        </a:p>
      </dgm:t>
    </dgm:pt>
    <dgm:pt modelId="{34C933CE-C851-4FE3-8F0D-BD07CF1781CE}" type="sibTrans" cxnId="{3F101A8E-7907-4C41-832A-5B4764B44980}">
      <dgm:prSet/>
      <dgm:spPr/>
      <dgm:t>
        <a:bodyPr/>
        <a:lstStyle/>
        <a:p>
          <a:endParaRPr lang="en-US">
            <a:solidFill>
              <a:srgbClr val="002060"/>
            </a:solidFill>
          </a:endParaRPr>
        </a:p>
      </dgm:t>
    </dgm:pt>
    <dgm:pt modelId="{175FE2A6-E8DC-4F5E-9D25-B5AA217D4CDD}">
      <dgm:prSet/>
      <dgm:spPr/>
      <dgm:t>
        <a:bodyPr/>
        <a:lstStyle/>
        <a:p>
          <a:pPr rtl="0"/>
          <a:r>
            <a:rPr lang="en-US" dirty="0" smtClean="0">
              <a:solidFill>
                <a:schemeClr val="tx1">
                  <a:lumMod val="50000"/>
                </a:schemeClr>
              </a:solidFill>
            </a:rPr>
            <a:t>Look for signs of growth for the future</a:t>
          </a:r>
          <a:endParaRPr lang="en-US" dirty="0">
            <a:solidFill>
              <a:schemeClr val="tx1">
                <a:lumMod val="50000"/>
              </a:schemeClr>
            </a:solidFill>
          </a:endParaRPr>
        </a:p>
      </dgm:t>
    </dgm:pt>
    <dgm:pt modelId="{9F636705-2FEB-46DA-A4AF-32195121E36F}" type="parTrans" cxnId="{E0589C0D-4E79-437C-847D-A3A0A9F791B6}">
      <dgm:prSet/>
      <dgm:spPr/>
      <dgm:t>
        <a:bodyPr/>
        <a:lstStyle/>
        <a:p>
          <a:endParaRPr lang="en-US">
            <a:solidFill>
              <a:srgbClr val="002060"/>
            </a:solidFill>
          </a:endParaRPr>
        </a:p>
      </dgm:t>
    </dgm:pt>
    <dgm:pt modelId="{98549F0A-41E4-4705-990E-4A6C3F07345F}" type="sibTrans" cxnId="{E0589C0D-4E79-437C-847D-A3A0A9F791B6}">
      <dgm:prSet/>
      <dgm:spPr/>
      <dgm:t>
        <a:bodyPr/>
        <a:lstStyle/>
        <a:p>
          <a:endParaRPr lang="en-US">
            <a:solidFill>
              <a:srgbClr val="002060"/>
            </a:solidFill>
          </a:endParaRPr>
        </a:p>
      </dgm:t>
    </dgm:pt>
    <dgm:pt modelId="{85CD5168-A3BC-4440-89F2-7FD05F18D617}">
      <dgm:prSet/>
      <dgm:spPr/>
      <dgm:t>
        <a:bodyPr/>
        <a:lstStyle/>
        <a:p>
          <a:pPr rtl="0"/>
          <a:r>
            <a:rPr lang="en-US" dirty="0" smtClean="0">
              <a:solidFill>
                <a:schemeClr val="tx1">
                  <a:lumMod val="50000"/>
                </a:schemeClr>
              </a:solidFill>
            </a:rPr>
            <a:t>Read footnotes to financial statements</a:t>
          </a:r>
          <a:endParaRPr lang="en-US" dirty="0">
            <a:solidFill>
              <a:schemeClr val="tx1">
                <a:lumMod val="50000"/>
              </a:schemeClr>
            </a:solidFill>
          </a:endParaRPr>
        </a:p>
      </dgm:t>
    </dgm:pt>
    <dgm:pt modelId="{5659D4A5-1249-459F-9F8F-EAAD50C5367E}" type="parTrans" cxnId="{B665997A-FD71-4417-A90F-59CBFDACA5A6}">
      <dgm:prSet/>
      <dgm:spPr/>
      <dgm:t>
        <a:bodyPr/>
        <a:lstStyle/>
        <a:p>
          <a:endParaRPr lang="en-US">
            <a:solidFill>
              <a:srgbClr val="002060"/>
            </a:solidFill>
          </a:endParaRPr>
        </a:p>
      </dgm:t>
    </dgm:pt>
    <dgm:pt modelId="{98CB16A1-BD86-4257-8B83-E0F2298B92AF}" type="sibTrans" cxnId="{B665997A-FD71-4417-A90F-59CBFDACA5A6}">
      <dgm:prSet/>
      <dgm:spPr/>
      <dgm:t>
        <a:bodyPr/>
        <a:lstStyle/>
        <a:p>
          <a:endParaRPr lang="en-US">
            <a:solidFill>
              <a:srgbClr val="002060"/>
            </a:solidFill>
          </a:endParaRPr>
        </a:p>
      </dgm:t>
    </dgm:pt>
    <dgm:pt modelId="{AD5B0DAA-7399-4858-98B1-C9151FCC851D}" type="pres">
      <dgm:prSet presAssocID="{507E4D67-1B80-4726-B83E-0B83436DCA24}" presName="Name0" presStyleCnt="0">
        <dgm:presLayoutVars>
          <dgm:dir/>
          <dgm:resizeHandles val="exact"/>
        </dgm:presLayoutVars>
      </dgm:prSet>
      <dgm:spPr/>
      <dgm:t>
        <a:bodyPr/>
        <a:lstStyle/>
        <a:p>
          <a:endParaRPr lang="en-US"/>
        </a:p>
      </dgm:t>
    </dgm:pt>
    <dgm:pt modelId="{A03BFF93-45CD-4CAF-A1E4-77B014DECB38}" type="pres">
      <dgm:prSet presAssocID="{7A9416C9-7F12-4375-9FA1-6BB0E683BB9A}" presName="twoplus" presStyleLbl="node1" presStyleIdx="0" presStyleCnt="3">
        <dgm:presLayoutVars>
          <dgm:bulletEnabled val="1"/>
        </dgm:presLayoutVars>
      </dgm:prSet>
      <dgm:spPr/>
      <dgm:t>
        <a:bodyPr/>
        <a:lstStyle/>
        <a:p>
          <a:endParaRPr lang="en-US"/>
        </a:p>
      </dgm:t>
    </dgm:pt>
    <dgm:pt modelId="{9FED1D3D-13D4-47AF-9BD3-5CA22034DC7B}" type="pres">
      <dgm:prSet presAssocID="{175FE2A6-E8DC-4F5E-9D25-B5AA217D4CDD}" presName="twoplus" presStyleLbl="node1" presStyleIdx="1" presStyleCnt="3">
        <dgm:presLayoutVars>
          <dgm:bulletEnabled val="1"/>
        </dgm:presLayoutVars>
      </dgm:prSet>
      <dgm:spPr/>
      <dgm:t>
        <a:bodyPr/>
        <a:lstStyle/>
        <a:p>
          <a:endParaRPr lang="en-US"/>
        </a:p>
      </dgm:t>
    </dgm:pt>
    <dgm:pt modelId="{83967A1C-429D-4D05-B5BA-7D1638C5C734}" type="pres">
      <dgm:prSet presAssocID="{85CD5168-A3BC-4440-89F2-7FD05F18D617}" presName="twoplus" presStyleLbl="node1" presStyleIdx="2" presStyleCnt="3">
        <dgm:presLayoutVars>
          <dgm:bulletEnabled val="1"/>
        </dgm:presLayoutVars>
      </dgm:prSet>
      <dgm:spPr/>
      <dgm:t>
        <a:bodyPr/>
        <a:lstStyle/>
        <a:p>
          <a:endParaRPr lang="en-US"/>
        </a:p>
      </dgm:t>
    </dgm:pt>
  </dgm:ptLst>
  <dgm:cxnLst>
    <dgm:cxn modelId="{C4644654-1433-4616-8DF7-91525803F057}" type="presOf" srcId="{85CD5168-A3BC-4440-89F2-7FD05F18D617}" destId="{83967A1C-429D-4D05-B5BA-7D1638C5C734}" srcOrd="0" destOrd="0" presId="urn:diagrams.loki3.com/TabbedArc+Icon"/>
    <dgm:cxn modelId="{E0589C0D-4E79-437C-847D-A3A0A9F791B6}" srcId="{507E4D67-1B80-4726-B83E-0B83436DCA24}" destId="{175FE2A6-E8DC-4F5E-9D25-B5AA217D4CDD}" srcOrd="1" destOrd="0" parTransId="{9F636705-2FEB-46DA-A4AF-32195121E36F}" sibTransId="{98549F0A-41E4-4705-990E-4A6C3F07345F}"/>
    <dgm:cxn modelId="{06ABAEDF-5F92-42F8-95DE-68B585D97F0F}" type="presOf" srcId="{175FE2A6-E8DC-4F5E-9D25-B5AA217D4CDD}" destId="{9FED1D3D-13D4-47AF-9BD3-5CA22034DC7B}" srcOrd="0" destOrd="0" presId="urn:diagrams.loki3.com/TabbedArc+Icon"/>
    <dgm:cxn modelId="{34E144F0-1BF4-40C7-B150-2AEEE1A09CED}" type="presOf" srcId="{507E4D67-1B80-4726-B83E-0B83436DCA24}" destId="{AD5B0DAA-7399-4858-98B1-C9151FCC851D}" srcOrd="0" destOrd="0" presId="urn:diagrams.loki3.com/TabbedArc+Icon"/>
    <dgm:cxn modelId="{B665997A-FD71-4417-A90F-59CBFDACA5A6}" srcId="{507E4D67-1B80-4726-B83E-0B83436DCA24}" destId="{85CD5168-A3BC-4440-89F2-7FD05F18D617}" srcOrd="2" destOrd="0" parTransId="{5659D4A5-1249-459F-9F8F-EAAD50C5367E}" sibTransId="{98CB16A1-BD86-4257-8B83-E0F2298B92AF}"/>
    <dgm:cxn modelId="{5EA0F610-8978-4C80-B920-BA7753DCD22D}" type="presOf" srcId="{7A9416C9-7F12-4375-9FA1-6BB0E683BB9A}" destId="{A03BFF93-45CD-4CAF-A1E4-77B014DECB38}" srcOrd="0" destOrd="0" presId="urn:diagrams.loki3.com/TabbedArc+Icon"/>
    <dgm:cxn modelId="{3F101A8E-7907-4C41-832A-5B4764B44980}" srcId="{507E4D67-1B80-4726-B83E-0B83436DCA24}" destId="{7A9416C9-7F12-4375-9FA1-6BB0E683BB9A}" srcOrd="0" destOrd="0" parTransId="{DB2F002D-D11C-45B1-8384-E82099457883}" sibTransId="{34C933CE-C851-4FE3-8F0D-BD07CF1781CE}"/>
    <dgm:cxn modelId="{90B70A03-F051-413A-8248-8A106C26F531}" type="presParOf" srcId="{AD5B0DAA-7399-4858-98B1-C9151FCC851D}" destId="{A03BFF93-45CD-4CAF-A1E4-77B014DECB38}" srcOrd="0" destOrd="0" presId="urn:diagrams.loki3.com/TabbedArc+Icon"/>
    <dgm:cxn modelId="{9B173280-86A0-4064-9C43-5C65CE7FD571}" type="presParOf" srcId="{AD5B0DAA-7399-4858-98B1-C9151FCC851D}" destId="{9FED1D3D-13D4-47AF-9BD3-5CA22034DC7B}" srcOrd="1" destOrd="0" presId="urn:diagrams.loki3.com/TabbedArc+Icon"/>
    <dgm:cxn modelId="{47CA27D7-0B47-4717-8EE1-3E0F3C0969AD}" type="presParOf" srcId="{AD5B0DAA-7399-4858-98B1-C9151FCC851D}" destId="{83967A1C-429D-4D05-B5BA-7D1638C5C734}" srcOrd="2" destOrd="0" presId="urn:diagrams.loki3.com/TabbedArc+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DEFA23F-8140-4004-9BCA-9EE6CD6C9EC9}" type="datetimeFigureOut">
              <a:rPr lang="en-US"/>
              <a:pPr>
                <a:defRPr/>
              </a:pPr>
              <a:t>4/25/2014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C32DF1F-C8E4-483E-BB4F-8B3C4C30A7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E848133-4C00-4451-9BBA-B2BB3FDCE8CA}" type="datetimeFigureOut">
              <a:rPr lang="en-US"/>
              <a:pPr>
                <a:defRPr/>
              </a:pPr>
              <a:t>4/25/2014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BF59706-6736-40B2-8C47-621A1B4DC8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some basic steps to evaluating a company: looking for inconsistent amounts over periods, unusual amounts, trends, and competitor and industry information.</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3378FE-9CF4-4BC0-8AAA-48A69A0CAE4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Many things to be considered when evaluating a company are not necessarily presented in the financial statements directly; therefore, reviewing the notes to the statements can provide enlightening information.  Examples of clarifications or explanations include what “cash equivalents” includes, how certain assets are valued, which depreciation method was used for long-term assets, and details of intangible assets (such as goodwill).</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D772C6-4925-4E66-BC99-78F903EA6A07}"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Non-financial considerations can also be important in evaluating a company.  What percent market share does the company have?  Is management efficient and how effective are the marketing strategies?  What effect does the economy have on the company?  How socially responsible is the company?  These can be important issues for investors or potential investors.</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B17ADC-64B7-4495-860A-1F9244A54ADA}"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“big picture,” main topics when evaluating a company are comparisons (to other companies and the industry), current year to prior years, ratios, and non-financial information.</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EF87F-A484-4203-AE8D-3A1123EA14C4}"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important considerations are to consider the three main statements as well as whether your company is using accrual or cash-basis accounting.  In accrual, revenue and expenses are recognized when incurred, not when money is paid or received (as in cash-basis accounting).</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59620-0E2D-4001-A8F6-CDC52FD5797B}"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While ratios use specific data to arrive at numerical answers, they are not an exact way to predict the future performance of a company.  There are some acceptable guidelines to assess performance and make projections.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6C184-A408-4270-BA29-7D200F2C1A58}"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Benchmarks, or standards to compare to, are an additional way to assess the performance of a company.  Comparisons can be made to other similar companies or to the industry as a whole.  Occasionally a company may compare favorably to another similar company but can still perform above or below the industry.</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3B32D5-FC65-41D8-97B6-FBB5505F6753}"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Break-even analysis causes a company to specifically look at its income statement carefully.</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73514-AB9A-4342-9756-CD7CE5A24B8B}"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Two reports that contain additional information that can be used to evaluate a company are the 10-K and the Annual Report.  The 10-K is prepared as a filing for the Securities and Exchange Commission and includes many details, little graphics, and additional information (such as risk factors for the company).  The Annual Report is mainly prepared for a public company’s stockholders.  It contains more graphs and mostly financial information.</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34F7EA-8C20-48D3-B632-6CCD7E4F3912}"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Annual Report contains many parts that provide information to shareholders. A letter from a CEO usually comes first—and then a 5-10 year summary.  There is usually a management commentary discussing past trends and future opportunities.  A letter from a CPA certifying the accompanying financial statements follows.</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DCFB8-E226-4734-9EE0-E8E047EB7CF2}"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end, or an appendix, may contain company locations, directors and officers, as well as stock information—including price history and dividend information.</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276E38-22F7-49C9-A706-34E2A5E39D56}"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reviewing an Annual Report, consider the following:  Are there trends in the historical data? Are there signs of growth for the future? Do the footnotes provide explanations to unclear items?  Many parts in the report can provide this information in different ways.</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B368D9-C74B-47EA-95D7-82106987061A}"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sz="2600"/>
            </a:lvl1pPr>
          </a:lstStyle>
          <a:p>
            <a:pPr lvl="0"/>
            <a:r>
              <a:rPr lang="en-US" noProof="0" smtClean="0"/>
              <a:t>Click to edit Master title style</a:t>
            </a:r>
            <a:endParaRPr lang="en-US" noProof="0" dirty="0" smtClean="0"/>
          </a:p>
        </p:txBody>
      </p:sp>
      <p:sp>
        <p:nvSpPr>
          <p:cNvPr id="8195" name="Rectangle 3"/>
          <p:cNvSpPr>
            <a:spLocks noGrp="1" noChangeArrowheads="1"/>
          </p:cNvSpPr>
          <p:nvPr>
            <p:ph type="subTitle" idx="1"/>
          </p:nvPr>
        </p:nvSpPr>
        <p:spPr>
          <a:xfrm>
            <a:off x="2743200" y="1981200"/>
            <a:ext cx="6324600" cy="685800"/>
          </a:xfrm>
        </p:spPr>
        <p:txBody>
          <a:bodyPr/>
          <a:lstStyle>
            <a:lvl1pPr marL="0" indent="0">
              <a:buFontTx/>
              <a:buNone/>
              <a:defRPr sz="2200" b="1">
                <a:solidFill>
                  <a:schemeClr val="tx2">
                    <a:lumMod val="20000"/>
                    <a:lumOff val="80000"/>
                  </a:schemeClr>
                </a:solidFill>
              </a:defRPr>
            </a:lvl1pPr>
          </a:lstStyle>
          <a:p>
            <a:pPr lvl="0"/>
            <a:r>
              <a:rPr lang="en-US" noProof="0" smtClean="0"/>
              <a:t>Click to edit Master subtitle style</a:t>
            </a:r>
            <a:endParaRPr lang="en-US" noProof="0" dirty="0" smtClean="0"/>
          </a:p>
        </p:txBody>
      </p:sp>
      <p:sp>
        <p:nvSpPr>
          <p:cNvPr id="4" name="Rectangle 4"/>
          <p:cNvSpPr>
            <a:spLocks noGrp="1" noChangeArrowheads="1"/>
          </p:cNvSpPr>
          <p:nvPr>
            <p:ph type="dt" sz="half" idx="10"/>
          </p:nvPr>
        </p:nvSpPr>
        <p:spPr/>
        <p:txBody>
          <a:bodyPr/>
          <a:lstStyle>
            <a:lvl1pPr>
              <a:defRPr sz="1000" smtClean="0">
                <a:solidFill>
                  <a:schemeClr val="tx1">
                    <a:lumMod val="20000"/>
                    <a:lumOff val="80000"/>
                  </a:schemeClr>
                </a:solidFill>
              </a:defRPr>
            </a:lvl1pPr>
          </a:lstStyle>
          <a:p>
            <a:pPr>
              <a:defRPr/>
            </a:pPr>
            <a:fld id="{7A1EC2E8-BAED-47CF-9349-1EB8A51D5E7E}" type="datetime4">
              <a:rPr lang="en-US"/>
              <a:pPr>
                <a:defRPr/>
              </a:pPr>
              <a:t>April 25, 2014</a:t>
            </a:fld>
            <a:endParaRPr lang="en-US" dirty="0"/>
          </a:p>
        </p:txBody>
      </p:sp>
      <p:sp>
        <p:nvSpPr>
          <p:cNvPr id="5" name="Rectangle 5"/>
          <p:cNvSpPr>
            <a:spLocks noGrp="1" noChangeArrowheads="1"/>
          </p:cNvSpPr>
          <p:nvPr>
            <p:ph type="ftr" sz="quarter" idx="11"/>
          </p:nvPr>
        </p:nvSpPr>
        <p:spPr/>
        <p:txBody>
          <a:bodyPr/>
          <a:lstStyle>
            <a:lvl1pPr>
              <a:defRPr sz="1000" dirty="0">
                <a:solidFill>
                  <a:schemeClr val="tx1">
                    <a:lumMod val="20000"/>
                    <a:lumOff val="80000"/>
                  </a:schemeClr>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1000" smtClean="0">
                <a:solidFill>
                  <a:schemeClr val="tx1">
                    <a:lumMod val="20000"/>
                    <a:lumOff val="80000"/>
                  </a:schemeClr>
                </a:solidFill>
              </a:defRPr>
            </a:lvl1pPr>
          </a:lstStyle>
          <a:p>
            <a:pPr>
              <a:defRPr/>
            </a:pPr>
            <a:fld id="{8B3A078B-2C75-4610-9349-45D88A152C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588550-8581-432C-815E-9B952C650BD7}" type="datetime4">
              <a:rPr lang="en-US"/>
              <a:pPr>
                <a:defRPr/>
              </a:pPr>
              <a:t>April 25,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C1EED1-29F1-4340-AB14-50E8DD177B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7E9EF8A-F2D4-46CD-B7F0-0FFBC2E0C040}" type="datetime4">
              <a:rPr lang="en-US"/>
              <a:pPr>
                <a:defRPr/>
              </a:pPr>
              <a:t>April 25,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F2584-3848-494F-8D60-DD29A4D1CDF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0" name="Footer Placeholder 2"/>
          <p:cNvSpPr>
            <a:spLocks noGrp="1"/>
          </p:cNvSpPr>
          <p:nvPr>
            <p:ph type="ftr" sz="quarter" idx="21"/>
          </p:nvPr>
        </p:nvSpPr>
        <p:spPr/>
        <p:txBody>
          <a:bodyPr/>
          <a:lstStyle>
            <a:lvl1pPr>
              <a:defRPr/>
            </a:lvl1pPr>
          </a:lstStyle>
          <a:p>
            <a:pPr>
              <a:defRPr/>
            </a:pPr>
            <a:endParaRPr lang="en-US"/>
          </a:p>
        </p:txBody>
      </p:sp>
      <p:sp>
        <p:nvSpPr>
          <p:cNvPr id="11" name="Slide Number Placeholder 3"/>
          <p:cNvSpPr>
            <a:spLocks noGrp="1"/>
          </p:cNvSpPr>
          <p:nvPr>
            <p:ph type="sldNum" sz="quarter" idx="22"/>
          </p:nvPr>
        </p:nvSpPr>
        <p:spPr/>
        <p:txBody>
          <a:bodyPr/>
          <a:lstStyle>
            <a:lvl1pPr>
              <a:defRPr/>
            </a:lvl1pPr>
          </a:lstStyle>
          <a:p>
            <a:pPr>
              <a:defRPr/>
            </a:pPr>
            <a:fld id="{A758C1AC-93DC-4479-BDAF-5F4B4178525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4"/>
          </p:nvPr>
        </p:nvSpPr>
        <p:spPr>
          <a:xfrm>
            <a:off x="6248400" y="6653213"/>
            <a:ext cx="2895600" cy="365125"/>
          </a:xfrm>
        </p:spPr>
        <p:txBody>
          <a:bodyPr/>
          <a:lstStyle>
            <a:lvl1pPr algn="r">
              <a:defRPr sz="900" dirty="0">
                <a:solidFill>
                  <a:schemeClr val="tx2"/>
                </a:solidFill>
                <a:latin typeface="Segoe UI" pitchFamily="34" charset="0"/>
                <a:cs typeface="Segoe UI" pitchFamily="34" charset="0"/>
              </a:defRPr>
            </a:lvl1pPr>
          </a:lstStyle>
          <a:p>
            <a:pPr>
              <a:defRPr/>
            </a:pPr>
            <a:endParaRPr lang="en-US"/>
          </a:p>
        </p:txBody>
      </p:sp>
      <p:sp>
        <p:nvSpPr>
          <p:cNvPr id="6" name="Slide Number Placeholder 5"/>
          <p:cNvSpPr>
            <a:spLocks noGrp="1"/>
          </p:cNvSpPr>
          <p:nvPr>
            <p:ph type="sldNum" sz="quarter" idx="15"/>
          </p:nvPr>
        </p:nvSpPr>
        <p:spPr>
          <a:xfrm>
            <a:off x="76200" y="6637338"/>
            <a:ext cx="2133600" cy="365125"/>
          </a:xfrm>
        </p:spPr>
        <p:txBody>
          <a:bodyPr/>
          <a:lstStyle>
            <a:lvl1pPr algn="l">
              <a:defRPr sz="1200" b="1" smtClean="0">
                <a:solidFill>
                  <a:schemeClr val="tx2"/>
                </a:solidFill>
                <a:latin typeface="Segoe UI" pitchFamily="34" charset="0"/>
                <a:cs typeface="Segoe UI" pitchFamily="34" charset="0"/>
              </a:defRPr>
            </a:lvl1pPr>
          </a:lstStyle>
          <a:p>
            <a:pPr>
              <a:defRPr/>
            </a:pPr>
            <a:fld id="{C2AEDF0D-A6D7-46C0-AA61-F9F0EECC3D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8" name="Footer Placeholder 2"/>
          <p:cNvSpPr>
            <a:spLocks noGrp="1"/>
          </p:cNvSpPr>
          <p:nvPr>
            <p:ph type="ftr" sz="quarter" idx="16"/>
          </p:nvPr>
        </p:nvSpPr>
        <p:spPr/>
        <p:txBody>
          <a:bodyPr/>
          <a:lstStyle>
            <a:lvl1pPr>
              <a:defRPr/>
            </a:lvl1pPr>
          </a:lstStyle>
          <a:p>
            <a:pPr>
              <a:defRPr/>
            </a:pPr>
            <a:endParaRPr lang="en-US"/>
          </a:p>
        </p:txBody>
      </p:sp>
      <p:sp>
        <p:nvSpPr>
          <p:cNvPr id="13" name="Slide Number Placeholder 3"/>
          <p:cNvSpPr>
            <a:spLocks noGrp="1"/>
          </p:cNvSpPr>
          <p:nvPr>
            <p:ph type="sldNum" sz="quarter" idx="17"/>
          </p:nvPr>
        </p:nvSpPr>
        <p:spPr/>
        <p:txBody>
          <a:bodyPr/>
          <a:lstStyle>
            <a:lvl1pPr>
              <a:defRPr/>
            </a:lvl1pPr>
          </a:lstStyle>
          <a:p>
            <a:pPr>
              <a:defRPr/>
            </a:pPr>
            <a:fld id="{2639DFE6-B597-4F47-9A54-65922B7B900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4" name="Slide Number Placeholder 8"/>
          <p:cNvSpPr>
            <a:spLocks noGrp="1"/>
          </p:cNvSpPr>
          <p:nvPr>
            <p:ph type="sldNum" sz="quarter" idx="14"/>
          </p:nvPr>
        </p:nvSpPr>
        <p:spPr/>
        <p:txBody>
          <a:bodyPr/>
          <a:lstStyle>
            <a:lvl1pPr>
              <a:defRPr/>
            </a:lvl1pPr>
          </a:lstStyle>
          <a:p>
            <a:pPr>
              <a:defRPr/>
            </a:pPr>
            <a:fld id="{92319836-0D84-4CFC-AC75-FA7FFBD52F98}" type="slidenum">
              <a:rPr lang="en-US"/>
              <a:pPr>
                <a:defRPr/>
              </a:pPr>
              <a:t>‹#›</a:t>
            </a:fld>
            <a:endParaRPr lang="en-US" dirty="0"/>
          </a:p>
        </p:txBody>
      </p:sp>
      <p:sp>
        <p:nvSpPr>
          <p:cNvPr id="5" name="Footer Placeholder 9"/>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010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52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7EB0A9-1A1A-4A5A-9FE7-740347E03C1F}" type="datetime4">
              <a:rPr lang="en-US"/>
              <a:pPr>
                <a:defRPr/>
              </a:pPr>
              <a:t>April 25,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33696-BB2D-4BBE-838E-B280641C9AC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AC9424-4F90-4D0B-AEA0-EC5204F09E60}" type="datetime4">
              <a:rPr lang="en-US"/>
              <a:pPr>
                <a:defRPr/>
              </a:pPr>
              <a:t>April 25,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B06-F97A-48BA-96A1-1A51C37F1B4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1231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371599" y="2906713"/>
            <a:ext cx="7123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687E09-0D5E-410E-AB0E-1CA6FDD78671}" type="datetime4">
              <a:rPr lang="en-US"/>
              <a:pPr>
                <a:defRPr/>
              </a:pPr>
              <a:t>April 25,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DCED0-6245-4EF5-AEFE-FF82D5CFBA2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F12D0A6-A8AA-4433-8FA2-2AD418AB50F1}" type="datetime4">
              <a:rPr lang="en-US"/>
              <a:pPr>
                <a:defRPr/>
              </a:pPr>
              <a:t>April 25,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CD29E-3C22-40A5-9C40-C52040BC9E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3FB63E-018C-48C6-A5CA-A069E21B0031}" type="datetime4">
              <a:rPr lang="en-US"/>
              <a:pPr>
                <a:defRPr/>
              </a:pPr>
              <a:t>April 25,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AC084E-08B0-47B8-AC33-CAC5AACADC3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EEB1799-EBEE-4D51-96CE-C77EF2844512}" type="datetime4">
              <a:rPr lang="en-US"/>
              <a:pPr>
                <a:defRPr/>
              </a:pPr>
              <a:t>April 25, 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700A13-84D7-49A0-AA90-964DCE945EA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7617845-EBC1-482C-A872-06C008310B5E}" type="datetime4">
              <a:rPr lang="en-US"/>
              <a:pPr>
                <a:defRPr/>
              </a:pPr>
              <a:t>April 25, 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96BA72-BB67-4BAC-A874-B299B2767BB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C55F2A-2B5D-4A6E-82E4-FE5D46234766}" type="datetime4">
              <a:rPr lang="en-US"/>
              <a:pPr>
                <a:defRPr/>
              </a:pPr>
              <a:t>April 25, 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69225C-E9FB-4ABA-96C7-B88EDF450C7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357B97-3026-448C-8520-B31D4EFE90B7}" type="datetime4">
              <a:rPr lang="en-US"/>
              <a:pPr>
                <a:defRPr/>
              </a:pPr>
              <a:t>April 25,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4A45B3-DCA4-4EB3-AC81-7236A72EEA3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1"/>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BA5A22-3752-41C1-9657-A304716A1642}" type="datetime4">
              <a:rPr lang="en-US"/>
              <a:pPr>
                <a:defRPr/>
              </a:pPr>
              <a:t>April 25, 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E3EA3-45BF-4A07-840F-B078D29A9EB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CC6567-D917-456F-8F4C-E578762804CE}" type="datetime4">
              <a:rPr lang="en-US"/>
              <a:pPr>
                <a:defRPr/>
              </a:pPr>
              <a:t>April 25,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AF029-3363-436A-A291-AFF9C109CDC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0B6285B-4299-4742-B693-F00EB7CF7E69}" type="datetime4">
              <a:rPr lang="en-US"/>
              <a:pPr>
                <a:defRPr/>
              </a:pPr>
              <a:t>April 25,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D8570F-0DB0-4FA6-A957-D0E1F809C90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1676400"/>
            <a:ext cx="7086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2819400"/>
            <a:ext cx="7086600" cy="31242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9EE19C0D-190B-4E1A-A06F-8402557CEDF8}" type="datetime4">
              <a:rPr lang="en-US"/>
              <a:pPr>
                <a:defRPr/>
              </a:pPr>
              <a:t>April 25, 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BE4ACC-423C-4669-86D8-B37044ABFC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1200" y="4406900"/>
            <a:ext cx="6513512"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676400" y="2906713"/>
            <a:ext cx="68183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36D641F-D0DE-4AFE-AB04-714F798E964A}" type="datetime4">
              <a:rPr lang="en-US"/>
              <a:pPr>
                <a:defRPr/>
              </a:pPr>
              <a:t>April 25,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1491-A8E8-41C6-A5A8-2F991BC733F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B5BCA0A-620C-4538-84C5-3183DF5D7A58}" type="datetime4">
              <a:rPr lang="en-US"/>
              <a:pPr>
                <a:defRPr/>
              </a:pPr>
              <a:t>April 25, 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C25CFF-17B0-4EF1-B803-0FAB7207B1A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162800" cy="96043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0" y="1798638"/>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438399"/>
            <a:ext cx="33528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1798638"/>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438399"/>
            <a:ext cx="3581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fld id="{D84FE141-DCA3-4B2B-8A3F-1BE530C846E8}" type="datetime4">
              <a:rPr lang="en-US"/>
              <a:pPr>
                <a:defRPr/>
              </a:pPr>
              <a:t>April 25, 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2BE15B-5464-437A-9CFA-DA57CF624B9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4D326FE-07CE-42E6-8962-107AEF732C14}" type="datetime4">
              <a:rPr lang="en-US"/>
              <a:pPr>
                <a:defRPr/>
              </a:pPr>
              <a:t>April 25, 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7B0CDD-6076-4C13-9C85-0821C9B569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AA74E3-0F84-4FED-9F1D-20862F81E176}" type="datetime4">
              <a:rPr lang="en-US"/>
              <a:pPr>
                <a:defRPr/>
              </a:pPr>
              <a:t>April 25, 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8F7B8F-E56B-4057-A9BE-3CCB6ED977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54CB81E-D6FE-4D7D-B4F9-571E1DCEC1D0}" type="datetime4">
              <a:rPr lang="en-US"/>
              <a:pPr>
                <a:defRPr/>
              </a:pPr>
              <a:t>April 25, 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65185-FB75-4924-8CE2-1B9246DE08E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19200"/>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62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5A83D1-18B8-421D-8A66-884B64180836}" type="datetime4">
              <a:rPr lang="en-US"/>
              <a:pPr>
                <a:defRPr/>
              </a:pPr>
              <a:t>April 25, 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92AAD8-922B-48FB-A5AF-996CE429C2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5000" y="1676400"/>
            <a:ext cx="6781800" cy="9604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900" smtClean="0">
                <a:solidFill>
                  <a:schemeClr val="tx1">
                    <a:lumMod val="20000"/>
                    <a:lumOff val="80000"/>
                  </a:schemeClr>
                </a:solidFill>
                <a:latin typeface="+mn-lt"/>
                <a:cs typeface="+mn-cs"/>
              </a:defRPr>
            </a:lvl1pPr>
          </a:lstStyle>
          <a:p>
            <a:pPr>
              <a:defRPr/>
            </a:pPr>
            <a:fld id="{54342BFE-D9DA-48E0-83CC-B54DBA0BB9EB}" type="datetime4">
              <a:rPr lang="en-US"/>
              <a:pPr>
                <a:defRPr/>
              </a:pPr>
              <a:t>April 25, 2014</a:t>
            </a:fld>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900" dirty="0">
                <a:latin typeface="+mn-lt"/>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900" smtClean="0">
                <a:latin typeface="+mn-lt"/>
                <a:cs typeface="+mn-cs"/>
              </a:defRPr>
            </a:lvl1pPr>
          </a:lstStyle>
          <a:p>
            <a:pPr>
              <a:defRPr/>
            </a:pPr>
            <a:fld id="{E30DDBD8-7209-4189-8F68-9B0B5C4FE2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782" r:id="rId2"/>
    <p:sldLayoutId id="2147483781" r:id="rId3"/>
    <p:sldLayoutId id="2147483780" r:id="rId4"/>
    <p:sldLayoutId id="2147483779" r:id="rId5"/>
    <p:sldLayoutId id="2147483778" r:id="rId6"/>
    <p:sldLayoutId id="2147483777" r:id="rId7"/>
    <p:sldLayoutId id="2147483776" r:id="rId8"/>
    <p:sldLayoutId id="2147483775" r:id="rId9"/>
    <p:sldLayoutId id="2147483774" r:id="rId10"/>
    <p:sldLayoutId id="2147483773" r:id="rId11"/>
    <p:sldLayoutId id="2147483796" r:id="rId12"/>
    <p:sldLayoutId id="2147483797" r:id="rId13"/>
    <p:sldLayoutId id="2147483798" r:id="rId14"/>
    <p:sldLayoutId id="2147483799" r:id="rId15"/>
  </p:sldLayoutIdLst>
  <p:hf hdr="0" ftr="0" dt="0"/>
  <p:txStyles>
    <p:titleStyle>
      <a:lvl1pPr algn="l" rtl="0" fontAlgn="base">
        <a:spcBef>
          <a:spcPct val="0"/>
        </a:spcBef>
        <a:spcAft>
          <a:spcPct val="0"/>
        </a:spcAft>
        <a:defRPr sz="3000" b="1">
          <a:ln>
            <a:solidFill>
              <a:schemeClr val="accent2">
                <a:lumMod val="50000"/>
              </a:schemeClr>
            </a:solidFill>
          </a:ln>
          <a:solidFill>
            <a:schemeClr val="tx2"/>
          </a:solidFill>
          <a:latin typeface="+mj-lt"/>
          <a:ea typeface="+mj-ea"/>
          <a:cs typeface="+mj-cs"/>
        </a:defRPr>
      </a:lvl1pPr>
      <a:lvl2pPr algn="l" rtl="0" fontAlgn="base">
        <a:spcBef>
          <a:spcPct val="0"/>
        </a:spcBef>
        <a:spcAft>
          <a:spcPct val="0"/>
        </a:spcAft>
        <a:defRPr sz="3000" b="1">
          <a:solidFill>
            <a:schemeClr val="tx2"/>
          </a:solidFill>
          <a:latin typeface="Calibri" pitchFamily="34" charset="0"/>
        </a:defRPr>
      </a:lvl2pPr>
      <a:lvl3pPr algn="l" rtl="0" fontAlgn="base">
        <a:spcBef>
          <a:spcPct val="0"/>
        </a:spcBef>
        <a:spcAft>
          <a:spcPct val="0"/>
        </a:spcAft>
        <a:defRPr sz="3000" b="1">
          <a:solidFill>
            <a:schemeClr val="tx2"/>
          </a:solidFill>
          <a:latin typeface="Calibri" pitchFamily="34" charset="0"/>
        </a:defRPr>
      </a:lvl3pPr>
      <a:lvl4pPr algn="l" rtl="0" fontAlgn="base">
        <a:spcBef>
          <a:spcPct val="0"/>
        </a:spcBef>
        <a:spcAft>
          <a:spcPct val="0"/>
        </a:spcAft>
        <a:defRPr sz="3000" b="1">
          <a:solidFill>
            <a:schemeClr val="tx2"/>
          </a:solidFill>
          <a:latin typeface="Calibri" pitchFamily="34" charset="0"/>
        </a:defRPr>
      </a:lvl4pPr>
      <a:lvl5pPr algn="l" rtl="0" fontAlgn="base">
        <a:spcBef>
          <a:spcPct val="0"/>
        </a:spcBef>
        <a:spcAft>
          <a:spcPct val="0"/>
        </a:spcAft>
        <a:defRPr sz="3000" b="1">
          <a:solidFill>
            <a:schemeClr val="tx2"/>
          </a:solidFill>
          <a:latin typeface="Calibri" pitchFamily="34" charset="0"/>
        </a:defRPr>
      </a:lvl5pPr>
      <a:lvl6pPr marL="457200" algn="l" rtl="0" eaLnBrk="1" fontAlgn="base" hangingPunct="1">
        <a:spcBef>
          <a:spcPct val="0"/>
        </a:spcBef>
        <a:spcAft>
          <a:spcPct val="0"/>
        </a:spcAft>
        <a:defRPr sz="3000" b="1">
          <a:solidFill>
            <a:schemeClr val="tx2"/>
          </a:solidFill>
          <a:latin typeface="Century Gothic" pitchFamily="34" charset="0"/>
        </a:defRPr>
      </a:lvl6pPr>
      <a:lvl7pPr marL="914400" algn="l" rtl="0" eaLnBrk="1" fontAlgn="base" hangingPunct="1">
        <a:spcBef>
          <a:spcPct val="0"/>
        </a:spcBef>
        <a:spcAft>
          <a:spcPct val="0"/>
        </a:spcAft>
        <a:defRPr sz="3000" b="1">
          <a:solidFill>
            <a:schemeClr val="tx2"/>
          </a:solidFill>
          <a:latin typeface="Century Gothic" pitchFamily="34" charset="0"/>
        </a:defRPr>
      </a:lvl7pPr>
      <a:lvl8pPr marL="1371600" algn="l" rtl="0" eaLnBrk="1" fontAlgn="base" hangingPunct="1">
        <a:spcBef>
          <a:spcPct val="0"/>
        </a:spcBef>
        <a:spcAft>
          <a:spcPct val="0"/>
        </a:spcAft>
        <a:defRPr sz="3000" b="1">
          <a:solidFill>
            <a:schemeClr val="tx2"/>
          </a:solidFill>
          <a:latin typeface="Century Gothic" pitchFamily="34" charset="0"/>
        </a:defRPr>
      </a:lvl8pPr>
      <a:lvl9pPr marL="1828800" algn="l" rtl="0" eaLnBrk="1" fontAlgn="base" hangingPunct="1">
        <a:spcBef>
          <a:spcPct val="0"/>
        </a:spcBef>
        <a:spcAft>
          <a:spcPct val="0"/>
        </a:spcAft>
        <a:defRPr sz="3000" b="1">
          <a:solidFill>
            <a:schemeClr val="tx2"/>
          </a:solidFill>
          <a:latin typeface="Century Gothic" pitchFamily="34" charset="0"/>
        </a:defRPr>
      </a:lvl9pPr>
    </p:titleStyle>
    <p:bodyStyle>
      <a:lvl1pPr marL="342900" indent="-342900" algn="l" rtl="0" fontAlgn="base">
        <a:spcBef>
          <a:spcPct val="20000"/>
        </a:spcBef>
        <a:spcAft>
          <a:spcPct val="0"/>
        </a:spcAft>
        <a:buChar char="•"/>
        <a:defRPr>
          <a:solidFill>
            <a:srgbClr val="002060"/>
          </a:solidFill>
          <a:latin typeface="+mn-lt"/>
          <a:ea typeface="+mn-ea"/>
          <a:cs typeface="+mn-cs"/>
        </a:defRPr>
      </a:lvl1pPr>
      <a:lvl2pPr marL="742950" indent="-285750" algn="l" rtl="0" fontAlgn="base">
        <a:spcBef>
          <a:spcPct val="20000"/>
        </a:spcBef>
        <a:spcAft>
          <a:spcPct val="0"/>
        </a:spcAft>
        <a:buChar char="–"/>
        <a:defRPr>
          <a:solidFill>
            <a:srgbClr val="002060"/>
          </a:solidFill>
          <a:latin typeface="+mn-lt"/>
        </a:defRPr>
      </a:lvl2pPr>
      <a:lvl3pPr marL="1143000" indent="-228600" algn="l" rtl="0" fontAlgn="base">
        <a:spcBef>
          <a:spcPct val="20000"/>
        </a:spcBef>
        <a:spcAft>
          <a:spcPct val="0"/>
        </a:spcAft>
        <a:buChar char="•"/>
        <a:defRPr>
          <a:solidFill>
            <a:srgbClr val="002060"/>
          </a:solidFill>
          <a:latin typeface="+mn-lt"/>
        </a:defRPr>
      </a:lvl3pPr>
      <a:lvl4pPr marL="1600200" indent="-228600" algn="l" rtl="0" fontAlgn="base">
        <a:spcBef>
          <a:spcPct val="20000"/>
        </a:spcBef>
        <a:spcAft>
          <a:spcPct val="0"/>
        </a:spcAft>
        <a:buChar char="–"/>
        <a:defRPr>
          <a:solidFill>
            <a:srgbClr val="002060"/>
          </a:solidFill>
          <a:latin typeface="+mn-lt"/>
        </a:defRPr>
      </a:lvl4pPr>
      <a:lvl5pPr marL="2057400" indent="-228600" algn="l" rtl="0" fontAlgn="base">
        <a:spcBef>
          <a:spcPct val="20000"/>
        </a:spcBef>
        <a:spcAft>
          <a:spcPct val="0"/>
        </a:spcAft>
        <a:buChar char="»"/>
        <a:defRPr>
          <a:solidFill>
            <a:srgbClr val="002060"/>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900" smtClean="0">
                <a:solidFill>
                  <a:schemeClr val="tx1">
                    <a:lumMod val="20000"/>
                    <a:lumOff val="80000"/>
                  </a:schemeClr>
                </a:solidFill>
                <a:latin typeface="+mn-lt"/>
                <a:cs typeface="+mn-cs"/>
              </a:defRPr>
            </a:lvl1pPr>
          </a:lstStyle>
          <a:p>
            <a:pPr>
              <a:defRPr/>
            </a:pPr>
            <a:fld id="{0BB25B4A-2659-4842-93CE-F26A337F771D}" type="datetime4">
              <a:rPr lang="en-US"/>
              <a:pPr>
                <a:defRPr/>
              </a:pPr>
              <a:t>April 25, 2014</a:t>
            </a:fld>
            <a:endParaRPr lang="en-US" dirty="0"/>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900" dirty="0">
                <a:solidFill>
                  <a:schemeClr val="tx1">
                    <a:lumMod val="20000"/>
                    <a:lumOff val="80000"/>
                  </a:schemeClr>
                </a:solidFill>
                <a:latin typeface="+mn-lt"/>
                <a:cs typeface="+mn-cs"/>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900" smtClean="0">
                <a:solidFill>
                  <a:schemeClr val="tx1">
                    <a:lumMod val="20000"/>
                    <a:lumOff val="80000"/>
                  </a:schemeClr>
                </a:solidFill>
                <a:latin typeface="+mn-lt"/>
                <a:cs typeface="+mn-cs"/>
              </a:defRPr>
            </a:lvl1pPr>
          </a:lstStyle>
          <a:p>
            <a:pPr>
              <a:defRPr/>
            </a:pPr>
            <a:fld id="{B60C8C59-E1C1-41E8-965B-6712538C8B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3" r:id="rId2"/>
    <p:sldLayoutId id="2147483792" r:id="rId3"/>
    <p:sldLayoutId id="2147483791" r:id="rId4"/>
    <p:sldLayoutId id="2147483790" r:id="rId5"/>
    <p:sldLayoutId id="2147483789" r:id="rId6"/>
    <p:sldLayoutId id="2147483788" r:id="rId7"/>
    <p:sldLayoutId id="2147483787" r:id="rId8"/>
    <p:sldLayoutId id="2147483786" r:id="rId9"/>
    <p:sldLayoutId id="2147483785" r:id="rId10"/>
    <p:sldLayoutId id="2147483784" r:id="rId11"/>
    <p:sldLayoutId id="2147483783" r:id="rId12"/>
  </p:sldLayoutIdLst>
  <p:hf hdr="0" ftr="0" dt="0"/>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Century Gothic" pitchFamily="34" charset="0"/>
        </a:defRPr>
      </a:lvl2pPr>
      <a:lvl3pPr algn="l" rtl="0" fontAlgn="base">
        <a:spcBef>
          <a:spcPct val="0"/>
        </a:spcBef>
        <a:spcAft>
          <a:spcPct val="0"/>
        </a:spcAft>
        <a:defRPr sz="3000" b="1">
          <a:solidFill>
            <a:schemeClr val="tx2"/>
          </a:solidFill>
          <a:latin typeface="Century Gothic" pitchFamily="34" charset="0"/>
        </a:defRPr>
      </a:lvl3pPr>
      <a:lvl4pPr algn="l" rtl="0" fontAlgn="base">
        <a:spcBef>
          <a:spcPct val="0"/>
        </a:spcBef>
        <a:spcAft>
          <a:spcPct val="0"/>
        </a:spcAft>
        <a:defRPr sz="3000" b="1">
          <a:solidFill>
            <a:schemeClr val="tx2"/>
          </a:solidFill>
          <a:latin typeface="Century Gothic" pitchFamily="34" charset="0"/>
        </a:defRPr>
      </a:lvl4pPr>
      <a:lvl5pPr algn="l" rtl="0" fontAlgn="base">
        <a:spcBef>
          <a:spcPct val="0"/>
        </a:spcBef>
        <a:spcAft>
          <a:spcPct val="0"/>
        </a:spcAft>
        <a:defRPr sz="3000" b="1">
          <a:solidFill>
            <a:schemeClr val="tx2"/>
          </a:solidFill>
          <a:latin typeface="Century Gothic" pitchFamily="34" charset="0"/>
        </a:defRPr>
      </a:lvl5pPr>
      <a:lvl6pPr marL="457200" algn="l" rtl="0" eaLnBrk="1" fontAlgn="base" hangingPunct="1">
        <a:spcBef>
          <a:spcPct val="0"/>
        </a:spcBef>
        <a:spcAft>
          <a:spcPct val="0"/>
        </a:spcAft>
        <a:defRPr sz="3000" b="1">
          <a:solidFill>
            <a:schemeClr val="tx2"/>
          </a:solidFill>
          <a:latin typeface="Century Gothic" pitchFamily="34" charset="0"/>
        </a:defRPr>
      </a:lvl6pPr>
      <a:lvl7pPr marL="914400" algn="l" rtl="0" eaLnBrk="1" fontAlgn="base" hangingPunct="1">
        <a:spcBef>
          <a:spcPct val="0"/>
        </a:spcBef>
        <a:spcAft>
          <a:spcPct val="0"/>
        </a:spcAft>
        <a:defRPr sz="3000" b="1">
          <a:solidFill>
            <a:schemeClr val="tx2"/>
          </a:solidFill>
          <a:latin typeface="Century Gothic" pitchFamily="34" charset="0"/>
        </a:defRPr>
      </a:lvl7pPr>
      <a:lvl8pPr marL="1371600" algn="l" rtl="0" eaLnBrk="1" fontAlgn="base" hangingPunct="1">
        <a:spcBef>
          <a:spcPct val="0"/>
        </a:spcBef>
        <a:spcAft>
          <a:spcPct val="0"/>
        </a:spcAft>
        <a:defRPr sz="3000" b="1">
          <a:solidFill>
            <a:schemeClr val="tx2"/>
          </a:solidFill>
          <a:latin typeface="Century Gothic" pitchFamily="34" charset="0"/>
        </a:defRPr>
      </a:lvl8pPr>
      <a:lvl9pPr marL="1828800" algn="l" rtl="0" eaLnBrk="1" fontAlgn="base" hangingPunct="1">
        <a:spcBef>
          <a:spcPct val="0"/>
        </a:spcBef>
        <a:spcAft>
          <a:spcPct val="0"/>
        </a:spcAft>
        <a:defRPr sz="3000" b="1">
          <a:solidFill>
            <a:schemeClr val="tx2"/>
          </a:solidFill>
          <a:latin typeface="Century Gothic" pitchFamily="34" charset="0"/>
        </a:defRPr>
      </a:lvl9pPr>
    </p:titleStyle>
    <p:bodyStyle>
      <a:lvl1pPr marL="342900" indent="-342900" algn="l" rtl="0" fontAlgn="base">
        <a:spcBef>
          <a:spcPct val="20000"/>
        </a:spcBef>
        <a:spcAft>
          <a:spcPct val="0"/>
        </a:spcAft>
        <a:buChar char="•"/>
        <a:defRPr>
          <a:solidFill>
            <a:srgbClr val="D6E0F5"/>
          </a:solidFill>
          <a:latin typeface="+mn-lt"/>
          <a:ea typeface="+mn-ea"/>
          <a:cs typeface="+mn-cs"/>
        </a:defRPr>
      </a:lvl1pPr>
      <a:lvl2pPr marL="742950" indent="-285750" algn="l" rtl="0" fontAlgn="base">
        <a:spcBef>
          <a:spcPct val="20000"/>
        </a:spcBef>
        <a:spcAft>
          <a:spcPct val="0"/>
        </a:spcAft>
        <a:buChar char="–"/>
        <a:defRPr>
          <a:solidFill>
            <a:srgbClr val="D6E0F5"/>
          </a:solidFill>
          <a:latin typeface="+mn-lt"/>
        </a:defRPr>
      </a:lvl2pPr>
      <a:lvl3pPr marL="1143000" indent="-228600" algn="l" rtl="0" fontAlgn="base">
        <a:spcBef>
          <a:spcPct val="20000"/>
        </a:spcBef>
        <a:spcAft>
          <a:spcPct val="0"/>
        </a:spcAft>
        <a:buChar char="•"/>
        <a:defRPr>
          <a:solidFill>
            <a:srgbClr val="D6E0F5"/>
          </a:solidFill>
          <a:latin typeface="+mn-lt"/>
        </a:defRPr>
      </a:lvl3pPr>
      <a:lvl4pPr marL="1600200" indent="-228600" algn="l" rtl="0" fontAlgn="base">
        <a:spcBef>
          <a:spcPct val="20000"/>
        </a:spcBef>
        <a:spcAft>
          <a:spcPct val="0"/>
        </a:spcAft>
        <a:buChar char="–"/>
        <a:defRPr>
          <a:solidFill>
            <a:srgbClr val="D6E0F5"/>
          </a:solidFill>
          <a:latin typeface="+mn-lt"/>
        </a:defRPr>
      </a:lvl4pPr>
      <a:lvl5pPr marL="2057400" indent="-228600" algn="l" rtl="0" fontAlgn="base">
        <a:spcBef>
          <a:spcPct val="20000"/>
        </a:spcBef>
        <a:spcAft>
          <a:spcPct val="0"/>
        </a:spcAft>
        <a:buChar char="»"/>
        <a:defRPr>
          <a:solidFill>
            <a:srgbClr val="D6E0F5"/>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860425"/>
          </a:xfrm>
        </p:spPr>
        <p:txBody>
          <a:bodyPr>
            <a:normAutofit/>
          </a:bodyPr>
          <a:lstStyle/>
          <a:p>
            <a:pPr>
              <a:defRPr/>
            </a:pPr>
            <a:r>
              <a:rPr lang="en-US" sz="4000" dirty="0" smtClean="0"/>
              <a:t>Evaluating Company Performance</a:t>
            </a:r>
            <a:endParaRPr lang="en-US" sz="4000" dirty="0"/>
          </a:p>
        </p:txBody>
      </p:sp>
      <p:sp>
        <p:nvSpPr>
          <p:cNvPr id="3" name="Subtitle 2"/>
          <p:cNvSpPr>
            <a:spLocks noGrp="1"/>
          </p:cNvSpPr>
          <p:nvPr>
            <p:ph type="subTitle" idx="1"/>
          </p:nvPr>
        </p:nvSpPr>
        <p:spPr>
          <a:xfrm>
            <a:off x="30163" y="2209800"/>
            <a:ext cx="6324600" cy="685800"/>
          </a:xfrm>
        </p:spPr>
        <p:txBody>
          <a:bodyPr/>
          <a:lstStyle/>
          <a:p>
            <a:pPr>
              <a:defRPr/>
            </a:pPr>
            <a:r>
              <a:rPr lang="en-US" dirty="0" smtClean="0"/>
              <a:t>Financial Analysis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Annual Reports (continued)</a:t>
            </a:r>
            <a:endParaRPr lang="en-US" dirty="0">
              <a:solidFill>
                <a:schemeClr val="tx1">
                  <a:lumMod val="50000"/>
                </a:schemeClr>
              </a:solidFill>
            </a:endParaRPr>
          </a:p>
        </p:txBody>
      </p:sp>
      <p:sp>
        <p:nvSpPr>
          <p:cNvPr id="48130" name="Content Placeholder 2"/>
          <p:cNvSpPr>
            <a:spLocks noGrp="1"/>
          </p:cNvSpPr>
          <p:nvPr>
            <p:ph idx="1"/>
          </p:nvPr>
        </p:nvSpPr>
        <p:spPr/>
        <p:txBody>
          <a:bodyPr/>
          <a:lstStyle/>
          <a:p>
            <a:pPr lvl="1"/>
            <a:r>
              <a:rPr lang="en-US" sz="2000" smtClean="0"/>
              <a:t>Company locations</a:t>
            </a:r>
          </a:p>
          <a:p>
            <a:pPr lvl="1"/>
            <a:r>
              <a:rPr lang="en-US" sz="2000" smtClean="0"/>
              <a:t>Directors and officers</a:t>
            </a:r>
          </a:p>
          <a:p>
            <a:pPr lvl="1"/>
            <a:r>
              <a:rPr lang="en-US" sz="2000" smtClean="0"/>
              <a:t>Stock information, including price history and dividends</a:t>
            </a:r>
          </a:p>
        </p:txBody>
      </p:sp>
      <p:pic>
        <p:nvPicPr>
          <p:cNvPr id="48132" name="Picture 2" descr="C:\Users\rosemary.hemsell\AppData\Local\Microsoft\Windows\Temporary Internet Files\Content.IE5\TJ6MF7JJ\MC900438780[1].jpg"/>
          <p:cNvPicPr>
            <a:picLocks noChangeAspect="1" noChangeArrowheads="1"/>
          </p:cNvPicPr>
          <p:nvPr/>
        </p:nvPicPr>
        <p:blipFill>
          <a:blip r:embed="rId3"/>
          <a:srcRect/>
          <a:stretch>
            <a:fillRect/>
          </a:stretch>
        </p:blipFill>
        <p:spPr bwMode="auto">
          <a:xfrm>
            <a:off x="4267200" y="4695825"/>
            <a:ext cx="1295400" cy="1079500"/>
          </a:xfrm>
          <a:prstGeom prst="rect">
            <a:avLst/>
          </a:prstGeom>
          <a:noFill/>
          <a:ln w="9525">
            <a:noFill/>
            <a:miter lim="800000"/>
            <a:headEnd/>
            <a:tailEnd/>
          </a:ln>
        </p:spPr>
      </p:pic>
      <p:sp>
        <p:nvSpPr>
          <p:cNvPr id="48134" name="Text Box 6"/>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6907590C-28CE-4805-B907-BE5C14E0CBD7}" type="slidenum">
              <a:rPr lang="en-US" sz="1000">
                <a:latin typeface="Times New Roman" pitchFamily="18" charset="0"/>
                <a:cs typeface="Times New Roman" pitchFamily="18" charset="0"/>
              </a:rPr>
              <a:pPr>
                <a:spcBef>
                  <a:spcPct val="50000"/>
                </a:spcBef>
              </a:pPr>
              <a:t>10</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Understanding the Annual Report</a:t>
            </a:r>
            <a:endParaRPr lang="en-US" dirty="0">
              <a:solidFill>
                <a:schemeClr val="tx1">
                  <a:lumMod val="50000"/>
                </a:schemeClr>
              </a:solidFill>
            </a:endParaRPr>
          </a:p>
        </p:txBody>
      </p:sp>
      <p:graphicFrame>
        <p:nvGraphicFramePr>
          <p:cNvPr id="5" name="Content Placeholder 4"/>
          <p:cNvGraphicFramePr>
            <a:graphicFrameLocks noGrp="1"/>
          </p:cNvGraphicFramePr>
          <p:nvPr>
            <p:ph idx="1"/>
          </p:nvPr>
        </p:nvGraphicFramePr>
        <p:xfrm>
          <a:off x="1676400" y="2895600"/>
          <a:ext cx="6781800" cy="330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1"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FBC908D4-32C8-4A0A-94D8-250586FFF828}" type="slidenum">
              <a:rPr lang="en-US" sz="1000">
                <a:latin typeface="Times New Roman" pitchFamily="18" charset="0"/>
                <a:cs typeface="Times New Roman" pitchFamily="18" charset="0"/>
              </a:rPr>
              <a:pPr>
                <a:spcBef>
                  <a:spcPct val="50000"/>
                </a:spcBef>
              </a:pPr>
              <a:t>11</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Notes to Financial Statements</a:t>
            </a:r>
            <a:endParaRPr lang="en-US" dirty="0">
              <a:solidFill>
                <a:schemeClr val="tx1">
                  <a:lumMod val="50000"/>
                </a:schemeClr>
              </a:solidFill>
            </a:endParaRPr>
          </a:p>
        </p:txBody>
      </p:sp>
      <p:sp>
        <p:nvSpPr>
          <p:cNvPr id="52226" name="Content Placeholder 2"/>
          <p:cNvSpPr>
            <a:spLocks noGrp="1"/>
          </p:cNvSpPr>
          <p:nvPr>
            <p:ph idx="1"/>
          </p:nvPr>
        </p:nvSpPr>
        <p:spPr/>
        <p:txBody>
          <a:bodyPr/>
          <a:lstStyle/>
          <a:p>
            <a:r>
              <a:rPr lang="en-US" sz="2000" smtClean="0"/>
              <a:t>Clarifications or explanations of items mentioned in the financial statements</a:t>
            </a:r>
          </a:p>
          <a:p>
            <a:r>
              <a:rPr lang="en-US" sz="2000" smtClean="0"/>
              <a:t>Possible examples:</a:t>
            </a:r>
          </a:p>
          <a:p>
            <a:pPr lvl="1"/>
            <a:r>
              <a:rPr lang="en-US" sz="2000" smtClean="0"/>
              <a:t>explanation of what is included in cash or cash equivalents</a:t>
            </a:r>
          </a:p>
          <a:p>
            <a:pPr lvl="1"/>
            <a:r>
              <a:rPr lang="en-US" sz="2000" smtClean="0"/>
              <a:t>explanation of how certain assets are valued</a:t>
            </a:r>
          </a:p>
          <a:p>
            <a:pPr lvl="1"/>
            <a:r>
              <a:rPr lang="en-US" sz="2000" smtClean="0"/>
              <a:t>clarification of which depreciation method is used for Property, Plant, and Equipment</a:t>
            </a:r>
          </a:p>
          <a:p>
            <a:pPr lvl="1"/>
            <a:r>
              <a:rPr lang="en-US" sz="2000" smtClean="0"/>
              <a:t>explanation of intangible assets— goodwill being one of the most common</a:t>
            </a:r>
          </a:p>
        </p:txBody>
      </p:sp>
      <p:sp>
        <p:nvSpPr>
          <p:cNvPr id="52229" name="Text Box 5"/>
          <p:cNvSpPr txBox="1">
            <a:spLocks noChangeArrowheads="1"/>
          </p:cNvSpPr>
          <p:nvPr/>
        </p:nvSpPr>
        <p:spPr bwMode="auto">
          <a:xfrm>
            <a:off x="685800" y="6384925"/>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E285C1BA-A3A9-4647-AC2C-4950BF4C7C12}" type="slidenum">
              <a:rPr lang="en-US" sz="1000">
                <a:latin typeface="Times New Roman" pitchFamily="18" charset="0"/>
                <a:cs typeface="Times New Roman" pitchFamily="18" charset="0"/>
              </a:rPr>
              <a:pPr>
                <a:spcBef>
                  <a:spcPct val="50000"/>
                </a:spcBef>
              </a:pPr>
              <a:t>12</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Non-Financial Considerations</a:t>
            </a:r>
            <a:endParaRPr lang="en-US" dirty="0">
              <a:solidFill>
                <a:schemeClr val="tx1">
                  <a:lumMod val="50000"/>
                </a:schemeClr>
              </a:solidFill>
            </a:endParaRPr>
          </a:p>
        </p:txBody>
      </p:sp>
      <p:sp>
        <p:nvSpPr>
          <p:cNvPr id="54274" name="Content Placeholder 2"/>
          <p:cNvSpPr>
            <a:spLocks noGrp="1"/>
          </p:cNvSpPr>
          <p:nvPr>
            <p:ph idx="1"/>
          </p:nvPr>
        </p:nvSpPr>
        <p:spPr>
          <a:xfrm>
            <a:off x="1828800" y="2590800"/>
            <a:ext cx="6781800" cy="3733800"/>
          </a:xfrm>
        </p:spPr>
        <p:txBody>
          <a:bodyPr/>
          <a:lstStyle/>
          <a:p>
            <a:r>
              <a:rPr lang="en-US" sz="2000" smtClean="0"/>
              <a:t>Company market share</a:t>
            </a:r>
          </a:p>
          <a:p>
            <a:r>
              <a:rPr lang="en-US" sz="2000" smtClean="0"/>
              <a:t>Management</a:t>
            </a:r>
          </a:p>
          <a:p>
            <a:r>
              <a:rPr lang="en-US" sz="2000" smtClean="0"/>
              <a:t>Marketing strategies</a:t>
            </a:r>
          </a:p>
          <a:p>
            <a:r>
              <a:rPr lang="en-US" sz="2000" smtClean="0"/>
              <a:t>Economic condition—for example, </a:t>
            </a:r>
          </a:p>
          <a:p>
            <a:pPr lvl="1"/>
            <a:r>
              <a:rPr lang="en-US" sz="2000" smtClean="0"/>
              <a:t>how a company performs in up or down economic times</a:t>
            </a:r>
          </a:p>
          <a:p>
            <a:pPr lvl="1"/>
            <a:r>
              <a:rPr lang="en-US" sz="2000" smtClean="0"/>
              <a:t>Is the company’s stock growth, cyclical, value, investment</a:t>
            </a:r>
          </a:p>
          <a:p>
            <a:r>
              <a:rPr lang="en-US" sz="2000" smtClean="0"/>
              <a:t>Social responsibility</a:t>
            </a:r>
          </a:p>
          <a:p>
            <a:r>
              <a:rPr lang="en-US" sz="2000" smtClean="0"/>
              <a:t>Customer and employee satisfactions</a:t>
            </a:r>
          </a:p>
          <a:p>
            <a:r>
              <a:rPr lang="en-US" sz="2000" smtClean="0"/>
              <a:t>Product quality</a:t>
            </a:r>
          </a:p>
        </p:txBody>
      </p:sp>
      <p:sp>
        <p:nvSpPr>
          <p:cNvPr id="54277"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ACE43715-201A-4915-AB26-546DEC51E4B5}" type="slidenum">
              <a:rPr lang="en-US" sz="1000">
                <a:latin typeface="Times New Roman" pitchFamily="18" charset="0"/>
                <a:cs typeface="Times New Roman" pitchFamily="18" charset="0"/>
              </a:rPr>
              <a:pPr>
                <a:spcBef>
                  <a:spcPct val="50000"/>
                </a:spcBef>
              </a:pPr>
              <a:t>13</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The Big Picture</a:t>
            </a:r>
            <a:endParaRPr lang="en-US" dirty="0">
              <a:solidFill>
                <a:schemeClr val="tx1">
                  <a:lumMod val="50000"/>
                </a:schemeClr>
              </a:solidFill>
            </a:endParaRPr>
          </a:p>
        </p:txBody>
      </p:sp>
      <p:sp>
        <p:nvSpPr>
          <p:cNvPr id="56322" name="Content Placeholder 2"/>
          <p:cNvSpPr>
            <a:spLocks noGrp="1"/>
          </p:cNvSpPr>
          <p:nvPr>
            <p:ph sz="quarter" idx="1"/>
          </p:nvPr>
        </p:nvSpPr>
        <p:spPr/>
        <p:txBody>
          <a:bodyPr/>
          <a:lstStyle/>
          <a:p>
            <a:r>
              <a:rPr lang="en-US" sz="2000" smtClean="0"/>
              <a:t>To get an overall picture of the performance of a company, many aspects must be analyzed such as:</a:t>
            </a:r>
          </a:p>
          <a:p>
            <a:pPr lvl="1"/>
            <a:r>
              <a:rPr lang="en-US" sz="2000" smtClean="0"/>
              <a:t>Comparing the company’s performance to similar companies</a:t>
            </a:r>
          </a:p>
          <a:p>
            <a:pPr lvl="1"/>
            <a:r>
              <a:rPr lang="en-US" sz="2000" smtClean="0"/>
              <a:t>Comparing the company’s performance to the industry</a:t>
            </a:r>
          </a:p>
          <a:p>
            <a:pPr lvl="1"/>
            <a:r>
              <a:rPr lang="en-US" sz="2000" smtClean="0"/>
              <a:t>Comparing the current year’s numbers to previous years’ numbers</a:t>
            </a:r>
          </a:p>
          <a:p>
            <a:pPr lvl="1"/>
            <a:r>
              <a:rPr lang="en-US" sz="2000" smtClean="0"/>
              <a:t>Ratio analysis</a:t>
            </a:r>
          </a:p>
          <a:p>
            <a:pPr lvl="1"/>
            <a:r>
              <a:rPr lang="en-US" sz="2000" smtClean="0"/>
              <a:t>Non-financial information</a:t>
            </a:r>
          </a:p>
        </p:txBody>
      </p:sp>
      <p:sp>
        <p:nvSpPr>
          <p:cNvPr id="56325"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85704D2B-1473-4E0A-8371-31992778FC99}" type="slidenum">
              <a:rPr lang="en-US" sz="1000">
                <a:latin typeface="Times New Roman" pitchFamily="18" charset="0"/>
                <a:cs typeface="Times New Roman" pitchFamily="18" charset="0"/>
              </a:rPr>
              <a:pPr>
                <a:spcBef>
                  <a:spcPct val="50000"/>
                </a:spcBef>
              </a:pPr>
              <a:t>14</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799" y="1066800"/>
            <a:ext cx="7287491" cy="960438"/>
          </a:xfrm>
        </p:spPr>
        <p:txBody>
          <a:bodyPr/>
          <a:lstStyle/>
          <a:p>
            <a:pPr>
              <a:defRPr/>
            </a:pPr>
            <a:r>
              <a:rPr lang="en-US" dirty="0" smtClean="0">
                <a:solidFill>
                  <a:schemeClr val="tx1">
                    <a:lumMod val="50000"/>
                  </a:schemeClr>
                </a:solidFill>
              </a:rPr>
              <a:t>Independent Practice Assignments</a:t>
            </a:r>
            <a:endParaRPr lang="en-US" dirty="0">
              <a:solidFill>
                <a:schemeClr val="tx1">
                  <a:lumMod val="50000"/>
                </a:schemeClr>
              </a:solidFill>
            </a:endParaRPr>
          </a:p>
        </p:txBody>
      </p:sp>
      <p:sp>
        <p:nvSpPr>
          <p:cNvPr id="4" name="TextBox 3"/>
          <p:cNvSpPr txBox="1"/>
          <p:nvPr/>
        </p:nvSpPr>
        <p:spPr>
          <a:xfrm>
            <a:off x="1905000" y="2133600"/>
            <a:ext cx="6553200" cy="4454525"/>
          </a:xfrm>
          <a:prstGeom prst="rect">
            <a:avLst/>
          </a:prstGeom>
          <a:noFill/>
        </p:spPr>
        <p:txBody>
          <a:bodyPr>
            <a:spAutoFit/>
          </a:bodyPr>
          <a:lstStyle/>
          <a:p>
            <a:pPr fontAlgn="auto">
              <a:spcBef>
                <a:spcPts val="0"/>
              </a:spcBef>
              <a:spcAft>
                <a:spcPts val="0"/>
              </a:spcAft>
              <a:defRPr/>
            </a:pPr>
            <a:r>
              <a:rPr lang="en-US" sz="1350" b="1" dirty="0">
                <a:latin typeface="+mn-lt"/>
                <a:cs typeface="+mn-cs"/>
              </a:rPr>
              <a:t>Annual Report Scavenger Hunt Assignment #1– </a:t>
            </a:r>
            <a:r>
              <a:rPr lang="en-US" sz="1350" dirty="0">
                <a:latin typeface="+mn-lt"/>
                <a:cs typeface="+mn-cs"/>
              </a:rPr>
              <a:t>Students will conduct Internet research for an Annual Report and create “scavenger hunt” questions that can be found in the report. They are to provide the teacher with the questions, so the teacher can make copies to distribute to the class.  The teacher may assign companies or the student may select his/her own.  The information can be presented in any way the student chooses.  Students can create a presentation and record the information on slides.  They can display their answers on flip chart paper or on a poster.  They may create a typed report.  The students can use any method they select.  Regardless of the type of output they choose, they will present their findings to the class.  Include a Quick Response Code for students to research the answers to the questions.</a:t>
            </a:r>
          </a:p>
          <a:p>
            <a:pPr fontAlgn="auto">
              <a:spcBef>
                <a:spcPts val="0"/>
              </a:spcBef>
              <a:spcAft>
                <a:spcPts val="0"/>
              </a:spcAft>
              <a:defRPr/>
            </a:pPr>
            <a:r>
              <a:rPr lang="en-US" sz="1350" dirty="0">
                <a:latin typeface="+mn-lt"/>
                <a:cs typeface="+mn-cs"/>
              </a:rPr>
              <a:t> </a:t>
            </a:r>
          </a:p>
          <a:p>
            <a:pPr fontAlgn="auto">
              <a:spcBef>
                <a:spcPts val="0"/>
              </a:spcBef>
              <a:spcAft>
                <a:spcPts val="0"/>
              </a:spcAft>
              <a:defRPr/>
            </a:pPr>
            <a:r>
              <a:rPr lang="en-US" sz="1350" b="1" dirty="0">
                <a:latin typeface="+mn-lt"/>
                <a:cs typeface="+mn-cs"/>
              </a:rPr>
              <a:t>Benchmark Analysis Assignment #2</a:t>
            </a:r>
            <a:r>
              <a:rPr lang="en-US" sz="1350" dirty="0">
                <a:latin typeface="+mn-lt"/>
                <a:cs typeface="+mn-cs"/>
              </a:rPr>
              <a:t>– Students can use any search engine to locate a company.  They will select three of the five categories of ratios and two ratios from each category.  They will also need the same ratios for the industry that the company is in to use as a benchmark.  So there will be a total of 12 ratios—six for the company and six for the industry.  Students should also graph the ratios to provide a visual representation of the company compared to the industry.  First convert the ratios to decimals.  The time periods can typically be on the x axis—decimals on the y axis.  The ratios with % can be graphed with the periods on the x axis and the % on the y axis.  Students should then evaluate the company performance in a short paragraph based on each of the ratio categories.  This data can be placed on a word processing document, poster, or flip chart paper.  </a:t>
            </a:r>
          </a:p>
        </p:txBody>
      </p:sp>
      <p:sp>
        <p:nvSpPr>
          <p:cNvPr id="58373" name="Text Box 5"/>
          <p:cNvSpPr txBox="1">
            <a:spLocks noChangeArrowheads="1"/>
          </p:cNvSpPr>
          <p:nvPr/>
        </p:nvSpPr>
        <p:spPr bwMode="auto">
          <a:xfrm>
            <a:off x="685800" y="6384925"/>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49B2F0FB-58FC-4FB2-8B26-770F1EEE59C9}" type="slidenum">
              <a:rPr lang="en-US" sz="1000">
                <a:latin typeface="Times New Roman" pitchFamily="18" charset="0"/>
                <a:cs typeface="Times New Roman" pitchFamily="18" charset="0"/>
              </a:rPr>
              <a:pPr>
                <a:spcBef>
                  <a:spcPct val="50000"/>
                </a:spcBef>
              </a:pPr>
              <a:t>15</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0" y="1219200"/>
            <a:ext cx="6781800" cy="960438"/>
          </a:xfrm>
        </p:spPr>
        <p:txBody>
          <a:bodyPr/>
          <a:lstStyle/>
          <a:p>
            <a:pPr>
              <a:defRPr/>
            </a:pPr>
            <a:r>
              <a:rPr lang="en-US" dirty="0" smtClean="0">
                <a:solidFill>
                  <a:schemeClr val="tx1">
                    <a:lumMod val="50000"/>
                  </a:schemeClr>
                </a:solidFill>
              </a:rPr>
              <a:t>Independent Practice </a:t>
            </a:r>
            <a:r>
              <a:rPr lang="en-US" dirty="0">
                <a:solidFill>
                  <a:schemeClr val="tx1">
                    <a:lumMod val="50000"/>
                  </a:schemeClr>
                </a:solidFill>
              </a:rPr>
              <a:t>Assignments (continued)</a:t>
            </a:r>
          </a:p>
        </p:txBody>
      </p:sp>
      <p:sp>
        <p:nvSpPr>
          <p:cNvPr id="4" name="TextBox 3"/>
          <p:cNvSpPr txBox="1"/>
          <p:nvPr/>
        </p:nvSpPr>
        <p:spPr>
          <a:xfrm>
            <a:off x="1905000" y="2514600"/>
            <a:ext cx="6553200" cy="3416300"/>
          </a:xfrm>
          <a:prstGeom prst="rect">
            <a:avLst/>
          </a:prstGeom>
          <a:noFill/>
        </p:spPr>
        <p:txBody>
          <a:bodyPr>
            <a:spAutoFit/>
          </a:bodyPr>
          <a:lstStyle/>
          <a:p>
            <a:pPr fontAlgn="auto">
              <a:spcBef>
                <a:spcPts val="0"/>
              </a:spcBef>
              <a:spcAft>
                <a:spcPts val="0"/>
              </a:spcAft>
              <a:defRPr/>
            </a:pPr>
            <a:r>
              <a:rPr lang="en-US" sz="1350" b="1" dirty="0">
                <a:latin typeface="+mn-lt"/>
                <a:cs typeface="+mn-cs"/>
              </a:rPr>
              <a:t>Company Evaluation Research Report Assignment #3– </a:t>
            </a:r>
            <a:r>
              <a:rPr lang="en-US" sz="1350" dirty="0">
                <a:latin typeface="+mn-lt"/>
                <a:cs typeface="+mn-cs"/>
              </a:rPr>
              <a:t>Students are to select a company (unless the teacher assigns specific companies) and create a research paper containing the following information:  a title page, table of contents, an executive summary identifying the industry, the company’s products or services, and its competitors.  Mention any notable events in the economy that may have had effects on this particular business.  Next should be an analysis using financial data; include at least five ratios and how they are related to or affected by the non-financial information above.  Conclude the paper with a summary of the company’s performance. Include a works cited page.</a:t>
            </a:r>
          </a:p>
          <a:p>
            <a:pPr fontAlgn="auto">
              <a:spcBef>
                <a:spcPts val="0"/>
              </a:spcBef>
              <a:spcAft>
                <a:spcPts val="0"/>
              </a:spcAft>
              <a:defRPr/>
            </a:pPr>
            <a:r>
              <a:rPr lang="en-US" sz="1350" b="1" dirty="0">
                <a:latin typeface="+mn-lt"/>
                <a:cs typeface="+mn-cs"/>
              </a:rPr>
              <a:t> </a:t>
            </a:r>
            <a:endParaRPr lang="en-US" sz="1350" dirty="0">
              <a:latin typeface="+mn-lt"/>
              <a:cs typeface="+mn-cs"/>
            </a:endParaRPr>
          </a:p>
          <a:p>
            <a:pPr fontAlgn="auto">
              <a:spcBef>
                <a:spcPts val="0"/>
              </a:spcBef>
              <a:spcAft>
                <a:spcPts val="0"/>
              </a:spcAft>
              <a:defRPr/>
            </a:pPr>
            <a:r>
              <a:rPr lang="en-US" sz="1350" b="1" dirty="0">
                <a:latin typeface="+mn-lt"/>
                <a:cs typeface="+mn-cs"/>
              </a:rPr>
              <a:t>Investor Presentation Assignment #4– </a:t>
            </a:r>
            <a:r>
              <a:rPr lang="en-US" sz="1350" dirty="0">
                <a:latin typeface="+mn-lt"/>
                <a:cs typeface="+mn-cs"/>
              </a:rPr>
              <a:t>Individually,</a:t>
            </a:r>
            <a:r>
              <a:rPr lang="en-US" sz="1350" b="1" dirty="0">
                <a:latin typeface="+mn-lt"/>
                <a:cs typeface="+mn-cs"/>
              </a:rPr>
              <a:t> </a:t>
            </a:r>
            <a:r>
              <a:rPr lang="en-US" sz="1350" dirty="0">
                <a:latin typeface="+mn-lt"/>
                <a:cs typeface="+mn-cs"/>
              </a:rPr>
              <a:t>students will prepare a presentation to investors and potential investors (the class) evaluating the performance of a company that the students select.  Students are to include financial statement data (horizontal and vertical analysis), ratio analysis, Form 10-K risk data, and economic and industry information that affects that company.  The number of slides should be appropriate to convey all information.  Investors (student audience) will be allowed to ask questions at the end of the presentation.</a:t>
            </a:r>
          </a:p>
        </p:txBody>
      </p:sp>
      <p:sp>
        <p:nvSpPr>
          <p:cNvPr id="59397"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D8A14A06-21B7-4E75-BD67-D71CCE6EC41E}" type="slidenum">
              <a:rPr lang="en-US" sz="1000">
                <a:latin typeface="Times New Roman" pitchFamily="18" charset="0"/>
                <a:cs typeface="Times New Roman" pitchFamily="18" charset="0"/>
              </a:rPr>
              <a:pPr>
                <a:spcBef>
                  <a:spcPct val="50000"/>
                </a:spcBef>
              </a:pPr>
              <a:t>16</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600" y="685800"/>
            <a:ext cx="8077200" cy="4933950"/>
          </a:xfrm>
          <a:prstGeom prst="rect">
            <a:avLst/>
          </a:prstGeom>
          <a:noFill/>
          <a:ln w="9525">
            <a:noFill/>
            <a:miter lim="800000"/>
            <a:headEnd/>
            <a:tailEnd/>
          </a:ln>
          <a:effectLst/>
        </p:spPr>
        <p:txBody>
          <a:bodyPr anchor="ctr">
            <a:spAutoFit/>
          </a:bodyPr>
          <a:lstStyle/>
          <a:p>
            <a:r>
              <a:rPr lang="en-US" sz="1200" i="1">
                <a:solidFill>
                  <a:schemeClr val="bg1"/>
                </a:solidFill>
              </a:rPr>
              <a:t> “Copyright and Terms of Service</a:t>
            </a:r>
          </a:p>
          <a:p>
            <a:endParaRPr lang="en-US">
              <a:solidFill>
                <a:schemeClr val="bg1"/>
              </a:solidFill>
              <a:latin typeface="Times New Roman" pitchFamily="18" charset="0"/>
              <a:ea typeface="Calibri" pitchFamily="34" charset="0"/>
              <a:cs typeface="Calibri" pitchFamily="34" charset="0"/>
            </a:endParaRPr>
          </a:p>
          <a:p>
            <a:pPr eaLnBrk="0" hangingPunct="0"/>
            <a:r>
              <a:rPr lang="en-US" sz="1200" i="1">
                <a:solidFill>
                  <a:schemeClr val="bg1"/>
                </a:solidFill>
              </a:rPr>
              <a:t>Copyright © Texas Education Agency. The materials found on this website are copyrighted © and trademarked ™ as the property of the Texas Education Agency and may not be reproduced without the express written permission of the Texas Education Agency, except under the following conditions: </a:t>
            </a:r>
          </a:p>
          <a:p>
            <a:pPr eaLnBrk="0" hangingPunct="0"/>
            <a:endParaRPr lang="en-US">
              <a:solidFill>
                <a:schemeClr val="bg1"/>
              </a:solidFill>
              <a:latin typeface="Times New Roman" pitchFamily="18" charset="0"/>
            </a:endParaRPr>
          </a:p>
          <a:p>
            <a:pPr eaLnBrk="0" hangingPunct="0">
              <a:buFontTx/>
              <a:buAutoNum type="arabicParenR"/>
            </a:pPr>
            <a:r>
              <a:rPr lang="en-US" sz="1200" i="1">
                <a:solidFill>
                  <a:schemeClr val="bg1"/>
                </a:solidFill>
              </a:rPr>
              <a:t>Texas public school districts, charter schools, and Education Service Centers may reproduce and use copies of the Materials and Related Materials for the districts’ and schools’ educational use without obtaining permission from the Texas Education Agency;</a:t>
            </a:r>
          </a:p>
          <a:p>
            <a:pPr eaLnBrk="0" hangingPunct="0"/>
            <a:endParaRPr lang="en-US">
              <a:solidFill>
                <a:schemeClr val="bg1"/>
              </a:solidFill>
              <a:latin typeface="Times New Roman" pitchFamily="18" charset="0"/>
            </a:endParaRPr>
          </a:p>
          <a:p>
            <a:pPr eaLnBrk="0" hangingPunct="0"/>
            <a:r>
              <a:rPr lang="en-US" sz="1200" i="1">
                <a:solidFill>
                  <a:schemeClr val="bg1"/>
                </a:solidFill>
              </a:rPr>
              <a:t>2) Residents of the state of Texas may reproduce and use copies of the Materials and Related Materials for individual personal use only without obtaining written permission of the Texas Education Agency;</a:t>
            </a:r>
          </a:p>
          <a:p>
            <a:pPr eaLnBrk="0" hangingPunct="0"/>
            <a:endParaRPr lang="en-US">
              <a:solidFill>
                <a:schemeClr val="bg1"/>
              </a:solidFill>
              <a:latin typeface="Times New Roman" pitchFamily="18" charset="0"/>
            </a:endParaRPr>
          </a:p>
          <a:p>
            <a:pPr eaLnBrk="0" hangingPunct="0"/>
            <a:r>
              <a:rPr lang="en-US" sz="1200" i="1">
                <a:solidFill>
                  <a:schemeClr val="bg1"/>
                </a:solidFill>
              </a:rPr>
              <a:t>3) Any portion reproduced must be reproduced in its entirety and remain unedited, unaltered and unchanged in any way;</a:t>
            </a:r>
          </a:p>
          <a:p>
            <a:pPr eaLnBrk="0" hangingPunct="0"/>
            <a:endParaRPr lang="en-US">
              <a:solidFill>
                <a:schemeClr val="bg1"/>
              </a:solidFill>
              <a:latin typeface="Times New Roman" pitchFamily="18" charset="0"/>
            </a:endParaRPr>
          </a:p>
          <a:p>
            <a:pPr eaLnBrk="0" hangingPunct="0"/>
            <a:r>
              <a:rPr lang="en-US" sz="1200" i="1">
                <a:solidFill>
                  <a:schemeClr val="bg1"/>
                </a:solidFill>
              </a:rPr>
              <a:t>4) No monetary charge can be made for the reproduced materials or any document containing them; however, a reasonable charge to cover only the cost of reproduction and distribution may be charged.</a:t>
            </a:r>
            <a:endParaRPr lang="en-US">
              <a:solidFill>
                <a:schemeClr val="bg1"/>
              </a:solidFill>
              <a:latin typeface="Times New Roman" pitchFamily="18" charset="0"/>
            </a:endParaRPr>
          </a:p>
          <a:p>
            <a:pPr eaLnBrk="0" hangingPunct="0"/>
            <a:r>
              <a:rPr lang="en-US" sz="1200" i="1">
                <a:solidFill>
                  <a:schemeClr val="bg1"/>
                </a:solidFill>
              </a:rPr>
              <a:t>Private entities or persons located in Texas that are not Texas public school districts or Texas charter schools or any entity, whether public or private, educational or non-educational, located outside the state of Texas MUST obtain written approval from the Texas Education Agency and will be required to enter into a license agreement that may involve the payment of a licensing fee or a royalty fee.</a:t>
            </a:r>
          </a:p>
          <a:p>
            <a:pPr eaLnBrk="0" hangingPunct="0"/>
            <a:endParaRPr lang="en-US" sz="1200" i="1">
              <a:solidFill>
                <a:schemeClr val="bg1"/>
              </a:solidFill>
            </a:endParaRPr>
          </a:p>
          <a:p>
            <a:pPr eaLnBrk="0" hangingPunct="0"/>
            <a:r>
              <a:rPr lang="en-US" sz="1200" i="1">
                <a:solidFill>
                  <a:schemeClr val="bg1"/>
                </a:solidFill>
              </a:rPr>
              <a:t>Call TEA Copyrights with any questions you have.</a:t>
            </a:r>
            <a:endParaRPr lang="en-US" sz="2800">
              <a:solidFill>
                <a:schemeClr val="bg1"/>
              </a:solidFill>
            </a:endParaRPr>
          </a:p>
        </p:txBody>
      </p:sp>
      <p:sp>
        <p:nvSpPr>
          <p:cNvPr id="65541"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0C7224FA-1BC8-4B92-AEA1-3F677153D7B0}" type="slidenum">
              <a:rPr lang="en-US" sz="1000">
                <a:latin typeface="Times New Roman" pitchFamily="18" charset="0"/>
                <a:cs typeface="Times New Roman" pitchFamily="18" charset="0"/>
              </a:rPr>
              <a:pPr>
                <a:spcBef>
                  <a:spcPct val="50000"/>
                </a:spcBef>
              </a:pPr>
              <a:t>2</a:t>
            </a:fld>
            <a:endParaRPr lang="en-US" sz="10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0"/>
            <a:ext cx="7467600" cy="960438"/>
          </a:xfrm>
        </p:spPr>
        <p:txBody>
          <a:bodyPr>
            <a:normAutofit fontScale="90000"/>
          </a:bodyPr>
          <a:lstStyle/>
          <a:p>
            <a:pPr>
              <a:defRPr/>
            </a:pPr>
            <a:r>
              <a:rPr lang="en-US" dirty="0" smtClean="0">
                <a:solidFill>
                  <a:schemeClr val="tx1">
                    <a:lumMod val="50000"/>
                  </a:schemeClr>
                </a:solidFill>
              </a:rPr>
              <a:t>Basic Steps for Evaluating Company Performance</a:t>
            </a:r>
            <a:endParaRPr lang="en-US" dirty="0">
              <a:solidFill>
                <a:schemeClr val="tx1">
                  <a:lumMod val="50000"/>
                </a:schemeClr>
              </a:solidFill>
            </a:endParaRPr>
          </a:p>
        </p:txBody>
      </p:sp>
      <p:graphicFrame>
        <p:nvGraphicFramePr>
          <p:cNvPr id="4" name="Content Placeholder 3"/>
          <p:cNvGraphicFramePr>
            <a:graphicFrameLocks noGrp="1"/>
          </p:cNvGraphicFramePr>
          <p:nvPr>
            <p:ph sz="quarter" idx="1"/>
          </p:nvPr>
        </p:nvGraphicFramePr>
        <p:xfrm>
          <a:off x="1447800" y="2362200"/>
          <a:ext cx="73914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7" name="Text Box 5"/>
          <p:cNvSpPr txBox="1">
            <a:spLocks noChangeArrowheads="1"/>
          </p:cNvSpPr>
          <p:nvPr/>
        </p:nvSpPr>
        <p:spPr bwMode="auto">
          <a:xfrm>
            <a:off x="685800" y="6461125"/>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391CA1F7-A811-4EB1-9212-952AABF3BE74}" type="slidenum">
              <a:rPr lang="en-US" sz="1000">
                <a:latin typeface="Times New Roman" pitchFamily="18" charset="0"/>
                <a:cs typeface="Times New Roman" pitchFamily="18" charset="0"/>
              </a:rPr>
              <a:pPr>
                <a:spcBef>
                  <a:spcPct val="50000"/>
                </a:spcBef>
              </a:pPr>
              <a:t>3</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Important Considerations</a:t>
            </a:r>
            <a:endParaRPr lang="en-US" dirty="0">
              <a:solidFill>
                <a:schemeClr val="tx1">
                  <a:lumMod val="50000"/>
                </a:schemeClr>
              </a:solidFill>
            </a:endParaRPr>
          </a:p>
        </p:txBody>
      </p:sp>
      <p:sp>
        <p:nvSpPr>
          <p:cNvPr id="35842" name="Content Placeholder 2"/>
          <p:cNvSpPr>
            <a:spLocks noGrp="1"/>
          </p:cNvSpPr>
          <p:nvPr>
            <p:ph idx="1"/>
          </p:nvPr>
        </p:nvSpPr>
        <p:spPr>
          <a:xfrm>
            <a:off x="1447800" y="2362200"/>
            <a:ext cx="6781800" cy="3810000"/>
          </a:xfrm>
        </p:spPr>
        <p:txBody>
          <a:bodyPr/>
          <a:lstStyle/>
          <a:p>
            <a:r>
              <a:rPr lang="en-US" sz="2000" smtClean="0"/>
              <a:t>Most important statements are the Balance Sheet, Income Statement, and the Cash Flow Statement</a:t>
            </a:r>
          </a:p>
          <a:p>
            <a:r>
              <a:rPr lang="en-US" sz="2000" smtClean="0"/>
              <a:t>Understand the products/services of the company and its industry</a:t>
            </a:r>
          </a:p>
          <a:p>
            <a:r>
              <a:rPr lang="en-US" sz="2000" smtClean="0"/>
              <a:t>Accrual versus cash accounting</a:t>
            </a:r>
          </a:p>
          <a:p>
            <a:pPr lvl="1"/>
            <a:r>
              <a:rPr lang="en-US" sz="2000" i="1" smtClean="0"/>
              <a:t>Accrual</a:t>
            </a:r>
            <a:r>
              <a:rPr lang="en-US" sz="2000" smtClean="0"/>
              <a:t>- revenue and expenses are recorded when they are incurred, not necessarily paid, which makes the Cash Flow Statement especially important</a:t>
            </a:r>
          </a:p>
          <a:p>
            <a:pPr lvl="1"/>
            <a:r>
              <a:rPr lang="en-US" sz="2000" i="1" smtClean="0"/>
              <a:t>Cash</a:t>
            </a:r>
            <a:r>
              <a:rPr lang="en-US" sz="2000" smtClean="0"/>
              <a:t>- recognized when cash is received or paid</a:t>
            </a:r>
          </a:p>
          <a:p>
            <a:endParaRPr lang="en-US" sz="2000" smtClean="0"/>
          </a:p>
        </p:txBody>
      </p:sp>
      <p:sp>
        <p:nvSpPr>
          <p:cNvPr id="35845" name="Text Box 5"/>
          <p:cNvSpPr txBox="1">
            <a:spLocks noChangeArrowheads="1"/>
          </p:cNvSpPr>
          <p:nvPr/>
        </p:nvSpPr>
        <p:spPr bwMode="auto">
          <a:xfrm>
            <a:off x="838200" y="64008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C036899E-8082-4E45-BBE2-D97AE989A464}" type="slidenum">
              <a:rPr lang="en-US" sz="1000">
                <a:latin typeface="Times New Roman" pitchFamily="18" charset="0"/>
                <a:cs typeface="Times New Roman" pitchFamily="18" charset="0"/>
              </a:rPr>
              <a:pPr>
                <a:spcBef>
                  <a:spcPct val="50000"/>
                </a:spcBef>
              </a:pPr>
              <a:t>4</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95400"/>
            <a:ext cx="6781800" cy="960438"/>
          </a:xfrm>
        </p:spPr>
        <p:txBody>
          <a:bodyPr/>
          <a:lstStyle/>
          <a:p>
            <a:pPr>
              <a:defRPr/>
            </a:pPr>
            <a:r>
              <a:rPr lang="en-US" dirty="0" smtClean="0">
                <a:solidFill>
                  <a:schemeClr val="tx1">
                    <a:lumMod val="50000"/>
                  </a:schemeClr>
                </a:solidFill>
              </a:rPr>
              <a:t>Acceptable Ratio Numbers</a:t>
            </a:r>
            <a:endParaRPr lang="en-US" dirty="0">
              <a:solidFill>
                <a:schemeClr val="tx1">
                  <a:lumMod val="50000"/>
                </a:schemeClr>
              </a:solidFill>
            </a:endParaRPr>
          </a:p>
        </p:txBody>
      </p:sp>
      <p:sp>
        <p:nvSpPr>
          <p:cNvPr id="37890" name="Content Placeholder 2"/>
          <p:cNvSpPr>
            <a:spLocks noGrp="1"/>
          </p:cNvSpPr>
          <p:nvPr>
            <p:ph idx="1"/>
          </p:nvPr>
        </p:nvSpPr>
        <p:spPr>
          <a:xfrm>
            <a:off x="1905000" y="2362200"/>
            <a:ext cx="6781800" cy="3657600"/>
          </a:xfrm>
        </p:spPr>
        <p:txBody>
          <a:bodyPr/>
          <a:lstStyle/>
          <a:p>
            <a:r>
              <a:rPr lang="en-US" sz="2000" smtClean="0"/>
              <a:t>Current Ratio– 2:1</a:t>
            </a:r>
          </a:p>
          <a:p>
            <a:r>
              <a:rPr lang="en-US" sz="2000" smtClean="0"/>
              <a:t>Quick Ratio– 1:1</a:t>
            </a:r>
          </a:p>
          <a:p>
            <a:r>
              <a:rPr lang="en-US" sz="2000" smtClean="0"/>
              <a:t>Debt to Equity and Debt to Assets– the lower the better</a:t>
            </a:r>
          </a:p>
          <a:p>
            <a:r>
              <a:rPr lang="en-US" sz="2000" smtClean="0"/>
              <a:t>Inventory Turnover– a higher ratio signals higher efficiency</a:t>
            </a:r>
          </a:p>
          <a:p>
            <a:r>
              <a:rPr lang="en-US" sz="2000" smtClean="0"/>
              <a:t>Total Assets Turnover– the higher the ratio, the higher the performance of the company</a:t>
            </a:r>
          </a:p>
          <a:p>
            <a:r>
              <a:rPr lang="en-US" sz="2000" smtClean="0"/>
              <a:t>Accounts Receivable Turnover– the higher the ratio means either the company has mainly cash sales or the accounts receivables are being managed efficiently; the lower the ratio could signify potential credit problems.</a:t>
            </a:r>
          </a:p>
        </p:txBody>
      </p:sp>
      <p:sp>
        <p:nvSpPr>
          <p:cNvPr id="37893"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7E5EC2E7-6641-4AA7-8D76-D9B49F27B387}" type="slidenum">
              <a:rPr lang="en-US" sz="1000">
                <a:latin typeface="Times New Roman" pitchFamily="18" charset="0"/>
                <a:cs typeface="Times New Roman" pitchFamily="18" charset="0"/>
              </a:rPr>
              <a:pPr>
                <a:spcBef>
                  <a:spcPct val="50000"/>
                </a:spcBef>
              </a:pPr>
              <a:t>5</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dirty="0" smtClean="0">
                <a:solidFill>
                  <a:schemeClr val="tx1">
                    <a:lumMod val="50000"/>
                  </a:schemeClr>
                </a:solidFill>
              </a:rPr>
              <a:t>Using Benchmarks as an Analysis Tool</a:t>
            </a:r>
            <a:endParaRPr lang="en-US" dirty="0">
              <a:solidFill>
                <a:schemeClr val="tx1">
                  <a:lumMod val="50000"/>
                </a:schemeClr>
              </a:solidFill>
            </a:endParaRPr>
          </a:p>
        </p:txBody>
      </p:sp>
      <p:sp>
        <p:nvSpPr>
          <p:cNvPr id="2" name="TextBox 1"/>
          <p:cNvSpPr txBox="1"/>
          <p:nvPr/>
        </p:nvSpPr>
        <p:spPr>
          <a:xfrm>
            <a:off x="1905000" y="2587625"/>
            <a:ext cx="6248400" cy="647700"/>
          </a:xfrm>
          <a:prstGeom prst="rect">
            <a:avLst/>
          </a:prstGeom>
          <a:noFill/>
        </p:spPr>
        <p:txBody>
          <a:bodyPr>
            <a:spAutoFit/>
          </a:bodyPr>
          <a:lstStyle/>
          <a:p>
            <a:pPr fontAlgn="auto">
              <a:spcBef>
                <a:spcPts val="0"/>
              </a:spcBef>
              <a:spcAft>
                <a:spcPts val="0"/>
              </a:spcAft>
              <a:defRPr/>
            </a:pPr>
            <a:r>
              <a:rPr lang="en-US" dirty="0">
                <a:latin typeface="+mn-lt"/>
                <a:cs typeface="+mn-cs"/>
              </a:rPr>
              <a:t>What are benchmarks?</a:t>
            </a:r>
          </a:p>
          <a:p>
            <a:pPr marL="285750" indent="-285750" fontAlgn="auto">
              <a:spcBef>
                <a:spcPts val="0"/>
              </a:spcBef>
              <a:spcAft>
                <a:spcPts val="0"/>
              </a:spcAft>
              <a:buFont typeface="Arial" panose="020B0604020202020204" pitchFamily="34" charset="0"/>
              <a:buChar char="•"/>
              <a:defRPr/>
            </a:pPr>
            <a:r>
              <a:rPr lang="en-US" dirty="0">
                <a:latin typeface="+mn-lt"/>
                <a:cs typeface="+mn-cs"/>
              </a:rPr>
              <a:t>standards by which performance can be measured</a:t>
            </a:r>
            <a:endParaRPr lang="en-US" dirty="0">
              <a:latin typeface="+mn-lt"/>
              <a:cs typeface="+mn-cs"/>
            </a:endParaRPr>
          </a:p>
        </p:txBody>
      </p:sp>
      <p:graphicFrame>
        <p:nvGraphicFramePr>
          <p:cNvPr id="5" name="Diagram 4"/>
          <p:cNvGraphicFramePr/>
          <p:nvPr/>
        </p:nvGraphicFramePr>
        <p:xfrm>
          <a:off x="2209800" y="3579462"/>
          <a:ext cx="5029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2" name="Text Box 6"/>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B65460C4-AB85-4C16-B32F-695E2FDB11E3}" type="slidenum">
              <a:rPr lang="en-US" sz="1000">
                <a:latin typeface="Times New Roman" pitchFamily="18" charset="0"/>
                <a:cs typeface="Times New Roman" pitchFamily="18" charset="0"/>
              </a:rPr>
              <a:pPr>
                <a:spcBef>
                  <a:spcPct val="50000"/>
                </a:spcBef>
              </a:pPr>
              <a:t>6</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solidFill>
                  <a:schemeClr val="tx1">
                    <a:lumMod val="50000"/>
                  </a:schemeClr>
                </a:solidFill>
              </a:rPr>
              <a:t>Break-Even Analysis</a:t>
            </a:r>
            <a:endParaRPr lang="en-US" dirty="0">
              <a:solidFill>
                <a:schemeClr val="tx1">
                  <a:lumMod val="50000"/>
                </a:schemeClr>
              </a:solidFill>
            </a:endParaRPr>
          </a:p>
        </p:txBody>
      </p:sp>
      <p:sp>
        <p:nvSpPr>
          <p:cNvPr id="41987" name="TextBox 3"/>
          <p:cNvSpPr txBox="1">
            <a:spLocks noChangeArrowheads="1"/>
          </p:cNvSpPr>
          <p:nvPr/>
        </p:nvSpPr>
        <p:spPr bwMode="auto">
          <a:xfrm>
            <a:off x="1828800" y="2971800"/>
            <a:ext cx="5715000" cy="2678113"/>
          </a:xfrm>
          <a:prstGeom prst="rect">
            <a:avLst/>
          </a:prstGeom>
          <a:noFill/>
          <a:ln w="9525">
            <a:noFill/>
            <a:miter lim="800000"/>
            <a:headEnd/>
            <a:tailEnd/>
          </a:ln>
        </p:spPr>
        <p:txBody>
          <a:bodyPr>
            <a:spAutoFit/>
          </a:bodyPr>
          <a:lstStyle/>
          <a:p>
            <a:pPr marL="285750" indent="-285750">
              <a:buFont typeface="Arial" charset="0"/>
              <a:buChar char="•"/>
            </a:pPr>
            <a:r>
              <a:rPr lang="en-US" sz="2400">
                <a:latin typeface="Calibri" pitchFamily="34" charset="0"/>
              </a:rPr>
              <a:t>The point at which there is no profit or loss</a:t>
            </a:r>
          </a:p>
          <a:p>
            <a:pPr marL="285750" indent="-285750">
              <a:buFont typeface="Arial" charset="0"/>
              <a:buChar char="•"/>
            </a:pPr>
            <a:r>
              <a:rPr lang="en-US" sz="2400">
                <a:latin typeface="Calibri" pitchFamily="34" charset="0"/>
              </a:rPr>
              <a:t>When revenue and costs are equal</a:t>
            </a:r>
          </a:p>
          <a:p>
            <a:pPr marL="285750" indent="-285750">
              <a:buFont typeface="Arial" charset="0"/>
              <a:buChar char="•"/>
            </a:pPr>
            <a:r>
              <a:rPr lang="en-US" sz="2400">
                <a:latin typeface="Calibri" pitchFamily="34" charset="0"/>
              </a:rPr>
              <a:t>= fixed costs/(unit selling price – variable costs)</a:t>
            </a:r>
          </a:p>
          <a:p>
            <a:pPr marL="285750" indent="-285750">
              <a:buFont typeface="Arial" charset="0"/>
              <a:buChar char="•"/>
            </a:pPr>
            <a:r>
              <a:rPr lang="en-US" sz="2400">
                <a:latin typeface="Calibri" pitchFamily="34" charset="0"/>
              </a:rPr>
              <a:t>Allows a company to know when it can expect to cover its expenses</a:t>
            </a:r>
          </a:p>
        </p:txBody>
      </p:sp>
      <p:sp>
        <p:nvSpPr>
          <p:cNvPr id="41989"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1B366D1D-2F33-4B1E-B617-66BE784DA44D}" type="slidenum">
              <a:rPr lang="en-US" sz="1000">
                <a:latin typeface="Times New Roman" pitchFamily="18" charset="0"/>
                <a:cs typeface="Times New Roman" pitchFamily="18" charset="0"/>
              </a:rPr>
              <a:pPr>
                <a:spcBef>
                  <a:spcPct val="50000"/>
                </a:spcBef>
              </a:pPr>
              <a:t>7</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a:spLocks noGrp="1"/>
          </p:cNvSpPr>
          <p:nvPr>
            <p:ph type="sldNum" sz="quarter" idx="15"/>
          </p:nvPr>
        </p:nvSpPr>
        <p:spPr>
          <a:noFill/>
          <a:ln>
            <a:miter lim="800000"/>
            <a:headEnd/>
            <a:tailEnd/>
          </a:ln>
        </p:spPr>
        <p:txBody>
          <a:bodyPr/>
          <a:lstStyle/>
          <a:p>
            <a:pPr fontAlgn="base">
              <a:spcBef>
                <a:spcPct val="0"/>
              </a:spcBef>
              <a:spcAft>
                <a:spcPct val="0"/>
              </a:spcAft>
            </a:pPr>
            <a:endParaRPr lang="en-US"/>
          </a:p>
        </p:txBody>
      </p:sp>
      <p:sp>
        <p:nvSpPr>
          <p:cNvPr id="5" name="Title 4"/>
          <p:cNvSpPr>
            <a:spLocks noGrp="1"/>
          </p:cNvSpPr>
          <p:nvPr>
            <p:ph type="title"/>
          </p:nvPr>
        </p:nvSpPr>
        <p:spPr>
          <a:xfrm>
            <a:off x="1600200" y="1676400"/>
            <a:ext cx="7543800" cy="960438"/>
          </a:xfrm>
        </p:spPr>
        <p:txBody>
          <a:bodyPr/>
          <a:lstStyle/>
          <a:p>
            <a:pPr>
              <a:defRPr/>
            </a:pPr>
            <a:r>
              <a:rPr lang="en-US" dirty="0" smtClean="0">
                <a:solidFill>
                  <a:schemeClr val="tx1">
                    <a:lumMod val="50000"/>
                  </a:schemeClr>
                </a:solidFill>
              </a:rPr>
              <a:t>Differences Between a 10-K and an Annual Report</a:t>
            </a:r>
            <a:endParaRPr lang="en-US" dirty="0">
              <a:solidFill>
                <a:schemeClr val="tx1">
                  <a:lumMod val="50000"/>
                </a:schemeClr>
              </a:solidFill>
            </a:endParaRPr>
          </a:p>
        </p:txBody>
      </p:sp>
      <p:graphicFrame>
        <p:nvGraphicFramePr>
          <p:cNvPr id="6" name="Table 5"/>
          <p:cNvGraphicFramePr>
            <a:graphicFrameLocks noGrp="1"/>
          </p:cNvGraphicFramePr>
          <p:nvPr/>
        </p:nvGraphicFramePr>
        <p:xfrm>
          <a:off x="1981200" y="2895600"/>
          <a:ext cx="6400800" cy="3048000"/>
        </p:xfrm>
        <a:graphic>
          <a:graphicData uri="http://schemas.openxmlformats.org/drawingml/2006/table">
            <a:tbl>
              <a:tblPr firstRow="1" bandRow="1">
                <a:tableStyleId>{5202B0CA-FC54-4496-8BCA-5EF66A818D29}</a:tableStyleId>
              </a:tblPr>
              <a:tblGrid>
                <a:gridCol w="3200400"/>
                <a:gridCol w="3200400"/>
              </a:tblGrid>
              <a:tr h="626321">
                <a:tc>
                  <a:txBody>
                    <a:bodyPr/>
                    <a:lstStyle/>
                    <a:p>
                      <a:pPr algn="ctr"/>
                      <a:r>
                        <a:rPr lang="en-US" sz="2400" dirty="0" smtClean="0"/>
                        <a:t>10-K</a:t>
                      </a:r>
                      <a:endParaRPr lang="en-US" sz="2400" dirty="0"/>
                    </a:p>
                  </a:txBody>
                  <a:tcPr/>
                </a:tc>
                <a:tc>
                  <a:txBody>
                    <a:bodyPr/>
                    <a:lstStyle/>
                    <a:p>
                      <a:pPr algn="ctr"/>
                      <a:r>
                        <a:rPr lang="en-US" sz="2400" dirty="0" smtClean="0"/>
                        <a:t>Annual Report</a:t>
                      </a:r>
                      <a:endParaRPr lang="en-US" sz="2400" dirty="0"/>
                    </a:p>
                  </a:txBody>
                  <a:tcPr/>
                </a:tc>
              </a:tr>
              <a:tr h="626321">
                <a:tc>
                  <a:txBody>
                    <a:bodyPr/>
                    <a:lstStyle/>
                    <a:p>
                      <a:r>
                        <a:rPr lang="en-US" b="1" dirty="0" smtClean="0">
                          <a:solidFill>
                            <a:srgbClr val="002060"/>
                          </a:solidFill>
                        </a:rPr>
                        <a:t>Purpose:  SEC filing</a:t>
                      </a:r>
                      <a:endParaRPr lang="en-US" b="1" dirty="0">
                        <a:solidFill>
                          <a:srgbClr val="002060"/>
                        </a:solidFill>
                      </a:endParaRPr>
                    </a:p>
                  </a:txBody>
                  <a:tcPr/>
                </a:tc>
                <a:tc>
                  <a:txBody>
                    <a:bodyPr/>
                    <a:lstStyle/>
                    <a:p>
                      <a:r>
                        <a:rPr lang="en-US" b="1" dirty="0" smtClean="0">
                          <a:solidFill>
                            <a:srgbClr val="002060"/>
                          </a:solidFill>
                        </a:rPr>
                        <a:t>Purpose:  Stockholders</a:t>
                      </a:r>
                      <a:endParaRPr lang="en-US" b="1" dirty="0">
                        <a:solidFill>
                          <a:srgbClr val="002060"/>
                        </a:solidFill>
                      </a:endParaRPr>
                    </a:p>
                  </a:txBody>
                  <a:tcPr/>
                </a:tc>
              </a:tr>
              <a:tr h="739265">
                <a:tc>
                  <a:txBody>
                    <a:bodyPr/>
                    <a:lstStyle/>
                    <a:p>
                      <a:r>
                        <a:rPr lang="en-US" b="1" dirty="0" smtClean="0">
                          <a:solidFill>
                            <a:srgbClr val="002060"/>
                          </a:solidFill>
                        </a:rPr>
                        <a:t>Little graphics, if any, included</a:t>
                      </a:r>
                      <a:endParaRPr lang="en-US" b="1" dirty="0">
                        <a:solidFill>
                          <a:srgbClr val="002060"/>
                        </a:solidFill>
                      </a:endParaRPr>
                    </a:p>
                  </a:txBody>
                  <a:tcPr/>
                </a:tc>
                <a:tc>
                  <a:txBody>
                    <a:bodyPr/>
                    <a:lstStyle/>
                    <a:p>
                      <a:r>
                        <a:rPr lang="en-US" b="1" dirty="0" smtClean="0">
                          <a:solidFill>
                            <a:srgbClr val="002060"/>
                          </a:solidFill>
                        </a:rPr>
                        <a:t>Contains graphics and pictures</a:t>
                      </a:r>
                      <a:endParaRPr lang="en-US" b="1" dirty="0">
                        <a:solidFill>
                          <a:srgbClr val="002060"/>
                        </a:solidFill>
                      </a:endParaRPr>
                    </a:p>
                  </a:txBody>
                  <a:tcPr/>
                </a:tc>
              </a:tr>
              <a:tr h="1056092">
                <a:tc>
                  <a:txBody>
                    <a:bodyPr/>
                    <a:lstStyle/>
                    <a:p>
                      <a:r>
                        <a:rPr lang="en-US" b="1" dirty="0" smtClean="0">
                          <a:solidFill>
                            <a:srgbClr val="002060"/>
                          </a:solidFill>
                        </a:rPr>
                        <a:t>Contains more specific and detailed information including risk factors</a:t>
                      </a:r>
                      <a:endParaRPr lang="en-US" b="1" dirty="0">
                        <a:solidFill>
                          <a:srgbClr val="002060"/>
                        </a:solidFill>
                      </a:endParaRPr>
                    </a:p>
                  </a:txBody>
                  <a:tcPr/>
                </a:tc>
                <a:tc>
                  <a:txBody>
                    <a:bodyPr/>
                    <a:lstStyle/>
                    <a:p>
                      <a:r>
                        <a:rPr lang="en-US" b="1" dirty="0" smtClean="0">
                          <a:solidFill>
                            <a:srgbClr val="002060"/>
                          </a:solidFill>
                        </a:rPr>
                        <a:t>Contains</a:t>
                      </a:r>
                      <a:r>
                        <a:rPr lang="en-US" b="1" baseline="0" dirty="0" smtClean="0">
                          <a:solidFill>
                            <a:srgbClr val="002060"/>
                          </a:solidFill>
                        </a:rPr>
                        <a:t> mostly financial information</a:t>
                      </a:r>
                      <a:endParaRPr lang="en-US" b="1" dirty="0">
                        <a:solidFill>
                          <a:srgbClr val="002060"/>
                        </a:solidFill>
                      </a:endParaRPr>
                    </a:p>
                  </a:txBody>
                  <a:tcPr/>
                </a:tc>
              </a:tr>
            </a:tbl>
          </a:graphicData>
        </a:graphic>
      </p:graphicFrame>
      <p:sp>
        <p:nvSpPr>
          <p:cNvPr id="44045" name="Text Box 13"/>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21C655AE-D3E9-43B8-8BCC-3D0C2BB2D1F2}" type="slidenum">
              <a:rPr lang="en-US" sz="1000">
                <a:latin typeface="Times New Roman" pitchFamily="18" charset="0"/>
                <a:cs typeface="Times New Roman" pitchFamily="18" charset="0"/>
              </a:rPr>
              <a:pPr>
                <a:spcBef>
                  <a:spcPct val="50000"/>
                </a:spcBef>
              </a:pPr>
              <a:t>8</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Annual Reports</a:t>
            </a:r>
            <a:endParaRPr lang="en-US" dirty="0">
              <a:solidFill>
                <a:schemeClr val="tx1">
                  <a:lumMod val="50000"/>
                </a:schemeClr>
              </a:solidFill>
            </a:endParaRPr>
          </a:p>
        </p:txBody>
      </p:sp>
      <p:sp>
        <p:nvSpPr>
          <p:cNvPr id="46082" name="Content Placeholder 2"/>
          <p:cNvSpPr>
            <a:spLocks noGrp="1"/>
          </p:cNvSpPr>
          <p:nvPr>
            <p:ph sz="quarter" idx="1"/>
          </p:nvPr>
        </p:nvSpPr>
        <p:spPr/>
        <p:txBody>
          <a:bodyPr/>
          <a:lstStyle/>
          <a:p>
            <a:r>
              <a:rPr lang="en-US" sz="2000" smtClean="0"/>
              <a:t>Available to shareholders and other investors</a:t>
            </a:r>
          </a:p>
          <a:p>
            <a:r>
              <a:rPr lang="en-US" sz="2000" smtClean="0"/>
              <a:t>Usually not prepared for privately-held companies</a:t>
            </a:r>
          </a:p>
          <a:p>
            <a:r>
              <a:rPr lang="en-US" sz="2000" smtClean="0"/>
              <a:t>Contains several parts:</a:t>
            </a:r>
          </a:p>
          <a:p>
            <a:pPr lvl="1"/>
            <a:r>
              <a:rPr lang="en-US" sz="2000" smtClean="0"/>
              <a:t>Letter to shareholders</a:t>
            </a:r>
          </a:p>
          <a:p>
            <a:pPr lvl="1"/>
            <a:r>
              <a:rPr lang="en-US" sz="2000" smtClean="0"/>
              <a:t>Usually a five- to ten-year summary</a:t>
            </a:r>
          </a:p>
          <a:p>
            <a:pPr lvl="1"/>
            <a:r>
              <a:rPr lang="en-US" sz="2000" smtClean="0"/>
              <a:t>Management perspective-discussion of trends</a:t>
            </a:r>
          </a:p>
          <a:p>
            <a:pPr lvl="1"/>
            <a:r>
              <a:rPr lang="en-US" sz="2000" smtClean="0"/>
              <a:t>Letter from a CPA</a:t>
            </a:r>
          </a:p>
          <a:p>
            <a:pPr lvl="1"/>
            <a:r>
              <a:rPr lang="en-US" sz="2000" smtClean="0"/>
              <a:t>Financial statements</a:t>
            </a:r>
          </a:p>
        </p:txBody>
      </p:sp>
      <p:sp>
        <p:nvSpPr>
          <p:cNvPr id="46085" name="Text Box 5"/>
          <p:cNvSpPr txBox="1">
            <a:spLocks noChangeArrowheads="1"/>
          </p:cNvSpPr>
          <p:nvPr/>
        </p:nvSpPr>
        <p:spPr bwMode="auto">
          <a:xfrm>
            <a:off x="685800" y="6324600"/>
            <a:ext cx="7924800" cy="244475"/>
          </a:xfrm>
          <a:prstGeom prst="rect">
            <a:avLst/>
          </a:prstGeom>
          <a:noFill/>
          <a:ln w="9525">
            <a:noFill/>
            <a:miter lim="800000"/>
            <a:headEnd/>
            <a:tailEnd/>
          </a:ln>
          <a:effectLst/>
        </p:spPr>
        <p:txBody>
          <a:bodyPr>
            <a:spAutoFit/>
          </a:bodyPr>
          <a:lstStyle/>
          <a:p>
            <a:pPr>
              <a:spcBef>
                <a:spcPct val="50000"/>
              </a:spcBef>
            </a:pPr>
            <a:r>
              <a:rPr lang="en-US" sz="1000">
                <a:latin typeface="Times New Roman" pitchFamily="18" charset="0"/>
              </a:rPr>
              <a:t>Copyright </a:t>
            </a:r>
            <a:r>
              <a:rPr lang="en-US" sz="1000">
                <a:latin typeface="Times New Roman" pitchFamily="18" charset="0"/>
                <a:cs typeface="Times New Roman" pitchFamily="18" charset="0"/>
              </a:rPr>
              <a:t>© Texas Education Agency, 2014.  All rights reserved.                                                                                                                                 </a:t>
            </a:r>
            <a:fld id="{A7697F03-960F-4E57-BE8E-76822D4E10AE}" type="slidenum">
              <a:rPr lang="en-US" sz="1000">
                <a:latin typeface="Times New Roman" pitchFamily="18" charset="0"/>
                <a:cs typeface="Times New Roman" pitchFamily="18" charset="0"/>
              </a:rPr>
              <a:pPr>
                <a:spcBef>
                  <a:spcPct val="50000"/>
                </a:spcBef>
              </a:pPr>
              <a:t>9</a:t>
            </a:fld>
            <a:endParaRPr lang="en-US" sz="1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017531">
  <a:themeElements>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fontScheme name="1_Custom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financial ppt template</Template>
  <TotalTime>1421</TotalTime>
  <Words>1732</Words>
  <Application>Microsoft Office PowerPoint</Application>
  <PresentationFormat>On-screen Show (4:3)</PresentationFormat>
  <Paragraphs>117</Paragraphs>
  <Slides>16</Slides>
  <Notes>12</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16</vt:i4>
      </vt:variant>
    </vt:vector>
  </HeadingPairs>
  <TitlesOfParts>
    <vt:vector size="28" baseType="lpstr">
      <vt:lpstr>Calibri</vt:lpstr>
      <vt:lpstr>Arial</vt:lpstr>
      <vt:lpstr>Century Gothic</vt:lpstr>
      <vt:lpstr>Segoe UI</vt:lpstr>
      <vt:lpstr>Times New Roman</vt:lpstr>
      <vt:lpstr>01017531</vt:lpstr>
      <vt:lpstr>1_Custom Design</vt:lpstr>
      <vt:lpstr>01017531</vt:lpstr>
      <vt:lpstr>01017531</vt:lpstr>
      <vt:lpstr>01017531</vt:lpstr>
      <vt:lpstr>01017531</vt:lpstr>
      <vt:lpstr>01017531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Grapevine-Colleyville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Company Performance</dc:title>
  <dc:creator>Rosemary Hemsell</dc:creator>
  <cp:lastModifiedBy>Owner</cp:lastModifiedBy>
  <cp:revision>44</cp:revision>
  <dcterms:created xsi:type="dcterms:W3CDTF">2014-01-06T02:42:10Z</dcterms:created>
  <dcterms:modified xsi:type="dcterms:W3CDTF">2014-04-25T13:30:37Z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TC018572809991</vt:lpwstr>
  </property>
</Properties>
</file>