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9/21/2017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9/21/2017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9/21/2017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9/21/2017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9/21/2017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9/21/2017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9/21/2017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9/21/2017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TextBox 10"/>
          <p:cNvSpPr txBox="1"/>
          <p:nvPr/>
        </p:nvSpPr>
        <p:spPr>
          <a:xfrm>
            <a:off x="9603693" y="1422881"/>
            <a:ext cx="2014957"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مرور متون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996399" y="228884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انتخاب نمونه</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و آنالیز</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r" rtl="1"/>
            <a:r>
              <a:rPr lang="fa-IR" sz="4800" b="1" dirty="0" smtClean="0">
                <a:solidFill>
                  <a:schemeClr val="tx1"/>
                </a:solidFill>
                <a:effectLst>
                  <a:outerShdw blurRad="38100" dist="38100" dir="2700000" algn="tl">
                    <a:srgbClr val="000000">
                      <a:alpha val="43137"/>
                    </a:srgbClr>
                  </a:outerShdw>
                </a:effectLst>
                <a:cs typeface="B Nazanin" panose="00000400000000000000" pitchFamily="2" charset="-78"/>
              </a:rPr>
              <a:t>فصل دوم</a:t>
            </a:r>
          </a:p>
          <a:p>
            <a:pPr algn="ctr" rtl="1"/>
            <a:r>
              <a:rPr lang="fa-IR" sz="6600" b="1" dirty="0">
                <a:solidFill>
                  <a:schemeClr val="tx1"/>
                </a:solidFill>
                <a:effectLst>
                  <a:outerShdw blurRad="38100" dist="38100" dir="2700000" algn="tl">
                    <a:srgbClr val="000000">
                      <a:alpha val="43137"/>
                    </a:srgbClr>
                  </a:outerShdw>
                </a:effectLst>
                <a:cs typeface="B Nazanin" panose="00000400000000000000" pitchFamily="2" charset="-78"/>
              </a:rPr>
              <a:t>مرور متون و طبقه بندی </a:t>
            </a:r>
            <a:r>
              <a:rPr lang="fa-IR" sz="6600" b="1" dirty="0" smtClean="0">
                <a:solidFill>
                  <a:schemeClr val="tx1"/>
                </a:solidFill>
                <a:effectLst>
                  <a:outerShdw blurRad="38100" dist="38100" dir="2700000" algn="tl">
                    <a:srgbClr val="000000">
                      <a:alpha val="43137"/>
                    </a:srgbClr>
                  </a:outerShdw>
                </a:effectLst>
                <a:cs typeface="B Nazanin" panose="00000400000000000000" pitchFamily="2" charset="-78"/>
              </a:rPr>
              <a:t>مالی</a:t>
            </a:r>
            <a:endParaRPr lang="fa-IR" sz="6600" b="1" dirty="0">
              <a:solidFill>
                <a:schemeClr val="tx1"/>
              </a:solidFill>
              <a:effectLst>
                <a:outerShdw blurRad="38100" dist="38100" dir="2700000" algn="tl">
                  <a:srgbClr val="000000">
                    <a:alpha val="43137"/>
                  </a:srgbClr>
                </a:outerShdw>
              </a:effectLst>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6</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36</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411575" y="1712728"/>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آنالیز حساسیت بازار</a:t>
            </a:r>
            <a:endParaRPr lang="en-US" sz="2200" dirty="0">
              <a:cs typeface="B Nazanin" panose="00000400000000000000" pitchFamily="2" charset="-78"/>
            </a:endParaRPr>
          </a:p>
        </p:txBody>
      </p:sp>
    </p:spTree>
    <p:extLst>
      <p:ext uri="{BB962C8B-B14F-4D97-AF65-F5344CB8AC3E}">
        <p14:creationId xmlns:p14="http://schemas.microsoft.com/office/powerpoint/2010/main" val="8079319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TextBox 10"/>
          <p:cNvSpPr txBox="1"/>
          <p:nvPr/>
        </p:nvSpPr>
        <p:spPr>
          <a:xfrm>
            <a:off x="9603693" y="1422881"/>
            <a:ext cx="2014957"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مرور متون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996399" y="228884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انتخاب نمونه</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و آنالیز</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اقلام تعهدی </a:t>
            </a:r>
            <a:r>
              <a:rPr lang="fa-IR" sz="2800" b="1" u="sng" dirty="0" smtClean="0">
                <a:solidFill>
                  <a:schemeClr val="tx1"/>
                </a:solidFill>
                <a:cs typeface="B Nazanin" panose="00000400000000000000" pitchFamily="2" charset="-78"/>
              </a:rPr>
              <a:t>کیفیت</a:t>
            </a:r>
          </a:p>
          <a:p>
            <a:pPr marL="457200" indent="-457200" algn="just" rtl="1">
              <a:lnSpc>
                <a:spcPct val="150000"/>
              </a:lnSpc>
              <a:buFont typeface="Wingdings" panose="05000000000000000000" pitchFamily="2" charset="2"/>
              <a:buChar char="§"/>
            </a:pPr>
            <a:r>
              <a:rPr lang="ar-SA" sz="2800" dirty="0">
                <a:cs typeface="B Nazanin" panose="00000400000000000000" pitchFamily="2" charset="-78"/>
              </a:rPr>
              <a:t>اقلام تعهدی شامل تفاوت بین درآمد و پول نقد میشود. (فرانسیس 2004) . نقش اقلام تعهدی به تغییر یا تنظیم شناسایی جریان های نقدی در طول زمان است تا داده های تعدیل شده در اندازه گیری عملکرد شرکت بهبود یابد.. (بونلرت یو تای 2006) کیفیت اقلام تعهدی به عنوان عامل اندازه گیری کیفیت سود بر اساس این دیدگاه است که درآمد را می توان بیشتر به جریان نقد حاصل از عملکرد شرکت مرتبط دانست. دکو و </a:t>
            </a:r>
            <a:r>
              <a:rPr lang="ar-SA" sz="2800" dirty="0" smtClean="0">
                <a:cs typeface="B Nazanin" panose="00000400000000000000" pitchFamily="2" charset="-78"/>
              </a:rPr>
              <a:t>دیچو</a:t>
            </a:r>
            <a:r>
              <a:rPr lang="fa-IR" sz="2800" dirty="0" smtClean="0">
                <a:cs typeface="B Nazanin" panose="00000400000000000000" pitchFamily="2" charset="-78"/>
              </a:rPr>
              <a:t> </a:t>
            </a:r>
            <a:r>
              <a:rPr lang="ar-SA" sz="2800" dirty="0" smtClean="0">
                <a:cs typeface="B Nazanin" panose="00000400000000000000" pitchFamily="2" charset="-78"/>
              </a:rPr>
              <a:t>(</a:t>
            </a:r>
            <a:r>
              <a:rPr lang="ar-SA" sz="2800" dirty="0">
                <a:cs typeface="B Nazanin" panose="00000400000000000000" pitchFamily="2" charset="-78"/>
              </a:rPr>
              <a:t>2002) کیفیت سود را از کپی برداری از کل اقلام تعهدی فعلی به آخرین دوره ، دوره حال حاضر، و دوره بعدی جریان نقدی حاصل از عملکرد شرکت اندازه می گیرند </a:t>
            </a:r>
            <a:r>
              <a:rPr lang="ar-SA" sz="2800" dirty="0" smtClean="0">
                <a:cs typeface="B Nazanin" panose="00000400000000000000" pitchFamily="2" charset="-78"/>
              </a:rPr>
              <a:t>.</a:t>
            </a:r>
            <a:endParaRPr lang="en-US" sz="2800" dirty="0">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7</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36</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411575" y="1712728"/>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آنالیز حساسیت بازار</a:t>
            </a:r>
            <a:endParaRPr lang="en-US" sz="2200" dirty="0">
              <a:cs typeface="B Nazanin" panose="00000400000000000000" pitchFamily="2" charset="-78"/>
            </a:endParaRPr>
          </a:p>
        </p:txBody>
      </p:sp>
    </p:spTree>
    <p:extLst>
      <p:ext uri="{BB962C8B-B14F-4D97-AF65-F5344CB8AC3E}">
        <p14:creationId xmlns:p14="http://schemas.microsoft.com/office/powerpoint/2010/main" val="20441967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TextBox 10"/>
          <p:cNvSpPr txBox="1"/>
          <p:nvPr/>
        </p:nvSpPr>
        <p:spPr>
          <a:xfrm>
            <a:off x="9603693" y="1422881"/>
            <a:ext cx="2014957"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مرور متون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996399" y="228884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انتخاب نمونه</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و آنالیز</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mc:AlternateContent xmlns:mc="http://schemas.openxmlformats.org/markup-compatibility/2006">
        <mc:Choice xmlns:a14="http://schemas.microsoft.com/office/drawing/2010/main" Requires="a14">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معیار سنجش کیفیت اقلام تعهدی در این مطالعه بر اساس مدل دکو و </a:t>
                </a:r>
                <a:r>
                  <a:rPr lang="fa-IR" sz="2800" dirty="0" smtClean="0">
                    <a:solidFill>
                      <a:schemeClr val="tx1"/>
                    </a:solidFill>
                    <a:cs typeface="B Nazanin" panose="00000400000000000000" pitchFamily="2" charset="-78"/>
                  </a:rPr>
                  <a:t>دیچو (</a:t>
                </a:r>
                <a:r>
                  <a:rPr lang="fa-IR" sz="2800" dirty="0">
                    <a:solidFill>
                      <a:schemeClr val="tx1"/>
                    </a:solidFill>
                    <a:cs typeface="B Nazanin" panose="00000400000000000000" pitchFamily="2" charset="-78"/>
                  </a:rPr>
                  <a:t>2002) طبق فرمول زیر است</a:t>
                </a:r>
                <a:r>
                  <a:rPr lang="fa-IR" sz="2800" dirty="0" smtClean="0">
                    <a:solidFill>
                      <a:schemeClr val="tx1"/>
                    </a:solidFill>
                    <a:cs typeface="B Nazanin" panose="00000400000000000000" pitchFamily="2" charset="-78"/>
                  </a:rPr>
                  <a:t>:</a:t>
                </a:r>
              </a:p>
              <a:p>
                <a:pPr lvl="1" algn="just" rtl="1">
                  <a:lnSpc>
                    <a:spcPct val="150000"/>
                  </a:lnSpc>
                </a:pPr>
                <a:r>
                  <a:rPr lang="fa-IR" sz="2800" dirty="0" smtClean="0">
                    <a:solidFill>
                      <a:schemeClr val="tx1"/>
                    </a:solidFill>
                    <a:cs typeface="B Nazanin" panose="00000400000000000000" pitchFamily="2" charset="-78"/>
                  </a:rPr>
                  <a:t>(1)</a:t>
                </a:r>
              </a:p>
              <a:p>
                <a:pPr algn="ctr">
                  <a:lnSpc>
                    <a:spcPct val="150000"/>
                  </a:lnSpc>
                </a:pPr>
                <a:r>
                  <a:rPr lang="en-US" sz="2800" b="1" dirty="0"/>
                  <a:t> </a:t>
                </a:r>
                <a14:m>
                  <m:oMath xmlns:m="http://schemas.openxmlformats.org/officeDocument/2006/math">
                    <m:f>
                      <m:fPr>
                        <m:ctrlPr>
                          <a:rPr lang="en-US" sz="2800" i="1">
                            <a:latin typeface="Cambria Math" panose="02040503050406030204" pitchFamily="18" charset="0"/>
                          </a:rPr>
                        </m:ctrlPr>
                      </m:fPr>
                      <m:num>
                        <m:r>
                          <a:rPr lang="en-US" sz="2800" i="1">
                            <a:latin typeface="Cambria Math" panose="02040503050406030204" pitchFamily="18" charset="0"/>
                          </a:rPr>
                          <m:t>𝑇𝐶𝐴𝑗</m:t>
                        </m:r>
                        <m:r>
                          <a:rPr lang="en-US" sz="2800" i="1">
                            <a:latin typeface="Cambria Math" panose="02040503050406030204" pitchFamily="18" charset="0"/>
                          </a:rPr>
                          <m:t>,</m:t>
                        </m:r>
                        <m:r>
                          <a:rPr lang="en-US" sz="2800" i="1">
                            <a:latin typeface="Cambria Math" panose="02040503050406030204" pitchFamily="18" charset="0"/>
                          </a:rPr>
                          <m:t>𝑡</m:t>
                        </m:r>
                      </m:num>
                      <m:den>
                        <m:r>
                          <a:rPr lang="en-US" sz="2800" i="1">
                            <a:latin typeface="Cambria Math" panose="02040503050406030204" pitchFamily="18" charset="0"/>
                          </a:rPr>
                          <m:t>𝑇𝑜𝑡𝑎𝑙</m:t>
                        </m:r>
                        <m:r>
                          <a:rPr lang="en-US" sz="2800" i="1">
                            <a:latin typeface="Cambria Math" panose="02040503050406030204" pitchFamily="18" charset="0"/>
                          </a:rPr>
                          <m:t> </m:t>
                        </m:r>
                        <m:r>
                          <a:rPr lang="en-US" sz="2800" i="1">
                            <a:latin typeface="Cambria Math" panose="02040503050406030204" pitchFamily="18" charset="0"/>
                          </a:rPr>
                          <m:t>𝐴𝑠𝑠𝑒𝑡</m:t>
                        </m:r>
                        <m:r>
                          <a:rPr lang="en-US" sz="2800" i="1">
                            <a:latin typeface="Cambria Math" panose="02040503050406030204" pitchFamily="18" charset="0"/>
                          </a:rPr>
                          <m:t> </m:t>
                        </m:r>
                        <m:r>
                          <a:rPr lang="en-US" sz="2800" i="1">
                            <a:latin typeface="Cambria Math" panose="02040503050406030204" pitchFamily="18" charset="0"/>
                          </a:rPr>
                          <m:t>𝑗</m:t>
                        </m:r>
                        <m:r>
                          <a:rPr lang="en-US" sz="2800" i="1">
                            <a:latin typeface="Cambria Math" panose="02040503050406030204" pitchFamily="18" charset="0"/>
                          </a:rPr>
                          <m:t>,</m:t>
                        </m:r>
                        <m:r>
                          <a:rPr lang="en-US" sz="2800" i="1">
                            <a:latin typeface="Cambria Math" panose="02040503050406030204" pitchFamily="18" charset="0"/>
                          </a:rPr>
                          <m:t>𝑡</m:t>
                        </m:r>
                        <m:r>
                          <a:rPr lang="en-US" sz="2800" i="1">
                            <a:latin typeface="Cambria Math" panose="02040503050406030204" pitchFamily="18" charset="0"/>
                          </a:rPr>
                          <m:t>−</m:t>
                        </m:r>
                        <m:r>
                          <a:rPr lang="en-US" sz="2800" i="1">
                            <a:latin typeface="Cambria Math" panose="02040503050406030204" pitchFamily="18" charset="0"/>
                          </a:rPr>
                          <m:t>1</m:t>
                        </m:r>
                      </m:den>
                    </m:f>
                    <m:r>
                      <a:rPr lang="en-US" sz="2800" i="1">
                        <a:latin typeface="Cambria Math" panose="02040503050406030204" pitchFamily="18" charset="0"/>
                      </a:rPr>
                      <m:t>=</m:t>
                    </m:r>
                    <m:r>
                      <a:rPr lang="en-US" sz="2800" i="1">
                        <a:latin typeface="Cambria Math" panose="02040503050406030204" pitchFamily="18" charset="0"/>
                      </a:rPr>
                      <m:t>𝑏</m:t>
                    </m:r>
                    <m:r>
                      <a:rPr lang="en-US" sz="2800" i="1">
                        <a:latin typeface="Cambria Math" panose="02040503050406030204" pitchFamily="18" charset="0"/>
                      </a:rPr>
                      <m:t>0</m:t>
                    </m:r>
                    <m:r>
                      <a:rPr lang="en-US" sz="2800" i="1">
                        <a:latin typeface="Cambria Math" panose="02040503050406030204" pitchFamily="18" charset="0"/>
                      </a:rPr>
                      <m:t>+</m:t>
                    </m:r>
                    <m:r>
                      <a:rPr lang="en-US" sz="2800" i="1">
                        <a:latin typeface="Cambria Math" panose="02040503050406030204" pitchFamily="18" charset="0"/>
                      </a:rPr>
                      <m:t>𝑏</m:t>
                    </m:r>
                    <m:r>
                      <a:rPr lang="en-US" sz="2800" i="1">
                        <a:latin typeface="Cambria Math" panose="02040503050406030204" pitchFamily="18" charset="0"/>
                      </a:rPr>
                      <m:t>1</m:t>
                    </m:r>
                    <m:r>
                      <a:rPr lang="en-US" sz="2800" i="1">
                        <a:latin typeface="Cambria Math" panose="02040503050406030204" pitchFamily="18" charset="0"/>
                      </a:rPr>
                      <m:t>∗</m:t>
                    </m:r>
                    <m:f>
                      <m:fPr>
                        <m:ctrlPr>
                          <a:rPr lang="en-US" sz="2800" i="1">
                            <a:latin typeface="Cambria Math" panose="02040503050406030204" pitchFamily="18" charset="0"/>
                          </a:rPr>
                        </m:ctrlPr>
                      </m:fPr>
                      <m:num>
                        <m:r>
                          <a:rPr lang="en-US" sz="2800" i="1">
                            <a:latin typeface="Cambria Math" panose="02040503050406030204" pitchFamily="18" charset="0"/>
                          </a:rPr>
                          <m:t>𝐶𝐹𝑂𝑗</m:t>
                        </m:r>
                        <m:r>
                          <a:rPr lang="en-US" sz="2800" i="1">
                            <a:latin typeface="Cambria Math" panose="02040503050406030204" pitchFamily="18" charset="0"/>
                          </a:rPr>
                          <m:t>,</m:t>
                        </m:r>
                        <m:r>
                          <a:rPr lang="en-US" sz="2800" i="1">
                            <a:latin typeface="Cambria Math" panose="02040503050406030204" pitchFamily="18" charset="0"/>
                          </a:rPr>
                          <m:t>𝑡</m:t>
                        </m:r>
                        <m:r>
                          <a:rPr lang="en-US" sz="2800" i="1">
                            <a:latin typeface="Cambria Math" panose="02040503050406030204" pitchFamily="18" charset="0"/>
                          </a:rPr>
                          <m:t>−</m:t>
                        </m:r>
                        <m:r>
                          <a:rPr lang="en-US" sz="2800" i="1">
                            <a:latin typeface="Cambria Math" panose="02040503050406030204" pitchFamily="18" charset="0"/>
                          </a:rPr>
                          <m:t>1</m:t>
                        </m:r>
                      </m:num>
                      <m:den>
                        <m:r>
                          <a:rPr lang="en-US" sz="2800" i="1">
                            <a:latin typeface="Cambria Math" panose="02040503050406030204" pitchFamily="18" charset="0"/>
                          </a:rPr>
                          <m:t>𝑇𝑜𝑡𝑎𝑙</m:t>
                        </m:r>
                        <m:r>
                          <a:rPr lang="en-US" sz="2800" i="1">
                            <a:latin typeface="Cambria Math" panose="02040503050406030204" pitchFamily="18" charset="0"/>
                          </a:rPr>
                          <m:t> </m:t>
                        </m:r>
                        <m:r>
                          <a:rPr lang="en-US" sz="2800" i="1">
                            <a:latin typeface="Cambria Math" panose="02040503050406030204" pitchFamily="18" charset="0"/>
                          </a:rPr>
                          <m:t>𝐴𝑠𝑠𝑒𝑡</m:t>
                        </m:r>
                        <m:r>
                          <a:rPr lang="en-US" sz="2800" i="1">
                            <a:latin typeface="Cambria Math" panose="02040503050406030204" pitchFamily="18" charset="0"/>
                          </a:rPr>
                          <m:t> </m:t>
                        </m:r>
                        <m:r>
                          <a:rPr lang="en-US" sz="2800" i="1">
                            <a:latin typeface="Cambria Math" panose="02040503050406030204" pitchFamily="18" charset="0"/>
                          </a:rPr>
                          <m:t>𝑗</m:t>
                        </m:r>
                        <m:r>
                          <a:rPr lang="en-US" sz="2800" i="1">
                            <a:latin typeface="Cambria Math" panose="02040503050406030204" pitchFamily="18" charset="0"/>
                          </a:rPr>
                          <m:t>,</m:t>
                        </m:r>
                        <m:r>
                          <a:rPr lang="en-US" sz="2800" i="1">
                            <a:latin typeface="Cambria Math" panose="02040503050406030204" pitchFamily="18" charset="0"/>
                          </a:rPr>
                          <m:t>𝑡</m:t>
                        </m:r>
                        <m:r>
                          <a:rPr lang="en-US" sz="2800" i="1">
                            <a:latin typeface="Cambria Math" panose="02040503050406030204" pitchFamily="18" charset="0"/>
                          </a:rPr>
                          <m:t>−</m:t>
                        </m:r>
                        <m:r>
                          <a:rPr lang="en-US" sz="2800" i="1">
                            <a:latin typeface="Cambria Math" panose="02040503050406030204" pitchFamily="18" charset="0"/>
                          </a:rPr>
                          <m:t>1</m:t>
                        </m:r>
                      </m:den>
                    </m:f>
                  </m:oMath>
                </a14:m>
                <a:r>
                  <a:rPr lang="en-US" sz="2800" dirty="0"/>
                  <a:t> </a:t>
                </a:r>
                <a14:m>
                  <m:oMath xmlns:m="http://schemas.openxmlformats.org/officeDocument/2006/math">
                    <m:r>
                      <a:rPr lang="en-US" sz="2800" i="1">
                        <a:latin typeface="Cambria Math" panose="02040503050406030204" pitchFamily="18" charset="0"/>
                      </a:rPr>
                      <m:t>+</m:t>
                    </m:r>
                    <m:r>
                      <a:rPr lang="en-US" sz="2800" i="1">
                        <a:latin typeface="Cambria Math" panose="02040503050406030204" pitchFamily="18" charset="0"/>
                      </a:rPr>
                      <m:t>𝑏</m:t>
                    </m:r>
                    <m:r>
                      <a:rPr lang="en-US" sz="2800" i="1">
                        <a:latin typeface="Cambria Math" panose="02040503050406030204" pitchFamily="18" charset="0"/>
                      </a:rPr>
                      <m:t>2</m:t>
                    </m:r>
                    <m:r>
                      <a:rPr lang="en-US" sz="2800" i="1">
                        <a:latin typeface="Cambria Math" panose="02040503050406030204" pitchFamily="18" charset="0"/>
                      </a:rPr>
                      <m:t>∗</m:t>
                    </m:r>
                    <m:f>
                      <m:fPr>
                        <m:ctrlPr>
                          <a:rPr lang="en-US" sz="2800" i="1">
                            <a:latin typeface="Cambria Math" panose="02040503050406030204" pitchFamily="18" charset="0"/>
                          </a:rPr>
                        </m:ctrlPr>
                      </m:fPr>
                      <m:num>
                        <m:r>
                          <a:rPr lang="en-US" sz="2800" i="1">
                            <a:latin typeface="Cambria Math" panose="02040503050406030204" pitchFamily="18" charset="0"/>
                          </a:rPr>
                          <m:t>𝐶𝐹𝑂𝑗</m:t>
                        </m:r>
                        <m:r>
                          <a:rPr lang="en-US" sz="2800" i="1">
                            <a:latin typeface="Cambria Math" panose="02040503050406030204" pitchFamily="18" charset="0"/>
                          </a:rPr>
                          <m:t>,</m:t>
                        </m:r>
                        <m:r>
                          <a:rPr lang="en-US" sz="2800" i="1">
                            <a:latin typeface="Cambria Math" panose="02040503050406030204" pitchFamily="18" charset="0"/>
                          </a:rPr>
                          <m:t>𝑡</m:t>
                        </m:r>
                      </m:num>
                      <m:den>
                        <m:r>
                          <a:rPr lang="en-US" sz="2800" i="1">
                            <a:latin typeface="Cambria Math" panose="02040503050406030204" pitchFamily="18" charset="0"/>
                          </a:rPr>
                          <m:t>𝑇𝑜𝑡𝑎𝑙</m:t>
                        </m:r>
                        <m:r>
                          <a:rPr lang="en-US" sz="2800" i="1">
                            <a:latin typeface="Cambria Math" panose="02040503050406030204" pitchFamily="18" charset="0"/>
                          </a:rPr>
                          <m:t> </m:t>
                        </m:r>
                        <m:r>
                          <a:rPr lang="en-US" sz="2800" i="1">
                            <a:latin typeface="Cambria Math" panose="02040503050406030204" pitchFamily="18" charset="0"/>
                          </a:rPr>
                          <m:t>𝐴𝑠𝑠𝑒𝑡</m:t>
                        </m:r>
                        <m:r>
                          <a:rPr lang="en-US" sz="2800" i="1">
                            <a:latin typeface="Cambria Math" panose="02040503050406030204" pitchFamily="18" charset="0"/>
                          </a:rPr>
                          <m:t> </m:t>
                        </m:r>
                        <m:r>
                          <a:rPr lang="en-US" sz="2800" i="1">
                            <a:latin typeface="Cambria Math" panose="02040503050406030204" pitchFamily="18" charset="0"/>
                          </a:rPr>
                          <m:t>𝑗</m:t>
                        </m:r>
                        <m:r>
                          <a:rPr lang="en-US" sz="2800" i="1">
                            <a:latin typeface="Cambria Math" panose="02040503050406030204" pitchFamily="18" charset="0"/>
                          </a:rPr>
                          <m:t>,</m:t>
                        </m:r>
                        <m:r>
                          <a:rPr lang="en-US" sz="2800" i="1">
                            <a:latin typeface="Cambria Math" panose="02040503050406030204" pitchFamily="18" charset="0"/>
                          </a:rPr>
                          <m:t>𝑡</m:t>
                        </m:r>
                        <m:r>
                          <a:rPr lang="en-US" sz="2800" i="1">
                            <a:latin typeface="Cambria Math" panose="02040503050406030204" pitchFamily="18" charset="0"/>
                          </a:rPr>
                          <m:t>−</m:t>
                        </m:r>
                        <m:r>
                          <a:rPr lang="en-US" sz="2800" i="1">
                            <a:latin typeface="Cambria Math" panose="02040503050406030204" pitchFamily="18" charset="0"/>
                          </a:rPr>
                          <m:t>1</m:t>
                        </m:r>
                      </m:den>
                    </m:f>
                    <m:r>
                      <a:rPr lang="en-US" sz="2800" i="1">
                        <a:latin typeface="Cambria Math" panose="02040503050406030204" pitchFamily="18" charset="0"/>
                      </a:rPr>
                      <m:t>+</m:t>
                    </m:r>
                    <m:r>
                      <a:rPr lang="en-US" sz="2800" i="1">
                        <a:latin typeface="Cambria Math" panose="02040503050406030204" pitchFamily="18" charset="0"/>
                      </a:rPr>
                      <m:t>𝑏</m:t>
                    </m:r>
                    <m:r>
                      <a:rPr lang="en-US" sz="2800" i="1">
                        <a:latin typeface="Cambria Math" panose="02040503050406030204" pitchFamily="18" charset="0"/>
                      </a:rPr>
                      <m:t>3</m:t>
                    </m:r>
                    <m:r>
                      <a:rPr lang="en-US" sz="2800" i="1">
                        <a:latin typeface="Cambria Math" panose="02040503050406030204" pitchFamily="18" charset="0"/>
                      </a:rPr>
                      <m:t>∗</m:t>
                    </m:r>
                    <m:f>
                      <m:fPr>
                        <m:ctrlPr>
                          <a:rPr lang="en-US" sz="2800" i="1">
                            <a:latin typeface="Cambria Math" panose="02040503050406030204" pitchFamily="18" charset="0"/>
                          </a:rPr>
                        </m:ctrlPr>
                      </m:fPr>
                      <m:num>
                        <m:r>
                          <a:rPr lang="en-US" sz="2800" i="1">
                            <a:latin typeface="Cambria Math" panose="02040503050406030204" pitchFamily="18" charset="0"/>
                          </a:rPr>
                          <m:t>𝐶𝐹𝑂𝑗</m:t>
                        </m:r>
                        <m:r>
                          <a:rPr lang="en-US" sz="2800" i="1">
                            <a:latin typeface="Cambria Math" panose="02040503050406030204" pitchFamily="18" charset="0"/>
                          </a:rPr>
                          <m:t>,</m:t>
                        </m:r>
                        <m:r>
                          <a:rPr lang="en-US" sz="2800" i="1">
                            <a:latin typeface="Cambria Math" panose="02040503050406030204" pitchFamily="18" charset="0"/>
                          </a:rPr>
                          <m:t>𝑡</m:t>
                        </m:r>
                        <m:r>
                          <a:rPr lang="en-US" sz="2800" i="1">
                            <a:latin typeface="Cambria Math" panose="02040503050406030204" pitchFamily="18" charset="0"/>
                          </a:rPr>
                          <m:t>+</m:t>
                        </m:r>
                        <m:r>
                          <a:rPr lang="en-US" sz="2800" i="1">
                            <a:latin typeface="Cambria Math" panose="02040503050406030204" pitchFamily="18" charset="0"/>
                          </a:rPr>
                          <m:t>1</m:t>
                        </m:r>
                      </m:num>
                      <m:den>
                        <m:r>
                          <a:rPr lang="en-US" sz="2800" i="1">
                            <a:latin typeface="Cambria Math" panose="02040503050406030204" pitchFamily="18" charset="0"/>
                          </a:rPr>
                          <m:t>𝑇𝑜𝑡𝑎𝑙</m:t>
                        </m:r>
                        <m:r>
                          <a:rPr lang="en-US" sz="2800" i="1">
                            <a:latin typeface="Cambria Math" panose="02040503050406030204" pitchFamily="18" charset="0"/>
                          </a:rPr>
                          <m:t> </m:t>
                        </m:r>
                        <m:r>
                          <a:rPr lang="en-US" sz="2800" i="1">
                            <a:latin typeface="Cambria Math" panose="02040503050406030204" pitchFamily="18" charset="0"/>
                          </a:rPr>
                          <m:t>𝐴𝑠𝑠𝑒𝑡</m:t>
                        </m:r>
                        <m:r>
                          <a:rPr lang="en-US" sz="2800" i="1">
                            <a:latin typeface="Cambria Math" panose="02040503050406030204" pitchFamily="18" charset="0"/>
                          </a:rPr>
                          <m:t> </m:t>
                        </m:r>
                        <m:r>
                          <a:rPr lang="en-US" sz="2800" i="1">
                            <a:latin typeface="Cambria Math" panose="02040503050406030204" pitchFamily="18" charset="0"/>
                          </a:rPr>
                          <m:t>𝑗</m:t>
                        </m:r>
                        <m:r>
                          <a:rPr lang="en-US" sz="2800" i="1">
                            <a:latin typeface="Cambria Math" panose="02040503050406030204" pitchFamily="18" charset="0"/>
                          </a:rPr>
                          <m:t>,</m:t>
                        </m:r>
                        <m:r>
                          <a:rPr lang="en-US" sz="2800" i="1">
                            <a:latin typeface="Cambria Math" panose="02040503050406030204" pitchFamily="18" charset="0"/>
                          </a:rPr>
                          <m:t>𝑡</m:t>
                        </m:r>
                        <m:r>
                          <a:rPr lang="en-US" sz="2800" i="1">
                            <a:latin typeface="Cambria Math" panose="02040503050406030204" pitchFamily="18" charset="0"/>
                          </a:rPr>
                          <m:t>−</m:t>
                        </m:r>
                        <m:r>
                          <a:rPr lang="en-US" sz="2800" i="1">
                            <a:latin typeface="Cambria Math" panose="02040503050406030204" pitchFamily="18" charset="0"/>
                          </a:rPr>
                          <m:t>1</m:t>
                        </m:r>
                      </m:den>
                    </m:f>
                    <m:r>
                      <a:rPr lang="en-US" sz="2800" i="1">
                        <a:latin typeface="Cambria Math" panose="02040503050406030204" pitchFamily="18" charset="0"/>
                      </a:rPr>
                      <m:t>+</m:t>
                    </m:r>
                    <m:r>
                      <a:rPr lang="en-US" sz="2800" i="1">
                        <a:latin typeface="Cambria Math" panose="02040503050406030204" pitchFamily="18" charset="0"/>
                      </a:rPr>
                      <m:t>𝜖</m:t>
                    </m:r>
                    <m:r>
                      <a:rPr lang="en-US" sz="2800" i="1">
                        <a:latin typeface="Cambria Math" panose="02040503050406030204" pitchFamily="18" charset="0"/>
                      </a:rPr>
                      <m:t> </m:t>
                    </m:r>
                    <m:r>
                      <a:rPr lang="en-US" sz="2800" i="1">
                        <a:latin typeface="Cambria Math" panose="02040503050406030204" pitchFamily="18" charset="0"/>
                      </a:rPr>
                      <m:t>𝑗</m:t>
                    </m:r>
                    <m:r>
                      <a:rPr lang="en-US" sz="2800" i="1">
                        <a:latin typeface="Cambria Math" panose="02040503050406030204" pitchFamily="18" charset="0"/>
                      </a:rPr>
                      <m:t>,</m:t>
                    </m:r>
                    <m:r>
                      <a:rPr lang="en-US" sz="2800" i="1">
                        <a:latin typeface="Cambria Math" panose="02040503050406030204" pitchFamily="18" charset="0"/>
                      </a:rPr>
                      <m:t>𝑡</m:t>
                    </m:r>
                  </m:oMath>
                </a14:m>
                <a:endParaRPr lang="fa-IR" sz="2800" dirty="0" smtClean="0">
                  <a:solidFill>
                    <a:schemeClr val="tx1"/>
                  </a:solidFill>
                  <a:cs typeface="B Nazanin" panose="00000400000000000000" pitchFamily="2" charset="-78"/>
                </a:endParaRPr>
              </a:p>
            </p:txBody>
          </p:sp>
        </mc:Choice>
        <mc:Fallback>
          <p:sp>
            <p:nvSpPr>
              <p:cNvPr id="24" name="Rectangle 23"/>
              <p:cNvSpPr>
                <a:spLocks noRot="1" noChangeAspect="1" noMove="1" noResize="1" noEditPoints="1" noAdjustHandles="1" noChangeArrowheads="1" noChangeShapeType="1" noTextEdit="1"/>
              </p:cNvSpPr>
              <p:nvPr/>
            </p:nvSpPr>
            <p:spPr>
              <a:xfrm>
                <a:off x="139486" y="232476"/>
                <a:ext cx="9293818" cy="6400800"/>
              </a:xfrm>
              <a:prstGeom prst="rect">
                <a:avLst/>
              </a:prstGeom>
              <a:blipFill rotWithShape="0">
                <a:blip r:embed="rId2"/>
                <a:stretch>
                  <a:fillRect/>
                </a:stretch>
              </a:blipFill>
              <a:ln w="28575"/>
              <a:effectLst>
                <a:outerShdw blurRad="50800" dist="38100" dir="2700000" algn="tl" rotWithShape="0">
                  <a:prstClr val="black">
                    <a:alpha val="40000"/>
                  </a:prstClr>
                </a:outerShdw>
              </a:effectLst>
            </p:spPr>
            <p:txBody>
              <a:bodyPr/>
              <a:lstStyle/>
              <a:p>
                <a:r>
                  <a:rPr lang="en-US">
                    <a:noFill/>
                  </a:rPr>
                  <a:t> </a:t>
                </a:r>
              </a:p>
            </p:txBody>
          </p:sp>
        </mc:Fallback>
      </mc:AlternateContent>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8</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36</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411575" y="1712728"/>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آنالیز حساسیت بازار</a:t>
            </a:r>
            <a:endParaRPr lang="en-US" sz="2200" dirty="0">
              <a:cs typeface="B Nazanin" panose="00000400000000000000" pitchFamily="2" charset="-78"/>
            </a:endParaRPr>
          </a:p>
        </p:txBody>
      </p:sp>
    </p:spTree>
    <p:extLst>
      <p:ext uri="{BB962C8B-B14F-4D97-AF65-F5344CB8AC3E}">
        <p14:creationId xmlns:p14="http://schemas.microsoft.com/office/powerpoint/2010/main" val="416060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TextBox 10"/>
          <p:cNvSpPr txBox="1"/>
          <p:nvPr/>
        </p:nvSpPr>
        <p:spPr>
          <a:xfrm>
            <a:off x="9603693" y="1422881"/>
            <a:ext cx="2014957"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مرور متون </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996399" y="228884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انتخاب نمونه</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نتایج و آنالیز</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mc:AlternateContent xmlns:mc="http://schemas.openxmlformats.org/markup-compatibility/2006">
        <mc:Choice xmlns:a14="http://schemas.microsoft.com/office/drawing/2010/main" Requires="a14">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سود تداوم</a:t>
                </a:r>
              </a:p>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برای اندازه گیری دوام سود، محققان به طور کلی برآورد رگرسیون  ارزش آینده متغیر را در مقدار فعلی آن برآورد میکنند. </a:t>
                </a:r>
                <a:r>
                  <a:rPr lang="en-US" sz="2800" dirty="0" err="1">
                    <a:solidFill>
                      <a:schemeClr val="tx1"/>
                    </a:solidFill>
                    <a:cs typeface="B Nazanin" panose="00000400000000000000" pitchFamily="2" charset="-78"/>
                  </a:rPr>
                  <a:t>Kormendi</a:t>
                </a:r>
                <a:r>
                  <a:rPr lang="en-US" sz="2800" dirty="0">
                    <a:solidFill>
                      <a:schemeClr val="tx1"/>
                    </a:solidFill>
                    <a:cs typeface="B Nazanin" panose="00000400000000000000" pitchFamily="2" charset="-78"/>
                  </a:rPr>
                  <a:t> and </a:t>
                </a:r>
                <a:r>
                  <a:rPr lang="en-US" sz="2800" dirty="0" err="1">
                    <a:solidFill>
                      <a:schemeClr val="tx1"/>
                    </a:solidFill>
                    <a:cs typeface="B Nazanin" panose="00000400000000000000" pitchFamily="2" charset="-78"/>
                  </a:rPr>
                  <a:t>Lipe</a:t>
                </a:r>
                <a:r>
                  <a:rPr lang="en-US" sz="2800" dirty="0">
                    <a:solidFill>
                      <a:schemeClr val="tx1"/>
                    </a:solidFill>
                    <a:cs typeface="B Nazanin" panose="00000400000000000000" pitchFamily="2" charset="-78"/>
                  </a:rPr>
                  <a:t> </a:t>
                </a:r>
                <a:r>
                  <a:rPr lang="fa-IR" sz="2800" dirty="0" smtClean="0">
                    <a:solidFill>
                      <a:schemeClr val="tx1"/>
                    </a:solidFill>
                    <a:cs typeface="B Nazanin" panose="00000400000000000000" pitchFamily="2" charset="-78"/>
                  </a:rPr>
                  <a:t> با </a:t>
                </a:r>
                <a:r>
                  <a:rPr lang="fa-IR" sz="2800" dirty="0">
                    <a:solidFill>
                      <a:schemeClr val="tx1"/>
                    </a:solidFill>
                    <a:cs typeface="B Nazanin" panose="00000400000000000000" pitchFamily="2" charset="-78"/>
                  </a:rPr>
                  <a:t>استفاده از رگرسیون در سطح بنگاه درآمد فعلی بر درآمد سال گذشته به منظور برآورد شیب-ضریب پایداری درآمداستفاده می کنند. این مطالعه در خصوص اندازه گیری تداوم درآمد آزمون با استفاده از معادله زیر است</a:t>
                </a:r>
                <a:r>
                  <a:rPr lang="fa-IR" sz="2800" dirty="0" smtClean="0">
                    <a:solidFill>
                      <a:schemeClr val="tx1"/>
                    </a:solidFill>
                    <a:cs typeface="B Nazanin" panose="00000400000000000000" pitchFamily="2" charset="-78"/>
                  </a:rPr>
                  <a:t>:</a:t>
                </a:r>
              </a:p>
              <a:p>
                <a:pPr algn="ctr">
                  <a:lnSpc>
                    <a:spcPct val="150000"/>
                  </a:lnSpc>
                </a:pPr>
                <a:r>
                  <a:rPr lang="en-US" sz="2800" dirty="0"/>
                  <a:t> (2</a:t>
                </a:r>
                <a:r>
                  <a:rPr lang="en-US" sz="2800" dirty="0" smtClean="0"/>
                  <a:t>)</a:t>
                </a:r>
                <a:r>
                  <a:rPr lang="fa-IR" sz="2800" dirty="0" smtClean="0"/>
                  <a:t>    </a:t>
                </a:r>
                <a:r>
                  <a:rPr lang="en-US" sz="2800" dirty="0" smtClean="0"/>
                  <a:t> </a:t>
                </a:r>
                <a14:m>
                  <m:oMath xmlns:m="http://schemas.openxmlformats.org/officeDocument/2006/math">
                    <m:f>
                      <m:fPr>
                        <m:ctrlPr>
                          <a:rPr lang="en-US" sz="2800" i="1">
                            <a:latin typeface="Cambria Math" panose="02040503050406030204" pitchFamily="18" charset="0"/>
                          </a:rPr>
                        </m:ctrlPr>
                      </m:fPr>
                      <m:num>
                        <m:r>
                          <a:rPr lang="en-US" sz="2800" i="1">
                            <a:latin typeface="Cambria Math" panose="02040503050406030204" pitchFamily="18" charset="0"/>
                          </a:rPr>
                          <m:t>𝐸𝑎𝑟𝑛</m:t>
                        </m:r>
                        <m:r>
                          <a:rPr lang="en-US" sz="2800" i="1">
                            <a:latin typeface="Cambria Math" panose="02040503050406030204" pitchFamily="18" charset="0"/>
                          </a:rPr>
                          <m:t> </m:t>
                        </m:r>
                        <m:r>
                          <a:rPr lang="en-US" sz="2800" i="1">
                            <a:latin typeface="Cambria Math" panose="02040503050406030204" pitchFamily="18" charset="0"/>
                          </a:rPr>
                          <m:t>𝑗</m:t>
                        </m:r>
                        <m:r>
                          <a:rPr lang="en-US" sz="2800" i="1">
                            <a:latin typeface="Cambria Math" panose="02040503050406030204" pitchFamily="18" charset="0"/>
                          </a:rPr>
                          <m:t>,</m:t>
                        </m:r>
                        <m:r>
                          <a:rPr lang="en-US" sz="2800" i="1">
                            <a:latin typeface="Cambria Math" panose="02040503050406030204" pitchFamily="18" charset="0"/>
                          </a:rPr>
                          <m:t>𝑡</m:t>
                        </m:r>
                      </m:num>
                      <m:den>
                        <m:r>
                          <a:rPr lang="en-US" sz="2800" i="1">
                            <a:latin typeface="Cambria Math" panose="02040503050406030204" pitchFamily="18" charset="0"/>
                          </a:rPr>
                          <m:t>𝑇𝑂𝑡𝑎𝑙</m:t>
                        </m:r>
                        <m:r>
                          <a:rPr lang="en-US" sz="2800" i="1">
                            <a:latin typeface="Cambria Math" panose="02040503050406030204" pitchFamily="18" charset="0"/>
                          </a:rPr>
                          <m:t> </m:t>
                        </m:r>
                        <m:r>
                          <a:rPr lang="en-US" sz="2800" i="1">
                            <a:latin typeface="Cambria Math" panose="02040503050406030204" pitchFamily="18" charset="0"/>
                          </a:rPr>
                          <m:t>𝐴𝑠𝑠𝑒𝑡</m:t>
                        </m:r>
                        <m:r>
                          <a:rPr lang="en-US" sz="2800" i="1">
                            <a:latin typeface="Cambria Math" panose="02040503050406030204" pitchFamily="18" charset="0"/>
                          </a:rPr>
                          <m:t> </m:t>
                        </m:r>
                        <m:r>
                          <a:rPr lang="en-US" sz="2800" i="1">
                            <a:latin typeface="Cambria Math" panose="02040503050406030204" pitchFamily="18" charset="0"/>
                          </a:rPr>
                          <m:t>𝑗</m:t>
                        </m:r>
                        <m:r>
                          <a:rPr lang="en-US" sz="2800" i="1">
                            <a:latin typeface="Cambria Math" panose="02040503050406030204" pitchFamily="18" charset="0"/>
                          </a:rPr>
                          <m:t>,</m:t>
                        </m:r>
                        <m:r>
                          <a:rPr lang="en-US" sz="2800" i="1">
                            <a:latin typeface="Cambria Math" panose="02040503050406030204" pitchFamily="18" charset="0"/>
                          </a:rPr>
                          <m:t>𝑡</m:t>
                        </m:r>
                        <m:r>
                          <a:rPr lang="en-US" sz="2800" i="1">
                            <a:latin typeface="Cambria Math" panose="02040503050406030204" pitchFamily="18" charset="0"/>
                          </a:rPr>
                          <m:t>−</m:t>
                        </m:r>
                        <m:r>
                          <a:rPr lang="en-US" sz="2800" i="1">
                            <a:latin typeface="Cambria Math" panose="02040503050406030204" pitchFamily="18" charset="0"/>
                          </a:rPr>
                          <m:t>1</m:t>
                        </m:r>
                      </m:den>
                    </m:f>
                    <m:r>
                      <a:rPr lang="en-US" sz="2800" i="1">
                        <a:latin typeface="Cambria Math" panose="02040503050406030204" pitchFamily="18" charset="0"/>
                      </a:rPr>
                      <m:t>=</m:t>
                    </m:r>
                    <m:r>
                      <a:rPr lang="en-US" sz="2800" i="1">
                        <a:latin typeface="Cambria Math" panose="02040503050406030204" pitchFamily="18" charset="0"/>
                      </a:rPr>
                      <m:t>𝛼</m:t>
                    </m:r>
                    <m:r>
                      <a:rPr lang="en-US" sz="2800" i="1">
                        <a:latin typeface="Cambria Math" panose="02040503050406030204" pitchFamily="18" charset="0"/>
                      </a:rPr>
                      <m:t>+</m:t>
                    </m:r>
                    <m:r>
                      <a:rPr lang="en-US" sz="2800" i="1">
                        <a:latin typeface="Cambria Math" panose="02040503050406030204" pitchFamily="18" charset="0"/>
                      </a:rPr>
                      <m:t>𝛿</m:t>
                    </m:r>
                    <m:r>
                      <a:rPr lang="en-US" sz="2800" i="1">
                        <a:latin typeface="Cambria Math" panose="02040503050406030204" pitchFamily="18" charset="0"/>
                      </a:rPr>
                      <m:t>1</m:t>
                    </m:r>
                    <m:r>
                      <a:rPr lang="en-US" sz="2800" i="1">
                        <a:latin typeface="Cambria Math" panose="02040503050406030204" pitchFamily="18" charset="0"/>
                      </a:rPr>
                      <m:t>∗</m:t>
                    </m:r>
                    <m:f>
                      <m:fPr>
                        <m:ctrlPr>
                          <a:rPr lang="en-US" sz="2800" i="1">
                            <a:latin typeface="Cambria Math" panose="02040503050406030204" pitchFamily="18" charset="0"/>
                          </a:rPr>
                        </m:ctrlPr>
                      </m:fPr>
                      <m:num>
                        <m:r>
                          <a:rPr lang="en-US" sz="2800" i="1">
                            <a:latin typeface="Cambria Math" panose="02040503050406030204" pitchFamily="18" charset="0"/>
                          </a:rPr>
                          <m:t>𝐸𝑎𝑟𝑛</m:t>
                        </m:r>
                        <m:r>
                          <a:rPr lang="en-US" sz="2800" i="1">
                            <a:latin typeface="Cambria Math" panose="02040503050406030204" pitchFamily="18" charset="0"/>
                          </a:rPr>
                          <m:t> </m:t>
                        </m:r>
                        <m:r>
                          <a:rPr lang="en-US" sz="2800" i="1">
                            <a:latin typeface="Cambria Math" panose="02040503050406030204" pitchFamily="18" charset="0"/>
                          </a:rPr>
                          <m:t>𝑗</m:t>
                        </m:r>
                        <m:r>
                          <a:rPr lang="en-US" sz="2800" i="1">
                            <a:latin typeface="Cambria Math" panose="02040503050406030204" pitchFamily="18" charset="0"/>
                          </a:rPr>
                          <m:t>,</m:t>
                        </m:r>
                        <m:r>
                          <a:rPr lang="en-US" sz="2800" i="1">
                            <a:latin typeface="Cambria Math" panose="02040503050406030204" pitchFamily="18" charset="0"/>
                          </a:rPr>
                          <m:t>𝑡</m:t>
                        </m:r>
                        <m:r>
                          <a:rPr lang="en-US" sz="2800" i="1">
                            <a:latin typeface="Cambria Math" panose="02040503050406030204" pitchFamily="18" charset="0"/>
                          </a:rPr>
                          <m:t>−</m:t>
                        </m:r>
                        <m:r>
                          <a:rPr lang="en-US" sz="2800" i="1">
                            <a:latin typeface="Cambria Math" panose="02040503050406030204" pitchFamily="18" charset="0"/>
                          </a:rPr>
                          <m:t>1</m:t>
                        </m:r>
                      </m:num>
                      <m:den>
                        <m:r>
                          <a:rPr lang="en-US" sz="2800" i="1">
                            <a:latin typeface="Cambria Math" panose="02040503050406030204" pitchFamily="18" charset="0"/>
                          </a:rPr>
                          <m:t>𝑇𝑜𝑡𝑎𝑙</m:t>
                        </m:r>
                        <m:r>
                          <a:rPr lang="en-US" sz="2800" i="1">
                            <a:latin typeface="Cambria Math" panose="02040503050406030204" pitchFamily="18" charset="0"/>
                          </a:rPr>
                          <m:t> </m:t>
                        </m:r>
                        <m:r>
                          <a:rPr lang="en-US" sz="2800" i="1">
                            <a:latin typeface="Cambria Math" panose="02040503050406030204" pitchFamily="18" charset="0"/>
                          </a:rPr>
                          <m:t>𝐴𝑠𝑠𝑒𝑡</m:t>
                        </m:r>
                        <m:r>
                          <a:rPr lang="en-US" sz="2800" i="1">
                            <a:latin typeface="Cambria Math" panose="02040503050406030204" pitchFamily="18" charset="0"/>
                          </a:rPr>
                          <m:t> </m:t>
                        </m:r>
                        <m:r>
                          <a:rPr lang="en-US" sz="2800" i="1">
                            <a:latin typeface="Cambria Math" panose="02040503050406030204" pitchFamily="18" charset="0"/>
                          </a:rPr>
                          <m:t>𝑗</m:t>
                        </m:r>
                        <m:r>
                          <a:rPr lang="en-US" sz="2800" i="1">
                            <a:latin typeface="Cambria Math" panose="02040503050406030204" pitchFamily="18" charset="0"/>
                          </a:rPr>
                          <m:t>,</m:t>
                        </m:r>
                        <m:r>
                          <a:rPr lang="en-US" sz="2800" i="1">
                            <a:latin typeface="Cambria Math" panose="02040503050406030204" pitchFamily="18" charset="0"/>
                          </a:rPr>
                          <m:t>𝑡</m:t>
                        </m:r>
                        <m:r>
                          <a:rPr lang="en-US" sz="2800" i="1">
                            <a:latin typeface="Cambria Math" panose="02040503050406030204" pitchFamily="18" charset="0"/>
                          </a:rPr>
                          <m:t>−</m:t>
                        </m:r>
                        <m:r>
                          <a:rPr lang="en-US" sz="2800" i="1">
                            <a:latin typeface="Cambria Math" panose="02040503050406030204" pitchFamily="18" charset="0"/>
                          </a:rPr>
                          <m:t>1</m:t>
                        </m:r>
                      </m:den>
                    </m:f>
                    <m:r>
                      <a:rPr lang="en-US" sz="2800" i="1">
                        <a:latin typeface="Cambria Math" panose="02040503050406030204" pitchFamily="18" charset="0"/>
                      </a:rPr>
                      <m:t>+</m:t>
                    </m:r>
                    <m:r>
                      <a:rPr lang="en-US" sz="2800" i="1">
                        <a:latin typeface="Cambria Math" panose="02040503050406030204" pitchFamily="18" charset="0"/>
                      </a:rPr>
                      <m:t>𝑣</m:t>
                    </m:r>
                    <m:r>
                      <a:rPr lang="en-US" sz="2800" i="1">
                        <a:latin typeface="Cambria Math" panose="02040503050406030204" pitchFamily="18" charset="0"/>
                      </a:rPr>
                      <m:t> </m:t>
                    </m:r>
                    <m:r>
                      <a:rPr lang="en-US" sz="2800" i="1">
                        <a:latin typeface="Cambria Math" panose="02040503050406030204" pitchFamily="18" charset="0"/>
                      </a:rPr>
                      <m:t>𝑗</m:t>
                    </m:r>
                    <m:r>
                      <a:rPr lang="en-US" sz="2800" i="1">
                        <a:latin typeface="Cambria Math" panose="02040503050406030204" pitchFamily="18" charset="0"/>
                      </a:rPr>
                      <m:t>,</m:t>
                    </m:r>
                    <m:r>
                      <a:rPr lang="en-US" sz="2800" i="1">
                        <a:latin typeface="Cambria Math" panose="02040503050406030204" pitchFamily="18" charset="0"/>
                      </a:rPr>
                      <m:t>𝑡</m:t>
                    </m:r>
                  </m:oMath>
                </a14:m>
                <a:endParaRPr lang="en-US" sz="2800" dirty="0"/>
              </a:p>
              <a:p>
                <a:pPr algn="just" rtl="1">
                  <a:lnSpc>
                    <a:spcPct val="150000"/>
                  </a:lnSpc>
                </a:pPr>
                <a:endParaRPr lang="fa-IR" sz="2800" dirty="0">
                  <a:solidFill>
                    <a:schemeClr val="tx1"/>
                  </a:solidFill>
                  <a:cs typeface="B Nazanin" panose="00000400000000000000" pitchFamily="2" charset="-78"/>
                </a:endParaRPr>
              </a:p>
            </p:txBody>
          </p:sp>
        </mc:Choice>
        <mc:Fallback>
          <p:sp>
            <p:nvSpPr>
              <p:cNvPr id="24" name="Rectangle 23"/>
              <p:cNvSpPr>
                <a:spLocks noRot="1" noChangeAspect="1" noMove="1" noResize="1" noEditPoints="1" noAdjustHandles="1" noChangeArrowheads="1" noChangeShapeType="1" noTextEdit="1"/>
              </p:cNvSpPr>
              <p:nvPr/>
            </p:nvSpPr>
            <p:spPr>
              <a:xfrm>
                <a:off x="139486" y="232476"/>
                <a:ext cx="9293818" cy="6400800"/>
              </a:xfrm>
              <a:prstGeom prst="rect">
                <a:avLst/>
              </a:prstGeom>
              <a:blipFill rotWithShape="0">
                <a:blip r:embed="rId2"/>
                <a:stretch>
                  <a:fillRect/>
                </a:stretch>
              </a:blipFill>
              <a:ln w="28575"/>
              <a:effectLst>
                <a:outerShdw blurRad="50800" dist="38100" dir="2700000" algn="tl" rotWithShape="0">
                  <a:prstClr val="black">
                    <a:alpha val="40000"/>
                  </a:prstClr>
                </a:outerShdw>
              </a:effectLst>
            </p:spPr>
            <p:txBody>
              <a:bodyPr/>
              <a:lstStyle/>
              <a:p>
                <a:r>
                  <a:rPr lang="en-US">
                    <a:noFill/>
                  </a:rPr>
                  <a:t> </a:t>
                </a:r>
              </a:p>
            </p:txBody>
          </p:sp>
        </mc:Fallback>
      </mc:AlternateContent>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9</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36</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411575" y="1712728"/>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آنالیز حساسیت بازار</a:t>
            </a:r>
            <a:endParaRPr lang="en-US" sz="2200" dirty="0">
              <a:cs typeface="B Nazanin" panose="00000400000000000000" pitchFamily="2" charset="-78"/>
            </a:endParaRPr>
          </a:p>
        </p:txBody>
      </p:sp>
    </p:spTree>
    <p:extLst>
      <p:ext uri="{BB962C8B-B14F-4D97-AF65-F5344CB8AC3E}">
        <p14:creationId xmlns:p14="http://schemas.microsoft.com/office/powerpoint/2010/main" val="3063833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TotalTime>
  <Words>226</Words>
  <Application>Microsoft Office PowerPoint</Application>
  <PresentationFormat>Widescreen</PresentationFormat>
  <Paragraphs>38</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B Nazanin</vt:lpstr>
      <vt:lpstr>Calibri</vt:lpstr>
      <vt:lpstr>Calibri Light</vt:lpstr>
      <vt:lpstr>Cambria Math</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29</cp:revision>
  <dcterms:created xsi:type="dcterms:W3CDTF">2014-08-21T14:23:12Z</dcterms:created>
  <dcterms:modified xsi:type="dcterms:W3CDTF">2017-09-21T06:26:44Z</dcterms:modified>
</cp:coreProperties>
</file>