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منبع ولتاژ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44731" y="2288848"/>
            <a:ext cx="162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امپدانس معادل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تحلیل حساسیت برمبنای مدل منبع ولتاژ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361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منبع ولتاژ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44731" y="2288848"/>
            <a:ext cx="162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امپدانس معادل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just" rtl="1">
                  <a:lnSpc>
                    <a:spcPct val="150000"/>
                  </a:lnSpc>
                </a:pPr>
                <a:r>
                  <a:rPr lang="en-US" sz="2800" b="1" u="sng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A </a:t>
                </a:r>
                <a:r>
                  <a:rPr lang="fa-IR" sz="2800" b="1" u="sng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.</a:t>
                </a:r>
                <a:r>
                  <a:rPr lang="en-US" sz="2800" b="1" u="sng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sz="2800" b="1" u="sng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مدل منبع ولتاژ و حساسیت </a:t>
                </a:r>
                <a:endParaRPr lang="fa-IR" sz="2800" b="1" u="sng" dirty="0" smtClean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در این روش، </a:t>
                </a:r>
                <a:r>
                  <a:rPr lang="en-US" sz="2800" dirty="0">
                    <a:cs typeface="B Nazanin" panose="00000400000000000000" pitchFamily="2" charset="-78"/>
                  </a:rPr>
                  <a:t>VSC</a:t>
                </a:r>
                <a:r>
                  <a:rPr lang="fa-IR" sz="2800" dirty="0">
                    <a:cs typeface="B Nazanin" panose="00000400000000000000" pitchFamily="2" charset="-78"/>
                  </a:rPr>
                  <a:t> به صورت یک منبع ولتاژ تزریق شده مدل سازی شده است. به طور مثال، </a:t>
                </a:r>
                <a:r>
                  <a:rPr lang="en-US" sz="2800" dirty="0">
                    <a:cs typeface="B Nazanin" panose="00000400000000000000" pitchFamily="2" charset="-78"/>
                  </a:rPr>
                  <a:t>UPFC</a:t>
                </a:r>
                <a:r>
                  <a:rPr lang="fa-IR" sz="2800" dirty="0">
                    <a:cs typeface="B Nazanin" panose="00000400000000000000" pitchFamily="2" charset="-78"/>
                  </a:rPr>
                  <a:t> به کار رفته در شبکه شکل </a:t>
                </a:r>
                <a:r>
                  <a:rPr lang="en-US" sz="2800" dirty="0">
                    <a:cs typeface="B Nazanin" panose="00000400000000000000" pitchFamily="2" charset="-78"/>
                  </a:rPr>
                  <a:t>1(a)</a:t>
                </a:r>
                <a:r>
                  <a:rPr lang="fa-IR" sz="2800" dirty="0">
                    <a:cs typeface="B Nazanin" panose="00000400000000000000" pitchFamily="2" charset="-78"/>
                  </a:rPr>
                  <a:t> را در نظر بگیرید، که </a:t>
                </a:r>
                <a:r>
                  <a:rPr lang="en-US" sz="2800" dirty="0">
                    <a:cs typeface="B Nazanin" panose="00000400000000000000" pitchFamily="2" charset="-78"/>
                  </a:rPr>
                  <a:t>VSC</a:t>
                </a:r>
                <a:r>
                  <a:rPr lang="fa-IR" sz="2800" dirty="0">
                    <a:cs typeface="B Nazanin" panose="00000400000000000000" pitchFamily="2" charset="-78"/>
                  </a:rPr>
                  <a:t> سری بین گذرهای 1 و 2 تعبیه شده است. مدار حاصله در شکل </a:t>
                </a:r>
                <a:r>
                  <a:rPr lang="en-US" sz="2800" dirty="0">
                    <a:cs typeface="B Nazanin" panose="00000400000000000000" pitchFamily="2" charset="-78"/>
                  </a:rPr>
                  <a:t>1(b)</a:t>
                </a:r>
                <a:r>
                  <a:rPr lang="fa-IR" sz="2800" dirty="0">
                    <a:cs typeface="B Nazanin" panose="00000400000000000000" pitchFamily="2" charset="-78"/>
                  </a:rPr>
                  <a:t> نشان داده شده است، که جایگیری ولتاژ شنت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 و جایگیری ولتاژ سری به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صورت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  نشان داده می شود. راکتانس های </a:t>
                </a:r>
                <a:r>
                  <a:rPr lang="en-US" sz="2800" dirty="0">
                    <a:cs typeface="B Nazanin" panose="00000400000000000000" pitchFamily="2" charset="-78"/>
                  </a:rPr>
                  <a:t>X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r1</a:t>
                </a:r>
                <a:r>
                  <a:rPr lang="fa-IR" sz="2800" dirty="0">
                    <a:cs typeface="B Nazanin" panose="00000400000000000000" pitchFamily="2" charset="-78"/>
                  </a:rPr>
                  <a:t> و </a:t>
                </a:r>
                <a:r>
                  <a:rPr lang="en-US" sz="2800" dirty="0">
                    <a:cs typeface="B Nazanin" panose="00000400000000000000" pitchFamily="2" charset="-78"/>
                  </a:rPr>
                  <a:t>X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r2 </a:t>
                </a:r>
                <a:r>
                  <a:rPr lang="fa-IR" sz="2800" baseline="-250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به </a:t>
                </a:r>
                <a:r>
                  <a:rPr lang="fa-IR" sz="2800" dirty="0">
                    <a:cs typeface="B Nazanin" panose="00000400000000000000" pitchFamily="2" charset="-78"/>
                  </a:rPr>
                  <a:t>ترتیب راکتانس شنت و مبدل های سری را نشان می دهند که بدون تلف یا کم تلف می باشند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83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منبع ولتاژ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44731" y="2288848"/>
            <a:ext cx="162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امپدانس معادل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شکل </a:t>
            </a:r>
            <a:r>
              <a:rPr lang="fa-IR" sz="2200" dirty="0">
                <a:cs typeface="B Nazanin" panose="00000400000000000000" pitchFamily="2" charset="-78"/>
              </a:rPr>
              <a:t>1. مدل منبع ولتاژ تزریق شده برای </a:t>
            </a:r>
            <a:r>
              <a:rPr lang="en-US" sz="2200" dirty="0">
                <a:cs typeface="B Nazanin" panose="00000400000000000000" pitchFamily="2" charset="-78"/>
              </a:rPr>
              <a:t>UPFC</a:t>
            </a:r>
            <a:r>
              <a:rPr lang="fa-IR" sz="2200" dirty="0">
                <a:cs typeface="B Nazanin" panose="00000400000000000000" pitchFamily="2" charset="-78"/>
              </a:rPr>
              <a:t> را نشان می دهد. </a:t>
            </a:r>
            <a:r>
              <a:rPr lang="en-US" sz="2200" dirty="0">
                <a:cs typeface="B Nazanin" panose="00000400000000000000" pitchFamily="2" charset="-78"/>
              </a:rPr>
              <a:t>(a)</a:t>
            </a:r>
            <a:r>
              <a:rPr lang="fa-IR" sz="2200" dirty="0">
                <a:cs typeface="B Nazanin" panose="00000400000000000000" pitchFamily="2" charset="-78"/>
              </a:rPr>
              <a:t> اتصال شبکه . </a:t>
            </a:r>
            <a:r>
              <a:rPr lang="en-US" sz="2200" dirty="0">
                <a:cs typeface="B Nazanin" panose="00000400000000000000" pitchFamily="2" charset="-78"/>
              </a:rPr>
              <a:t>(b)</a:t>
            </a:r>
            <a:r>
              <a:rPr lang="fa-IR" sz="2200" dirty="0">
                <a:cs typeface="B Nazanin" panose="00000400000000000000" pitchFamily="2" charset="-78"/>
              </a:rPr>
              <a:t> مدل </a:t>
            </a:r>
            <a:r>
              <a:rPr lang="en-US" sz="2200" dirty="0">
                <a:cs typeface="B Nazanin" panose="00000400000000000000" pitchFamily="2" charset="-78"/>
              </a:rPr>
              <a:t>UPFC</a:t>
            </a:r>
            <a:r>
              <a:rPr lang="fa-IR" sz="2200" dirty="0">
                <a:cs typeface="B Nazanin" panose="00000400000000000000" pitchFamily="2" charset="-78"/>
              </a:rPr>
              <a:t> را نشان می دهد.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2742564" y="369873"/>
            <a:ext cx="4252595" cy="51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8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منبع ولتاژ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44731" y="2288848"/>
            <a:ext cx="162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امپدانس معادل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برای خطی 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با</a:t>
                </a:r>
                <a:r>
                  <a:rPr lang="en-US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VSC 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 متصل </a:t>
                </a: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شده به صورت سری، همانند خط گذر 1 تا گذر 2 در شکل 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1</a:t>
                </a:r>
                <a:r>
                  <a:rPr lang="en-US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(b</a:t>
                </a:r>
                <a:r>
                  <a:rPr lang="en-US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) ، </a:t>
                </a: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جریان نیروی فعال در خط از رابطه زیر به دست می آید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در صورت بروز اختلالات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در منبع ولتاژ سری، متغیرهای گذرهای مجاور نیز تغییر می کنند، تغییرات صورت گرفته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با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cs typeface="B Nazanin" panose="00000400000000000000" pitchFamily="2" charset="-78"/>
                  </a:rPr>
                  <a:t>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cs typeface="B Nazanin" panose="00000400000000000000" pitchFamily="2" charset="-78"/>
                  </a:rPr>
                  <a:t>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cs typeface="B Nazanin" panose="00000400000000000000" pitchFamily="2" charset="-78"/>
                  </a:rPr>
                  <a:t> 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نشان </a:t>
                </a:r>
                <a:r>
                  <a:rPr lang="fa-IR" sz="2800" dirty="0">
                    <a:cs typeface="B Nazanin" panose="00000400000000000000" pitchFamily="2" charset="-78"/>
                  </a:rPr>
                  <a:t>داده می شود. بنابراین نیروی برق فعال فزاینده خط از رابطه زیر به دست می آید: </a:t>
                </a:r>
                <a:endParaRPr lang="en-US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3"/>
          <a:stretch>
            <a:fillRect/>
          </a:stretch>
        </p:blipFill>
        <p:spPr>
          <a:xfrm>
            <a:off x="2877927" y="2233638"/>
            <a:ext cx="4371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1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200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2017-09-03T06:28:40Z</dcterms:modified>
</cp:coreProperties>
</file>