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بخش آزمایشی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9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بخش آزمایشی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8278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بخش آزمایشی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مواد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مونوهیدرات استات مس(2)، </a:t>
            </a:r>
            <a:r>
              <a:rPr lang="en-US" sz="2800" dirty="0">
                <a:cs typeface="B Nazanin" panose="00000400000000000000" pitchFamily="2" charset="-78"/>
              </a:rPr>
              <a:t>p</a:t>
            </a:r>
            <a:r>
              <a:rPr lang="fa-IR" sz="2800" dirty="0">
                <a:cs typeface="B Nazanin" panose="00000400000000000000" pitchFamily="2" charset="-78"/>
              </a:rPr>
              <a:t>- هیدروکینون، 2- هیدروکسی بنزوئیک اسید، ایمینو دی استیک اسید، پارافورمالدهید، کلرید پتاسیم، و پتانسیم هیدروژن فتالات از </a:t>
            </a:r>
            <a:r>
              <a:rPr lang="en-US" sz="2800" dirty="0">
                <a:cs typeface="B Nazanin" panose="00000400000000000000" pitchFamily="2" charset="-78"/>
              </a:rPr>
              <a:t>Aldrich.</a:t>
            </a:r>
            <a:r>
              <a:rPr lang="ar-SA" sz="2800" dirty="0">
                <a:cs typeface="B Nazanin" panose="00000400000000000000" pitchFamily="2" charset="-78"/>
              </a:rPr>
              <a:t> بدست آمدند. هیدروکسید سدیم و کلرید هیدروژن از </a:t>
            </a:r>
            <a:r>
              <a:rPr lang="en-US" sz="2800" dirty="0">
                <a:cs typeface="B Nazanin" panose="00000400000000000000" pitchFamily="2" charset="-78"/>
              </a:rPr>
              <a:t>Merck.</a:t>
            </a:r>
            <a:r>
              <a:rPr lang="ar-SA" sz="2800" dirty="0">
                <a:cs typeface="B Nazanin" panose="00000400000000000000" pitchFamily="2" charset="-78"/>
              </a:rPr>
              <a:t> خریداری شدند. کلیه مواد شیمیایی، درجه یا گرید معرف داشته و بدون تصفیه بکاربرده شدند.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632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بخش آزمایشی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تهیه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لیگاند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لیگاندهای بکارگرفته شده در این مطالعه یعنی    </a:t>
            </a:r>
            <a:r>
              <a:rPr lang="en-US" sz="2800" dirty="0">
                <a:cs typeface="B Nazanin" panose="00000400000000000000" pitchFamily="2" charset="-78"/>
              </a:rPr>
              <a:t>2,5-bis[N,N -</a:t>
            </a:r>
            <a:r>
              <a:rPr lang="en-US" sz="2800" dirty="0" err="1">
                <a:cs typeface="B Nazanin" panose="00000400000000000000" pitchFamily="2" charset="-78"/>
              </a:rPr>
              <a:t>bis</a:t>
            </a:r>
            <a:r>
              <a:rPr lang="en-US" sz="2800" dirty="0">
                <a:cs typeface="B Nazanin" panose="00000400000000000000" pitchFamily="2" charset="-78"/>
              </a:rPr>
              <a:t>(</a:t>
            </a:r>
            <a:r>
              <a:rPr lang="en-US" sz="2800" dirty="0" err="1">
                <a:cs typeface="B Nazanin" panose="00000400000000000000" pitchFamily="2" charset="-78"/>
              </a:rPr>
              <a:t>carboxymethyl</a:t>
            </a:r>
            <a:r>
              <a:rPr lang="en-US" sz="2800" dirty="0" smtClean="0">
                <a:cs typeface="B Nazanin" panose="00000400000000000000" pitchFamily="2" charset="-78"/>
              </a:rPr>
              <a:t>)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 smtClean="0">
                <a:cs typeface="B Nazanin" panose="00000400000000000000" pitchFamily="2" charset="-78"/>
              </a:rPr>
              <a:t>aminomethyl</a:t>
            </a:r>
            <a:r>
              <a:rPr lang="en-US" sz="2800" dirty="0" smtClean="0">
                <a:cs typeface="B Nazanin" panose="00000400000000000000" pitchFamily="2" charset="-78"/>
              </a:rPr>
              <a:t>]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-</a:t>
            </a:r>
            <a:r>
              <a:rPr lang="en-US" sz="2800" dirty="0">
                <a:cs typeface="B Nazanin" panose="00000400000000000000" pitchFamily="2" charset="-78"/>
              </a:rPr>
              <a:t>hydroquinone </a:t>
            </a:r>
            <a:r>
              <a:rPr lang="fa-IR" sz="2800" dirty="0" smtClean="0">
                <a:cs typeface="B Nazanin" panose="00000400000000000000" pitchFamily="2" charset="-78"/>
              </a:rPr>
              <a:t>  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r>
              <a:rPr lang="en-US" sz="2800" dirty="0">
                <a:cs typeface="B Nazanin" panose="00000400000000000000" pitchFamily="2" charset="-78"/>
              </a:rPr>
              <a:t>H6bicah) 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2-</a:t>
            </a:r>
            <a:r>
              <a:rPr lang="en-US" sz="2800" dirty="0">
                <a:cs typeface="B Nazanin" panose="00000400000000000000" pitchFamily="2" charset="-78"/>
              </a:rPr>
              <a:t>[N,N -</a:t>
            </a:r>
            <a:r>
              <a:rPr lang="en-US" sz="2800" dirty="0" err="1">
                <a:cs typeface="B Nazanin" panose="00000400000000000000" pitchFamily="2" charset="-78"/>
              </a:rPr>
              <a:t>bis</a:t>
            </a:r>
            <a:r>
              <a:rPr lang="en-US" sz="2800" dirty="0">
                <a:cs typeface="B Nazanin" panose="00000400000000000000" pitchFamily="2" charset="-78"/>
              </a:rPr>
              <a:t>(</a:t>
            </a:r>
            <a:r>
              <a:rPr lang="en-US" sz="2800" dirty="0" err="1">
                <a:cs typeface="B Nazanin" panose="00000400000000000000" pitchFamily="2" charset="-78"/>
              </a:rPr>
              <a:t>carboxymethyl</a:t>
            </a:r>
            <a:r>
              <a:rPr lang="en-US" sz="2800" dirty="0" smtClean="0">
                <a:cs typeface="B Nazanin" panose="00000400000000000000" pitchFamily="2" charset="-78"/>
              </a:rPr>
              <a:t>)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 smtClean="0">
                <a:cs typeface="B Nazanin" panose="00000400000000000000" pitchFamily="2" charset="-78"/>
              </a:rPr>
              <a:t>aminomethyl</a:t>
            </a:r>
            <a:r>
              <a:rPr lang="en-US" sz="2800" dirty="0">
                <a:cs typeface="B Nazanin" panose="00000400000000000000" pitchFamily="2" charset="-78"/>
              </a:rPr>
              <a:t>]-4-carboxyphenol (H</a:t>
            </a:r>
            <a:r>
              <a:rPr lang="en-US" sz="2800" baseline="-25000" dirty="0">
                <a:cs typeface="B Nazanin" panose="00000400000000000000" pitchFamily="2" charset="-78"/>
              </a:rPr>
              <a:t>4</a:t>
            </a:r>
            <a:r>
              <a:rPr lang="en-US" sz="2800" dirty="0">
                <a:cs typeface="B Nazanin" panose="00000400000000000000" pitchFamily="2" charset="-78"/>
              </a:rPr>
              <a:t>cacp) w  </a:t>
            </a:r>
            <a:r>
              <a:rPr lang="ar-SA" sz="2800" dirty="0">
                <a:cs typeface="B Nazanin" panose="00000400000000000000" pitchFamily="2" charset="-78"/>
              </a:rPr>
              <a:t> براساس واکنش تیپ </a:t>
            </a:r>
            <a:r>
              <a:rPr lang="en-US" sz="2800" dirty="0" err="1">
                <a:cs typeface="B Nazanin" panose="00000400000000000000" pitchFamily="2" charset="-78"/>
              </a:rPr>
              <a:t>Mannich</a:t>
            </a:r>
            <a:r>
              <a:rPr lang="ar-SA" sz="2800" dirty="0">
                <a:cs typeface="B Nazanin" panose="00000400000000000000" pitchFamily="2" charset="-78"/>
              </a:rPr>
              <a:t> گزارش شده در پژوهش سنتز شدند. سنتز لیگاندهای آلی (طرح 1) تحت جو نیتروژن خنثی انجام و خلوص آنها به وسیله اسپکتروسکوپی </a:t>
            </a:r>
            <a:r>
              <a:rPr lang="en-US" sz="2800" dirty="0">
                <a:cs typeface="B Nazanin" panose="00000400000000000000" pitchFamily="2" charset="-78"/>
              </a:rPr>
              <a:t>H-NMR</a:t>
            </a:r>
            <a:r>
              <a:rPr lang="fa-IR" sz="2800" dirty="0">
                <a:cs typeface="B Nazanin" panose="00000400000000000000" pitchFamily="2" charset="-78"/>
              </a:rPr>
              <a:t> بررسی و تائید گردید. طیف های </a:t>
            </a:r>
            <a:r>
              <a:rPr lang="en-US" sz="2800" dirty="0">
                <a:cs typeface="B Nazanin" panose="00000400000000000000" pitchFamily="2" charset="-78"/>
              </a:rPr>
              <a:t>H-NMR</a:t>
            </a:r>
            <a:r>
              <a:rPr lang="fa-IR" sz="2800" dirty="0">
                <a:cs typeface="B Nazanin" panose="00000400000000000000" pitchFamily="2" charset="-78"/>
              </a:rPr>
              <a:t> برروی اسپکترومتر (طیف سنج) </a:t>
            </a:r>
            <a:r>
              <a:rPr lang="en-US" sz="2800" dirty="0">
                <a:cs typeface="B Nazanin" panose="00000400000000000000" pitchFamily="2" charset="-78"/>
              </a:rPr>
              <a:t>300.13 MHz </a:t>
            </a:r>
            <a:r>
              <a:rPr lang="en-US" sz="2800" dirty="0" err="1">
                <a:cs typeface="B Nazanin" panose="00000400000000000000" pitchFamily="2" charset="-78"/>
              </a:rPr>
              <a:t>Avance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en-US" sz="2800" dirty="0" err="1" smtClean="0">
                <a:cs typeface="B Nazanin" panose="00000400000000000000" pitchFamily="2" charset="-78"/>
              </a:rPr>
              <a:t>Brucker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ثبت </a:t>
            </a:r>
            <a:r>
              <a:rPr lang="ar-SA" sz="2800" dirty="0">
                <a:cs typeface="B Nazanin" panose="00000400000000000000" pitchFamily="2" charset="-78"/>
              </a:rPr>
              <a:t>گردید</a:t>
            </a:r>
            <a:r>
              <a:rPr lang="ar-SA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2784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چکیده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99993" y="2288848"/>
            <a:ext cx="1766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بخش آزمایشی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نتایج و 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43569" y="2288848"/>
            <a:ext cx="27393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طرح 1. مشتقات ایمینودی استات لیگاند فنول/ </a:t>
            </a:r>
            <a:r>
              <a:rPr lang="en-US" dirty="0">
                <a:cs typeface="B Nazanin" panose="00000400000000000000" pitchFamily="2" charset="-78"/>
              </a:rPr>
              <a:t>p- </a:t>
            </a:r>
            <a:r>
              <a:rPr lang="fa-IR" dirty="0">
                <a:cs typeface="B Nazanin" panose="00000400000000000000" pitchFamily="2" charset="-78"/>
              </a:rPr>
              <a:t>هیدروکینون با مخفف هایشان. لیگاندهای نام برده شده در مطالعات پایداری/ پتانسیومتری در پرانتز نشان داده شده اند.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450492" y="353286"/>
            <a:ext cx="5984598" cy="602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12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27</cp:revision>
  <dcterms:created xsi:type="dcterms:W3CDTF">2014-08-21T14:23:12Z</dcterms:created>
  <dcterms:modified xsi:type="dcterms:W3CDTF">2017-09-18T07:19:02Z</dcterms:modified>
</cp:coreProperties>
</file>